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30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7" r:id="rId23"/>
    <p:sldId id="298" r:id="rId24"/>
    <p:sldId id="299" r:id="rId25"/>
    <p:sldId id="278" r:id="rId26"/>
    <p:sldId id="281" r:id="rId27"/>
    <p:sldId id="279" r:id="rId28"/>
    <p:sldId id="30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01" r:id="rId37"/>
    <p:sldId id="302" r:id="rId38"/>
    <p:sldId id="311" r:id="rId39"/>
    <p:sldId id="312" r:id="rId40"/>
    <p:sldId id="290" r:id="rId41"/>
    <p:sldId id="313" r:id="rId42"/>
    <p:sldId id="291" r:id="rId43"/>
    <p:sldId id="314" r:id="rId44"/>
    <p:sldId id="292" r:id="rId45"/>
    <p:sldId id="315" r:id="rId46"/>
    <p:sldId id="293" r:id="rId47"/>
    <p:sldId id="316" r:id="rId48"/>
    <p:sldId id="294" r:id="rId49"/>
    <p:sldId id="295" r:id="rId50"/>
    <p:sldId id="296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458" autoAdjust="0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31.xml"/><Relationship Id="rId18" Type="http://schemas.openxmlformats.org/officeDocument/2006/relationships/slide" Target="slides/slide40.xml"/><Relationship Id="rId26" Type="http://schemas.openxmlformats.org/officeDocument/2006/relationships/slide" Target="slides/slide48.xml"/><Relationship Id="rId3" Type="http://schemas.openxmlformats.org/officeDocument/2006/relationships/slide" Target="slides/slide4.xml"/><Relationship Id="rId21" Type="http://schemas.openxmlformats.org/officeDocument/2006/relationships/slide" Target="slides/slide43.xml"/><Relationship Id="rId7" Type="http://schemas.openxmlformats.org/officeDocument/2006/relationships/slide" Target="slides/slide10.xml"/><Relationship Id="rId12" Type="http://schemas.openxmlformats.org/officeDocument/2006/relationships/slide" Target="slides/slide30.xml"/><Relationship Id="rId17" Type="http://schemas.openxmlformats.org/officeDocument/2006/relationships/slide" Target="slides/slide35.xml"/><Relationship Id="rId25" Type="http://schemas.openxmlformats.org/officeDocument/2006/relationships/slide" Target="slides/slide47.xml"/><Relationship Id="rId2" Type="http://schemas.openxmlformats.org/officeDocument/2006/relationships/slide" Target="slides/slide3.xml"/><Relationship Id="rId16" Type="http://schemas.openxmlformats.org/officeDocument/2006/relationships/slide" Target="slides/slide34.xml"/><Relationship Id="rId20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9.xml"/><Relationship Id="rId24" Type="http://schemas.openxmlformats.org/officeDocument/2006/relationships/slide" Target="slides/slide46.xml"/><Relationship Id="rId5" Type="http://schemas.openxmlformats.org/officeDocument/2006/relationships/slide" Target="slides/slide6.xml"/><Relationship Id="rId15" Type="http://schemas.openxmlformats.org/officeDocument/2006/relationships/slide" Target="slides/slide33.xml"/><Relationship Id="rId23" Type="http://schemas.openxmlformats.org/officeDocument/2006/relationships/slide" Target="slides/slide45.xml"/><Relationship Id="rId10" Type="http://schemas.openxmlformats.org/officeDocument/2006/relationships/slide" Target="slides/slide14.xml"/><Relationship Id="rId19" Type="http://schemas.openxmlformats.org/officeDocument/2006/relationships/slide" Target="slides/slide41.xml"/><Relationship Id="rId4" Type="http://schemas.openxmlformats.org/officeDocument/2006/relationships/slide" Target="slides/slide5.xml"/><Relationship Id="rId9" Type="http://schemas.openxmlformats.org/officeDocument/2006/relationships/slide" Target="slides/slide13.xml"/><Relationship Id="rId14" Type="http://schemas.openxmlformats.org/officeDocument/2006/relationships/slide" Target="slides/slide32.xml"/><Relationship Id="rId22" Type="http://schemas.openxmlformats.org/officeDocument/2006/relationships/slide" Target="slides/slide44.xml"/><Relationship Id="rId27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77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7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77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E0F32-36ED-4E5E-966D-FE9B67860B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1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85159-8E75-4DCE-BB78-6799FEF02C1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E0F32-36ED-4E5E-966D-FE9B67860B8B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71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E0F32-36ED-4E5E-966D-FE9B67860B8B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43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4A57A-6789-4303-BD0D-4FCF8FF4D30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A8B8-2B74-4A45-905A-52C13B6F48F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43103-5D7C-409D-9E6B-7AC9FF14C67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BBA37-0D20-4992-BEE1-3FAE081451D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62504-4D5D-4D53-98AF-D8F4780694B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E0F32-36ED-4E5E-966D-FE9B67860B8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E0F32-36ED-4E5E-966D-FE9B67860B8B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26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E0F32-36ED-4E5E-966D-FE9B67860B8B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81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801350-A386-47CB-BCB6-32EE9D464F1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8AD2DC-F8A7-4C5F-BA7D-2FBC58212C8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8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D70E5-20A1-45E9-BEFA-EB2A48FAA9E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03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596239-73A6-48CC-9D25-3C3636FCDC8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989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E928C8-C2FC-4153-81F7-BD4FF0581C6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8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40D1779-925B-4399-82C4-38DA615281D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8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3056-14E1-47CE-A79D-860CBF62619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5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D8554B-8D5E-4A63-9A3A-9B8AC43A067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2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DEC8D8-4970-4903-8844-FF4661149FE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FD1E9-4673-452F-858D-1CD4CC83DD4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8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D97030-DD6D-45DF-9D8D-08D17EE540D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65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EB644-EA4B-4A0C-A42D-0A70EF8591B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8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736465-27C7-4254-AC37-7B3A2932454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32B5E-A973-4E02-8E8D-D11F833388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58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8E77CECA-9D54-41A3-8B11-E0745DA6A609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CN" altLang="en-US"/>
              <a:t>系统应用与程序设计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16016" y="4643356"/>
            <a:ext cx="3671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学院：数学与信息学院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主讲：李舜鹏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电话：</a:t>
            </a:r>
            <a:r>
              <a:rPr lang="en-US" altLang="zh-CN" dirty="0"/>
              <a:t>13533845070/685070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电邮：</a:t>
            </a:r>
            <a:r>
              <a:rPr lang="en-US" altLang="zh-CN" dirty="0"/>
              <a:t>leeshunpeng@163.com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QQ </a:t>
            </a:r>
            <a:r>
              <a:rPr lang="zh-CN" altLang="en-US" dirty="0"/>
              <a:t>： </a:t>
            </a:r>
            <a:r>
              <a:rPr lang="en-US" altLang="zh-CN" dirty="0"/>
              <a:t>424360921</a:t>
            </a:r>
          </a:p>
        </p:txBody>
      </p:sp>
    </p:spTree>
    <p:extLst>
      <p:ext uri="{BB962C8B-B14F-4D97-AF65-F5344CB8AC3E}">
        <p14:creationId xmlns:p14="http://schemas.microsoft.com/office/powerpoint/2010/main" val="106022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基于</a:t>
            </a:r>
            <a:r>
              <a:rPr lang="en-US" altLang="zh-CN" sz="4000" dirty="0"/>
              <a:t>bash</a:t>
            </a:r>
            <a:r>
              <a:rPr lang="zh-CN" altLang="en-US" sz="4000" dirty="0"/>
              <a:t>的</a:t>
            </a:r>
            <a:r>
              <a:rPr lang="en-US" altLang="zh-CN" sz="4000" dirty="0"/>
              <a:t>shell</a:t>
            </a:r>
            <a:r>
              <a:rPr lang="zh-CN" altLang="en-US" sz="4000" dirty="0"/>
              <a:t>程序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112022"/>
          </a:xfrm>
        </p:spPr>
        <p:txBody>
          <a:bodyPr/>
          <a:lstStyle/>
          <a:p>
            <a:r>
              <a:rPr lang="zh-CN" altLang="en-US" dirty="0"/>
              <a:t>程序编译和运行过程</a:t>
            </a:r>
          </a:p>
          <a:p>
            <a:pPr lvl="1"/>
            <a:r>
              <a:rPr lang="zh-CN" altLang="en-US" dirty="0"/>
              <a:t>一般步骤：</a:t>
            </a:r>
          </a:p>
          <a:p>
            <a:pPr lvl="2"/>
            <a:r>
              <a:rPr lang="zh-CN" altLang="en-US" dirty="0"/>
              <a:t>编辑文件</a:t>
            </a:r>
          </a:p>
          <a:p>
            <a:pPr lvl="2"/>
            <a:r>
              <a:rPr lang="zh-CN" altLang="en-US" dirty="0"/>
              <a:t>保存文件</a:t>
            </a:r>
          </a:p>
          <a:p>
            <a:pPr lvl="2"/>
            <a:r>
              <a:rPr lang="zh-CN" altLang="en-US" dirty="0"/>
              <a:t>将文件赋予可以执行的权限</a:t>
            </a:r>
          </a:p>
          <a:p>
            <a:pPr lvl="2"/>
            <a:r>
              <a:rPr lang="zh-CN" altLang="en-US" dirty="0"/>
              <a:t>运行及排错</a:t>
            </a:r>
          </a:p>
          <a:p>
            <a:pPr lvl="1"/>
            <a:r>
              <a:rPr lang="zh-CN" altLang="en-US" dirty="0"/>
              <a:t>常用到的命令：</a:t>
            </a:r>
          </a:p>
          <a:p>
            <a:pPr lvl="2"/>
            <a:r>
              <a:rPr lang="en-US" altLang="zh-CN" dirty="0"/>
              <a:t>vi</a:t>
            </a:r>
            <a:r>
              <a:rPr lang="zh-CN" altLang="en-US" dirty="0"/>
              <a:t>，编辑、保存文件</a:t>
            </a:r>
          </a:p>
          <a:p>
            <a:pPr lvl="2"/>
            <a:r>
              <a:rPr lang="en-US" altLang="zh-CN" dirty="0"/>
              <a:t>ls -l </a:t>
            </a:r>
            <a:r>
              <a:rPr lang="zh-CN" altLang="en-US" dirty="0"/>
              <a:t>查看文件权限</a:t>
            </a:r>
          </a:p>
          <a:p>
            <a:pPr lvl="2"/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zh-CN" altLang="en-US" dirty="0"/>
              <a:t>改变程序执行权限</a:t>
            </a:r>
          </a:p>
          <a:p>
            <a:pPr lvl="2"/>
            <a:r>
              <a:rPr lang="zh-CN" altLang="en-US" dirty="0"/>
              <a:t>直接键入文件名运行文件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shell</a:t>
            </a:r>
            <a:r>
              <a:rPr lang="zh-CN" altLang="en-US" sz="4000"/>
              <a:t>程序的编辑和执行</a:t>
            </a:r>
          </a:p>
        </p:txBody>
      </p:sp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107950" y="692150"/>
            <a:ext cx="8964613" cy="5761038"/>
            <a:chOff x="385" y="503"/>
            <a:chExt cx="5166" cy="3453"/>
          </a:xfrm>
        </p:grpSpPr>
        <p:pic>
          <p:nvPicPr>
            <p:cNvPr id="392196" name="Picture 4" descr="greet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" y="503"/>
              <a:ext cx="5158" cy="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2197" name="Rectangle 5"/>
            <p:cNvSpPr>
              <a:spLocks noChangeArrowheads="1"/>
            </p:cNvSpPr>
            <p:nvPr/>
          </p:nvSpPr>
          <p:spPr bwMode="auto">
            <a:xfrm>
              <a:off x="2064" y="527"/>
              <a:ext cx="952" cy="18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8" name="Rectangle 6"/>
            <p:cNvSpPr>
              <a:spLocks noChangeArrowheads="1"/>
            </p:cNvSpPr>
            <p:nvPr/>
          </p:nvSpPr>
          <p:spPr bwMode="auto">
            <a:xfrm>
              <a:off x="401" y="2325"/>
              <a:ext cx="5035" cy="18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9" name="Rectangle 7"/>
            <p:cNvSpPr>
              <a:spLocks noChangeArrowheads="1"/>
            </p:cNvSpPr>
            <p:nvPr/>
          </p:nvSpPr>
          <p:spPr bwMode="auto">
            <a:xfrm>
              <a:off x="393" y="1239"/>
              <a:ext cx="5035" cy="18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0" name="Rectangle 8"/>
            <p:cNvSpPr>
              <a:spLocks noChangeArrowheads="1"/>
            </p:cNvSpPr>
            <p:nvPr/>
          </p:nvSpPr>
          <p:spPr bwMode="auto">
            <a:xfrm>
              <a:off x="2077" y="2515"/>
              <a:ext cx="1361" cy="18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401" y="2704"/>
              <a:ext cx="2631" cy="90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385" y="1253"/>
              <a:ext cx="953" cy="181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2109" y="1434"/>
              <a:ext cx="1950" cy="18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4" name="Rectangle 12"/>
            <p:cNvSpPr>
              <a:spLocks noChangeArrowheads="1"/>
            </p:cNvSpPr>
            <p:nvPr/>
          </p:nvSpPr>
          <p:spPr bwMode="auto">
            <a:xfrm>
              <a:off x="385" y="2341"/>
              <a:ext cx="953" cy="181"/>
            </a:xfrm>
            <a:prstGeom prst="rect">
              <a:avLst/>
            </a:prstGeom>
            <a:solidFill>
              <a:srgbClr val="FF00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5" name="Rectangle 13"/>
            <p:cNvSpPr>
              <a:spLocks noChangeArrowheads="1"/>
            </p:cNvSpPr>
            <p:nvPr/>
          </p:nvSpPr>
          <p:spPr bwMode="auto">
            <a:xfrm>
              <a:off x="3152" y="527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查看权限</a:t>
              </a:r>
            </a:p>
          </p:txBody>
        </p:sp>
        <p:sp>
          <p:nvSpPr>
            <p:cNvPr id="392206" name="Rectangle 14"/>
            <p:cNvSpPr>
              <a:spLocks noChangeArrowheads="1"/>
            </p:cNvSpPr>
            <p:nvPr/>
          </p:nvSpPr>
          <p:spPr bwMode="auto">
            <a:xfrm>
              <a:off x="3152" y="754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查看权限，初始状态无执行（</a:t>
              </a:r>
              <a:r>
                <a:rPr kumimoji="0" lang="en-US" altLang="zh-CN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）权限</a:t>
              </a:r>
            </a:p>
          </p:txBody>
        </p:sp>
        <p:sp>
          <p:nvSpPr>
            <p:cNvPr id="392207" name="Rectangle 15"/>
            <p:cNvSpPr>
              <a:spLocks noChangeArrowheads="1"/>
            </p:cNvSpPr>
            <p:nvPr/>
          </p:nvSpPr>
          <p:spPr bwMode="auto">
            <a:xfrm>
              <a:off x="3152" y="986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增加可执行（</a:t>
              </a:r>
              <a:r>
                <a:rPr kumimoji="0" lang="en-US" altLang="zh-CN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）的权限</a:t>
              </a:r>
            </a:p>
          </p:txBody>
        </p:sp>
        <p:sp>
          <p:nvSpPr>
            <p:cNvPr id="392208" name="Rectangle 16"/>
            <p:cNvSpPr>
              <a:spLocks noChangeArrowheads="1"/>
            </p:cNvSpPr>
            <p:nvPr/>
          </p:nvSpPr>
          <p:spPr bwMode="auto">
            <a:xfrm>
              <a:off x="3152" y="3249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查看权限，已经具备执行（</a:t>
              </a:r>
              <a:r>
                <a:rPr kumimoji="0" lang="en-US" altLang="zh-CN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）权限</a:t>
              </a:r>
            </a:p>
          </p:txBody>
        </p:sp>
        <p:sp>
          <p:nvSpPr>
            <p:cNvPr id="392209" name="Rectangle 17"/>
            <p:cNvSpPr>
              <a:spLocks noChangeArrowheads="1"/>
            </p:cNvSpPr>
            <p:nvPr/>
          </p:nvSpPr>
          <p:spPr bwMode="auto">
            <a:xfrm>
              <a:off x="3152" y="3475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运行程序</a:t>
              </a:r>
            </a:p>
          </p:txBody>
        </p:sp>
        <p:sp>
          <p:nvSpPr>
            <p:cNvPr id="392210" name="Rectangle 18"/>
            <p:cNvSpPr>
              <a:spLocks noChangeArrowheads="1"/>
            </p:cNvSpPr>
            <p:nvPr/>
          </p:nvSpPr>
          <p:spPr bwMode="auto">
            <a:xfrm>
              <a:off x="3152" y="3702"/>
              <a:ext cx="2359" cy="22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程序运行过程输出</a:t>
              </a:r>
            </a:p>
          </p:txBody>
        </p:sp>
        <p:sp>
          <p:nvSpPr>
            <p:cNvPr id="392211" name="Line 19"/>
            <p:cNvSpPr>
              <a:spLocks noChangeShapeType="1"/>
            </p:cNvSpPr>
            <p:nvPr/>
          </p:nvSpPr>
          <p:spPr bwMode="auto">
            <a:xfrm flipH="1">
              <a:off x="2789" y="618"/>
              <a:ext cx="3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2" name="Line 20"/>
            <p:cNvSpPr>
              <a:spLocks noChangeShapeType="1"/>
            </p:cNvSpPr>
            <p:nvPr/>
          </p:nvSpPr>
          <p:spPr bwMode="auto">
            <a:xfrm flipH="1">
              <a:off x="1247" y="845"/>
              <a:ext cx="1905" cy="49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3" name="Line 21"/>
            <p:cNvSpPr>
              <a:spLocks noChangeShapeType="1"/>
            </p:cNvSpPr>
            <p:nvPr/>
          </p:nvSpPr>
          <p:spPr bwMode="auto">
            <a:xfrm flipH="1">
              <a:off x="2653" y="1117"/>
              <a:ext cx="499" cy="40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4" name="Line 22"/>
            <p:cNvSpPr>
              <a:spLocks noChangeShapeType="1"/>
            </p:cNvSpPr>
            <p:nvPr/>
          </p:nvSpPr>
          <p:spPr bwMode="auto">
            <a:xfrm flipH="1" flipV="1">
              <a:off x="1292" y="2478"/>
              <a:ext cx="2994" cy="77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5" name="Line 23"/>
            <p:cNvSpPr>
              <a:spLocks noChangeShapeType="1"/>
            </p:cNvSpPr>
            <p:nvPr/>
          </p:nvSpPr>
          <p:spPr bwMode="auto">
            <a:xfrm flipH="1" flipV="1">
              <a:off x="2381" y="2704"/>
              <a:ext cx="771" cy="8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6" name="Line 24"/>
            <p:cNvSpPr>
              <a:spLocks noChangeShapeType="1"/>
            </p:cNvSpPr>
            <p:nvPr/>
          </p:nvSpPr>
          <p:spPr bwMode="auto">
            <a:xfrm flipH="1" flipV="1">
              <a:off x="1565" y="3158"/>
              <a:ext cx="1587" cy="68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shell</a:t>
            </a:r>
            <a:r>
              <a:rPr lang="zh-CN" altLang="en-US" sz="4000"/>
              <a:t>程序设计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2590800" cy="3886200"/>
          </a:xfrm>
        </p:spPr>
        <p:txBody>
          <a:bodyPr/>
          <a:lstStyle/>
          <a:p>
            <a:r>
              <a:rPr lang="zh-CN" altLang="en-US"/>
              <a:t>一般结构</a:t>
            </a:r>
          </a:p>
          <a:p>
            <a:pPr lvl="1"/>
            <a:r>
              <a:rPr lang="en-US" altLang="zh-CN"/>
              <a:t>shell</a:t>
            </a:r>
            <a:r>
              <a:rPr lang="zh-CN" altLang="en-US"/>
              <a:t>类型</a:t>
            </a:r>
          </a:p>
          <a:p>
            <a:pPr lvl="1"/>
            <a:r>
              <a:rPr lang="zh-CN" altLang="en-US"/>
              <a:t>函数</a:t>
            </a:r>
          </a:p>
          <a:p>
            <a:pPr lvl="1"/>
            <a:r>
              <a:rPr lang="zh-CN" altLang="en-US"/>
              <a:t>主过程</a:t>
            </a:r>
          </a:p>
          <a:p>
            <a:pPr lvl="1"/>
            <a:endParaRPr lang="zh-CN" altLang="en-US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3635375" y="908050"/>
            <a:ext cx="2016125" cy="1512888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25" name="Line 9"/>
          <p:cNvSpPr>
            <a:spLocks noChangeShapeType="1"/>
          </p:cNvSpPr>
          <p:nvPr/>
        </p:nvSpPr>
        <p:spPr bwMode="auto">
          <a:xfrm flipH="1">
            <a:off x="4787900" y="692150"/>
            <a:ext cx="15843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26" name="Line 10"/>
          <p:cNvSpPr>
            <a:spLocks noChangeShapeType="1"/>
          </p:cNvSpPr>
          <p:nvPr/>
        </p:nvSpPr>
        <p:spPr bwMode="auto">
          <a:xfrm flipH="1">
            <a:off x="5651500" y="1412875"/>
            <a:ext cx="7207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27" name="Line 11"/>
          <p:cNvSpPr>
            <a:spLocks noChangeShapeType="1"/>
          </p:cNvSpPr>
          <p:nvPr/>
        </p:nvSpPr>
        <p:spPr bwMode="auto">
          <a:xfrm flipH="1">
            <a:off x="4284663" y="3644900"/>
            <a:ext cx="208756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3228" name="Picture 12" descr="08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44675"/>
            <a:ext cx="55800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371600"/>
          </a:xfrm>
        </p:spPr>
        <p:txBody>
          <a:bodyPr/>
          <a:lstStyle/>
          <a:p>
            <a:r>
              <a:rPr lang="zh-CN" altLang="en-US" sz="4000"/>
              <a:t>变量的声明和使用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805487"/>
          </a:xfrm>
        </p:spPr>
        <p:txBody>
          <a:bodyPr/>
          <a:lstStyle/>
          <a:p>
            <a:r>
              <a:rPr lang="zh-CN" altLang="en-US" dirty="0"/>
              <a:t>变量是弱类型的</a:t>
            </a:r>
          </a:p>
          <a:p>
            <a:pPr lvl="1"/>
            <a:r>
              <a:rPr lang="zh-CN" altLang="en-US" sz="2400" dirty="0"/>
              <a:t>声明变量不用声明类型</a:t>
            </a:r>
          </a:p>
          <a:p>
            <a:pPr lvl="1"/>
            <a:r>
              <a:rPr lang="zh-CN" altLang="en-US" sz="2400" dirty="0"/>
              <a:t>可以存储不同类型的内容</a:t>
            </a:r>
          </a:p>
          <a:p>
            <a:pPr lvl="1"/>
            <a:r>
              <a:rPr lang="zh-CN" altLang="en-US" sz="2400" dirty="0"/>
              <a:t>大小写区分</a:t>
            </a:r>
          </a:p>
          <a:p>
            <a:r>
              <a:rPr lang="zh-CN" altLang="en-US" dirty="0"/>
              <a:t>变量声明及赋值格式</a:t>
            </a:r>
          </a:p>
          <a:p>
            <a:pPr lvl="1"/>
            <a:r>
              <a:rPr lang="zh-CN" altLang="en-US" dirty="0"/>
              <a:t>格式：</a:t>
            </a:r>
            <a:br>
              <a:rPr lang="zh-CN" altLang="en-US" dirty="0"/>
            </a:br>
            <a:r>
              <a:rPr lang="zh-CN" altLang="en-US" dirty="0"/>
              <a:t>变量＝值	（注意：等号两侧不能有空格）</a:t>
            </a:r>
          </a:p>
          <a:p>
            <a:pPr lvl="1"/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a=”hello”</a:t>
            </a:r>
            <a:br>
              <a:rPr lang="en-US" altLang="zh-CN" dirty="0"/>
            </a:br>
            <a:r>
              <a:rPr lang="en-US" altLang="zh-CN" dirty="0"/>
              <a:t>b=9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变量的声明和使用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0128"/>
          </a:xfrm>
        </p:spPr>
        <p:txBody>
          <a:bodyPr/>
          <a:lstStyle/>
          <a:p>
            <a:pPr lvl="1"/>
            <a:r>
              <a:rPr lang="zh-CN" altLang="en-US" dirty="0"/>
              <a:t>变量的引用</a:t>
            </a:r>
          </a:p>
          <a:p>
            <a:pPr lvl="2"/>
            <a:r>
              <a:rPr lang="zh-CN" altLang="en-US" dirty="0"/>
              <a:t>格式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$</a:t>
            </a:r>
            <a:r>
              <a:rPr lang="zh-CN" altLang="en-US" dirty="0"/>
              <a:t>变量名，或者</a:t>
            </a:r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变量名为一个字符用方式一，变量名多于一个字符建议用第</a:t>
            </a:r>
            <a:r>
              <a:rPr lang="en-US" altLang="zh-CN" dirty="0"/>
              <a:t>2</a:t>
            </a:r>
            <a:r>
              <a:rPr lang="zh-CN" altLang="en-US" dirty="0"/>
              <a:t>中方式</a:t>
            </a:r>
          </a:p>
          <a:p>
            <a:pPr lvl="2"/>
            <a:r>
              <a:rPr lang="zh-CN" altLang="en-US" dirty="0"/>
              <a:t>例子：</a:t>
            </a:r>
            <a:br>
              <a:rPr lang="zh-CN" altLang="en-US" dirty="0"/>
            </a:br>
            <a:r>
              <a:rPr lang="en-US" altLang="zh-CN" dirty="0"/>
              <a:t>a=1</a:t>
            </a:r>
            <a:br>
              <a:rPr lang="en-US" altLang="zh-CN" dirty="0"/>
            </a:br>
            <a:r>
              <a:rPr lang="en-US" altLang="zh-CN" dirty="0" err="1"/>
              <a:t>abc</a:t>
            </a:r>
            <a:r>
              <a:rPr lang="en-US" altLang="zh-CN" dirty="0"/>
              <a:t>="hello"</a:t>
            </a:r>
            <a:br>
              <a:rPr lang="en-US" altLang="zh-CN" dirty="0"/>
            </a:br>
            <a:r>
              <a:rPr lang="en-US" altLang="zh-CN" dirty="0"/>
              <a:t>echo $a</a:t>
            </a:r>
            <a:br>
              <a:rPr lang="en-US" altLang="zh-CN" dirty="0"/>
            </a:br>
            <a:r>
              <a:rPr lang="en-US" altLang="zh-CN" dirty="0"/>
              <a:t>echo ${</a:t>
            </a:r>
            <a:r>
              <a:rPr lang="en-US" altLang="zh-CN" dirty="0" err="1"/>
              <a:t>abc</a:t>
            </a: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是一个大小写敏感的系统，</a:t>
            </a:r>
            <a:r>
              <a:rPr lang="en-US" altLang="zh-CN" dirty="0"/>
              <a:t>shell</a:t>
            </a:r>
            <a:r>
              <a:rPr lang="zh-CN" altLang="en-US" dirty="0"/>
              <a:t>认为变量</a:t>
            </a:r>
            <a:r>
              <a:rPr lang="en-US" altLang="zh-CN" dirty="0"/>
              <a:t>foo</a:t>
            </a:r>
            <a:r>
              <a:rPr lang="zh-CN" altLang="en-US" dirty="0"/>
              <a:t>与</a:t>
            </a:r>
            <a:r>
              <a:rPr lang="en-US" altLang="zh-CN" dirty="0"/>
              <a:t>Foo</a:t>
            </a:r>
            <a:r>
              <a:rPr lang="zh-CN" altLang="en-US" dirty="0"/>
              <a:t>是不同的，与</a:t>
            </a:r>
            <a:r>
              <a:rPr lang="en-US" altLang="zh-CN" dirty="0"/>
              <a:t>FOO</a:t>
            </a:r>
            <a:r>
              <a:rPr lang="zh-CN" altLang="en-US" dirty="0"/>
              <a:t>也不同</a:t>
            </a:r>
          </a:p>
          <a:p>
            <a:r>
              <a:rPr lang="zh-CN" altLang="en-US" dirty="0"/>
              <a:t>当为变量赋值时，只需要使用变量名，该变量会被自动创建</a:t>
            </a:r>
          </a:p>
          <a:p>
            <a:r>
              <a:rPr lang="zh-CN" altLang="en-US" dirty="0"/>
              <a:t>要使用变量，必须在变量前加</a:t>
            </a:r>
            <a:r>
              <a:rPr lang="en-US" altLang="zh-CN" dirty="0"/>
              <a:t>$</a:t>
            </a:r>
            <a:r>
              <a:rPr lang="zh-CN" altLang="en-US" dirty="0"/>
              <a:t>符号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 2.sh</a:t>
            </a:r>
            <a:endParaRPr lang="zh-CN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sa</a:t>
            </a:r>
            <a:r>
              <a:rPr lang="en-US" altLang="zh-CN" sz="2800" dirty="0"/>
              <a:t>=hello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echo $</a:t>
            </a:r>
            <a:r>
              <a:rPr lang="en-US" altLang="zh-CN" sz="2800" dirty="0" err="1"/>
              <a:t>sa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&gt;&gt;hello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sa</a:t>
            </a:r>
            <a:r>
              <a:rPr lang="en-US" altLang="zh-CN" sz="2800" dirty="0"/>
              <a:t>=“yes dear”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echo $</a:t>
            </a:r>
            <a:r>
              <a:rPr lang="en-US" altLang="zh-CN" sz="2800" dirty="0" err="1"/>
              <a:t>sa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&gt;&gt;yes dear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sa</a:t>
            </a:r>
            <a:r>
              <a:rPr lang="en-US" altLang="zh-CN" sz="2800" dirty="0"/>
              <a:t>=7+5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echo $</a:t>
            </a:r>
            <a:r>
              <a:rPr lang="en-US" altLang="zh-CN" sz="2800" dirty="0" err="1"/>
              <a:t>sa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&gt;&gt;7+5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如果字符串里包含空格，就必须用引号把它们括起来</a:t>
            </a:r>
          </a:p>
          <a:p>
            <a:r>
              <a:rPr lang="zh-CN" altLang="en-US" dirty="0"/>
              <a:t>等号两边不能有空格</a:t>
            </a:r>
            <a:r>
              <a:rPr lang="en-US" altLang="zh-CN" dirty="0"/>
              <a:t>!!!</a:t>
            </a:r>
            <a:endParaRPr lang="zh-CN" altLang="en-US" dirty="0"/>
          </a:p>
          <a:p>
            <a:r>
              <a:rPr lang="zh-CN" altLang="en-US" dirty="0"/>
              <a:t>默认情况下，所有输入的内容都是字符串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read</a:t>
            </a:r>
            <a:r>
              <a:rPr lang="zh-CN" altLang="en-US" sz="4000" dirty="0"/>
              <a:t>将用户的输入赋值给变量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3.sh</a:t>
            </a:r>
          </a:p>
          <a:p>
            <a:pPr lvl="1"/>
            <a:r>
              <a:rPr lang="en-US" altLang="zh-CN" dirty="0"/>
              <a:t>echo "Input something please:"  </a:t>
            </a:r>
          </a:p>
          <a:p>
            <a:pPr lvl="1"/>
            <a:r>
              <a:rPr lang="en-US" altLang="zh-CN" dirty="0"/>
              <a:t>read something</a:t>
            </a:r>
          </a:p>
          <a:p>
            <a:pPr lvl="1"/>
            <a:r>
              <a:rPr lang="en-US" altLang="zh-CN" dirty="0"/>
              <a:t>echo ${something}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双引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zh-CN" altLang="en-US" sz="2400" dirty="0"/>
              <a:t>字符串通常被放在双引号中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dirty="0"/>
              <a:t>如果在参数中包含一个或多个空白字符，必须给参数加双引号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如果把一个带有</a:t>
            </a:r>
            <a:r>
              <a:rPr lang="en-US" altLang="zh-CN" sz="2400" dirty="0"/>
              <a:t>$</a:t>
            </a:r>
            <a:r>
              <a:rPr lang="zh-CN" altLang="en-US" sz="2400" dirty="0"/>
              <a:t>字符的变量放在双引号中，程序执行到该行时会把变量替换为它的值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可用</a:t>
            </a:r>
            <a:r>
              <a:rPr lang="en-US" altLang="zh-CN" sz="2400" dirty="0"/>
              <a:t>\</a:t>
            </a:r>
            <a:r>
              <a:rPr lang="zh-CN" altLang="en-US" sz="2400" dirty="0"/>
              <a:t>字符取消</a:t>
            </a:r>
            <a:r>
              <a:rPr lang="en-US" altLang="zh-CN" sz="2400" dirty="0"/>
              <a:t>$</a:t>
            </a:r>
            <a:r>
              <a:rPr lang="zh-CN" altLang="en-US" sz="2400" dirty="0"/>
              <a:t>的特殊含义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主要内容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的作用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程序的编辑和运行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Bash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程序设计</a:t>
            </a:r>
          </a:p>
          <a:p>
            <a:pPr lvl="1"/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表达式</a:t>
            </a:r>
          </a:p>
          <a:p>
            <a:pPr lvl="1"/>
            <a:r>
              <a:rPr lang="zh-CN" altLang="en-US" dirty="0"/>
              <a:t>条件判断</a:t>
            </a:r>
          </a:p>
          <a:p>
            <a:pPr lvl="1"/>
            <a:r>
              <a:rPr lang="zh-CN" altLang="en-US" dirty="0"/>
              <a:t>控制结构</a:t>
            </a:r>
          </a:p>
          <a:p>
            <a:pPr lvl="1"/>
            <a:r>
              <a:rPr lang="zh-CN" altLang="en-US" dirty="0"/>
              <a:t>参数访问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单引号、倒引号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由单引号括起来的字符都作为普通字符出现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倒引号括起来的字符串被</a:t>
            </a:r>
            <a:r>
              <a:rPr lang="en-US" altLang="zh-CN" dirty="0"/>
              <a:t>shell</a:t>
            </a:r>
            <a:r>
              <a:rPr lang="zh-CN" altLang="en-US" dirty="0"/>
              <a:t>解释为命令行，在执行时</a:t>
            </a:r>
            <a:r>
              <a:rPr lang="en-US" altLang="zh-CN" dirty="0"/>
              <a:t>shell</a:t>
            </a:r>
            <a:r>
              <a:rPr lang="zh-CN" altLang="en-US" dirty="0"/>
              <a:t>会先执行该命令行，并以它的标准输出结果取代整个倒引号部分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 4.sh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#!/bin/</a:t>
            </a:r>
            <a:r>
              <a:rPr lang="en-US" altLang="zh-CN" sz="2400" dirty="0" err="1"/>
              <a:t>sh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/>
              <a:t>myvar</a:t>
            </a:r>
            <a:r>
              <a:rPr lang="en-US" altLang="zh-CN" sz="2400" dirty="0"/>
              <a:t>=“Hi there”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$</a:t>
            </a:r>
            <a:r>
              <a:rPr lang="en-US" altLang="zh-CN" sz="2400" dirty="0" err="1"/>
              <a:t>myvar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“$</a:t>
            </a:r>
            <a:r>
              <a:rPr lang="en-US" altLang="zh-CN" sz="2400" dirty="0" err="1"/>
              <a:t>myvar</a:t>
            </a:r>
            <a:r>
              <a:rPr lang="en-US" altLang="zh-CN" sz="2400" dirty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‘$</a:t>
            </a:r>
            <a:r>
              <a:rPr lang="en-US" altLang="zh-CN" sz="2400" dirty="0" err="1"/>
              <a:t>myvar</a:t>
            </a:r>
            <a:r>
              <a:rPr lang="en-US" altLang="zh-CN" sz="2400" dirty="0"/>
              <a:t>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\$</a:t>
            </a:r>
            <a:r>
              <a:rPr lang="en-US" altLang="zh-CN" sz="2400" dirty="0" err="1"/>
              <a:t>myvar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Enter some text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read </a:t>
            </a:r>
            <a:r>
              <a:rPr lang="en-US" altLang="zh-CN" sz="2400" dirty="0" err="1"/>
              <a:t>myvar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echo ‘$</a:t>
            </a:r>
            <a:r>
              <a:rPr lang="en-US" altLang="zh-CN" sz="2400" dirty="0" err="1"/>
              <a:t>myvar</a:t>
            </a:r>
            <a:r>
              <a:rPr lang="en-US" altLang="zh-CN" sz="2400" dirty="0"/>
              <a:t>’ now equals $</a:t>
            </a:r>
            <a:r>
              <a:rPr lang="en-US" altLang="zh-CN" sz="2400" dirty="0" err="1"/>
              <a:t>myvar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exit 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位置变量</a:t>
            </a:r>
            <a:r>
              <a:rPr lang="zh-CN" altLang="en-US" dirty="0"/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bash</a:t>
            </a:r>
            <a:r>
              <a:rPr lang="zh-CN" altLang="en-US" dirty="0"/>
              <a:t>在解释用户命令时，会把所输入的命令后面的参数使用位置变量传递给</a:t>
            </a:r>
            <a:r>
              <a:rPr lang="en-US" altLang="zh-CN" dirty="0"/>
              <a:t>bash</a:t>
            </a:r>
            <a:r>
              <a:rPr lang="zh-CN" altLang="en-US" dirty="0"/>
              <a:t>脚本程序</a:t>
            </a:r>
          </a:p>
          <a:p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$2…$n</a:t>
            </a:r>
            <a:r>
              <a:rPr lang="zh-CN" altLang="en-US" dirty="0"/>
              <a:t>分别代表参数</a:t>
            </a:r>
            <a:r>
              <a:rPr lang="en-US" altLang="zh-CN" dirty="0"/>
              <a:t>1</a:t>
            </a:r>
            <a:r>
              <a:rPr lang="zh-CN" altLang="en-US" dirty="0"/>
              <a:t>、参数</a:t>
            </a:r>
            <a:r>
              <a:rPr lang="en-US" altLang="zh-CN" dirty="0"/>
              <a:t>2…</a:t>
            </a:r>
            <a:r>
              <a:rPr lang="zh-CN" altLang="en-US" dirty="0"/>
              <a:t>参数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$0</a:t>
            </a:r>
            <a:r>
              <a:rPr lang="zh-CN" altLang="en-US" dirty="0"/>
              <a:t>则代表脚本的名字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63080"/>
            <a:ext cx="8291264" cy="2878088"/>
          </a:xfrm>
        </p:spPr>
        <p:txBody>
          <a:bodyPr/>
          <a:lstStyle/>
          <a:p>
            <a:r>
              <a:rPr lang="zh-CN" altLang="en-US" dirty="0"/>
              <a:t>有关位置变量还有另外三个。</a:t>
            </a:r>
          </a:p>
          <a:p>
            <a:r>
              <a:rPr lang="en-US" altLang="zh-CN" dirty="0"/>
              <a:t>$*</a:t>
            </a:r>
            <a:r>
              <a:rPr lang="zh-CN" altLang="en-US" dirty="0"/>
              <a:t>：这个变量包括参数的列表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$@</a:t>
            </a:r>
            <a:r>
              <a:rPr lang="zh-CN" altLang="en-US" dirty="0"/>
              <a:t>：这个变量包括参数的列表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$#</a:t>
            </a:r>
            <a:r>
              <a:rPr lang="zh-CN" altLang="en-US" dirty="0"/>
              <a:t>：这个变量包括参数的个数。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演示位置变量</a:t>
            </a:r>
            <a:r>
              <a:rPr lang="en-US" altLang="zh-CN" dirty="0"/>
              <a:t> 5.sh</a:t>
            </a:r>
            <a:endParaRPr lang="zh-CN" alt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 "There are $# parameters. 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 "The parameters are * ${*} *"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 "The parameters are * $@ *"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 "The script $0 is now running. 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 "The first parameter was * $1 *"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 "The second parameter was * $2 *"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echo "The third parameter was * $3 *”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./5.sh 1 2 3 4 5 6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环境变量</a:t>
            </a:r>
          </a:p>
        </p:txBody>
      </p:sp>
      <p:graphicFrame>
        <p:nvGraphicFramePr>
          <p:cNvPr id="403550" name="Group 9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886201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环境变量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$HOME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用户的主目录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$IFS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内部的域分隔符，一般为空格符、制表符或换行符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$PATH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寻找命令或可执行文件的搜索路径列表，路径以冒号分隔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$PS1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主命令提示符，默认为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charset="-122"/>
                          <a:cs typeface="Times New Roman" pitchFamily="18" charset="0"/>
                        </a:rPr>
                        <a:t>“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charset="-122"/>
                          <a:cs typeface="Times New Roman" pitchFamily="18" charset="0"/>
                        </a:rPr>
                        <a:t>”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$PS2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从命令提示符，默认为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charset="-122"/>
                          <a:cs typeface="Times New Roman" pitchFamily="18" charset="0"/>
                        </a:rPr>
                        <a:t>“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charset="-122"/>
                          <a:cs typeface="Times New Roman" pitchFamily="18" charset="0"/>
                        </a:rPr>
                        <a:t>”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$TERM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使用的终端类型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6.sh</a:t>
            </a:r>
            <a:endParaRPr lang="zh-CN" alt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348880"/>
            <a:ext cx="2323397" cy="307443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set foo bar bam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$@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$*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"$@”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"$*”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${@}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echo ${*}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endParaRPr lang="en-US" altLang="zh-C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652D2-5819-FD44-9944-1B415D23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348880"/>
            <a:ext cx="2323397" cy="307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IFS=’’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$@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"$@”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"$*”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${@}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${*}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0A4918-4982-A342-8794-244B634D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348880"/>
            <a:ext cx="2323397" cy="307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unset IFS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$@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"$@”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"$*”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${@}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echo ${*}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623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提示符特殊字符代码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字符 含义</a:t>
            </a:r>
            <a:br>
              <a:rPr lang="zh-CN" altLang="en-US" sz="20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\!      </a:t>
            </a:r>
            <a:r>
              <a:rPr lang="zh-CN" altLang="en-US" sz="2400" dirty="0">
                <a:ea typeface="宋体" pitchFamily="2" charset="-122"/>
              </a:rPr>
              <a:t>显示该命令的历史记录编号。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\#     </a:t>
            </a:r>
            <a:r>
              <a:rPr lang="zh-CN" altLang="en-US" sz="2400" dirty="0">
                <a:ea typeface="宋体" pitchFamily="2" charset="-122"/>
              </a:rPr>
              <a:t>显示当前命令的命令编号。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\$     </a:t>
            </a:r>
            <a:r>
              <a:rPr lang="zh-CN" altLang="en-US" sz="2400" dirty="0">
                <a:ea typeface="宋体" pitchFamily="2" charset="-122"/>
              </a:rPr>
              <a:t>显示</a:t>
            </a:r>
            <a:r>
              <a:rPr lang="en-US" altLang="zh-CN" sz="2400" dirty="0">
                <a:ea typeface="宋体" pitchFamily="2" charset="-122"/>
              </a:rPr>
              <a:t>$</a:t>
            </a:r>
            <a:r>
              <a:rPr lang="zh-CN" altLang="en-US" sz="2400" dirty="0">
                <a:ea typeface="宋体" pitchFamily="2" charset="-122"/>
              </a:rPr>
              <a:t>符作为提示符，如果用户是</a:t>
            </a:r>
            <a:r>
              <a:rPr lang="en-US" altLang="zh-CN" sz="2400" dirty="0">
                <a:ea typeface="宋体" pitchFamily="2" charset="-122"/>
              </a:rPr>
              <a:t>root</a:t>
            </a:r>
            <a:r>
              <a:rPr lang="zh-CN" altLang="en-US" sz="2400" dirty="0">
                <a:ea typeface="宋体" pitchFamily="2" charset="-122"/>
              </a:rPr>
              <a:t>的话，则显示</a:t>
            </a:r>
            <a:r>
              <a:rPr lang="en-US" altLang="zh-CN" sz="2400" dirty="0">
                <a:ea typeface="宋体" pitchFamily="2" charset="-122"/>
              </a:rPr>
              <a:t>#</a:t>
            </a:r>
            <a:r>
              <a:rPr lang="zh-CN" altLang="en-US" sz="2400" dirty="0">
                <a:ea typeface="宋体" pitchFamily="2" charset="-122"/>
              </a:rPr>
              <a:t>号。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\\      </a:t>
            </a:r>
            <a:r>
              <a:rPr lang="zh-CN" altLang="en-US" sz="2400" dirty="0">
                <a:ea typeface="宋体" pitchFamily="2" charset="-122"/>
              </a:rPr>
              <a:t>显示反斜杠。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\d     </a:t>
            </a:r>
            <a:r>
              <a:rPr lang="zh-CN" altLang="en-US" sz="2400" dirty="0">
                <a:ea typeface="宋体" pitchFamily="2" charset="-122"/>
              </a:rPr>
              <a:t>显示当前日期。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\h     </a:t>
            </a:r>
            <a:r>
              <a:rPr lang="zh-CN" altLang="en-US" sz="2400" dirty="0">
                <a:ea typeface="宋体" pitchFamily="2" charset="-122"/>
              </a:rPr>
              <a:t>显示主机名。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\s     </a:t>
            </a:r>
            <a:r>
              <a:rPr lang="zh-CN" altLang="en-US" sz="2400" dirty="0">
                <a:ea typeface="宋体" pitchFamily="2" charset="-122"/>
              </a:rPr>
              <a:t>显示当前运行的</a:t>
            </a:r>
            <a:r>
              <a:rPr lang="en-US" altLang="zh-CN" sz="2400" dirty="0">
                <a:ea typeface="宋体" pitchFamily="2" charset="-122"/>
              </a:rPr>
              <a:t>shell</a:t>
            </a:r>
            <a:r>
              <a:rPr lang="zh-CN" altLang="en-US" sz="2400" dirty="0">
                <a:ea typeface="宋体" pitchFamily="2" charset="-122"/>
              </a:rPr>
              <a:t>的名字。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\t      </a:t>
            </a:r>
            <a:r>
              <a:rPr lang="zh-CN" altLang="en-US" sz="2400" dirty="0">
                <a:ea typeface="宋体" pitchFamily="2" charset="-122"/>
              </a:rPr>
              <a:t>显示当前时间。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\u     </a:t>
            </a:r>
            <a:r>
              <a:rPr lang="zh-CN" altLang="en-US" sz="2400" dirty="0">
                <a:ea typeface="宋体" pitchFamily="2" charset="-122"/>
              </a:rPr>
              <a:t>显示当前用户的用户名。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\W    </a:t>
            </a:r>
            <a:r>
              <a:rPr lang="zh-CN" altLang="en-US" sz="2400" dirty="0">
                <a:ea typeface="宋体" pitchFamily="2" charset="-122"/>
              </a:rPr>
              <a:t>显示当前工作目录的名字。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\w    </a:t>
            </a:r>
            <a:r>
              <a:rPr lang="zh-CN" altLang="en-US" sz="2400" dirty="0">
                <a:ea typeface="宋体" pitchFamily="2" charset="-122"/>
              </a:rPr>
              <a:t>显示当前工作目录的路径。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shell</a:t>
            </a:r>
            <a:r>
              <a:rPr lang="zh-CN" altLang="en-US" dirty="0">
                <a:ea typeface="宋体" pitchFamily="2" charset="-122"/>
              </a:rPr>
              <a:t>的环境变量中更改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.</a:t>
            </a:r>
            <a:r>
              <a:rPr lang="en-US" altLang="zh-CN" sz="2000" dirty="0" err="1">
                <a:ea typeface="宋体" pitchFamily="2" charset="-122"/>
              </a:rPr>
              <a:t>bashrc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/</a:t>
            </a:r>
            <a:r>
              <a:rPr lang="en-US" altLang="zh-CN" sz="2000" dirty="0" err="1">
                <a:ea typeface="宋体" pitchFamily="2" charset="-122"/>
              </a:rPr>
              <a:t>etc</a:t>
            </a:r>
            <a:r>
              <a:rPr lang="en-US" altLang="zh-CN" sz="2000" dirty="0">
                <a:ea typeface="宋体" pitchFamily="2" charset="-122"/>
              </a:rPr>
              <a:t>/profile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/</a:t>
            </a:r>
            <a:r>
              <a:rPr lang="en-US" altLang="zh-CN" sz="2000" dirty="0" err="1">
                <a:ea typeface="宋体" pitchFamily="2" charset="-122"/>
              </a:rPr>
              <a:t>etc</a:t>
            </a:r>
            <a:r>
              <a:rPr lang="en-US" altLang="zh-CN" sz="2000" dirty="0">
                <a:ea typeface="宋体" pitchFamily="2" charset="-122"/>
              </a:rPr>
              <a:t>/environment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source .</a:t>
            </a:r>
            <a:r>
              <a:rPr lang="en-US" altLang="zh-CN" sz="2000" dirty="0" err="1"/>
              <a:t>bashrc</a:t>
            </a:r>
            <a:r>
              <a:rPr lang="en-US" altLang="zh-CN" sz="2000" dirty="0"/>
              <a:t> </a:t>
            </a:r>
            <a:r>
              <a:rPr lang="zh-CN" altLang="en-US" sz="2000" dirty="0"/>
              <a:t>马上生效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Shell</a:t>
            </a:r>
            <a:r>
              <a:rPr lang="zh-CN" altLang="en-US" sz="4000"/>
              <a:t>脚本程序运行过程中有一些特殊的变量 </a:t>
            </a:r>
          </a:p>
        </p:txBody>
      </p:sp>
      <p:graphicFrame>
        <p:nvGraphicFramePr>
          <p:cNvPr id="427101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996954"/>
              </p:ext>
            </p:extLst>
          </p:nvPr>
        </p:nvGraphicFramePr>
        <p:xfrm>
          <a:off x="457200" y="1981200"/>
          <a:ext cx="8229600" cy="4786631"/>
        </p:xfrm>
        <a:graphic>
          <a:graphicData uri="http://schemas.openxmlformats.org/drawingml/2006/table">
            <a:tbl>
              <a:tblPr/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环境变量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$$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Shell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脚本的进程号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紧邻的前驱命令的返回值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 0=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成功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1=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失败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$*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参数列表，各个参数之间用环境变量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IFS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中的第一个字符分隔开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$@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参数列表，它是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$*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的一种变体，它不使用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IFS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环境变量，所以当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IFS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为空时，参数的值不会结合在一起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Shell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脚本名称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$n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位置参数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charset="-122"/>
                          <a:cs typeface="Times New Roman" pitchFamily="18" charset="0"/>
                        </a:rPr>
                        <a:t>…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r>
              <a:rPr lang="zh-CN" altLang="en-US" sz="4000"/>
              <a:t>常用的运算符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2"/>
            <a:ext cx="8229600" cy="5542805"/>
          </a:xfrm>
        </p:spPr>
        <p:txBody>
          <a:bodyPr/>
          <a:lstStyle/>
          <a:p>
            <a:r>
              <a:rPr lang="zh-CN" altLang="en-US" dirty="0"/>
              <a:t>整数的算术运算符 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、－、*、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赋值运算符 </a:t>
            </a:r>
          </a:p>
          <a:p>
            <a:pPr lvl="1"/>
            <a:r>
              <a:rPr lang="zh-CN" altLang="en-US" dirty="0"/>
              <a:t>＋＝、－＝、*＝、</a:t>
            </a:r>
            <a:r>
              <a:rPr lang="en-US" altLang="zh-CN" dirty="0"/>
              <a:t>/</a:t>
            </a:r>
            <a:r>
              <a:rPr lang="zh-CN" altLang="en-US" dirty="0"/>
              <a:t>＝、％＝ </a:t>
            </a:r>
          </a:p>
          <a:p>
            <a:r>
              <a:rPr lang="zh-CN" altLang="en-US" dirty="0"/>
              <a:t>位运算符 </a:t>
            </a:r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~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位运算赋值运算符 </a:t>
            </a:r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＝、</a:t>
            </a:r>
            <a:r>
              <a:rPr lang="en-US" altLang="zh-CN" dirty="0"/>
              <a:t>&gt;&gt;</a:t>
            </a:r>
            <a:r>
              <a:rPr lang="zh-CN" altLang="en-US" dirty="0"/>
              <a:t>＝、</a:t>
            </a:r>
            <a:r>
              <a:rPr lang="en-US" altLang="zh-CN" dirty="0"/>
              <a:t>&amp;</a:t>
            </a:r>
            <a:r>
              <a:rPr lang="zh-CN" altLang="en-US" dirty="0"/>
              <a:t>＝、</a:t>
            </a:r>
            <a:r>
              <a:rPr lang="en-US" altLang="zh-CN" dirty="0"/>
              <a:t>|</a:t>
            </a:r>
            <a:r>
              <a:rPr lang="zh-CN" altLang="en-US" dirty="0"/>
              <a:t>＝、</a:t>
            </a:r>
            <a:r>
              <a:rPr lang="en-US" altLang="zh-CN" dirty="0"/>
              <a:t>~</a:t>
            </a:r>
            <a:r>
              <a:rPr lang="zh-CN" altLang="en-US" dirty="0"/>
              <a:t>＝、</a:t>
            </a:r>
            <a:r>
              <a:rPr lang="en-US" altLang="zh-CN" dirty="0"/>
              <a:t>^</a:t>
            </a:r>
            <a:r>
              <a:rPr lang="zh-CN" altLang="en-US" dirty="0"/>
              <a:t>＝；</a:t>
            </a:r>
          </a:p>
          <a:p>
            <a:r>
              <a:rPr lang="zh-CN" altLang="en-US" dirty="0"/>
              <a:t>逻辑运算符： 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r>
              <a:rPr lang="zh-CN" altLang="en-US" dirty="0"/>
              <a:t>，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＝，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＝，！＝，＝＝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3387725" y="2684463"/>
            <a:ext cx="5756275" cy="4173537"/>
          </a:xfrm>
          <a:prstGeom prst="rect">
            <a:avLst/>
          </a:prstGeom>
          <a:gradFill rotWithShape="0">
            <a:gsLst>
              <a:gs pos="0">
                <a:srgbClr val="99FF66"/>
              </a:gs>
              <a:gs pos="50000">
                <a:srgbClr val="99FF66">
                  <a:gamma/>
                  <a:shade val="49804"/>
                  <a:invGamma/>
                </a:srgbClr>
              </a:gs>
              <a:gs pos="100000">
                <a:srgbClr val="99FF66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011238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sz="4000"/>
              <a:t>Shell</a:t>
            </a:r>
            <a:r>
              <a:rPr lang="zh-CN" altLang="en-US" sz="4000"/>
              <a:t>的作用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2400" cy="60198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sz="2800" dirty="0">
                <a:latin typeface="Courier" charset="0"/>
                <a:ea typeface="Courier" charset="0"/>
                <a:cs typeface="Courier" charset="0"/>
              </a:rPr>
              <a:t>shell</a:t>
            </a: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是用户和系统内核之间的接口程序 </a:t>
            </a:r>
          </a:p>
          <a:p>
            <a:r>
              <a:rPr lang="en-US" altLang="zh-CN" sz="2800" dirty="0">
                <a:latin typeface="Courier" charset="0"/>
                <a:ea typeface="Courier" charset="0"/>
                <a:cs typeface="Courier" charset="0"/>
              </a:rPr>
              <a:t>shell</a:t>
            </a: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是命令解释器 </a:t>
            </a:r>
          </a:p>
          <a:p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在本章中，</a:t>
            </a:r>
            <a:r>
              <a:rPr lang="en-US" altLang="zh-CN" sz="2800" dirty="0">
                <a:latin typeface="Courier" charset="0"/>
                <a:ea typeface="Courier" charset="0"/>
                <a:cs typeface="Courier" charset="0"/>
              </a:rPr>
              <a:t>shell</a:t>
            </a: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指</a:t>
            </a:r>
            <a:r>
              <a:rPr lang="en-US" altLang="zh-CN" sz="28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的终端</a:t>
            </a:r>
            <a:br>
              <a:rPr lang="zh-CN" altLang="en-US" sz="2800" dirty="0"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即解释用户命令和</a:t>
            </a:r>
            <a:r>
              <a:rPr lang="en-US" altLang="zh-CN" sz="2800" dirty="0">
                <a:latin typeface="Courier" charset="0"/>
                <a:ea typeface="Courier" charset="0"/>
                <a:cs typeface="Courier" charset="0"/>
              </a:rPr>
              <a:t>shell</a:t>
            </a:r>
            <a:r>
              <a:rPr lang="zh-CN" altLang="en-US" sz="2800" dirty="0">
                <a:latin typeface="Courier" charset="0"/>
                <a:ea typeface="Courier" charset="0"/>
                <a:cs typeface="Courier" charset="0"/>
              </a:rPr>
              <a:t>程序的文字终端</a:t>
            </a:r>
          </a:p>
        </p:txBody>
      </p:sp>
      <p:grpSp>
        <p:nvGrpSpPr>
          <p:cNvPr id="376837" name="Group 5"/>
          <p:cNvGrpSpPr>
            <a:grpSpLocks/>
          </p:cNvGrpSpPr>
          <p:nvPr/>
        </p:nvGrpSpPr>
        <p:grpSpPr bwMode="auto">
          <a:xfrm>
            <a:off x="3387725" y="2973388"/>
            <a:ext cx="5183188" cy="2949575"/>
            <a:chOff x="1566" y="1617"/>
            <a:chExt cx="3265" cy="1858"/>
          </a:xfrm>
        </p:grpSpPr>
        <p:grpSp>
          <p:nvGrpSpPr>
            <p:cNvPr id="376838" name="Group 6"/>
            <p:cNvGrpSpPr>
              <a:grpSpLocks/>
            </p:cNvGrpSpPr>
            <p:nvPr/>
          </p:nvGrpSpPr>
          <p:grpSpPr bwMode="auto">
            <a:xfrm>
              <a:off x="1566" y="1797"/>
              <a:ext cx="680" cy="1678"/>
              <a:chOff x="1566" y="1797"/>
              <a:chExt cx="680" cy="1678"/>
            </a:xfrm>
          </p:grpSpPr>
          <p:sp>
            <p:nvSpPr>
              <p:cNvPr id="376839" name="Rectangle 7"/>
              <p:cNvSpPr>
                <a:spLocks noChangeArrowheads="1"/>
              </p:cNvSpPr>
              <p:nvPr/>
            </p:nvSpPr>
            <p:spPr bwMode="auto">
              <a:xfrm>
                <a:off x="1566" y="1797"/>
                <a:ext cx="680" cy="1587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50000">
                    <a:srgbClr val="0066FF">
                      <a:gamma/>
                      <a:shade val="49804"/>
                      <a:invGamma/>
                    </a:srgbClr>
                  </a:gs>
                  <a:gs pos="100000">
                    <a:srgbClr val="0066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40" name="Rectangle 8"/>
              <p:cNvSpPr>
                <a:spLocks noChangeArrowheads="1"/>
              </p:cNvSpPr>
              <p:nvPr/>
            </p:nvSpPr>
            <p:spPr bwMode="auto">
              <a:xfrm>
                <a:off x="1566" y="2885"/>
                <a:ext cx="680" cy="590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50000">
                    <a:srgbClr val="00FF00">
                      <a:gamma/>
                      <a:shade val="49804"/>
                      <a:invGamma/>
                    </a:srgbClr>
                  </a:gs>
                  <a:gs pos="100000">
                    <a:srgbClr val="00FF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41" name="Rectangle 9"/>
              <p:cNvSpPr>
                <a:spLocks noChangeArrowheads="1"/>
              </p:cNvSpPr>
              <p:nvPr/>
            </p:nvSpPr>
            <p:spPr bwMode="auto">
              <a:xfrm>
                <a:off x="1566" y="1797"/>
                <a:ext cx="680" cy="499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50000">
                    <a:srgbClr val="99CCFF">
                      <a:gamma/>
                      <a:shade val="49804"/>
                      <a:invGamma/>
                    </a:srgbClr>
                  </a:gs>
                  <a:gs pos="100000">
                    <a:srgbClr val="99CC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42" name="Rectangle 10"/>
              <p:cNvSpPr>
                <a:spLocks noChangeArrowheads="1"/>
              </p:cNvSpPr>
              <p:nvPr/>
            </p:nvSpPr>
            <p:spPr bwMode="auto">
              <a:xfrm>
                <a:off x="1566" y="2205"/>
                <a:ext cx="544" cy="81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9804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43" name="Rectangle 11"/>
              <p:cNvSpPr>
                <a:spLocks noChangeArrowheads="1"/>
              </p:cNvSpPr>
              <p:nvPr/>
            </p:nvSpPr>
            <p:spPr bwMode="auto">
              <a:xfrm>
                <a:off x="1566" y="2456"/>
                <a:ext cx="272" cy="404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3300">
                      <a:gamma/>
                      <a:shade val="49804"/>
                      <a:invGamma/>
                    </a:srgbClr>
                  </a:gs>
                  <a:gs pos="100000">
                    <a:srgbClr val="FF3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kumimoji="0" lang="zh-CN" altLang="en-US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硬件</a:t>
                </a:r>
              </a:p>
            </p:txBody>
          </p:sp>
          <p:sp>
            <p:nvSpPr>
              <p:cNvPr id="376844" name="Line 12"/>
              <p:cNvSpPr>
                <a:spLocks noChangeShapeType="1"/>
              </p:cNvSpPr>
              <p:nvPr/>
            </p:nvSpPr>
            <p:spPr bwMode="auto">
              <a:xfrm>
                <a:off x="1790" y="2683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45" name="Line 13"/>
              <p:cNvSpPr>
                <a:spLocks noChangeShapeType="1"/>
              </p:cNvSpPr>
              <p:nvPr/>
            </p:nvSpPr>
            <p:spPr bwMode="auto">
              <a:xfrm>
                <a:off x="2064" y="2680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46" name="Line 14"/>
              <p:cNvSpPr>
                <a:spLocks noChangeShapeType="1"/>
              </p:cNvSpPr>
              <p:nvPr/>
            </p:nvSpPr>
            <p:spPr bwMode="auto">
              <a:xfrm>
                <a:off x="1899" y="2977"/>
                <a:ext cx="0" cy="9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47" name="Line 15"/>
              <p:cNvSpPr>
                <a:spLocks noChangeShapeType="1"/>
              </p:cNvSpPr>
              <p:nvPr/>
            </p:nvSpPr>
            <p:spPr bwMode="auto">
              <a:xfrm>
                <a:off x="1882" y="2161"/>
                <a:ext cx="0" cy="9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6848" name="Group 16"/>
            <p:cNvGrpSpPr>
              <a:grpSpLocks/>
            </p:cNvGrpSpPr>
            <p:nvPr/>
          </p:nvGrpSpPr>
          <p:grpSpPr bwMode="auto">
            <a:xfrm>
              <a:off x="3425" y="1617"/>
              <a:ext cx="1406" cy="1768"/>
              <a:chOff x="3425" y="1617"/>
              <a:chExt cx="1406" cy="1768"/>
            </a:xfrm>
          </p:grpSpPr>
          <p:sp>
            <p:nvSpPr>
              <p:cNvPr id="376849" name="Oval 17"/>
              <p:cNvSpPr>
                <a:spLocks noChangeArrowheads="1"/>
              </p:cNvSpPr>
              <p:nvPr/>
            </p:nvSpPr>
            <p:spPr bwMode="auto">
              <a:xfrm>
                <a:off x="3834" y="1617"/>
                <a:ext cx="542" cy="542"/>
              </a:xfrm>
              <a:prstGeom prst="ellipse">
                <a:avLst/>
              </a:prstGeom>
              <a:gradFill rotWithShape="0">
                <a:gsLst>
                  <a:gs pos="0">
                    <a:srgbClr val="0066FF"/>
                  </a:gs>
                  <a:gs pos="50000">
                    <a:srgbClr val="0066FF">
                      <a:gamma/>
                      <a:shade val="49804"/>
                      <a:invGamma/>
                    </a:srgbClr>
                  </a:gs>
                  <a:gs pos="100000">
                    <a:srgbClr val="0066FF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6850" name="Group 18"/>
              <p:cNvGrpSpPr>
                <a:grpSpLocks/>
              </p:cNvGrpSpPr>
              <p:nvPr/>
            </p:nvGrpSpPr>
            <p:grpSpPr bwMode="auto">
              <a:xfrm>
                <a:off x="3425" y="2161"/>
                <a:ext cx="1406" cy="1224"/>
                <a:chOff x="3425" y="2161"/>
                <a:chExt cx="1406" cy="1224"/>
              </a:xfrm>
            </p:grpSpPr>
            <p:sp>
              <p:nvSpPr>
                <p:cNvPr id="376851" name="Line 19"/>
                <p:cNvSpPr>
                  <a:spLocks noChangeShapeType="1"/>
                </p:cNvSpPr>
                <p:nvPr/>
              </p:nvSpPr>
              <p:spPr bwMode="auto">
                <a:xfrm>
                  <a:off x="4105" y="2161"/>
                  <a:ext cx="0" cy="77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85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697" y="2342"/>
                  <a:ext cx="408" cy="136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853" name="Line 21"/>
                <p:cNvSpPr>
                  <a:spLocks noChangeShapeType="1"/>
                </p:cNvSpPr>
                <p:nvPr/>
              </p:nvSpPr>
              <p:spPr bwMode="auto">
                <a:xfrm>
                  <a:off x="3425" y="2251"/>
                  <a:ext cx="272" cy="227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854" name="Line 22"/>
                <p:cNvSpPr>
                  <a:spLocks noChangeShapeType="1"/>
                </p:cNvSpPr>
                <p:nvPr/>
              </p:nvSpPr>
              <p:spPr bwMode="auto">
                <a:xfrm>
                  <a:off x="4105" y="2342"/>
                  <a:ext cx="726" cy="227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85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606" y="2932"/>
                  <a:ext cx="499" cy="453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856" name="Line 24"/>
                <p:cNvSpPr>
                  <a:spLocks noChangeShapeType="1"/>
                </p:cNvSpPr>
                <p:nvPr/>
              </p:nvSpPr>
              <p:spPr bwMode="auto">
                <a:xfrm>
                  <a:off x="4105" y="2932"/>
                  <a:ext cx="454" cy="363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6857" name="Group 25"/>
            <p:cNvGrpSpPr>
              <a:grpSpLocks/>
            </p:cNvGrpSpPr>
            <p:nvPr/>
          </p:nvGrpSpPr>
          <p:grpSpPr bwMode="auto">
            <a:xfrm>
              <a:off x="2064" y="2024"/>
              <a:ext cx="1361" cy="1225"/>
              <a:chOff x="2064" y="2024"/>
              <a:chExt cx="1361" cy="1225"/>
            </a:xfrm>
          </p:grpSpPr>
          <p:sp>
            <p:nvSpPr>
              <p:cNvPr id="376858" name="Line 26"/>
              <p:cNvSpPr>
                <a:spLocks noChangeShapeType="1"/>
              </p:cNvSpPr>
              <p:nvPr/>
            </p:nvSpPr>
            <p:spPr bwMode="auto">
              <a:xfrm>
                <a:off x="2064" y="2024"/>
                <a:ext cx="1361" cy="22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oval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59" name="Line 27"/>
              <p:cNvSpPr>
                <a:spLocks noChangeShapeType="1"/>
              </p:cNvSpPr>
              <p:nvPr/>
            </p:nvSpPr>
            <p:spPr bwMode="auto">
              <a:xfrm flipV="1">
                <a:off x="2155" y="2250"/>
                <a:ext cx="1270" cy="31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oval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860" name="Line 28"/>
              <p:cNvSpPr>
                <a:spLocks noChangeShapeType="1"/>
              </p:cNvSpPr>
              <p:nvPr/>
            </p:nvSpPr>
            <p:spPr bwMode="auto">
              <a:xfrm flipV="1">
                <a:off x="2199" y="2251"/>
                <a:ext cx="1225" cy="99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oval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6861" name="Group 29"/>
          <p:cNvGrpSpPr>
            <a:grpSpLocks/>
          </p:cNvGrpSpPr>
          <p:nvPr/>
        </p:nvGrpSpPr>
        <p:grpSpPr bwMode="auto">
          <a:xfrm>
            <a:off x="1873250" y="3330575"/>
            <a:ext cx="1779588" cy="434975"/>
            <a:chOff x="612" y="1842"/>
            <a:chExt cx="1121" cy="274"/>
          </a:xfrm>
        </p:grpSpPr>
        <p:sp>
          <p:nvSpPr>
            <p:cNvPr id="376862" name="Freeform 30"/>
            <p:cNvSpPr>
              <a:spLocks/>
            </p:cNvSpPr>
            <p:nvPr/>
          </p:nvSpPr>
          <p:spPr bwMode="auto">
            <a:xfrm>
              <a:off x="612" y="1842"/>
              <a:ext cx="1121" cy="274"/>
            </a:xfrm>
            <a:custGeom>
              <a:avLst/>
              <a:gdLst>
                <a:gd name="T0" fmla="*/ 0 w 1121"/>
                <a:gd name="T1" fmla="*/ 0 h 274"/>
                <a:gd name="T2" fmla="*/ 0 w 1121"/>
                <a:gd name="T3" fmla="*/ 159 h 274"/>
                <a:gd name="T4" fmla="*/ 0 w 1121"/>
                <a:gd name="T5" fmla="*/ 159 h 274"/>
                <a:gd name="T6" fmla="*/ 0 w 1121"/>
                <a:gd name="T7" fmla="*/ 228 h 274"/>
                <a:gd name="T8" fmla="*/ 0 w 1121"/>
                <a:gd name="T9" fmla="*/ 273 h 274"/>
                <a:gd name="T10" fmla="*/ 370 w 1121"/>
                <a:gd name="T11" fmla="*/ 273 h 274"/>
                <a:gd name="T12" fmla="*/ 370 w 1121"/>
                <a:gd name="T13" fmla="*/ 273 h 274"/>
                <a:gd name="T14" fmla="*/ 529 w 1121"/>
                <a:gd name="T15" fmla="*/ 273 h 274"/>
                <a:gd name="T16" fmla="*/ 635 w 1121"/>
                <a:gd name="T17" fmla="*/ 273 h 274"/>
                <a:gd name="T18" fmla="*/ 635 w 1121"/>
                <a:gd name="T19" fmla="*/ 228 h 274"/>
                <a:gd name="T20" fmla="*/ 1120 w 1121"/>
                <a:gd name="T21" fmla="*/ 154 h 274"/>
                <a:gd name="T22" fmla="*/ 635 w 1121"/>
                <a:gd name="T23" fmla="*/ 159 h 274"/>
                <a:gd name="T24" fmla="*/ 635 w 1121"/>
                <a:gd name="T25" fmla="*/ 0 h 274"/>
                <a:gd name="T26" fmla="*/ 529 w 1121"/>
                <a:gd name="T27" fmla="*/ 0 h 274"/>
                <a:gd name="T28" fmla="*/ 370 w 1121"/>
                <a:gd name="T29" fmla="*/ 0 h 274"/>
                <a:gd name="T30" fmla="*/ 370 w 1121"/>
                <a:gd name="T31" fmla="*/ 0 h 274"/>
                <a:gd name="T32" fmla="*/ 0 w 1121"/>
                <a:gd name="T3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1" h="274">
                  <a:moveTo>
                    <a:pt x="0" y="0"/>
                  </a:moveTo>
                  <a:lnTo>
                    <a:pt x="0" y="159"/>
                  </a:lnTo>
                  <a:lnTo>
                    <a:pt x="0" y="159"/>
                  </a:lnTo>
                  <a:lnTo>
                    <a:pt x="0" y="228"/>
                  </a:lnTo>
                  <a:lnTo>
                    <a:pt x="0" y="273"/>
                  </a:lnTo>
                  <a:lnTo>
                    <a:pt x="370" y="273"/>
                  </a:lnTo>
                  <a:lnTo>
                    <a:pt x="370" y="273"/>
                  </a:lnTo>
                  <a:lnTo>
                    <a:pt x="529" y="273"/>
                  </a:lnTo>
                  <a:lnTo>
                    <a:pt x="635" y="273"/>
                  </a:lnTo>
                  <a:lnTo>
                    <a:pt x="635" y="228"/>
                  </a:lnTo>
                  <a:lnTo>
                    <a:pt x="1120" y="154"/>
                  </a:lnTo>
                  <a:lnTo>
                    <a:pt x="635" y="159"/>
                  </a:lnTo>
                  <a:lnTo>
                    <a:pt x="635" y="0"/>
                  </a:lnTo>
                  <a:lnTo>
                    <a:pt x="52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3" name="Rectangle 31"/>
            <p:cNvSpPr>
              <a:spLocks noChangeArrowheads="1"/>
            </p:cNvSpPr>
            <p:nvPr/>
          </p:nvSpPr>
          <p:spPr bwMode="auto">
            <a:xfrm>
              <a:off x="673" y="1874"/>
              <a:ext cx="51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kumimoji="0" lang="en-US" altLang="zh-CN" sz="2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shell</a:t>
              </a:r>
            </a:p>
          </p:txBody>
        </p:sp>
      </p:grpSp>
      <p:grpSp>
        <p:nvGrpSpPr>
          <p:cNvPr id="376864" name="Group 32"/>
          <p:cNvGrpSpPr>
            <a:grpSpLocks/>
          </p:cNvGrpSpPr>
          <p:nvPr/>
        </p:nvGrpSpPr>
        <p:grpSpPr bwMode="auto">
          <a:xfrm>
            <a:off x="1873250" y="3979863"/>
            <a:ext cx="1752600" cy="361950"/>
            <a:chOff x="612" y="2251"/>
            <a:chExt cx="1104" cy="228"/>
          </a:xfrm>
        </p:grpSpPr>
        <p:sp>
          <p:nvSpPr>
            <p:cNvPr id="376865" name="Freeform 33"/>
            <p:cNvSpPr>
              <a:spLocks/>
            </p:cNvSpPr>
            <p:nvPr/>
          </p:nvSpPr>
          <p:spPr bwMode="auto">
            <a:xfrm>
              <a:off x="612" y="2251"/>
              <a:ext cx="1104" cy="228"/>
            </a:xfrm>
            <a:custGeom>
              <a:avLst/>
              <a:gdLst>
                <a:gd name="T0" fmla="*/ 0 w 1104"/>
                <a:gd name="T1" fmla="*/ 0 h 228"/>
                <a:gd name="T2" fmla="*/ 0 w 1104"/>
                <a:gd name="T3" fmla="*/ 38 h 228"/>
                <a:gd name="T4" fmla="*/ 0 w 1104"/>
                <a:gd name="T5" fmla="*/ 38 h 228"/>
                <a:gd name="T6" fmla="*/ 0 w 1104"/>
                <a:gd name="T7" fmla="*/ 95 h 228"/>
                <a:gd name="T8" fmla="*/ 0 w 1104"/>
                <a:gd name="T9" fmla="*/ 227 h 228"/>
                <a:gd name="T10" fmla="*/ 370 w 1104"/>
                <a:gd name="T11" fmla="*/ 227 h 228"/>
                <a:gd name="T12" fmla="*/ 370 w 1104"/>
                <a:gd name="T13" fmla="*/ 227 h 228"/>
                <a:gd name="T14" fmla="*/ 529 w 1104"/>
                <a:gd name="T15" fmla="*/ 227 h 228"/>
                <a:gd name="T16" fmla="*/ 635 w 1104"/>
                <a:gd name="T17" fmla="*/ 227 h 228"/>
                <a:gd name="T18" fmla="*/ 635 w 1104"/>
                <a:gd name="T19" fmla="*/ 95 h 228"/>
                <a:gd name="T20" fmla="*/ 1103 w 1104"/>
                <a:gd name="T21" fmla="*/ 41 h 228"/>
                <a:gd name="T22" fmla="*/ 635 w 1104"/>
                <a:gd name="T23" fmla="*/ 38 h 228"/>
                <a:gd name="T24" fmla="*/ 635 w 1104"/>
                <a:gd name="T25" fmla="*/ 0 h 228"/>
                <a:gd name="T26" fmla="*/ 529 w 1104"/>
                <a:gd name="T27" fmla="*/ 0 h 228"/>
                <a:gd name="T28" fmla="*/ 370 w 1104"/>
                <a:gd name="T29" fmla="*/ 0 h 228"/>
                <a:gd name="T30" fmla="*/ 370 w 1104"/>
                <a:gd name="T31" fmla="*/ 0 h 228"/>
                <a:gd name="T32" fmla="*/ 0 w 1104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4" h="228">
                  <a:moveTo>
                    <a:pt x="0" y="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95"/>
                  </a:lnTo>
                  <a:lnTo>
                    <a:pt x="0" y="227"/>
                  </a:lnTo>
                  <a:lnTo>
                    <a:pt x="370" y="227"/>
                  </a:lnTo>
                  <a:lnTo>
                    <a:pt x="370" y="227"/>
                  </a:lnTo>
                  <a:lnTo>
                    <a:pt x="529" y="227"/>
                  </a:lnTo>
                  <a:lnTo>
                    <a:pt x="635" y="227"/>
                  </a:lnTo>
                  <a:lnTo>
                    <a:pt x="635" y="95"/>
                  </a:lnTo>
                  <a:lnTo>
                    <a:pt x="1103" y="41"/>
                  </a:lnTo>
                  <a:lnTo>
                    <a:pt x="635" y="38"/>
                  </a:lnTo>
                  <a:lnTo>
                    <a:pt x="635" y="0"/>
                  </a:lnTo>
                  <a:lnTo>
                    <a:pt x="52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6" name="Rectangle 34"/>
            <p:cNvSpPr>
              <a:spLocks noChangeArrowheads="1"/>
            </p:cNvSpPr>
            <p:nvPr/>
          </p:nvSpPr>
          <p:spPr bwMode="auto">
            <a:xfrm>
              <a:off x="673" y="2283"/>
              <a:ext cx="5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操作系统</a:t>
              </a:r>
            </a:p>
          </p:txBody>
        </p:sp>
      </p:grpSp>
      <p:grpSp>
        <p:nvGrpSpPr>
          <p:cNvPr id="376867" name="Group 35"/>
          <p:cNvGrpSpPr>
            <a:grpSpLocks/>
          </p:cNvGrpSpPr>
          <p:nvPr/>
        </p:nvGrpSpPr>
        <p:grpSpPr bwMode="auto">
          <a:xfrm>
            <a:off x="1946275" y="4843463"/>
            <a:ext cx="1712913" cy="690562"/>
            <a:chOff x="658" y="2795"/>
            <a:chExt cx="1079" cy="435"/>
          </a:xfrm>
        </p:grpSpPr>
        <p:sp>
          <p:nvSpPr>
            <p:cNvPr id="376868" name="Freeform 36"/>
            <p:cNvSpPr>
              <a:spLocks/>
            </p:cNvSpPr>
            <p:nvPr/>
          </p:nvSpPr>
          <p:spPr bwMode="auto">
            <a:xfrm>
              <a:off x="658" y="2795"/>
              <a:ext cx="1079" cy="435"/>
            </a:xfrm>
            <a:custGeom>
              <a:avLst/>
              <a:gdLst>
                <a:gd name="T0" fmla="*/ 0 w 1079"/>
                <a:gd name="T1" fmla="*/ 0 h 435"/>
                <a:gd name="T2" fmla="*/ 0 w 1079"/>
                <a:gd name="T3" fmla="*/ 132 h 435"/>
                <a:gd name="T4" fmla="*/ 0 w 1079"/>
                <a:gd name="T5" fmla="*/ 132 h 435"/>
                <a:gd name="T6" fmla="*/ 0 w 1079"/>
                <a:gd name="T7" fmla="*/ 189 h 435"/>
                <a:gd name="T8" fmla="*/ 0 w 1079"/>
                <a:gd name="T9" fmla="*/ 227 h 435"/>
                <a:gd name="T10" fmla="*/ 370 w 1079"/>
                <a:gd name="T11" fmla="*/ 227 h 435"/>
                <a:gd name="T12" fmla="*/ 1078 w 1079"/>
                <a:gd name="T13" fmla="*/ 434 h 435"/>
                <a:gd name="T14" fmla="*/ 529 w 1079"/>
                <a:gd name="T15" fmla="*/ 227 h 435"/>
                <a:gd name="T16" fmla="*/ 635 w 1079"/>
                <a:gd name="T17" fmla="*/ 227 h 435"/>
                <a:gd name="T18" fmla="*/ 635 w 1079"/>
                <a:gd name="T19" fmla="*/ 189 h 435"/>
                <a:gd name="T20" fmla="*/ 635 w 1079"/>
                <a:gd name="T21" fmla="*/ 132 h 435"/>
                <a:gd name="T22" fmla="*/ 635 w 1079"/>
                <a:gd name="T23" fmla="*/ 132 h 435"/>
                <a:gd name="T24" fmla="*/ 635 w 1079"/>
                <a:gd name="T25" fmla="*/ 0 h 435"/>
                <a:gd name="T26" fmla="*/ 529 w 1079"/>
                <a:gd name="T27" fmla="*/ 0 h 435"/>
                <a:gd name="T28" fmla="*/ 370 w 1079"/>
                <a:gd name="T29" fmla="*/ 0 h 435"/>
                <a:gd name="T30" fmla="*/ 370 w 1079"/>
                <a:gd name="T31" fmla="*/ 0 h 435"/>
                <a:gd name="T32" fmla="*/ 0 w 1079"/>
                <a:gd name="T3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9" h="435">
                  <a:moveTo>
                    <a:pt x="0" y="0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89"/>
                  </a:lnTo>
                  <a:lnTo>
                    <a:pt x="0" y="227"/>
                  </a:lnTo>
                  <a:lnTo>
                    <a:pt x="370" y="227"/>
                  </a:lnTo>
                  <a:lnTo>
                    <a:pt x="1078" y="434"/>
                  </a:lnTo>
                  <a:lnTo>
                    <a:pt x="529" y="227"/>
                  </a:lnTo>
                  <a:lnTo>
                    <a:pt x="635" y="227"/>
                  </a:lnTo>
                  <a:lnTo>
                    <a:pt x="635" y="189"/>
                  </a:lnTo>
                  <a:lnTo>
                    <a:pt x="635" y="132"/>
                  </a:lnTo>
                  <a:lnTo>
                    <a:pt x="635" y="132"/>
                  </a:lnTo>
                  <a:lnTo>
                    <a:pt x="635" y="0"/>
                  </a:lnTo>
                  <a:lnTo>
                    <a:pt x="52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9" name="Rectangle 37"/>
            <p:cNvSpPr>
              <a:spLocks noChangeArrowheads="1"/>
            </p:cNvSpPr>
            <p:nvPr/>
          </p:nvSpPr>
          <p:spPr bwMode="auto">
            <a:xfrm>
              <a:off x="719" y="2827"/>
              <a:ext cx="5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图形界面</a:t>
              </a:r>
            </a:p>
          </p:txBody>
        </p:sp>
      </p:grpSp>
      <p:grpSp>
        <p:nvGrpSpPr>
          <p:cNvPr id="376870" name="Group 38"/>
          <p:cNvGrpSpPr>
            <a:grpSpLocks/>
          </p:cNvGrpSpPr>
          <p:nvPr/>
        </p:nvGrpSpPr>
        <p:grpSpPr bwMode="auto">
          <a:xfrm>
            <a:off x="4357688" y="4867275"/>
            <a:ext cx="2125662" cy="1706563"/>
            <a:chOff x="2177" y="2810"/>
            <a:chExt cx="1339" cy="1075"/>
          </a:xfrm>
        </p:grpSpPr>
        <p:sp>
          <p:nvSpPr>
            <p:cNvPr id="376871" name="Freeform 39"/>
            <p:cNvSpPr>
              <a:spLocks/>
            </p:cNvSpPr>
            <p:nvPr/>
          </p:nvSpPr>
          <p:spPr bwMode="auto">
            <a:xfrm>
              <a:off x="2177" y="2810"/>
              <a:ext cx="1339" cy="1075"/>
            </a:xfrm>
            <a:custGeom>
              <a:avLst/>
              <a:gdLst>
                <a:gd name="T0" fmla="*/ 113 w 1339"/>
                <a:gd name="T1" fmla="*/ 847 h 1075"/>
                <a:gd name="T2" fmla="*/ 113 w 1339"/>
                <a:gd name="T3" fmla="*/ 885 h 1075"/>
                <a:gd name="T4" fmla="*/ 113 w 1339"/>
                <a:gd name="T5" fmla="*/ 885 h 1075"/>
                <a:gd name="T6" fmla="*/ 113 w 1339"/>
                <a:gd name="T7" fmla="*/ 942 h 1075"/>
                <a:gd name="T8" fmla="*/ 113 w 1339"/>
                <a:gd name="T9" fmla="*/ 1074 h 1075"/>
                <a:gd name="T10" fmla="*/ 317 w 1339"/>
                <a:gd name="T11" fmla="*/ 1074 h 1075"/>
                <a:gd name="T12" fmla="*/ 317 w 1339"/>
                <a:gd name="T13" fmla="*/ 1074 h 1075"/>
                <a:gd name="T14" fmla="*/ 623 w 1339"/>
                <a:gd name="T15" fmla="*/ 1074 h 1075"/>
                <a:gd name="T16" fmla="*/ 1338 w 1339"/>
                <a:gd name="T17" fmla="*/ 1074 h 1075"/>
                <a:gd name="T18" fmla="*/ 1338 w 1339"/>
                <a:gd name="T19" fmla="*/ 942 h 1075"/>
                <a:gd name="T20" fmla="*/ 1338 w 1339"/>
                <a:gd name="T21" fmla="*/ 885 h 1075"/>
                <a:gd name="T22" fmla="*/ 1338 w 1339"/>
                <a:gd name="T23" fmla="*/ 885 h 1075"/>
                <a:gd name="T24" fmla="*/ 1338 w 1339"/>
                <a:gd name="T25" fmla="*/ 847 h 1075"/>
                <a:gd name="T26" fmla="*/ 623 w 1339"/>
                <a:gd name="T27" fmla="*/ 847 h 1075"/>
                <a:gd name="T28" fmla="*/ 0 w 1339"/>
                <a:gd name="T29" fmla="*/ 0 h 1075"/>
                <a:gd name="T30" fmla="*/ 317 w 1339"/>
                <a:gd name="T31" fmla="*/ 847 h 1075"/>
                <a:gd name="T32" fmla="*/ 113 w 1339"/>
                <a:gd name="T33" fmla="*/ 847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9" h="1075">
                  <a:moveTo>
                    <a:pt x="113" y="847"/>
                  </a:moveTo>
                  <a:lnTo>
                    <a:pt x="113" y="885"/>
                  </a:lnTo>
                  <a:lnTo>
                    <a:pt x="113" y="885"/>
                  </a:lnTo>
                  <a:lnTo>
                    <a:pt x="113" y="942"/>
                  </a:lnTo>
                  <a:lnTo>
                    <a:pt x="113" y="1074"/>
                  </a:lnTo>
                  <a:lnTo>
                    <a:pt x="317" y="1074"/>
                  </a:lnTo>
                  <a:lnTo>
                    <a:pt x="317" y="1074"/>
                  </a:lnTo>
                  <a:lnTo>
                    <a:pt x="623" y="1074"/>
                  </a:lnTo>
                  <a:lnTo>
                    <a:pt x="1338" y="1074"/>
                  </a:lnTo>
                  <a:lnTo>
                    <a:pt x="1338" y="942"/>
                  </a:lnTo>
                  <a:lnTo>
                    <a:pt x="1338" y="885"/>
                  </a:lnTo>
                  <a:lnTo>
                    <a:pt x="1338" y="885"/>
                  </a:lnTo>
                  <a:lnTo>
                    <a:pt x="1338" y="847"/>
                  </a:lnTo>
                  <a:lnTo>
                    <a:pt x="623" y="847"/>
                  </a:lnTo>
                  <a:lnTo>
                    <a:pt x="0" y="0"/>
                  </a:lnTo>
                  <a:lnTo>
                    <a:pt x="317" y="847"/>
                  </a:lnTo>
                  <a:lnTo>
                    <a:pt x="113" y="847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2" name="Rectangle 40"/>
            <p:cNvSpPr>
              <a:spLocks noChangeArrowheads="1"/>
            </p:cNvSpPr>
            <p:nvPr/>
          </p:nvSpPr>
          <p:spPr bwMode="auto">
            <a:xfrm>
              <a:off x="2351" y="3689"/>
              <a:ext cx="11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其它用户界面</a:t>
              </a:r>
            </a:p>
          </p:txBody>
        </p:sp>
      </p:grpSp>
      <p:sp>
        <p:nvSpPr>
          <p:cNvPr id="376873" name="Rectangle 41"/>
          <p:cNvSpPr>
            <a:spLocks noChangeArrowheads="1"/>
          </p:cNvSpPr>
          <p:nvPr/>
        </p:nvSpPr>
        <p:spPr bwMode="auto">
          <a:xfrm>
            <a:off x="7348538" y="6142038"/>
            <a:ext cx="1652587" cy="4286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用户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r>
              <a:rPr lang="zh-CN" altLang="en-US" sz="4000" dirty="0"/>
              <a:t>简单数学表达式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229600" cy="3886200"/>
          </a:xfrm>
        </p:spPr>
        <p:txBody>
          <a:bodyPr/>
          <a:lstStyle/>
          <a:p>
            <a:r>
              <a:rPr lang="en-US" altLang="zh-CN" dirty="0"/>
              <a:t>expr</a:t>
            </a:r>
            <a:r>
              <a:rPr lang="zh-CN" altLang="en-US" dirty="0"/>
              <a:t>命令计算一个表达式的值 </a:t>
            </a:r>
          </a:p>
          <a:p>
            <a:pPr lvl="1"/>
            <a:r>
              <a:rPr lang="zh-CN" altLang="en-US" dirty="0"/>
              <a:t>格式 </a:t>
            </a:r>
            <a:r>
              <a:rPr lang="en-US" altLang="zh-CN" dirty="0"/>
              <a:t>:expr 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lvl="1"/>
            <a:r>
              <a:rPr lang="zh-CN" altLang="en-US" dirty="0"/>
              <a:t>例子：计算（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×4</a:t>
            </a:r>
            <a:r>
              <a:rPr lang="zh-CN" altLang="en-US" dirty="0"/>
              <a:t>的值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、分步计算，即先计算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3</a:t>
            </a:r>
            <a:r>
              <a:rPr lang="zh-CN" altLang="en-US" dirty="0"/>
              <a:t>，再对其和乘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9900"/>
                </a:solidFill>
              </a:rPr>
              <a:t>s=`expr 2 + 3`</a:t>
            </a:r>
            <a:br>
              <a:rPr lang="en-US" altLang="zh-CN" dirty="0">
                <a:solidFill>
                  <a:srgbClr val="009900"/>
                </a:solidFill>
              </a:rPr>
            </a:br>
            <a:r>
              <a:rPr lang="en-US" altLang="zh-CN" dirty="0">
                <a:solidFill>
                  <a:srgbClr val="009900"/>
                </a:solidFill>
              </a:rPr>
              <a:t>	expr $s \* 4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、一步完成计算：</a:t>
            </a:r>
            <a:br>
              <a:rPr lang="zh-CN" altLang="en-US" dirty="0"/>
            </a:br>
            <a:r>
              <a:rPr lang="zh-CN" altLang="en-US" dirty="0"/>
              <a:t>	</a:t>
            </a:r>
            <a:r>
              <a:rPr lang="en-US" altLang="zh-CN" dirty="0">
                <a:solidFill>
                  <a:srgbClr val="009900"/>
                </a:solidFill>
              </a:rPr>
              <a:t>expr  `expr 2 + 3 `  \* 4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说明：</a:t>
            </a:r>
          </a:p>
          <a:p>
            <a:pPr lvl="2"/>
            <a:r>
              <a:rPr lang="zh-CN" altLang="en-US" dirty="0"/>
              <a:t>*运算符号和参数之间要有空格分开；</a:t>
            </a:r>
          </a:p>
          <a:p>
            <a:pPr lvl="2"/>
            <a:r>
              <a:rPr lang="zh-CN" altLang="en-US" dirty="0"/>
              <a:t>通配符号（*）</a:t>
            </a:r>
            <a:r>
              <a:rPr lang="en-US" altLang="zh-CN" dirty="0"/>
              <a:t>,</a:t>
            </a:r>
            <a:r>
              <a:rPr lang="zh-CN" altLang="en-US" dirty="0"/>
              <a:t>在作为乘法运算符时要用</a:t>
            </a:r>
            <a:r>
              <a:rPr lang="en-US" altLang="zh-CN" dirty="0"/>
              <a:t>\</a:t>
            </a:r>
            <a:r>
              <a:rPr lang="zh-CN" altLang="en-US" dirty="0"/>
              <a:t>、“”、‘’符号修饰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简单数学表达式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1072"/>
            <a:ext cx="8229600" cy="4534272"/>
          </a:xfrm>
        </p:spPr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 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let arg1 [arg2 ......]</a:t>
            </a:r>
          </a:p>
          <a:p>
            <a:pPr lvl="1"/>
            <a:r>
              <a:rPr lang="zh-CN" altLang="en-US" dirty="0"/>
              <a:t>例子：计算（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×4</a:t>
            </a:r>
            <a:r>
              <a:rPr lang="zh-CN" altLang="en-US" dirty="0"/>
              <a:t>的值</a:t>
            </a:r>
            <a:br>
              <a:rPr lang="zh-CN" altLang="en-US" dirty="0"/>
            </a:br>
            <a:r>
              <a:rPr lang="en-US" altLang="zh-CN" dirty="0">
                <a:solidFill>
                  <a:srgbClr val="009900"/>
                </a:solidFill>
              </a:rPr>
              <a:t>let s=(2+3)*4</a:t>
            </a:r>
          </a:p>
          <a:p>
            <a:pPr lvl="1"/>
            <a:r>
              <a:rPr lang="zh-CN" altLang="en-US" dirty="0"/>
              <a:t>说明：</a:t>
            </a:r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expr</a:t>
            </a:r>
            <a:r>
              <a:rPr lang="zh-CN" altLang="en-US" dirty="0"/>
              <a:t>命令相比，</a:t>
            </a:r>
            <a:r>
              <a:rPr lang="en-US" altLang="zh-CN" dirty="0"/>
              <a:t>let</a:t>
            </a:r>
            <a:r>
              <a:rPr lang="zh-CN" altLang="en-US" dirty="0"/>
              <a:t>命令更简洁直观</a:t>
            </a:r>
            <a:endParaRPr lang="en-US" altLang="zh-CN" dirty="0"/>
          </a:p>
          <a:p>
            <a:pPr lvl="2"/>
            <a:r>
              <a:rPr lang="zh-CN" altLang="en-US" dirty="0"/>
              <a:t>运算符号和参数之间不能有空格</a:t>
            </a:r>
          </a:p>
          <a:p>
            <a:pPr lvl="2"/>
            <a:r>
              <a:rPr lang="zh-CN" altLang="en-US" dirty="0"/>
              <a:t>当运算符中有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等符号时，同样需要用引号（单引号、双引号）或者斜杠来修饰运算符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371600"/>
          </a:xfrm>
        </p:spPr>
        <p:txBody>
          <a:bodyPr/>
          <a:lstStyle/>
          <a:p>
            <a:r>
              <a:rPr lang="zh-CN" altLang="en-US" sz="4000" dirty="0"/>
              <a:t>条件判断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4"/>
            <a:ext cx="8229600" cy="5832301"/>
          </a:xfrm>
        </p:spPr>
        <p:txBody>
          <a:bodyPr/>
          <a:lstStyle/>
          <a:p>
            <a:r>
              <a:rPr lang="zh-CN" altLang="en-US" dirty="0"/>
              <a:t>常见的条件：</a:t>
            </a:r>
          </a:p>
          <a:p>
            <a:pPr lvl="1"/>
            <a:r>
              <a:rPr lang="zh-CN" altLang="en-US" dirty="0"/>
              <a:t>变量属性；</a:t>
            </a:r>
          </a:p>
          <a:p>
            <a:pPr lvl="1"/>
            <a:r>
              <a:rPr lang="zh-CN" altLang="en-US" dirty="0"/>
              <a:t>文件属性；</a:t>
            </a:r>
          </a:p>
          <a:p>
            <a:pPr lvl="1"/>
            <a:r>
              <a:rPr lang="zh-CN" altLang="en-US" dirty="0"/>
              <a:t>命令执行结果；</a:t>
            </a:r>
          </a:p>
          <a:p>
            <a:pPr lvl="1"/>
            <a:r>
              <a:rPr lang="zh-CN" altLang="en-US" dirty="0"/>
              <a:t>多种条件的逻辑组合；</a:t>
            </a:r>
          </a:p>
          <a:p>
            <a:r>
              <a:rPr lang="zh-CN" altLang="en-US" dirty="0"/>
              <a:t>判断结果的一般定义：</a:t>
            </a:r>
          </a:p>
          <a:p>
            <a:pPr lvl="1"/>
            <a:r>
              <a:rPr lang="zh-CN" altLang="en-US" dirty="0"/>
              <a:t>真：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假：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格式：</a:t>
            </a:r>
          </a:p>
          <a:p>
            <a:pPr lvl="1"/>
            <a:r>
              <a:rPr lang="en-US" altLang="zh-CN" dirty="0"/>
              <a:t>test condition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condition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] #[</a:t>
            </a:r>
            <a:r>
              <a:rPr lang="zh-CN" altLang="en-US" dirty="0"/>
              <a:t>右边和</a:t>
            </a:r>
            <a:r>
              <a:rPr lang="en-US" altLang="zh-CN" dirty="0"/>
              <a:t>]</a:t>
            </a:r>
            <a:r>
              <a:rPr lang="zh-CN" altLang="en-US" dirty="0"/>
              <a:t>左边需要有空格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zh-CN" altLang="en-US" sz="4000"/>
              <a:t>条件判断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6630987" cy="428625"/>
          </a:xfrm>
        </p:spPr>
        <p:txBody>
          <a:bodyPr/>
          <a:lstStyle/>
          <a:p>
            <a:r>
              <a:rPr lang="zh-CN" altLang="en-US" sz="2800" dirty="0"/>
              <a:t>测试文件属性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41267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87175"/>
              </p:ext>
            </p:extLst>
          </p:nvPr>
        </p:nvGraphicFramePr>
        <p:xfrm>
          <a:off x="323850" y="1749425"/>
          <a:ext cx="8156575" cy="5064130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常用的文件属性条件判断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819275" algn="l"/>
                        </a:tabLst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-f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为普通文件则返回真，否则返回假。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file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-b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为块设备则返回真，否则返回假。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block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-e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exist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-d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为目录则返回真，否则返回假。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directory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-r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可读则返回真，否则返回假。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read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-w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可写则返回真，否则返回假。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write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-x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可执行则返回真，否则返回假。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execute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-O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存在且被当前用户拥有则返回真，否则返回假。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-L  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存在且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为符号链接则返回真，否则返回假。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r>
              <a:rPr lang="zh-CN" altLang="en-US" sz="4000"/>
              <a:t>条件判断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US" sz="2800"/>
              <a:t>字符串属性 </a:t>
            </a:r>
          </a:p>
        </p:txBody>
      </p:sp>
      <p:graphicFrame>
        <p:nvGraphicFramePr>
          <p:cNvPr id="4137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81590"/>
              </p:ext>
            </p:extLst>
          </p:nvPr>
        </p:nvGraphicFramePr>
        <p:xfrm>
          <a:off x="539750" y="1360488"/>
          <a:ext cx="7964488" cy="4876803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常用字符串属性条件判断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string_1 = string_2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两个字符串相等则返回真，否则返回假；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string_1 != string_2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两个字符串不相等则返回真，否则返回假；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-z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如果字符串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的长度为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 zero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-n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如果字符串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长度不为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-n string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，如果字符串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string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长度不为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返回真，否则返回假。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zh-CN" altLang="en-US" sz="4000"/>
              <a:t>整数关系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52513"/>
            <a:ext cx="4033838" cy="3886200"/>
          </a:xfrm>
        </p:spPr>
        <p:txBody>
          <a:bodyPr/>
          <a:lstStyle/>
          <a:p>
            <a:r>
              <a:rPr lang="zh-CN" altLang="en-US" sz="2800"/>
              <a:t>整数间关系判断</a:t>
            </a:r>
          </a:p>
        </p:txBody>
      </p:sp>
      <p:graphicFrame>
        <p:nvGraphicFramePr>
          <p:cNvPr id="414724" name="Group 4"/>
          <p:cNvGraphicFramePr>
            <a:graphicFrameLocks noGrp="1"/>
          </p:cNvGraphicFramePr>
          <p:nvPr>
            <p:ph sz="half" idx="2"/>
          </p:nvPr>
        </p:nvGraphicFramePr>
        <p:xfrm>
          <a:off x="755650" y="1628775"/>
          <a:ext cx="7993063" cy="4523424"/>
        </p:xfrm>
        <a:graphic>
          <a:graphicData uri="http://schemas.openxmlformats.org/drawingml/2006/table">
            <a:tbl>
              <a:tblPr/>
              <a:tblGrid>
                <a:gridCol w="249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常用的整数关系条件判断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–eq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相等则返回真，否则返回假；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–ne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不等于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–gt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大于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–lt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小于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–le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小于等于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mum_1 –ge num_2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如果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大于等于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num_2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则返回真，否则返回假；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逻辑与</a:t>
            </a:r>
            <a:r>
              <a:rPr lang="en-US" altLang="zh-CN">
                <a:ea typeface="宋体" pitchFamily="2" charset="-122"/>
              </a:rPr>
              <a:t>-a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condition1-a condition2</a:t>
            </a:r>
            <a:r>
              <a:rPr lang="zh-CN" altLang="en-US">
                <a:ea typeface="宋体" pitchFamily="2" charset="-122"/>
              </a:rPr>
              <a:t>，如果两个条件都为真，则结果为真。</a:t>
            </a:r>
          </a:p>
          <a:p>
            <a:r>
              <a:rPr lang="zh-CN" altLang="en-US">
                <a:ea typeface="宋体" pitchFamily="2" charset="-122"/>
              </a:rPr>
              <a:t>逻辑或</a:t>
            </a:r>
            <a:r>
              <a:rPr lang="en-US" altLang="zh-CN">
                <a:ea typeface="宋体" pitchFamily="2" charset="-122"/>
              </a:rPr>
              <a:t>-o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condition1-o condition2</a:t>
            </a:r>
            <a:r>
              <a:rPr lang="zh-CN" altLang="en-US">
                <a:ea typeface="宋体" pitchFamily="2" charset="-122"/>
              </a:rPr>
              <a:t>，如果两个条件有一个为真，则结果为真。</a:t>
            </a:r>
          </a:p>
          <a:p>
            <a:r>
              <a:rPr lang="zh-CN" altLang="en-US">
                <a:ea typeface="宋体" pitchFamily="2" charset="-122"/>
              </a:rPr>
              <a:t>逻辑非</a:t>
            </a:r>
            <a:r>
              <a:rPr lang="en-US" altLang="zh-CN">
                <a:ea typeface="宋体" pitchFamily="2" charset="-122"/>
              </a:rPr>
              <a:t>!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! condition</a:t>
            </a:r>
            <a:r>
              <a:rPr lang="zh-CN" altLang="en-US">
                <a:ea typeface="宋体" pitchFamily="2" charset="-122"/>
              </a:rPr>
              <a:t>，结果与</a:t>
            </a:r>
            <a:r>
              <a:rPr lang="en-US" altLang="zh-CN">
                <a:ea typeface="宋体" pitchFamily="2" charset="-122"/>
              </a:rPr>
              <a:t>condition</a:t>
            </a:r>
            <a:r>
              <a:rPr lang="zh-CN" altLang="en-US">
                <a:ea typeface="宋体" pitchFamily="2" charset="-122"/>
              </a:rPr>
              <a:t>相反。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800"/>
              <a:t>[root@localhost</a:t>
            </a:r>
            <a:r>
              <a:rPr lang="zh-CN" altLang="fr-FR" sz="2800"/>
              <a:t>～</a:t>
            </a:r>
            <a:r>
              <a:rPr lang="fr-FR" altLang="zh-CN" sz="2800"/>
              <a:t>]# str1="Linux"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800"/>
              <a:t>[root@localhost</a:t>
            </a:r>
            <a:r>
              <a:rPr lang="zh-CN" altLang="fr-FR" sz="2800"/>
              <a:t>～</a:t>
            </a:r>
            <a:r>
              <a:rPr lang="fr-FR" altLang="zh-CN" sz="2800"/>
              <a:t>]# str2="UNIX"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[root@localhost</a:t>
            </a:r>
            <a:r>
              <a:rPr lang="zh-CN" altLang="en-US" sz="2800"/>
              <a:t>～</a:t>
            </a:r>
            <a:r>
              <a:rPr lang="en-US" altLang="zh-CN" sz="2800"/>
              <a:t>]# test $str1 = $str2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[root@localhost</a:t>
            </a:r>
            <a:r>
              <a:rPr lang="zh-CN" altLang="en-US" sz="2800"/>
              <a:t>～</a:t>
            </a:r>
            <a:r>
              <a:rPr lang="en-US" altLang="zh-CN" sz="2800"/>
              <a:t>]# echo $?</a:t>
            </a:r>
            <a:endParaRPr lang="pt-BR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/>
              <a:t>[root@localhost</a:t>
            </a:r>
            <a:r>
              <a:rPr lang="zh-CN" altLang="pt-BR" sz="2800"/>
              <a:t>～</a:t>
            </a:r>
            <a:r>
              <a:rPr lang="pt-BR" altLang="zh-CN" sz="2800"/>
              <a:t>]# [ -n $str1 ]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/>
              <a:t>[root@localhost</a:t>
            </a:r>
            <a:r>
              <a:rPr lang="zh-CN" altLang="pt-BR" sz="2800"/>
              <a:t>～</a:t>
            </a:r>
            <a:r>
              <a:rPr lang="pt-BR" altLang="zh-CN" sz="2800"/>
              <a:t>]# echo $?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0</a:t>
            </a:r>
            <a:endParaRPr lang="zh-CN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800" dirty="0"/>
              <a:t>[</a:t>
            </a:r>
            <a:r>
              <a:rPr lang="fr-FR" altLang="zh-CN" sz="2800" dirty="0" err="1"/>
              <a:t>root@localhost</a:t>
            </a:r>
            <a:r>
              <a:rPr lang="zh-CN" altLang="fr-FR" sz="2800" dirty="0"/>
              <a:t>～</a:t>
            </a:r>
            <a:r>
              <a:rPr lang="fr-FR" altLang="zh-CN" sz="2800" dirty="0"/>
              <a:t>]# a=10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800" dirty="0"/>
              <a:t>[</a:t>
            </a:r>
            <a:r>
              <a:rPr lang="fr-FR" altLang="zh-CN" sz="2800" dirty="0" err="1"/>
              <a:t>root@localhost</a:t>
            </a:r>
            <a:r>
              <a:rPr lang="zh-CN" altLang="fr-FR" sz="2800" dirty="0"/>
              <a:t>～</a:t>
            </a:r>
            <a:r>
              <a:rPr lang="fr-FR" altLang="zh-CN" sz="2800" dirty="0"/>
              <a:t>]# </a:t>
            </a:r>
            <a:r>
              <a:rPr lang="en-US" altLang="zh-CN" sz="2800" dirty="0"/>
              <a:t>b=20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zh-CN" altLang="en-US" sz="2800" dirty="0"/>
              <a:t>～</a:t>
            </a:r>
            <a:r>
              <a:rPr lang="en-US" altLang="zh-CN" sz="2800" dirty="0"/>
              <a:t>]# test $a -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 $b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zh-CN" altLang="en-US" sz="2800" dirty="0"/>
              <a:t>～</a:t>
            </a:r>
            <a:r>
              <a:rPr lang="en-US" altLang="zh-CN" sz="2800" dirty="0"/>
              <a:t>]# echo $?</a:t>
            </a:r>
            <a:endParaRPr lang="pt-BR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[</a:t>
            </a:r>
            <a:r>
              <a:rPr lang="pt-BR" altLang="zh-CN" sz="2800" dirty="0" err="1"/>
              <a:t>root@localhost</a:t>
            </a:r>
            <a:r>
              <a:rPr lang="zh-CN" altLang="pt-BR" sz="2800" dirty="0"/>
              <a:t>～</a:t>
            </a:r>
            <a:r>
              <a:rPr lang="pt-BR" altLang="zh-CN" sz="2800" dirty="0"/>
              <a:t>]# [  $a -</a:t>
            </a:r>
            <a:r>
              <a:rPr lang="pt-BR" altLang="zh-CN" sz="2800" dirty="0" err="1"/>
              <a:t>eq</a:t>
            </a:r>
            <a:r>
              <a:rPr lang="pt-BR" altLang="zh-CN" sz="2800" dirty="0"/>
              <a:t> $</a:t>
            </a:r>
            <a:r>
              <a:rPr lang="pt-BR" altLang="zh-CN" sz="2800" dirty="0" err="1"/>
              <a:t>b</a:t>
            </a:r>
            <a:r>
              <a:rPr lang="pt-BR" altLang="zh-CN" sz="28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[</a:t>
            </a:r>
            <a:r>
              <a:rPr lang="pt-BR" altLang="zh-CN" sz="2800" dirty="0" err="1"/>
              <a:t>root@localhost</a:t>
            </a:r>
            <a:r>
              <a:rPr lang="zh-CN" altLang="pt-BR" sz="2800" dirty="0"/>
              <a:t>～</a:t>
            </a:r>
            <a:r>
              <a:rPr lang="pt-BR" altLang="zh-CN" sz="2800" dirty="0"/>
              <a:t>]# </a:t>
            </a:r>
            <a:r>
              <a:rPr lang="pt-BR" altLang="zh-CN" sz="2800" dirty="0" err="1"/>
              <a:t>echo</a:t>
            </a:r>
            <a:r>
              <a:rPr lang="pt-BR" altLang="zh-CN" sz="2800" dirty="0"/>
              <a:t> $?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032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800" dirty="0"/>
              <a:t>[</a:t>
            </a:r>
            <a:r>
              <a:rPr lang="fr-FR" altLang="zh-CN" sz="2800" dirty="0" err="1"/>
              <a:t>root@localhost</a:t>
            </a:r>
            <a:r>
              <a:rPr lang="zh-CN" altLang="fr-FR" sz="2800" dirty="0"/>
              <a:t>～</a:t>
            </a:r>
            <a:r>
              <a:rPr lang="fr-FR" altLang="zh-CN" sz="2800" dirty="0"/>
              <a:t>]# test -w /</a:t>
            </a:r>
            <a:r>
              <a:rPr lang="fr-FR" altLang="zh-CN" sz="2800" dirty="0" err="1"/>
              <a:t>etc</a:t>
            </a:r>
            <a:r>
              <a:rPr lang="fr-FR" altLang="zh-CN" sz="2800" dirty="0"/>
              <a:t>/</a:t>
            </a:r>
            <a:r>
              <a:rPr lang="fr-FR" altLang="zh-CN" sz="2800" dirty="0" err="1"/>
              <a:t>passwd</a:t>
            </a:r>
            <a:endParaRPr lang="fr-FR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zh-CN" altLang="en-US" sz="2800" dirty="0"/>
              <a:t>～</a:t>
            </a:r>
            <a:r>
              <a:rPr lang="en-US" altLang="zh-CN" sz="2800" dirty="0"/>
              <a:t>]# echo $?</a:t>
            </a:r>
            <a:endParaRPr lang="pt-BR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[</a:t>
            </a:r>
            <a:r>
              <a:rPr lang="pt-BR" altLang="zh-CN" sz="2800" dirty="0" err="1"/>
              <a:t>root@localhost</a:t>
            </a:r>
            <a:r>
              <a:rPr lang="zh-CN" altLang="pt-BR" sz="2800" dirty="0"/>
              <a:t>～</a:t>
            </a:r>
            <a:r>
              <a:rPr lang="pt-BR" altLang="zh-CN" sz="2800" dirty="0"/>
              <a:t>]# [  -</a:t>
            </a:r>
            <a:r>
              <a:rPr lang="pt-BR" altLang="zh-CN" sz="2800" dirty="0" err="1"/>
              <a:t>d</a:t>
            </a:r>
            <a:r>
              <a:rPr lang="pt-BR" altLang="zh-CN" sz="2800" dirty="0"/>
              <a:t> /</a:t>
            </a:r>
            <a:r>
              <a:rPr lang="pt-BR" altLang="zh-CN" sz="2800" dirty="0" err="1"/>
              <a:t>usr</a:t>
            </a:r>
            <a:r>
              <a:rPr lang="pt-BR" altLang="zh-CN" sz="2800" dirty="0"/>
              <a:t>/local -a -</a:t>
            </a:r>
            <a:r>
              <a:rPr lang="pt-BR" altLang="zh-CN" sz="2800" dirty="0" err="1"/>
              <a:t>x</a:t>
            </a:r>
            <a:r>
              <a:rPr lang="pt-BR" altLang="zh-CN" sz="2800" dirty="0"/>
              <a:t> ~/</a:t>
            </a:r>
            <a:r>
              <a:rPr lang="pt-BR" altLang="zh-CN" sz="2800" dirty="0" err="1"/>
              <a:t>sh</a:t>
            </a:r>
            <a:r>
              <a:rPr lang="pt-BR" altLang="zh-CN" sz="2800" dirty="0"/>
              <a:t>/1.sh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800" dirty="0"/>
              <a:t>[</a:t>
            </a:r>
            <a:r>
              <a:rPr lang="pt-BR" altLang="zh-CN" sz="2800" dirty="0" err="1"/>
              <a:t>root@localhost</a:t>
            </a:r>
            <a:r>
              <a:rPr lang="zh-CN" altLang="pt-BR" sz="2800" dirty="0"/>
              <a:t>～</a:t>
            </a:r>
            <a:r>
              <a:rPr lang="pt-BR" altLang="zh-CN" sz="2800" dirty="0"/>
              <a:t>]# </a:t>
            </a:r>
            <a:r>
              <a:rPr lang="pt-BR" altLang="zh-CN" sz="2800" dirty="0" err="1"/>
              <a:t>echo</a:t>
            </a:r>
            <a:r>
              <a:rPr lang="pt-BR" altLang="zh-CN" sz="2800" dirty="0"/>
              <a:t> $?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6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EBF28-A451-438C-8DD8-9DF1822FDEE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zh-CN" sz="4000"/>
              <a:t>linux</a:t>
            </a:r>
            <a:r>
              <a:rPr lang="zh-CN" altLang="en-US" sz="4000"/>
              <a:t>下的</a:t>
            </a:r>
            <a:r>
              <a:rPr lang="en-US" altLang="zh-CN" sz="4000"/>
              <a:t>shell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0363"/>
            <a:ext cx="8229600" cy="38862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dirty="0"/>
              <a:t>用户使用</a:t>
            </a:r>
            <a:r>
              <a:rPr lang="en-US" altLang="zh-CN" dirty="0"/>
              <a:t>shell</a:t>
            </a:r>
            <a:r>
              <a:rPr lang="zh-CN" altLang="en-US" dirty="0"/>
              <a:t>的设定</a:t>
            </a:r>
          </a:p>
          <a:p>
            <a:pPr lvl="1"/>
            <a:r>
              <a:rPr lang="zh-CN" altLang="en-US" dirty="0"/>
              <a:t>通过查看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文件可以查看用户使用的</a:t>
            </a:r>
            <a:r>
              <a:rPr lang="en-US" altLang="zh-CN" dirty="0"/>
              <a:t>shell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例子：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部分节选</a:t>
            </a:r>
            <a:br>
              <a:rPr lang="zh-CN" altLang="en-US" dirty="0"/>
            </a:br>
            <a:endParaRPr lang="zh-CN" altLang="en-US" sz="3200" dirty="0">
              <a:solidFill>
                <a:srgbClr val="00CC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1477963" y="3792538"/>
            <a:ext cx="6477000" cy="25892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webalizer:x:67:67:Webalizer:/var/www/usage:/sbin/nologin</a:t>
            </a:r>
            <a:b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xfs:x:43:43:X Font Server:/etc/X11/fs:/sbin/nologin</a:t>
            </a:r>
            <a:b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ntp:x:38:38::/etc/ntp:/sbin/nologin</a:t>
            </a:r>
            <a:b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gdm:x:42:42::/var/gdm:/sbin/nologin</a:t>
            </a:r>
            <a:b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htt:x:100:101:IIIMF Htt:/usr/lib/im:/sbin/nologin</a:t>
            </a:r>
            <a:b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tom:x:500:500:tom:/home/tom:/bin/bash</a:t>
            </a:r>
          </a:p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zh-CN" altLang="en-US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可见，</a:t>
            </a: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tom</a:t>
            </a:r>
            <a:r>
              <a:rPr kumimoji="0" lang="zh-CN" altLang="en-US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用户使用的</a:t>
            </a: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shell</a:t>
            </a:r>
            <a:r>
              <a:rPr kumimoji="0" lang="zh-CN" altLang="en-US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kumimoji="0" lang="en-US" altLang="zh-CN"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bash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控制结构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3886200"/>
          </a:xfrm>
        </p:spPr>
        <p:txBody>
          <a:bodyPr/>
          <a:lstStyle/>
          <a:p>
            <a:r>
              <a:rPr lang="zh-CN" altLang="en-US" dirty="0"/>
              <a:t>控制结构：</a:t>
            </a:r>
            <a:br>
              <a:rPr lang="zh-CN" altLang="en-US" dirty="0"/>
            </a:br>
            <a:r>
              <a:rPr lang="zh-CN" altLang="en-US" dirty="0"/>
              <a:t>	</a:t>
            </a:r>
            <a:r>
              <a:rPr lang="zh-CN" altLang="en-US" sz="2800" dirty="0"/>
              <a:t>根据某个条件的判断结果，改变程序执行的路径。可以简单的将控制结构分为分支和循环两种 。</a:t>
            </a:r>
          </a:p>
          <a:p>
            <a:r>
              <a:rPr lang="zh-CN" altLang="en-US" sz="2800" dirty="0"/>
              <a:t>常见分支结构：</a:t>
            </a:r>
          </a:p>
          <a:p>
            <a:pPr lvl="1"/>
            <a:r>
              <a:rPr lang="en-US" altLang="zh-CN" sz="2400" dirty="0"/>
              <a:t>if</a:t>
            </a:r>
          </a:p>
          <a:p>
            <a:pPr lvl="1"/>
            <a:r>
              <a:rPr lang="en-US" altLang="zh-CN" sz="2400" dirty="0"/>
              <a:t>case</a:t>
            </a:r>
          </a:p>
          <a:p>
            <a:r>
              <a:rPr lang="zh-CN" altLang="en-US" sz="2800" dirty="0"/>
              <a:t>常见循环结构：</a:t>
            </a:r>
          </a:p>
          <a:p>
            <a:pPr lvl="1"/>
            <a:r>
              <a:rPr lang="en-US" altLang="zh-CN" sz="2400" dirty="0"/>
              <a:t>for</a:t>
            </a:r>
          </a:p>
          <a:p>
            <a:pPr lvl="1"/>
            <a:r>
              <a:rPr lang="en-US" altLang="zh-CN" sz="2400" dirty="0"/>
              <a:t>while</a:t>
            </a:r>
          </a:p>
          <a:p>
            <a:pPr lvl="1"/>
            <a:r>
              <a:rPr lang="en-US" altLang="zh-CN" sz="2400" dirty="0"/>
              <a:t>until</a:t>
            </a:r>
            <a:br>
              <a:rPr lang="en-US" altLang="zh-CN" sz="2400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if</a:t>
            </a:r>
            <a:r>
              <a:rPr lang="zh-CN" altLang="en-US" sz="4000" dirty="0"/>
              <a:t>分支</a:t>
            </a:r>
            <a:r>
              <a:rPr lang="en-US" altLang="zh-CN" sz="4000" dirty="0"/>
              <a:t> 7.sh</a:t>
            </a:r>
            <a:endParaRPr lang="zh-CN" altLang="en-US" sz="4000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US" dirty="0"/>
              <a:t>格式：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中括号中的部分可省略；</a:t>
            </a:r>
          </a:p>
          <a:p>
            <a:pPr lvl="1"/>
            <a:r>
              <a:rPr lang="zh-CN" altLang="en-US" dirty="0"/>
              <a:t>当条件为真（</a:t>
            </a:r>
            <a:r>
              <a:rPr lang="en-US" altLang="zh-CN" dirty="0"/>
              <a:t>0</a:t>
            </a:r>
            <a:r>
              <a:rPr lang="zh-CN" altLang="en-US" dirty="0"/>
              <a:t>）时执行</a:t>
            </a:r>
            <a:r>
              <a:rPr lang="en-US" altLang="zh-CN" dirty="0"/>
              <a:t>then</a:t>
            </a:r>
            <a:r>
              <a:rPr lang="zh-CN" altLang="en-US" dirty="0"/>
              <a:t>后面的语句，否则执行</a:t>
            </a:r>
            <a:r>
              <a:rPr lang="en-US" altLang="zh-CN" dirty="0"/>
              <a:t>else</a:t>
            </a:r>
            <a:r>
              <a:rPr lang="zh-CN" altLang="en-US" dirty="0"/>
              <a:t>后面的语句；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fi</a:t>
            </a:r>
            <a:r>
              <a:rPr lang="zh-CN" altLang="en-US" dirty="0"/>
              <a:t>作为</a:t>
            </a:r>
            <a:r>
              <a:rPr lang="en-US" altLang="zh-CN" dirty="0"/>
              <a:t>if</a:t>
            </a:r>
            <a:r>
              <a:rPr lang="zh-CN" altLang="en-US" dirty="0"/>
              <a:t>结构的结束。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1763713" y="2060575"/>
            <a:ext cx="3240087" cy="44640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条件</a:t>
            </a: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then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0" lang="en-US" altLang="zh-CN" sz="2000" b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elif</a:t>
            </a: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条件</a:t>
            </a: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lvl="1"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then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[else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81768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if</a:t>
            </a:r>
            <a:r>
              <a:rPr lang="zh-CN" altLang="en-US" sz="4000" dirty="0"/>
              <a:t>分支</a:t>
            </a:r>
            <a:r>
              <a:rPr lang="en-US" altLang="zh-CN" sz="4000" dirty="0"/>
              <a:t> 8.sh</a:t>
            </a:r>
            <a:endParaRPr lang="zh-CN" altLang="en-US" sz="4000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6764"/>
            <a:ext cx="8003232" cy="5051235"/>
          </a:xfrm>
        </p:spPr>
        <p:txBody>
          <a:bodyPr/>
          <a:lstStyle/>
          <a:p>
            <a:r>
              <a:rPr lang="en-US" altLang="zh-CN" sz="3200" dirty="0"/>
              <a:t>#!/bin/bash</a:t>
            </a:r>
          </a:p>
          <a:p>
            <a:r>
              <a:rPr lang="en-US" altLang="zh-CN" sz="3200" dirty="0"/>
              <a:t>echo -n "Please input a directory:”</a:t>
            </a:r>
          </a:p>
          <a:p>
            <a:r>
              <a:rPr lang="en-US" altLang="zh-CN" sz="3200" dirty="0"/>
              <a:t>read </a:t>
            </a:r>
            <a:r>
              <a:rPr lang="en-US" altLang="zh-CN" sz="3200" dirty="0" err="1"/>
              <a:t>dir</a:t>
            </a:r>
            <a:endParaRPr lang="en-US" altLang="zh-CN" sz="3200" dirty="0"/>
          </a:p>
          <a:p>
            <a:r>
              <a:rPr lang="en-US" altLang="zh-CN" sz="3200" dirty="0"/>
              <a:t>if cd ${</a:t>
            </a:r>
            <a:r>
              <a:rPr lang="en-US" altLang="zh-CN" sz="3200" dirty="0" err="1"/>
              <a:t>dir</a:t>
            </a:r>
            <a:r>
              <a:rPr lang="en-US" altLang="zh-CN" sz="3200" dirty="0"/>
              <a:t>} &gt; /dev/null 2&gt;&amp;1;then</a:t>
            </a:r>
          </a:p>
          <a:p>
            <a:pPr lvl="1"/>
            <a:r>
              <a:rPr lang="en-US" altLang="zh-CN" sz="2800" dirty="0"/>
              <a:t>echo "enter directory $</a:t>
            </a:r>
            <a:r>
              <a:rPr lang="en-US" altLang="zh-CN" sz="2800" dirty="0" err="1"/>
              <a:t>dir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successed</a:t>
            </a:r>
            <a:r>
              <a:rPr lang="en-US" altLang="zh-CN" sz="2800" dirty="0"/>
              <a:t>”</a:t>
            </a:r>
          </a:p>
          <a:p>
            <a:r>
              <a:rPr lang="en-US" altLang="zh-CN" sz="3200" dirty="0"/>
              <a:t>else</a:t>
            </a:r>
          </a:p>
          <a:p>
            <a:pPr lvl="1"/>
            <a:r>
              <a:rPr lang="en-US" altLang="zh-CN" sz="2800" dirty="0"/>
              <a:t>echo "enter directory $</a:t>
            </a:r>
            <a:r>
              <a:rPr lang="en-US" altLang="zh-CN" sz="2800" dirty="0" err="1"/>
              <a:t>dir</a:t>
            </a:r>
            <a:r>
              <a:rPr lang="en-US" altLang="zh-CN" sz="2800" dirty="0"/>
              <a:t> failed”</a:t>
            </a:r>
          </a:p>
          <a:p>
            <a:r>
              <a:rPr lang="en-US" altLang="zh-CN" sz="3200" dirty="0"/>
              <a:t>fi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000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6764"/>
            <a:ext cx="8003232" cy="5051235"/>
          </a:xfrm>
        </p:spPr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系统里执行的每一个程序都有标准输入／标准输出／错误输出三个通道。</a:t>
            </a: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所有的设备都是以文件的形式出现，因此，这里提到的三个通道，实际上就是三个文件。</a:t>
            </a:r>
            <a:endParaRPr lang="en-US" altLang="zh-CN" sz="2400" dirty="0"/>
          </a:p>
          <a:p>
            <a:r>
              <a:rPr lang="zh-CN" altLang="en-US" sz="2400" dirty="0"/>
              <a:t>文件描述符 </a:t>
            </a:r>
            <a:r>
              <a:rPr lang="en-US" altLang="zh-CN" sz="2400" dirty="0"/>
              <a:t>0</a:t>
            </a:r>
            <a:r>
              <a:rPr lang="zh-CN" altLang="en-US" sz="2400" dirty="0"/>
              <a:t> ： 标准输入</a:t>
            </a:r>
            <a:endParaRPr lang="en-US" altLang="zh-CN" sz="2400" dirty="0"/>
          </a:p>
          <a:p>
            <a:r>
              <a:rPr lang="zh-CN" altLang="en-US" sz="2400" dirty="0"/>
              <a:t>文件描述符 </a:t>
            </a:r>
            <a:r>
              <a:rPr lang="en-US" altLang="zh-CN" sz="2400" dirty="0"/>
              <a:t>1</a:t>
            </a:r>
            <a:r>
              <a:rPr lang="zh-CN" altLang="en-US" sz="2400" dirty="0"/>
              <a:t> ： 标准输出</a:t>
            </a:r>
            <a:endParaRPr lang="en-US" altLang="zh-CN" sz="2400" dirty="0"/>
          </a:p>
          <a:p>
            <a:r>
              <a:rPr lang="zh-CN" altLang="en-US" sz="2400" dirty="0"/>
              <a:t>文件描述符 </a:t>
            </a:r>
            <a:r>
              <a:rPr lang="en-US" altLang="zh-CN" sz="2400" dirty="0"/>
              <a:t>2</a:t>
            </a:r>
            <a:r>
              <a:rPr lang="zh-CN" altLang="en-US" sz="2400" dirty="0"/>
              <a:t> ： 错误输出</a:t>
            </a:r>
            <a:endParaRPr lang="en-US" altLang="zh-CN" sz="2400" dirty="0"/>
          </a:p>
          <a:p>
            <a:pPr lvl="1"/>
            <a:r>
              <a:rPr lang="en-US" altLang="zh-CN" sz="2000" dirty="0"/>
              <a:t>find / -name "cd" 1&gt; </a:t>
            </a:r>
            <a:r>
              <a:rPr lang="en-US" altLang="zh-CN" sz="2000" dirty="0" err="1"/>
              <a:t>stdout.txt</a:t>
            </a:r>
            <a:r>
              <a:rPr lang="en-US" altLang="zh-CN" sz="2000" dirty="0"/>
              <a:t>  2&gt; </a:t>
            </a:r>
            <a:r>
              <a:rPr lang="en-US" altLang="zh-CN" sz="2000" dirty="0" err="1"/>
              <a:t>errout.txt</a:t>
            </a:r>
            <a:endParaRPr lang="en-US" altLang="zh-CN" sz="2000" dirty="0"/>
          </a:p>
          <a:p>
            <a:r>
              <a:rPr lang="en-US" altLang="zh-CN" sz="2400" dirty="0"/>
              <a:t>&amp;</a:t>
            </a:r>
            <a:r>
              <a:rPr lang="zh-CN" altLang="en-US" sz="2400" dirty="0"/>
              <a:t>：取地址   </a:t>
            </a:r>
            <a:endParaRPr lang="en-US" altLang="zh-CN" sz="2400" dirty="0"/>
          </a:p>
          <a:p>
            <a:pPr lvl="1"/>
            <a:r>
              <a:rPr lang="en-US" altLang="zh-CN" sz="2000" dirty="0"/>
              <a:t>&gt;/dev/null </a:t>
            </a:r>
            <a:r>
              <a:rPr lang="zh-CN" altLang="en-US" sz="2000" dirty="0"/>
              <a:t> 等价于 </a:t>
            </a:r>
            <a:r>
              <a:rPr lang="en-US" altLang="zh-CN" sz="2000" dirty="0"/>
              <a:t>1&gt;/dev/null</a:t>
            </a:r>
            <a:r>
              <a:rPr lang="zh-CN" altLang="en-US" sz="2000" dirty="0"/>
              <a:t> 把标准输出的内容输出到垃圾箱</a:t>
            </a:r>
            <a:endParaRPr lang="en-US" altLang="zh-CN" sz="2000" dirty="0"/>
          </a:p>
          <a:p>
            <a:pPr lvl="1"/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&gt; &amp;1 </a:t>
            </a:r>
            <a:r>
              <a:rPr lang="zh-CN" altLang="en-US" sz="2000" dirty="0"/>
              <a:t>把错误输出的内容输出到标准输出的地址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887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case</a:t>
            </a:r>
            <a:r>
              <a:rPr lang="zh-CN" altLang="en-US" sz="4000" dirty="0"/>
              <a:t>分支</a:t>
            </a:r>
            <a:r>
              <a:rPr lang="en-US" altLang="zh-CN" sz="4000" dirty="0"/>
              <a:t> 9.sh</a:t>
            </a:r>
            <a:endParaRPr lang="zh-CN" altLang="en-US" sz="4000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89138"/>
            <a:ext cx="4033837" cy="3886200"/>
          </a:xfrm>
        </p:spPr>
        <p:txBody>
          <a:bodyPr/>
          <a:lstStyle/>
          <a:p>
            <a:r>
              <a:rPr lang="zh-CN" altLang="en-US"/>
              <a:t>格式：</a:t>
            </a:r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4832176"/>
          </a:xfrm>
        </p:spPr>
        <p:txBody>
          <a:bodyPr/>
          <a:lstStyle/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“条件”可以是变量、表达式、</a:t>
            </a:r>
            <a:r>
              <a:rPr lang="en-US" altLang="zh-CN" dirty="0"/>
              <a:t>shell</a:t>
            </a:r>
            <a:r>
              <a:rPr lang="zh-CN" altLang="en-US" dirty="0"/>
              <a:t>命令等；</a:t>
            </a:r>
          </a:p>
          <a:p>
            <a:pPr lvl="1"/>
            <a:r>
              <a:rPr lang="zh-CN" altLang="en-US" dirty="0"/>
              <a:t>“模式”为条件的值，并且一个“模式”可以匹配多种值，不同值之间用竖线（</a:t>
            </a:r>
            <a:r>
              <a:rPr lang="en-US" altLang="zh-CN" dirty="0"/>
              <a:t>|</a:t>
            </a:r>
            <a:r>
              <a:rPr lang="zh-CN" altLang="en-US" dirty="0"/>
              <a:t>）联结 ；</a:t>
            </a:r>
          </a:p>
          <a:p>
            <a:pPr lvl="1"/>
            <a:r>
              <a:rPr lang="zh-CN" altLang="en-US" dirty="0"/>
              <a:t>一个模式要用双分号（；；）作为结束 ；</a:t>
            </a:r>
          </a:p>
          <a:p>
            <a:pPr lvl="1"/>
            <a:r>
              <a:rPr lang="zh-CN" altLang="en-US" dirty="0"/>
              <a:t>以逆序的</a:t>
            </a:r>
            <a:r>
              <a:rPr lang="en-US" altLang="zh-CN" dirty="0"/>
              <a:t>case</a:t>
            </a:r>
            <a:r>
              <a:rPr lang="zh-CN" altLang="en-US" dirty="0"/>
              <a:t>命令（</a:t>
            </a:r>
            <a:r>
              <a:rPr lang="en-US" altLang="zh-CN" dirty="0" err="1"/>
              <a:t>esac</a:t>
            </a:r>
            <a:r>
              <a:rPr lang="zh-CN" altLang="en-US" dirty="0"/>
              <a:t>）表示</a:t>
            </a:r>
            <a:r>
              <a:rPr lang="en-US" altLang="zh-CN" dirty="0"/>
              <a:t>case</a:t>
            </a:r>
            <a:r>
              <a:rPr lang="zh-CN" altLang="en-US" dirty="0"/>
              <a:t>分支语句的结束 </a:t>
            </a:r>
          </a:p>
          <a:p>
            <a:pPr lvl="1"/>
            <a:endParaRPr lang="zh-CN" altLang="en-US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547813" y="2060575"/>
            <a:ext cx="3095625" cy="45370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case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条件 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1)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；；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命令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；；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...............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algn="just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命令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；；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esac</a:t>
            </a:r>
            <a:endParaRPr kumimoji="0" lang="en-US" altLang="zh-CN" sz="200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spcBef>
                <a:spcPct val="20000"/>
              </a:spcBef>
            </a:pPr>
            <a:endParaRPr kumimoji="0" lang="zh-CN" altLang="en-US" sz="2000" b="1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case</a:t>
            </a:r>
            <a:r>
              <a:rPr lang="zh-CN" altLang="en-US" sz="4000" dirty="0"/>
              <a:t>分支</a:t>
            </a:r>
            <a:r>
              <a:rPr lang="en-US" altLang="zh-CN" sz="4000" dirty="0"/>
              <a:t> 9.sh</a:t>
            </a:r>
            <a:endParaRPr lang="zh-CN" altLang="en-US" sz="4000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8363272" cy="4464198"/>
          </a:xfrm>
        </p:spPr>
        <p:txBody>
          <a:bodyPr/>
          <a:lstStyle/>
          <a:p>
            <a:r>
              <a:rPr lang="zh-CN" altLang="en-US" dirty="0"/>
              <a:t>模式的匹配可以使用通配符</a:t>
            </a:r>
            <a:endParaRPr lang="en-US" altLang="zh-CN" dirty="0"/>
          </a:p>
          <a:p>
            <a:pPr lvl="1"/>
            <a:r>
              <a:rPr lang="zh-CN" altLang="en-US" dirty="0"/>
              <a:t>？：仅匹配一个字符</a:t>
            </a:r>
            <a:endParaRPr lang="en-US" altLang="zh-CN" dirty="0"/>
          </a:p>
          <a:p>
            <a:pPr lvl="1"/>
            <a:r>
              <a:rPr lang="zh-CN" altLang="en-US" dirty="0"/>
              <a:t>*：匹配任意字符</a:t>
            </a:r>
            <a:endParaRPr lang="en-US" altLang="zh-CN" dirty="0"/>
          </a:p>
          <a:p>
            <a:pPr lvl="1"/>
            <a:r>
              <a:rPr lang="en-US" altLang="zh-CN" dirty="0"/>
              <a:t>[...]</a:t>
            </a:r>
            <a:r>
              <a:rPr lang="zh-CN" altLang="en-US" dirty="0"/>
              <a:t>：配置方括号中的任意一个字符</a:t>
            </a:r>
            <a:endParaRPr lang="en-US" altLang="zh-CN" dirty="0"/>
          </a:p>
          <a:p>
            <a:pPr lvl="1"/>
            <a:r>
              <a:rPr lang="en-US" altLang="zh-CN" dirty="0"/>
              <a:t>[!...]</a:t>
            </a:r>
            <a:r>
              <a:rPr lang="zh-CN" altLang="en-US" dirty="0"/>
              <a:t> ： 不匹配方括号中的任意字符</a:t>
            </a:r>
            <a:endParaRPr lang="en-US" altLang="zh-CN" dirty="0"/>
          </a:p>
          <a:p>
            <a:pPr lvl="1"/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指定一个取值范围</a:t>
            </a:r>
          </a:p>
        </p:txBody>
      </p:sp>
    </p:spTree>
    <p:extLst>
      <p:ext uri="{BB962C8B-B14F-4D97-AF65-F5344CB8AC3E}">
        <p14:creationId xmlns:p14="http://schemas.microsoft.com/office/powerpoint/2010/main" val="853334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for</a:t>
            </a:r>
            <a:r>
              <a:rPr lang="zh-CN" altLang="en-US" sz="4000" dirty="0"/>
              <a:t>循环</a:t>
            </a:r>
            <a:r>
              <a:rPr lang="en-US" altLang="zh-CN" sz="4000" dirty="0"/>
              <a:t> 10.sh</a:t>
            </a:r>
            <a:endParaRPr lang="zh-CN" altLang="en-US" sz="4000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US"/>
              <a:t>格式</a:t>
            </a:r>
          </a:p>
          <a:p>
            <a:pPr lvl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383533" cy="4688160"/>
          </a:xfrm>
        </p:spPr>
        <p:txBody>
          <a:bodyPr/>
          <a:lstStyle/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sz="2000" dirty="0"/>
              <a:t>“列表”为存储了一系列值的列表，随着循环的进行，变量从列表中的第一个值依次取到最后一个值；</a:t>
            </a:r>
          </a:p>
          <a:p>
            <a:pPr lvl="1"/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之间的命令通常为根据变量进行处理的一系列命令，这些命令每次循环都执行一次；</a:t>
            </a:r>
          </a:p>
          <a:p>
            <a:pPr lvl="1"/>
            <a:r>
              <a:rPr lang="zh-CN" altLang="en-US" sz="2000" dirty="0"/>
              <a:t>如果中括号中的部分省略掉，</a:t>
            </a:r>
            <a:r>
              <a:rPr lang="en-US" altLang="zh-CN" sz="2000" dirty="0"/>
              <a:t>Bash</a:t>
            </a:r>
            <a:r>
              <a:rPr lang="zh-CN" altLang="en-US" sz="2000" dirty="0"/>
              <a:t>则认为是“</a:t>
            </a:r>
            <a:r>
              <a:rPr lang="en-US" altLang="zh-CN" sz="2000" dirty="0"/>
              <a:t>in $@”</a:t>
            </a:r>
            <a:r>
              <a:rPr lang="zh-CN" altLang="en-US" sz="2000" dirty="0"/>
              <a:t>，即执行该程序时通过命令行传给程序的所有参数的列表。</a:t>
            </a:r>
            <a:r>
              <a:rPr lang="zh-CN" altLang="en-US" dirty="0"/>
              <a:t> 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1403350" y="2781300"/>
            <a:ext cx="2808288" cy="23034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for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变量 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[in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列表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do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命令（通常用到循环变量）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for</a:t>
            </a:r>
            <a:r>
              <a:rPr lang="zh-CN" altLang="en-US" sz="4000" dirty="0"/>
              <a:t>循环</a:t>
            </a:r>
            <a:r>
              <a:rPr lang="en-US" altLang="zh-CN" sz="4000" dirty="0"/>
              <a:t> 11.sh</a:t>
            </a:r>
            <a:endParaRPr lang="zh-CN" altLang="en-US" sz="4000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240" cy="3886200"/>
          </a:xfrm>
        </p:spPr>
        <p:txBody>
          <a:bodyPr/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echo "Input a directory:”</a:t>
            </a:r>
          </a:p>
          <a:p>
            <a:r>
              <a:rPr lang="en-US" altLang="zh-CN" dirty="0"/>
              <a:t>read </a:t>
            </a:r>
            <a:r>
              <a:rPr lang="en-US" altLang="zh-CN" dirty="0" err="1"/>
              <a:t>dir</a:t>
            </a:r>
            <a:endParaRPr lang="en-US" altLang="zh-CN" dirty="0"/>
          </a:p>
          <a:p>
            <a:r>
              <a:rPr lang="en-US" altLang="zh-CN" dirty="0"/>
              <a:t>for file in `ls $</a:t>
            </a:r>
            <a:r>
              <a:rPr lang="en-US" altLang="zh-CN" dirty="0" err="1"/>
              <a:t>dir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echo $file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94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while</a:t>
            </a:r>
            <a:r>
              <a:rPr lang="zh-CN" altLang="en-US" sz="4000" dirty="0"/>
              <a:t>循环与</a:t>
            </a:r>
            <a:r>
              <a:rPr lang="en-US" altLang="zh-CN" sz="4000" dirty="0"/>
              <a:t>until</a:t>
            </a:r>
            <a:r>
              <a:rPr lang="zh-CN" altLang="en-US" sz="4000" dirty="0"/>
              <a:t>循环</a:t>
            </a:r>
            <a:r>
              <a:rPr lang="en-US" altLang="zh-CN" sz="4000" dirty="0"/>
              <a:t> 12.sh</a:t>
            </a:r>
            <a:endParaRPr lang="zh-CN" altLang="en-US" sz="4000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US"/>
              <a:t>格式：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843808" y="1981200"/>
            <a:ext cx="5842993" cy="4760168"/>
          </a:xfrm>
        </p:spPr>
        <p:txBody>
          <a:bodyPr/>
          <a:lstStyle/>
          <a:p>
            <a:r>
              <a:rPr lang="zh-CN" altLang="en-US" dirty="0"/>
              <a:t>说明：</a:t>
            </a:r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循环中，只要条件为真，就执行</a:t>
            </a:r>
            <a:r>
              <a:rPr lang="en-US" altLang="zh-CN" dirty="0"/>
              <a:t>do</a:t>
            </a:r>
            <a:r>
              <a:rPr lang="zh-CN" altLang="en-US" dirty="0"/>
              <a:t>和</a:t>
            </a:r>
            <a:r>
              <a:rPr lang="en-US" altLang="zh-CN" dirty="0"/>
              <a:t>done</a:t>
            </a:r>
            <a:r>
              <a:rPr lang="zh-CN" altLang="en-US" dirty="0"/>
              <a:t>之间的循环命令； </a:t>
            </a:r>
          </a:p>
          <a:p>
            <a:pPr lvl="1"/>
            <a:r>
              <a:rPr lang="en-US" altLang="zh-CN" dirty="0"/>
              <a:t>until</a:t>
            </a:r>
            <a:r>
              <a:rPr lang="zh-CN" altLang="en-US" dirty="0"/>
              <a:t>循环中，只要条件不为真，就执行</a:t>
            </a:r>
            <a:r>
              <a:rPr lang="en-US" altLang="zh-CN" dirty="0"/>
              <a:t>do</a:t>
            </a:r>
            <a:r>
              <a:rPr lang="zh-CN" altLang="en-US" dirty="0"/>
              <a:t>和</a:t>
            </a:r>
            <a:r>
              <a:rPr lang="en-US" altLang="zh-CN" dirty="0"/>
              <a:t>done</a:t>
            </a:r>
            <a:r>
              <a:rPr lang="zh-CN" altLang="en-US" dirty="0"/>
              <a:t>之间的循环命令，或者说，在</a:t>
            </a:r>
            <a:r>
              <a:rPr lang="en-US" altLang="zh-CN" dirty="0"/>
              <a:t>until</a:t>
            </a:r>
            <a:r>
              <a:rPr lang="zh-CN" altLang="en-US" dirty="0"/>
              <a:t>循环中，一直执行</a:t>
            </a:r>
            <a:r>
              <a:rPr lang="en-US" altLang="zh-CN" dirty="0"/>
              <a:t>do</a:t>
            </a:r>
            <a:r>
              <a:rPr lang="zh-CN" altLang="en-US" dirty="0"/>
              <a:t>和</a:t>
            </a:r>
            <a:r>
              <a:rPr lang="en-US" altLang="zh-CN" dirty="0"/>
              <a:t>done</a:t>
            </a:r>
            <a:r>
              <a:rPr lang="zh-CN" altLang="en-US" dirty="0"/>
              <a:t>之间的循环命令，直到条件为真；</a:t>
            </a:r>
          </a:p>
          <a:p>
            <a:pPr lvl="1"/>
            <a:r>
              <a:rPr lang="zh-CN" altLang="en-US" dirty="0"/>
              <a:t>避免生成死循环</a:t>
            </a:r>
            <a:endParaRPr lang="en-US" altLang="zh-CN" dirty="0"/>
          </a:p>
          <a:p>
            <a:pPr lvl="1"/>
            <a:r>
              <a:rPr lang="en-US" altLang="zh-CN" dirty="0"/>
              <a:t>break continue shift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457200" y="2780928"/>
            <a:ext cx="2159000" cy="16557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while/until </a:t>
            </a: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条件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do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函数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US"/>
              <a:t>格式：</a:t>
            </a:r>
          </a:p>
          <a:p>
            <a:pPr lvl="1"/>
            <a:r>
              <a:rPr lang="zh-CN" altLang="en-US"/>
              <a:t>定义：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引用：</a:t>
            </a:r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"/>
            <a:ext cx="4027488" cy="6019800"/>
          </a:xfrm>
        </p:spPr>
        <p:txBody>
          <a:bodyPr/>
          <a:lstStyle/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中括号中的部分可以省略；</a:t>
            </a:r>
          </a:p>
          <a:p>
            <a:pPr lvl="1"/>
            <a:r>
              <a:rPr lang="zh-CN" altLang="en-US" dirty="0"/>
              <a:t>如果在函数内部需要使用传递给函数的参数，一般用</a:t>
            </a:r>
            <a:r>
              <a:rPr lang="en-US" altLang="zh-CN" dirty="0"/>
              <a:t>$0</a:t>
            </a:r>
            <a:r>
              <a:rPr lang="zh-CN" altLang="en-US" dirty="0"/>
              <a:t>、</a:t>
            </a:r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......</a:t>
            </a:r>
            <a:r>
              <a:rPr lang="zh-CN" altLang="en-US" dirty="0"/>
              <a:t>、</a:t>
            </a:r>
            <a:r>
              <a:rPr lang="en-US" altLang="zh-CN" dirty="0"/>
              <a:t>$n</a:t>
            </a:r>
            <a:r>
              <a:rPr lang="zh-CN" altLang="en-US" dirty="0"/>
              <a:t>，以及</a:t>
            </a:r>
            <a:r>
              <a:rPr lang="en-US" altLang="zh-CN" dirty="0"/>
              <a:t>$#</a:t>
            </a:r>
            <a:r>
              <a:rPr lang="zh-CN" altLang="en-US" dirty="0"/>
              <a:t>、</a:t>
            </a:r>
            <a:r>
              <a:rPr lang="en-US" altLang="zh-CN" dirty="0"/>
              <a:t>$*</a:t>
            </a:r>
            <a:r>
              <a:rPr lang="zh-CN" altLang="en-US" dirty="0"/>
              <a:t>、</a:t>
            </a:r>
            <a:r>
              <a:rPr lang="en-US" altLang="zh-CN" dirty="0"/>
              <a:t>$@</a:t>
            </a:r>
            <a:r>
              <a:rPr lang="zh-CN" altLang="en-US" dirty="0"/>
              <a:t>这些特殊变量 ：</a:t>
            </a:r>
          </a:p>
          <a:p>
            <a:pPr lvl="2"/>
            <a:r>
              <a:rPr lang="en-US" altLang="zh-CN" dirty="0"/>
              <a:t>$0</a:t>
            </a:r>
            <a:r>
              <a:rPr lang="zh-CN" altLang="en-US" dirty="0"/>
              <a:t>为执行脚本的文件名；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是传递给函数的第</a:t>
            </a:r>
            <a:r>
              <a:rPr lang="en-US" altLang="zh-CN" dirty="0"/>
              <a:t>1</a:t>
            </a:r>
            <a:r>
              <a:rPr lang="zh-CN" altLang="en-US" dirty="0"/>
              <a:t>个参数 ；</a:t>
            </a:r>
          </a:p>
          <a:p>
            <a:pPr lvl="2"/>
            <a:r>
              <a:rPr lang="en-US" altLang="zh-CN" dirty="0"/>
              <a:t>$#</a:t>
            </a:r>
            <a:r>
              <a:rPr lang="zh-CN" altLang="en-US" dirty="0"/>
              <a:t>为传递给函数的参数个数； </a:t>
            </a:r>
          </a:p>
          <a:p>
            <a:pPr lvl="2"/>
            <a:r>
              <a:rPr lang="en-US" altLang="zh-CN" dirty="0"/>
              <a:t>$*</a:t>
            </a:r>
            <a:r>
              <a:rPr lang="zh-CN" altLang="en-US" dirty="0"/>
              <a:t>和</a:t>
            </a:r>
            <a:r>
              <a:rPr lang="en-US" altLang="zh-CN" dirty="0"/>
              <a:t>$@</a:t>
            </a:r>
            <a:r>
              <a:rPr lang="zh-CN" altLang="en-US" dirty="0"/>
              <a:t>为传递给函数的所有参数 </a:t>
            </a: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1908175" y="2997200"/>
            <a:ext cx="2881313" cy="189388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[function]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函数名（）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</a:t>
            </a:r>
          </a:p>
          <a:p>
            <a:pPr algn="just">
              <a:spcBef>
                <a:spcPct val="20000"/>
              </a:spcBef>
            </a:pP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1116013" y="5949950"/>
            <a:ext cx="3887787" cy="4905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函数名 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[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参数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参数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2 ...</a:t>
            </a:r>
            <a:r>
              <a:rPr kumimoji="0" lang="zh-CN" altLang="en-US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参数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7CD59-FA7D-46E7-889D-90FBCEB198B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zh-CN" sz="4000"/>
              <a:t>linux</a:t>
            </a:r>
            <a:r>
              <a:rPr lang="zh-CN" altLang="en-US" sz="4000"/>
              <a:t>下的</a:t>
            </a:r>
            <a:r>
              <a:rPr lang="en-US" altLang="zh-CN" sz="4000"/>
              <a:t>shell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38862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/>
              <a:t>linux</a:t>
            </a:r>
            <a:r>
              <a:rPr lang="zh-CN" altLang="en-US"/>
              <a:t>下的</a:t>
            </a:r>
            <a:r>
              <a:rPr lang="en-US" altLang="zh-CN"/>
              <a:t>shell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cat /ect/shells</a:t>
            </a:r>
            <a:r>
              <a:rPr lang="zh-CN" altLang="en-US"/>
              <a:t>命令查看安装的</a:t>
            </a:r>
            <a:r>
              <a:rPr lang="en-US" altLang="zh-CN"/>
              <a:t>shell</a:t>
            </a:r>
          </a:p>
        </p:txBody>
      </p:sp>
      <p:grpSp>
        <p:nvGrpSpPr>
          <p:cNvPr id="381956" name="Group 4"/>
          <p:cNvGrpSpPr>
            <a:grpSpLocks/>
          </p:cNvGrpSpPr>
          <p:nvPr/>
        </p:nvGrpSpPr>
        <p:grpSpPr bwMode="auto">
          <a:xfrm>
            <a:off x="1908175" y="2695575"/>
            <a:ext cx="6205538" cy="3757613"/>
            <a:chOff x="1202" y="1071"/>
            <a:chExt cx="3909" cy="2367"/>
          </a:xfrm>
        </p:grpSpPr>
        <p:pic>
          <p:nvPicPr>
            <p:cNvPr id="381957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71"/>
              <a:ext cx="3909" cy="2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1958" name="Rectangle 6"/>
            <p:cNvSpPr>
              <a:spLocks noChangeArrowheads="1"/>
            </p:cNvSpPr>
            <p:nvPr/>
          </p:nvSpPr>
          <p:spPr bwMode="auto">
            <a:xfrm>
              <a:off x="3174" y="1071"/>
              <a:ext cx="1904" cy="2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9" name="Rectangle 7"/>
            <p:cNvSpPr>
              <a:spLocks noChangeArrowheads="1"/>
            </p:cNvSpPr>
            <p:nvPr/>
          </p:nvSpPr>
          <p:spPr bwMode="auto">
            <a:xfrm>
              <a:off x="1202" y="1272"/>
              <a:ext cx="1904" cy="18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1960" name="Group 8"/>
            <p:cNvGrpSpPr>
              <a:grpSpLocks/>
            </p:cNvGrpSpPr>
            <p:nvPr/>
          </p:nvGrpSpPr>
          <p:grpSpPr bwMode="auto">
            <a:xfrm>
              <a:off x="2784" y="2720"/>
              <a:ext cx="2035" cy="301"/>
              <a:chOff x="2784" y="2720"/>
              <a:chExt cx="2035" cy="301"/>
            </a:xfrm>
          </p:grpSpPr>
          <p:sp>
            <p:nvSpPr>
              <p:cNvPr id="381961" name="Freeform 9"/>
              <p:cNvSpPr>
                <a:spLocks/>
              </p:cNvSpPr>
              <p:nvPr/>
            </p:nvSpPr>
            <p:spPr bwMode="auto">
              <a:xfrm>
                <a:off x="2784" y="2720"/>
                <a:ext cx="2035" cy="301"/>
              </a:xfrm>
              <a:custGeom>
                <a:avLst/>
                <a:gdLst>
                  <a:gd name="T0" fmla="*/ 891 w 2035"/>
                  <a:gd name="T1" fmla="*/ 0 h 301"/>
                  <a:gd name="T2" fmla="*/ 891 w 2035"/>
                  <a:gd name="T3" fmla="*/ 175 h 301"/>
                  <a:gd name="T4" fmla="*/ 0 w 2035"/>
                  <a:gd name="T5" fmla="*/ 201 h 301"/>
                  <a:gd name="T6" fmla="*/ 891 w 2035"/>
                  <a:gd name="T7" fmla="*/ 250 h 301"/>
                  <a:gd name="T8" fmla="*/ 891 w 2035"/>
                  <a:gd name="T9" fmla="*/ 300 h 301"/>
                  <a:gd name="T10" fmla="*/ 1082 w 2035"/>
                  <a:gd name="T11" fmla="*/ 300 h 301"/>
                  <a:gd name="T12" fmla="*/ 1082 w 2035"/>
                  <a:gd name="T13" fmla="*/ 300 h 301"/>
                  <a:gd name="T14" fmla="*/ 1367 w 2035"/>
                  <a:gd name="T15" fmla="*/ 300 h 301"/>
                  <a:gd name="T16" fmla="*/ 2034 w 2035"/>
                  <a:gd name="T17" fmla="*/ 300 h 301"/>
                  <a:gd name="T18" fmla="*/ 2034 w 2035"/>
                  <a:gd name="T19" fmla="*/ 250 h 301"/>
                  <a:gd name="T20" fmla="*/ 2034 w 2035"/>
                  <a:gd name="T21" fmla="*/ 175 h 301"/>
                  <a:gd name="T22" fmla="*/ 2034 w 2035"/>
                  <a:gd name="T23" fmla="*/ 175 h 301"/>
                  <a:gd name="T24" fmla="*/ 2034 w 2035"/>
                  <a:gd name="T25" fmla="*/ 0 h 301"/>
                  <a:gd name="T26" fmla="*/ 1367 w 2035"/>
                  <a:gd name="T27" fmla="*/ 0 h 301"/>
                  <a:gd name="T28" fmla="*/ 1082 w 2035"/>
                  <a:gd name="T29" fmla="*/ 0 h 301"/>
                  <a:gd name="T30" fmla="*/ 1082 w 2035"/>
                  <a:gd name="T31" fmla="*/ 0 h 301"/>
                  <a:gd name="T32" fmla="*/ 891 w 2035"/>
                  <a:gd name="T33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5" h="301">
                    <a:moveTo>
                      <a:pt x="891" y="0"/>
                    </a:moveTo>
                    <a:lnTo>
                      <a:pt x="891" y="175"/>
                    </a:lnTo>
                    <a:lnTo>
                      <a:pt x="0" y="201"/>
                    </a:lnTo>
                    <a:lnTo>
                      <a:pt x="891" y="250"/>
                    </a:lnTo>
                    <a:lnTo>
                      <a:pt x="891" y="300"/>
                    </a:lnTo>
                    <a:lnTo>
                      <a:pt x="1082" y="300"/>
                    </a:lnTo>
                    <a:lnTo>
                      <a:pt x="1082" y="300"/>
                    </a:lnTo>
                    <a:lnTo>
                      <a:pt x="1367" y="300"/>
                    </a:lnTo>
                    <a:lnTo>
                      <a:pt x="2034" y="300"/>
                    </a:lnTo>
                    <a:lnTo>
                      <a:pt x="2034" y="250"/>
                    </a:lnTo>
                    <a:lnTo>
                      <a:pt x="2034" y="175"/>
                    </a:lnTo>
                    <a:lnTo>
                      <a:pt x="2034" y="175"/>
                    </a:lnTo>
                    <a:lnTo>
                      <a:pt x="2034" y="0"/>
                    </a:lnTo>
                    <a:lnTo>
                      <a:pt x="1367" y="0"/>
                    </a:lnTo>
                    <a:lnTo>
                      <a:pt x="1082" y="0"/>
                    </a:lnTo>
                    <a:lnTo>
                      <a:pt x="1082" y="0"/>
                    </a:lnTo>
                    <a:lnTo>
                      <a:pt x="891" y="0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962" name="Rectangle 10"/>
              <p:cNvSpPr>
                <a:spLocks noChangeArrowheads="1"/>
              </p:cNvSpPr>
              <p:nvPr/>
            </p:nvSpPr>
            <p:spPr bwMode="auto">
              <a:xfrm>
                <a:off x="3736" y="2752"/>
                <a:ext cx="10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shell</a:t>
                </a:r>
                <a:r>
                  <a:rPr kumimoji="0" lang="zh-CN" altLang="en-US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及路径</a:t>
                </a:r>
              </a:p>
            </p:txBody>
          </p:sp>
        </p:grpSp>
        <p:grpSp>
          <p:nvGrpSpPr>
            <p:cNvPr id="381963" name="Group 11"/>
            <p:cNvGrpSpPr>
              <a:grpSpLocks/>
            </p:cNvGrpSpPr>
            <p:nvPr/>
          </p:nvGrpSpPr>
          <p:grpSpPr bwMode="auto">
            <a:xfrm>
              <a:off x="3628" y="1214"/>
              <a:ext cx="1143" cy="858"/>
              <a:chOff x="3628" y="1214"/>
              <a:chExt cx="1143" cy="858"/>
            </a:xfrm>
          </p:grpSpPr>
          <p:sp>
            <p:nvSpPr>
              <p:cNvPr id="381964" name="Freeform 12"/>
              <p:cNvSpPr>
                <a:spLocks/>
              </p:cNvSpPr>
              <p:nvPr/>
            </p:nvSpPr>
            <p:spPr bwMode="auto">
              <a:xfrm>
                <a:off x="3628" y="1214"/>
                <a:ext cx="1143" cy="858"/>
              </a:xfrm>
              <a:custGeom>
                <a:avLst/>
                <a:gdLst>
                  <a:gd name="T0" fmla="*/ 0 w 1143"/>
                  <a:gd name="T1" fmla="*/ 557 h 858"/>
                  <a:gd name="T2" fmla="*/ 0 w 1143"/>
                  <a:gd name="T3" fmla="*/ 607 h 858"/>
                  <a:gd name="T4" fmla="*/ 0 w 1143"/>
                  <a:gd name="T5" fmla="*/ 607 h 858"/>
                  <a:gd name="T6" fmla="*/ 0 w 1143"/>
                  <a:gd name="T7" fmla="*/ 682 h 858"/>
                  <a:gd name="T8" fmla="*/ 0 w 1143"/>
                  <a:gd name="T9" fmla="*/ 857 h 858"/>
                  <a:gd name="T10" fmla="*/ 190 w 1143"/>
                  <a:gd name="T11" fmla="*/ 857 h 858"/>
                  <a:gd name="T12" fmla="*/ 190 w 1143"/>
                  <a:gd name="T13" fmla="*/ 857 h 858"/>
                  <a:gd name="T14" fmla="*/ 476 w 1143"/>
                  <a:gd name="T15" fmla="*/ 857 h 858"/>
                  <a:gd name="T16" fmla="*/ 1142 w 1143"/>
                  <a:gd name="T17" fmla="*/ 857 h 858"/>
                  <a:gd name="T18" fmla="*/ 1142 w 1143"/>
                  <a:gd name="T19" fmla="*/ 682 h 858"/>
                  <a:gd name="T20" fmla="*/ 1142 w 1143"/>
                  <a:gd name="T21" fmla="*/ 607 h 858"/>
                  <a:gd name="T22" fmla="*/ 1142 w 1143"/>
                  <a:gd name="T23" fmla="*/ 607 h 858"/>
                  <a:gd name="T24" fmla="*/ 1142 w 1143"/>
                  <a:gd name="T25" fmla="*/ 557 h 858"/>
                  <a:gd name="T26" fmla="*/ 476 w 1143"/>
                  <a:gd name="T27" fmla="*/ 557 h 858"/>
                  <a:gd name="T28" fmla="*/ 304 w 1143"/>
                  <a:gd name="T29" fmla="*/ 0 h 858"/>
                  <a:gd name="T30" fmla="*/ 190 w 1143"/>
                  <a:gd name="T31" fmla="*/ 557 h 858"/>
                  <a:gd name="T32" fmla="*/ 0 w 1143"/>
                  <a:gd name="T33" fmla="*/ 557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3" h="858">
                    <a:moveTo>
                      <a:pt x="0" y="557"/>
                    </a:moveTo>
                    <a:lnTo>
                      <a:pt x="0" y="607"/>
                    </a:lnTo>
                    <a:lnTo>
                      <a:pt x="0" y="607"/>
                    </a:lnTo>
                    <a:lnTo>
                      <a:pt x="0" y="682"/>
                    </a:lnTo>
                    <a:lnTo>
                      <a:pt x="0" y="857"/>
                    </a:lnTo>
                    <a:lnTo>
                      <a:pt x="190" y="857"/>
                    </a:lnTo>
                    <a:lnTo>
                      <a:pt x="190" y="857"/>
                    </a:lnTo>
                    <a:lnTo>
                      <a:pt x="476" y="857"/>
                    </a:lnTo>
                    <a:lnTo>
                      <a:pt x="1142" y="857"/>
                    </a:lnTo>
                    <a:lnTo>
                      <a:pt x="1142" y="682"/>
                    </a:lnTo>
                    <a:lnTo>
                      <a:pt x="1142" y="607"/>
                    </a:lnTo>
                    <a:lnTo>
                      <a:pt x="1142" y="607"/>
                    </a:lnTo>
                    <a:lnTo>
                      <a:pt x="1142" y="557"/>
                    </a:lnTo>
                    <a:lnTo>
                      <a:pt x="476" y="557"/>
                    </a:lnTo>
                    <a:lnTo>
                      <a:pt x="304" y="0"/>
                    </a:lnTo>
                    <a:lnTo>
                      <a:pt x="190" y="557"/>
                    </a:lnTo>
                    <a:lnTo>
                      <a:pt x="0" y="557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965" name="Rectangle 13"/>
              <p:cNvSpPr>
                <a:spLocks noChangeArrowheads="1"/>
              </p:cNvSpPr>
              <p:nvPr/>
            </p:nvSpPr>
            <p:spPr bwMode="auto">
              <a:xfrm>
                <a:off x="3689" y="1819"/>
                <a:ext cx="102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kumimoji="0" lang="zh-CN" altLang="en-US" sz="1600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查看</a:t>
                </a:r>
                <a:r>
                  <a:rPr kumimoji="0" lang="en-US" altLang="zh-CN" sz="1600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shell</a:t>
                </a:r>
                <a:r>
                  <a:rPr kumimoji="0" lang="zh-CN" altLang="en-US" sz="1600" b="1">
                    <a:solidFill>
                      <a:srgbClr val="FFFF00"/>
                    </a:solidFill>
                    <a:latin typeface="Times New Roman" pitchFamily="18" charset="0"/>
                    <a:ea typeface="宋体" pitchFamily="2" charset="-122"/>
                  </a:rPr>
                  <a:t>的命令</a:t>
                </a:r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函数对变量的访问示例</a:t>
            </a:r>
            <a:r>
              <a:rPr lang="en-US" altLang="zh-CN" dirty="0"/>
              <a:t> 13.sh</a:t>
            </a:r>
            <a:endParaRPr lang="zh-CN" altLang="en-US" dirty="0"/>
          </a:p>
        </p:txBody>
      </p:sp>
      <p:graphicFrame>
        <p:nvGraphicFramePr>
          <p:cNvPr id="421891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213735"/>
              </p:ext>
            </p:extLst>
          </p:nvPr>
        </p:nvGraphicFramePr>
        <p:xfrm>
          <a:off x="323850" y="1628801"/>
          <a:ext cx="8353425" cy="4047947"/>
        </p:xfrm>
        <a:graphic>
          <a:graphicData uri="http://schemas.openxmlformats.org/drawingml/2006/table">
            <a:tbl>
              <a:tblPr/>
              <a:tblGrid>
                <a:gridCol w="460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function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demo_fun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函数开始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while [ -n "$1"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访问变量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$1,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即第一个变量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	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echo "Parameters(\$$count) is:$1"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输出第一个变量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	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let count=$count+1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变量计数加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	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变量左移，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$1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变为原来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$1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的右侧的变量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	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即变为下一个变量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}			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608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>
                <a:ea typeface="宋体" pitchFamily="2" charset="-122"/>
              </a:rPr>
              <a:t>bash</a:t>
            </a:r>
            <a:r>
              <a:rPr lang="zh-CN" altLang="en-US" dirty="0">
                <a:ea typeface="宋体" pitchFamily="2" charset="-122"/>
              </a:rPr>
              <a:t>调试跟踪模式运行脚本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14.sh</a:t>
            </a:r>
            <a:r>
              <a:rPr lang="zh-CN" altLang="en-US" dirty="0"/>
              <a:t> 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2" y="1916832"/>
            <a:ext cx="4479900" cy="3816424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01	#!/bin/bash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02	if [ $# -</a:t>
            </a:r>
            <a:r>
              <a:rPr lang="en-US" altLang="zh-CN" sz="1800" dirty="0" err="1"/>
              <a:t>eq</a:t>
            </a:r>
            <a:r>
              <a:rPr lang="en-US" altLang="zh-CN" sz="1800" dirty="0"/>
              <a:t> 0 ]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03	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04</a:t>
            </a:r>
            <a:r>
              <a:rPr lang="zh-CN" altLang="en-US" sz="1800" dirty="0"/>
              <a:t>　　  </a:t>
            </a:r>
            <a:r>
              <a:rPr lang="en-US" altLang="zh-CN" sz="1800" dirty="0"/>
              <a:t>echo "</a:t>
            </a:r>
            <a:r>
              <a:rPr lang="en-US" altLang="zh-CN" sz="1800" dirty="0" err="1"/>
              <a:t>usage:sumints</a:t>
            </a:r>
            <a:r>
              <a:rPr lang="en-US" altLang="zh-CN" sz="1800" dirty="0"/>
              <a:t> integer list"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05</a:t>
            </a:r>
            <a:r>
              <a:rPr lang="zh-CN" altLang="en-US" sz="1800" dirty="0"/>
              <a:t>　    </a:t>
            </a:r>
            <a:r>
              <a:rPr lang="en-US" altLang="zh-CN" sz="1800" dirty="0"/>
              <a:t>  exit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06	fi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07	sum=0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08	until [ $# -</a:t>
            </a:r>
            <a:r>
              <a:rPr lang="en-US" altLang="zh-CN" sz="1800" dirty="0" err="1"/>
              <a:t>eq</a:t>
            </a:r>
            <a:r>
              <a:rPr lang="en-US" altLang="zh-CN" sz="1800" dirty="0"/>
              <a:t> 0 ]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09	do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10	    sum='expr $sum + $1'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11	    shift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12	done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13	echo $sum</a:t>
            </a:r>
            <a:endParaRPr lang="zh-CN" altLang="en-US" sz="180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4493096" y="1700808"/>
            <a:ext cx="4473897" cy="511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zh-CN" altLang="en-US" sz="1600" dirty="0"/>
              <a:t>～</a:t>
            </a:r>
            <a:r>
              <a:rPr lang="en-US" altLang="zh-CN" sz="1600" dirty="0"/>
              <a:t>]#/bin/bash -x 14.sh 2 3 4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+[ 3 -</a:t>
            </a:r>
            <a:r>
              <a:rPr lang="en-US" altLang="zh-CN" sz="1600" dirty="0" err="1"/>
              <a:t>eq</a:t>
            </a:r>
            <a:r>
              <a:rPr lang="en-US" altLang="zh-CN" sz="1600" dirty="0"/>
              <a:t> 0 ]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+sum=0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+[ 3 -</a:t>
            </a:r>
            <a:r>
              <a:rPr lang="en-US" altLang="zh-CN" sz="1600" dirty="0" err="1"/>
              <a:t>eq</a:t>
            </a:r>
            <a:r>
              <a:rPr lang="en-US" altLang="zh-CN" sz="1600" dirty="0"/>
              <a:t> 0 ]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+expr 0+2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+sum=2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+shift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+[ 2 -</a:t>
            </a:r>
            <a:r>
              <a:rPr lang="en-US" altLang="zh-CN" sz="1600" dirty="0" err="1"/>
              <a:t>eq</a:t>
            </a:r>
            <a:r>
              <a:rPr lang="en-US" altLang="zh-CN" sz="1600" dirty="0"/>
              <a:t> 0 ]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+expr 2+3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+sum=5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+shift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+[ 1 -</a:t>
            </a:r>
            <a:r>
              <a:rPr lang="en-US" altLang="zh-CN" sz="1600" dirty="0" err="1"/>
              <a:t>eq</a:t>
            </a:r>
            <a:r>
              <a:rPr lang="en-US" altLang="zh-CN" sz="1600" dirty="0"/>
              <a:t> 0 ]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+expr 5+4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+sum=9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+[ 0 -</a:t>
            </a:r>
            <a:r>
              <a:rPr lang="en-US" altLang="zh-CN" sz="1600" dirty="0" err="1"/>
              <a:t>eq</a:t>
            </a:r>
            <a:r>
              <a:rPr lang="en-US" altLang="zh-CN" sz="1600" dirty="0"/>
              <a:t> 0 ]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+echo 9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/>
              <a:t>9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</a:t>
            </a:r>
            <a:r>
              <a:rPr lang="zh-CN" altLang="en-US"/>
              <a:t>用法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grep </a:t>
            </a:r>
            <a:r>
              <a:rPr lang="zh-CN" altLang="en-US" dirty="0"/>
              <a:t>（</a:t>
            </a:r>
            <a:r>
              <a:rPr lang="en-US" altLang="zh-CN" dirty="0"/>
              <a:t>global search regular expression(RE) and print out the line,</a:t>
            </a:r>
            <a:r>
              <a:rPr lang="zh-CN" altLang="en-US" dirty="0"/>
              <a:t>全面搜索正则表达式并把行打印出来）是一种强大的文本搜索工具 </a:t>
            </a:r>
          </a:p>
          <a:p>
            <a:r>
              <a:rPr lang="zh-CN" altLang="en-US" dirty="0">
                <a:ea typeface="宋体" pitchFamily="2" charset="-122"/>
              </a:rPr>
              <a:t>使用正则表达式搜索文本</a:t>
            </a:r>
            <a:r>
              <a:rPr lang="zh-CN" altLang="en-US" dirty="0"/>
              <a:t> </a:t>
            </a:r>
          </a:p>
          <a:p>
            <a:r>
              <a:rPr lang="en-US" altLang="zh-CN" dirty="0" err="1"/>
              <a:t>linux</a:t>
            </a:r>
            <a:r>
              <a:rPr lang="zh-CN" altLang="en-US" dirty="0"/>
              <a:t>使用</a:t>
            </a:r>
            <a:r>
              <a:rPr lang="en-US" altLang="zh-CN" dirty="0"/>
              <a:t>GNU</a:t>
            </a:r>
            <a:r>
              <a:rPr lang="zh-CN" altLang="en-US" dirty="0"/>
              <a:t>版本的</a:t>
            </a:r>
            <a:r>
              <a:rPr lang="en-US" altLang="zh-CN" dirty="0"/>
              <a:t>grep 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grep</a:t>
            </a:r>
            <a:r>
              <a:rPr lang="zh-CN" altLang="en-US" sz="4000"/>
              <a:t>正则表达式元字符集（基本集） 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125" y="186184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^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锚定行的开始 如：</a:t>
            </a:r>
            <a:r>
              <a:rPr lang="en-US" altLang="zh-CN" sz="1800" dirty="0">
                <a:ea typeface="宋体" pitchFamily="2" charset="-122"/>
              </a:rPr>
              <a:t>'^grep'</a:t>
            </a:r>
            <a:r>
              <a:rPr lang="zh-CN" altLang="en-US" sz="1800" dirty="0">
                <a:ea typeface="宋体" pitchFamily="2" charset="-122"/>
              </a:rPr>
              <a:t>匹配所有以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开头的行。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$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锚定行的结束 如：</a:t>
            </a:r>
            <a:r>
              <a:rPr lang="en-US" altLang="zh-CN" sz="1800" dirty="0">
                <a:ea typeface="宋体" pitchFamily="2" charset="-122"/>
              </a:rPr>
              <a:t>'grep$'</a:t>
            </a:r>
            <a:r>
              <a:rPr lang="zh-CN" altLang="en-US" sz="1800" dirty="0">
                <a:ea typeface="宋体" pitchFamily="2" charset="-122"/>
              </a:rPr>
              <a:t>匹配所有以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结尾的行。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.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匹配一个非换行符的字符 如：</a:t>
            </a:r>
            <a:r>
              <a:rPr lang="en-US" altLang="zh-CN" sz="1800" dirty="0">
                <a:ea typeface="宋体" pitchFamily="2" charset="-122"/>
              </a:rPr>
              <a:t>'</a:t>
            </a:r>
            <a:r>
              <a:rPr lang="en-US" altLang="zh-CN" sz="1800" dirty="0" err="1">
                <a:ea typeface="宋体" pitchFamily="2" charset="-122"/>
              </a:rPr>
              <a:t>gr.p</a:t>
            </a:r>
            <a:r>
              <a:rPr lang="en-US" altLang="zh-CN" sz="1800" dirty="0">
                <a:ea typeface="宋体" pitchFamily="2" charset="-122"/>
              </a:rPr>
              <a:t>'</a:t>
            </a:r>
            <a:r>
              <a:rPr lang="zh-CN" altLang="en-US" sz="1800" dirty="0">
                <a:ea typeface="宋体" pitchFamily="2" charset="-122"/>
              </a:rPr>
              <a:t>匹配</a:t>
            </a:r>
            <a:r>
              <a:rPr lang="en-US" altLang="zh-CN" sz="1800" dirty="0">
                <a:ea typeface="宋体" pitchFamily="2" charset="-122"/>
              </a:rPr>
              <a:t>gr</a:t>
            </a:r>
            <a:r>
              <a:rPr lang="zh-CN" altLang="en-US" sz="1800" dirty="0">
                <a:ea typeface="宋体" pitchFamily="2" charset="-122"/>
              </a:rPr>
              <a:t>后接一个任意字符，然后是</a:t>
            </a:r>
            <a:r>
              <a:rPr lang="en-US" altLang="zh-CN" sz="1800" dirty="0">
                <a:ea typeface="宋体" pitchFamily="2" charset="-122"/>
              </a:rPr>
              <a:t>p</a:t>
            </a:r>
            <a:r>
              <a:rPr lang="zh-CN" altLang="en-US" sz="1800" dirty="0">
                <a:ea typeface="宋体" pitchFamily="2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匹配零个或多个先前字符 如：</a:t>
            </a:r>
            <a:r>
              <a:rPr lang="en-US" altLang="zh-CN" sz="1800" dirty="0">
                <a:ea typeface="宋体" pitchFamily="2" charset="-122"/>
              </a:rPr>
              <a:t>'*grep'</a:t>
            </a:r>
            <a:r>
              <a:rPr lang="zh-CN" altLang="en-US" sz="1800" dirty="0">
                <a:ea typeface="宋体" pitchFamily="2" charset="-122"/>
              </a:rPr>
              <a:t>匹配所有一个或多个空格后紧跟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的行。 </a:t>
            </a:r>
            <a:r>
              <a:rPr lang="en-US" altLang="zh-CN" sz="1800" dirty="0">
                <a:ea typeface="宋体" pitchFamily="2" charset="-122"/>
              </a:rPr>
              <a:t>.*</a:t>
            </a:r>
            <a:r>
              <a:rPr lang="zh-CN" altLang="en-US" sz="1800" dirty="0">
                <a:ea typeface="宋体" pitchFamily="2" charset="-122"/>
              </a:rPr>
              <a:t>一起用代表任意字符。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[]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匹配一个指定范围内的字符，如</a:t>
            </a:r>
            <a:r>
              <a:rPr lang="en-US" altLang="zh-CN" sz="1800" dirty="0">
                <a:ea typeface="宋体" pitchFamily="2" charset="-122"/>
              </a:rPr>
              <a:t>'[Gg]rep'</a:t>
            </a:r>
            <a:r>
              <a:rPr lang="zh-CN" altLang="en-US" sz="1800" dirty="0">
                <a:ea typeface="宋体" pitchFamily="2" charset="-122"/>
              </a:rPr>
              <a:t>匹配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[^]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匹配一个不在指定范围内的字符，如：</a:t>
            </a:r>
            <a:r>
              <a:rPr lang="en-US" altLang="zh-CN" sz="1800" dirty="0">
                <a:ea typeface="宋体" pitchFamily="2" charset="-122"/>
              </a:rPr>
              <a:t>'[^A-FH-Z]rep'</a:t>
            </a:r>
            <a:r>
              <a:rPr lang="zh-CN" altLang="en-US" sz="1800" dirty="0">
                <a:ea typeface="宋体" pitchFamily="2" charset="-122"/>
              </a:rPr>
              <a:t>匹配不包含</a:t>
            </a:r>
            <a:r>
              <a:rPr lang="en-US" altLang="zh-CN" sz="1800" dirty="0">
                <a:ea typeface="宋体" pitchFamily="2" charset="-122"/>
              </a:rPr>
              <a:t>A-R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T-Z</a:t>
            </a:r>
            <a:r>
              <a:rPr lang="zh-CN" altLang="en-US" sz="1800" dirty="0">
                <a:ea typeface="宋体" pitchFamily="2" charset="-122"/>
              </a:rPr>
              <a:t>的一个字母开头，紧跟</a:t>
            </a:r>
            <a:r>
              <a:rPr lang="en-US" altLang="zh-CN" sz="1800" dirty="0">
                <a:ea typeface="宋体" pitchFamily="2" charset="-122"/>
              </a:rPr>
              <a:t>rep</a:t>
            </a:r>
            <a:r>
              <a:rPr lang="zh-CN" altLang="en-US" sz="1800" dirty="0">
                <a:ea typeface="宋体" pitchFamily="2" charset="-122"/>
              </a:rPr>
              <a:t>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\(..\)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标记匹配字符，如</a:t>
            </a:r>
            <a:r>
              <a:rPr lang="en-US" altLang="zh-CN" sz="1800" dirty="0">
                <a:ea typeface="宋体" pitchFamily="2" charset="-122"/>
              </a:rPr>
              <a:t>'\(love\)'</a:t>
            </a:r>
            <a:r>
              <a:rPr lang="zh-CN" altLang="en-US" sz="1800" dirty="0">
                <a:ea typeface="宋体" pitchFamily="2" charset="-122"/>
              </a:rPr>
              <a:t>，</a:t>
            </a:r>
            <a:r>
              <a:rPr lang="en-US" altLang="zh-CN" sz="1800" dirty="0">
                <a:ea typeface="宋体" pitchFamily="2" charset="-122"/>
              </a:rPr>
              <a:t>love</a:t>
            </a:r>
            <a:r>
              <a:rPr lang="zh-CN" altLang="en-US" sz="1800" dirty="0">
                <a:ea typeface="宋体" pitchFamily="2" charset="-122"/>
              </a:rPr>
              <a:t>被标记为</a:t>
            </a:r>
            <a:r>
              <a:rPr lang="en-US" altLang="zh-CN" sz="1800" dirty="0">
                <a:ea typeface="宋体" pitchFamily="2" charset="-122"/>
              </a:rPr>
              <a:t>1</a:t>
            </a:r>
            <a:r>
              <a:rPr lang="zh-CN" altLang="en-US" sz="1800" dirty="0"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886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\&lt;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锚定单词的开始，如</a:t>
            </a:r>
            <a:r>
              <a:rPr lang="en-US" altLang="zh-CN" sz="1800" dirty="0">
                <a:ea typeface="宋体" pitchFamily="2" charset="-122"/>
              </a:rPr>
              <a:t>:'\&lt;grep'</a:t>
            </a:r>
            <a:r>
              <a:rPr lang="zh-CN" altLang="en-US" sz="1800" dirty="0">
                <a:ea typeface="宋体" pitchFamily="2" charset="-122"/>
              </a:rPr>
              <a:t>匹配包含以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开头的单词的行。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\&gt;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锚定单词的结束，如</a:t>
            </a:r>
            <a:r>
              <a:rPr lang="en-US" altLang="zh-CN" sz="1800" dirty="0">
                <a:ea typeface="宋体" pitchFamily="2" charset="-122"/>
              </a:rPr>
              <a:t>'grep\&gt;'</a:t>
            </a:r>
            <a:r>
              <a:rPr lang="zh-CN" altLang="en-US" sz="1800" dirty="0">
                <a:ea typeface="宋体" pitchFamily="2" charset="-122"/>
              </a:rPr>
              <a:t>匹配包含以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结尾的单词的行。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x\{m\}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重复字符</a:t>
            </a:r>
            <a:r>
              <a:rPr lang="en-US" altLang="zh-CN" sz="1800" dirty="0">
                <a:ea typeface="宋体" pitchFamily="2" charset="-122"/>
              </a:rPr>
              <a:t>x</a:t>
            </a:r>
            <a:r>
              <a:rPr lang="zh-CN" altLang="en-US" sz="1800" dirty="0">
                <a:ea typeface="宋体" pitchFamily="2" charset="-122"/>
              </a:rPr>
              <a:t>，</a:t>
            </a:r>
            <a:r>
              <a:rPr lang="en-US" altLang="zh-CN" sz="1800" dirty="0">
                <a:ea typeface="宋体" pitchFamily="2" charset="-122"/>
              </a:rPr>
              <a:t>m</a:t>
            </a:r>
            <a:r>
              <a:rPr lang="zh-CN" altLang="en-US" sz="1800" dirty="0">
                <a:ea typeface="宋体" pitchFamily="2" charset="-122"/>
              </a:rPr>
              <a:t>次，如：</a:t>
            </a:r>
            <a:r>
              <a:rPr lang="en-US" altLang="zh-CN" sz="1800" dirty="0">
                <a:ea typeface="宋体" pitchFamily="2" charset="-122"/>
              </a:rPr>
              <a:t>'0\{5\}'</a:t>
            </a:r>
            <a:r>
              <a:rPr lang="zh-CN" altLang="en-US" sz="1800" dirty="0">
                <a:ea typeface="宋体" pitchFamily="2" charset="-122"/>
              </a:rPr>
              <a:t>匹配包含</a:t>
            </a:r>
            <a:r>
              <a:rPr lang="en-US" altLang="zh-CN" sz="1800" dirty="0">
                <a:ea typeface="宋体" pitchFamily="2" charset="-122"/>
              </a:rPr>
              <a:t>5</a:t>
            </a:r>
            <a:r>
              <a:rPr lang="zh-CN" altLang="en-US" sz="1800" dirty="0">
                <a:ea typeface="宋体" pitchFamily="2" charset="-122"/>
              </a:rPr>
              <a:t>个</a:t>
            </a:r>
            <a:r>
              <a:rPr lang="en-US" altLang="zh-CN" sz="1800" dirty="0">
                <a:ea typeface="宋体" pitchFamily="2" charset="-122"/>
              </a:rPr>
              <a:t>o</a:t>
            </a:r>
            <a:r>
              <a:rPr lang="zh-CN" altLang="en-US" sz="1800" dirty="0">
                <a:ea typeface="宋体" pitchFamily="2" charset="-122"/>
              </a:rPr>
              <a:t>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x\{m,\}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重复字符</a:t>
            </a:r>
            <a:r>
              <a:rPr lang="en-US" altLang="zh-CN" sz="1800" dirty="0">
                <a:ea typeface="宋体" pitchFamily="2" charset="-122"/>
              </a:rPr>
              <a:t>x,</a:t>
            </a:r>
            <a:r>
              <a:rPr lang="zh-CN" altLang="en-US" sz="1800" dirty="0">
                <a:ea typeface="宋体" pitchFamily="2" charset="-122"/>
              </a:rPr>
              <a:t>至少</a:t>
            </a:r>
            <a:r>
              <a:rPr lang="en-US" altLang="zh-CN" sz="1800" dirty="0">
                <a:ea typeface="宋体" pitchFamily="2" charset="-122"/>
              </a:rPr>
              <a:t>m</a:t>
            </a:r>
            <a:r>
              <a:rPr lang="zh-CN" altLang="en-US" sz="1800" dirty="0">
                <a:ea typeface="宋体" pitchFamily="2" charset="-122"/>
              </a:rPr>
              <a:t>次，如：</a:t>
            </a:r>
            <a:r>
              <a:rPr lang="en-US" altLang="zh-CN" sz="1800" dirty="0">
                <a:ea typeface="宋体" pitchFamily="2" charset="-122"/>
              </a:rPr>
              <a:t>'o\{5,\}'</a:t>
            </a:r>
            <a:r>
              <a:rPr lang="zh-CN" altLang="en-US" sz="1800" dirty="0">
                <a:ea typeface="宋体" pitchFamily="2" charset="-122"/>
              </a:rPr>
              <a:t>匹配至少有</a:t>
            </a:r>
            <a:r>
              <a:rPr lang="en-US" altLang="zh-CN" sz="1800" dirty="0">
                <a:ea typeface="宋体" pitchFamily="2" charset="-122"/>
              </a:rPr>
              <a:t>5</a:t>
            </a:r>
            <a:r>
              <a:rPr lang="zh-CN" altLang="en-US" sz="1800" dirty="0">
                <a:ea typeface="宋体" pitchFamily="2" charset="-122"/>
              </a:rPr>
              <a:t>个</a:t>
            </a:r>
            <a:r>
              <a:rPr lang="en-US" altLang="zh-CN" sz="1800" dirty="0">
                <a:ea typeface="宋体" pitchFamily="2" charset="-122"/>
              </a:rPr>
              <a:t>o</a:t>
            </a:r>
            <a:r>
              <a:rPr lang="zh-CN" altLang="en-US" sz="1800" dirty="0">
                <a:ea typeface="宋体" pitchFamily="2" charset="-122"/>
              </a:rPr>
              <a:t>的行。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x\{</a:t>
            </a:r>
            <a:r>
              <a:rPr lang="en-US" altLang="zh-CN" sz="2000" dirty="0" err="1"/>
              <a:t>m,n</a:t>
            </a:r>
            <a:r>
              <a:rPr lang="en-US" altLang="zh-CN" sz="2000" dirty="0"/>
              <a:t>\}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重复字符</a:t>
            </a:r>
            <a:r>
              <a:rPr lang="en-US" altLang="zh-CN" sz="1800" dirty="0">
                <a:ea typeface="宋体" pitchFamily="2" charset="-122"/>
              </a:rPr>
              <a:t>x</a:t>
            </a:r>
            <a:r>
              <a:rPr lang="zh-CN" altLang="en-US" sz="1800" dirty="0">
                <a:ea typeface="宋体" pitchFamily="2" charset="-122"/>
              </a:rPr>
              <a:t>，至少</a:t>
            </a:r>
            <a:r>
              <a:rPr lang="en-US" altLang="zh-CN" sz="1800" dirty="0">
                <a:ea typeface="宋体" pitchFamily="2" charset="-122"/>
              </a:rPr>
              <a:t>m</a:t>
            </a:r>
            <a:r>
              <a:rPr lang="zh-CN" altLang="en-US" sz="1800" dirty="0">
                <a:ea typeface="宋体" pitchFamily="2" charset="-122"/>
              </a:rPr>
              <a:t>次，不多于</a:t>
            </a:r>
            <a:r>
              <a:rPr lang="en-US" altLang="zh-CN" sz="1800" dirty="0">
                <a:ea typeface="宋体" pitchFamily="2" charset="-122"/>
              </a:rPr>
              <a:t>n</a:t>
            </a:r>
            <a:r>
              <a:rPr lang="zh-CN" altLang="en-US" sz="1800" dirty="0">
                <a:ea typeface="宋体" pitchFamily="2" charset="-122"/>
              </a:rPr>
              <a:t>次，如：</a:t>
            </a:r>
            <a:r>
              <a:rPr lang="en-US" altLang="zh-CN" sz="1800" dirty="0">
                <a:ea typeface="宋体" pitchFamily="2" charset="-122"/>
              </a:rPr>
              <a:t>'o\{5,10\}'</a:t>
            </a:r>
            <a:r>
              <a:rPr lang="zh-CN" altLang="en-US" sz="1800" dirty="0">
                <a:ea typeface="宋体" pitchFamily="2" charset="-122"/>
              </a:rPr>
              <a:t>匹配</a:t>
            </a:r>
            <a:r>
              <a:rPr lang="en-US" altLang="zh-CN" sz="1800" dirty="0">
                <a:ea typeface="宋体" pitchFamily="2" charset="-122"/>
              </a:rPr>
              <a:t>5--10</a:t>
            </a:r>
            <a:r>
              <a:rPr lang="zh-CN" altLang="en-US" sz="1800" dirty="0">
                <a:ea typeface="宋体" pitchFamily="2" charset="-122"/>
              </a:rPr>
              <a:t>个</a:t>
            </a:r>
            <a:r>
              <a:rPr lang="en-US" altLang="zh-CN" sz="1800" dirty="0">
                <a:ea typeface="宋体" pitchFamily="2" charset="-122"/>
              </a:rPr>
              <a:t>o</a:t>
            </a:r>
            <a:r>
              <a:rPr lang="zh-CN" altLang="en-US" sz="1800" dirty="0">
                <a:ea typeface="宋体" pitchFamily="2" charset="-122"/>
              </a:rPr>
              <a:t>的行。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\w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匹配文字和数字字符，也就是</a:t>
            </a:r>
            <a:r>
              <a:rPr lang="en-US" altLang="zh-CN" sz="1800" dirty="0">
                <a:ea typeface="宋体" pitchFamily="2" charset="-122"/>
              </a:rPr>
              <a:t>[A-Za-z0-9]</a:t>
            </a:r>
            <a:r>
              <a:rPr lang="zh-CN" altLang="en-US" sz="1800" dirty="0">
                <a:ea typeface="宋体" pitchFamily="2" charset="-122"/>
              </a:rPr>
              <a:t>，如：</a:t>
            </a:r>
            <a:r>
              <a:rPr lang="en-US" altLang="zh-CN" sz="1800" dirty="0">
                <a:ea typeface="宋体" pitchFamily="2" charset="-122"/>
              </a:rPr>
              <a:t>'G\w*p'</a:t>
            </a:r>
            <a:r>
              <a:rPr lang="zh-CN" altLang="en-US" sz="1800" dirty="0">
                <a:ea typeface="宋体" pitchFamily="2" charset="-122"/>
              </a:rPr>
              <a:t>匹配以</a:t>
            </a:r>
            <a:r>
              <a:rPr lang="en-US" altLang="zh-CN" sz="1800" dirty="0">
                <a:ea typeface="宋体" pitchFamily="2" charset="-122"/>
              </a:rPr>
              <a:t>G</a:t>
            </a:r>
            <a:r>
              <a:rPr lang="zh-CN" altLang="en-US" sz="1800" dirty="0">
                <a:ea typeface="宋体" pitchFamily="2" charset="-122"/>
              </a:rPr>
              <a:t>后跟零个或多个文字或数字字符，然后是</a:t>
            </a:r>
            <a:r>
              <a:rPr lang="en-US" altLang="zh-CN" sz="1800" dirty="0">
                <a:ea typeface="宋体" pitchFamily="2" charset="-122"/>
              </a:rPr>
              <a:t>p</a:t>
            </a:r>
            <a:r>
              <a:rPr lang="zh-CN" altLang="en-US" sz="1800" dirty="0">
                <a:ea typeface="宋体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\W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\w</a:t>
            </a:r>
            <a:r>
              <a:rPr lang="zh-CN" altLang="en-US" sz="1800" dirty="0"/>
              <a:t>的反置形式，匹配一个或多个非单词字符，如点号句号等。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\b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单词锁定符，如</a:t>
            </a:r>
            <a:r>
              <a:rPr lang="en-US" altLang="zh-CN" sz="1800" dirty="0">
                <a:ea typeface="宋体" pitchFamily="2" charset="-122"/>
              </a:rPr>
              <a:t>: '\</a:t>
            </a:r>
            <a:r>
              <a:rPr lang="en-US" altLang="zh-CN" sz="1800" dirty="0" err="1">
                <a:ea typeface="宋体" pitchFamily="2" charset="-122"/>
              </a:rPr>
              <a:t>bgrep</a:t>
            </a:r>
            <a:r>
              <a:rPr lang="en-US" altLang="zh-CN" sz="1800" dirty="0">
                <a:ea typeface="宋体" pitchFamily="2" charset="-122"/>
              </a:rPr>
              <a:t>\b'</a:t>
            </a:r>
            <a:r>
              <a:rPr lang="zh-CN" altLang="en-US" sz="1800" dirty="0">
                <a:ea typeface="宋体" pitchFamily="2" charset="-122"/>
              </a:rPr>
              <a:t>只匹配</a:t>
            </a:r>
            <a:r>
              <a:rPr lang="en-US" altLang="zh-CN" sz="1800" dirty="0">
                <a:ea typeface="宋体" pitchFamily="2" charset="-122"/>
              </a:rPr>
              <a:t>grep</a:t>
            </a:r>
            <a:r>
              <a:rPr lang="zh-CN" altLang="en-US" sz="1800" dirty="0">
                <a:ea typeface="宋体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$ ls -l | grep '^a'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通过管道过滤</a:t>
            </a:r>
            <a:r>
              <a:rPr lang="en-US" altLang="zh-CN" sz="2400" dirty="0">
                <a:ea typeface="宋体" pitchFamily="2" charset="-122"/>
              </a:rPr>
              <a:t>ls -l</a:t>
            </a:r>
            <a:r>
              <a:rPr lang="zh-CN" altLang="en-US" sz="2400" dirty="0">
                <a:ea typeface="宋体" pitchFamily="2" charset="-122"/>
              </a:rPr>
              <a:t>输出的内容，只显示以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开头的行。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$ grep ’test' *.txt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显示所有以</a:t>
            </a:r>
            <a:r>
              <a:rPr lang="en-US" altLang="zh-CN" sz="2000" dirty="0">
                <a:ea typeface="宋体" pitchFamily="2" charset="-122"/>
              </a:rPr>
              <a:t>txt</a:t>
            </a:r>
            <a:r>
              <a:rPr lang="zh-CN" altLang="en-US" sz="2000" dirty="0">
                <a:ea typeface="宋体" pitchFamily="2" charset="-122"/>
              </a:rPr>
              <a:t>结尾的文件中包含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的行。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$ grep 'test' aa bb cc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显示在</a:t>
            </a:r>
            <a:r>
              <a:rPr lang="en-US" altLang="zh-CN" sz="2400" dirty="0">
                <a:ea typeface="宋体" pitchFamily="2" charset="-122"/>
              </a:rPr>
              <a:t>aa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en-US" altLang="zh-CN" sz="2400" dirty="0">
                <a:ea typeface="宋体" pitchFamily="2" charset="-122"/>
              </a:rPr>
              <a:t>bb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en-US" altLang="zh-CN" sz="2400" dirty="0">
                <a:ea typeface="宋体" pitchFamily="2" charset="-122"/>
              </a:rPr>
              <a:t>cc</a:t>
            </a:r>
            <a:r>
              <a:rPr lang="zh-CN" altLang="en-US" sz="2400" dirty="0">
                <a:ea typeface="宋体" pitchFamily="2" charset="-122"/>
              </a:rPr>
              <a:t>文件中匹配</a:t>
            </a:r>
            <a:r>
              <a:rPr lang="en-US" altLang="zh-CN" sz="2400" dirty="0">
                <a:ea typeface="宋体" pitchFamily="2" charset="-122"/>
              </a:rPr>
              <a:t>test</a:t>
            </a:r>
            <a:r>
              <a:rPr lang="zh-CN" altLang="en-US" sz="2400" dirty="0">
                <a:ea typeface="宋体" pitchFamily="2" charset="-122"/>
              </a:rPr>
              <a:t>的行。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$ grep '[a-z]\{5\}' aa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显示所有包含每个字符串至少有</a:t>
            </a:r>
            <a:r>
              <a:rPr lang="en-US" altLang="zh-CN" sz="2400" dirty="0">
                <a:ea typeface="宋体" pitchFamily="2" charset="-122"/>
              </a:rPr>
              <a:t>5</a:t>
            </a:r>
            <a:r>
              <a:rPr lang="zh-CN" altLang="en-US" sz="2400" dirty="0">
                <a:ea typeface="宋体" pitchFamily="2" charset="-122"/>
              </a:rPr>
              <a:t>个连续小写字符的字符串的行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FED63C-15E4-4722-BC9A-397A02D22793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zh-CN" sz="4000"/>
              <a:t>shell</a:t>
            </a:r>
            <a:r>
              <a:rPr lang="zh-CN" altLang="en-US" sz="4000"/>
              <a:t>程序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8229600" cy="5113039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dirty="0"/>
              <a:t>Shell</a:t>
            </a:r>
            <a:r>
              <a:rPr lang="zh-CN" altLang="en-US" dirty="0"/>
              <a:t>程序的特点及用途：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程序可以认为是将</a:t>
            </a:r>
            <a:r>
              <a:rPr lang="en-US" altLang="zh-CN" dirty="0"/>
              <a:t>shell</a:t>
            </a:r>
            <a:r>
              <a:rPr lang="zh-CN" altLang="en-US" dirty="0"/>
              <a:t>命令按照控制结构组织到一个文本文件中，批量的交给</a:t>
            </a:r>
            <a:r>
              <a:rPr lang="en-US" altLang="zh-CN" dirty="0"/>
              <a:t>shell</a:t>
            </a:r>
            <a:r>
              <a:rPr lang="zh-CN" altLang="en-US" dirty="0"/>
              <a:t>去执行 </a:t>
            </a:r>
          </a:p>
          <a:p>
            <a:pPr lvl="1"/>
            <a:r>
              <a:rPr lang="zh-CN" altLang="en-US" dirty="0"/>
              <a:t>不同的</a:t>
            </a:r>
            <a:r>
              <a:rPr lang="en-US" altLang="zh-CN" dirty="0"/>
              <a:t>shell</a:t>
            </a:r>
            <a:r>
              <a:rPr lang="zh-CN" altLang="en-US" dirty="0"/>
              <a:t>解释器使用不同的</a:t>
            </a:r>
            <a:r>
              <a:rPr lang="en-US" altLang="zh-CN" dirty="0"/>
              <a:t>shell</a:t>
            </a:r>
            <a:r>
              <a:rPr lang="zh-CN" altLang="en-US" dirty="0"/>
              <a:t>命令语法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程序解释执行，不生成可以执行的二进制文件</a:t>
            </a:r>
          </a:p>
          <a:p>
            <a:pPr lvl="1"/>
            <a:r>
              <a:rPr lang="zh-CN" altLang="en-US" dirty="0"/>
              <a:t>可以帮助用户完成特定的任务，提高使用、维护系统的效率 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程序可以更好的配置和使用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使用解释型语言，不需重新编译</a:t>
            </a:r>
          </a:p>
          <a:p>
            <a:r>
              <a:rPr lang="zh-CN" altLang="en-US" dirty="0"/>
              <a:t>它适合于编写执行相对简单的任务的工具，因为它更强调易于配置、维护和可移植性</a:t>
            </a:r>
          </a:p>
          <a:p>
            <a:r>
              <a:rPr lang="zh-CN" altLang="en-US" dirty="0"/>
              <a:t>它不适合用来完成时间紧迫型和处理器忙碌型的任务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062B8-C184-4D0E-806D-BDCDC04FF93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3716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4000" dirty="0"/>
              <a:t>基于</a:t>
            </a:r>
            <a:r>
              <a:rPr lang="en-US" altLang="zh-CN" sz="4000" dirty="0"/>
              <a:t>bash</a:t>
            </a:r>
            <a:r>
              <a:rPr lang="zh-CN" altLang="en-US" sz="4000" dirty="0"/>
              <a:t>的</a:t>
            </a:r>
            <a:r>
              <a:rPr lang="en-US" altLang="zh-CN" sz="4000" dirty="0"/>
              <a:t>shell</a:t>
            </a:r>
            <a:r>
              <a:rPr lang="zh-CN" altLang="en-US" sz="4000" dirty="0"/>
              <a:t>程序 </a:t>
            </a:r>
            <a:r>
              <a:rPr lang="en-US" altLang="zh-CN" sz="4000" dirty="0"/>
              <a:t>1.sh</a:t>
            </a:r>
            <a:endParaRPr lang="zh-CN" altLang="en-US" sz="400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2800"/>
              <a:t>简单程序示例</a:t>
            </a:r>
          </a:p>
        </p:txBody>
      </p:sp>
      <p:grpSp>
        <p:nvGrpSpPr>
          <p:cNvPr id="387076" name="Group 4"/>
          <p:cNvGrpSpPr>
            <a:grpSpLocks/>
          </p:cNvGrpSpPr>
          <p:nvPr/>
        </p:nvGrpSpPr>
        <p:grpSpPr bwMode="auto">
          <a:xfrm>
            <a:off x="468313" y="1125538"/>
            <a:ext cx="8496300" cy="5183187"/>
            <a:chOff x="295" y="709"/>
            <a:chExt cx="5352" cy="3265"/>
          </a:xfrm>
        </p:grpSpPr>
        <p:sp>
          <p:nvSpPr>
            <p:cNvPr id="387077" name="Rectangle 5"/>
            <p:cNvSpPr>
              <a:spLocks noChangeArrowheads="1"/>
            </p:cNvSpPr>
            <p:nvPr/>
          </p:nvSpPr>
          <p:spPr bwMode="auto">
            <a:xfrm>
              <a:off x="295" y="709"/>
              <a:ext cx="2630" cy="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first.sh </a:t>
              </a:r>
            </a:p>
          </p:txBody>
        </p:sp>
        <p:sp>
          <p:nvSpPr>
            <p:cNvPr id="387078" name="Rectangle 6"/>
            <p:cNvSpPr>
              <a:spLocks noChangeArrowheads="1"/>
            </p:cNvSpPr>
            <p:nvPr/>
          </p:nvSpPr>
          <p:spPr bwMode="auto">
            <a:xfrm>
              <a:off x="710" y="3719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echo "Programme Ends."</a:t>
              </a:r>
            </a:p>
          </p:txBody>
        </p:sp>
        <p:sp>
          <p:nvSpPr>
            <p:cNvPr id="387079" name="Rectangle 7"/>
            <p:cNvSpPr>
              <a:spLocks noChangeArrowheads="1"/>
            </p:cNvSpPr>
            <p:nvPr/>
          </p:nvSpPr>
          <p:spPr bwMode="auto">
            <a:xfrm>
              <a:off x="295" y="3719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387080" name="Rectangle 8"/>
            <p:cNvSpPr>
              <a:spLocks noChangeArrowheads="1"/>
            </p:cNvSpPr>
            <p:nvPr/>
          </p:nvSpPr>
          <p:spPr bwMode="auto">
            <a:xfrm>
              <a:off x="710" y="3467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welcome</a:t>
              </a:r>
            </a:p>
          </p:txBody>
        </p:sp>
        <p:sp>
          <p:nvSpPr>
            <p:cNvPr id="387081" name="Rectangle 9"/>
            <p:cNvSpPr>
              <a:spLocks noChangeArrowheads="1"/>
            </p:cNvSpPr>
            <p:nvPr/>
          </p:nvSpPr>
          <p:spPr bwMode="auto">
            <a:xfrm>
              <a:off x="295" y="3467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87082" name="Rectangle 10"/>
            <p:cNvSpPr>
              <a:spLocks noChangeArrowheads="1"/>
            </p:cNvSpPr>
            <p:nvPr/>
          </p:nvSpPr>
          <p:spPr bwMode="auto">
            <a:xfrm>
              <a:off x="710" y="3215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echo "Programme Starts Here....."</a:t>
              </a:r>
            </a:p>
          </p:txBody>
        </p:sp>
        <p:sp>
          <p:nvSpPr>
            <p:cNvPr id="387083" name="Rectangle 11"/>
            <p:cNvSpPr>
              <a:spLocks noChangeArrowheads="1"/>
            </p:cNvSpPr>
            <p:nvPr/>
          </p:nvSpPr>
          <p:spPr bwMode="auto">
            <a:xfrm>
              <a:off x="295" y="3215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87084" name="Rectangle 12"/>
            <p:cNvSpPr>
              <a:spLocks noChangeArrowheads="1"/>
            </p:cNvSpPr>
            <p:nvPr/>
          </p:nvSpPr>
          <p:spPr bwMode="auto">
            <a:xfrm>
              <a:off x="710" y="2963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}</a:t>
              </a:r>
            </a:p>
          </p:txBody>
        </p:sp>
        <p:sp>
          <p:nvSpPr>
            <p:cNvPr id="387085" name="Rectangle 13"/>
            <p:cNvSpPr>
              <a:spLocks noChangeArrowheads="1"/>
            </p:cNvSpPr>
            <p:nvPr/>
          </p:nvSpPr>
          <p:spPr bwMode="auto">
            <a:xfrm>
              <a:off x="295" y="2963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387086" name="Rectangle 14"/>
            <p:cNvSpPr>
              <a:spLocks noChangeArrowheads="1"/>
            </p:cNvSpPr>
            <p:nvPr/>
          </p:nvSpPr>
          <p:spPr bwMode="auto">
            <a:xfrm>
              <a:off x="710" y="2711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echo “Welcom $name"</a:t>
              </a:r>
            </a:p>
          </p:txBody>
        </p:sp>
        <p:sp>
          <p:nvSpPr>
            <p:cNvPr id="387087" name="Rectangle 15"/>
            <p:cNvSpPr>
              <a:spLocks noChangeArrowheads="1"/>
            </p:cNvSpPr>
            <p:nvPr/>
          </p:nvSpPr>
          <p:spPr bwMode="auto">
            <a:xfrm>
              <a:off x="295" y="2711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387088" name="Rectangle 16"/>
            <p:cNvSpPr>
              <a:spLocks noChangeArrowheads="1"/>
            </p:cNvSpPr>
            <p:nvPr/>
          </p:nvSpPr>
          <p:spPr bwMode="auto">
            <a:xfrm>
              <a:off x="710" y="2459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read name</a:t>
              </a:r>
            </a:p>
          </p:txBody>
        </p:sp>
        <p:sp>
          <p:nvSpPr>
            <p:cNvPr id="387089" name="Rectangle 17"/>
            <p:cNvSpPr>
              <a:spLocks noChangeArrowheads="1"/>
            </p:cNvSpPr>
            <p:nvPr/>
          </p:nvSpPr>
          <p:spPr bwMode="auto">
            <a:xfrm>
              <a:off x="295" y="2459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87090" name="Rectangle 18"/>
            <p:cNvSpPr>
              <a:spLocks noChangeArrowheads="1"/>
            </p:cNvSpPr>
            <p:nvPr/>
          </p:nvSpPr>
          <p:spPr bwMode="auto">
            <a:xfrm>
              <a:off x="710" y="2207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echo -n "Input your name,please: " </a:t>
              </a:r>
            </a:p>
          </p:txBody>
        </p:sp>
        <p:sp>
          <p:nvSpPr>
            <p:cNvPr id="387091" name="Rectangle 19"/>
            <p:cNvSpPr>
              <a:spLocks noChangeArrowheads="1"/>
            </p:cNvSpPr>
            <p:nvPr/>
          </p:nvSpPr>
          <p:spPr bwMode="auto">
            <a:xfrm>
              <a:off x="295" y="2207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87092" name="Rectangle 20"/>
            <p:cNvSpPr>
              <a:spLocks noChangeArrowheads="1"/>
            </p:cNvSpPr>
            <p:nvPr/>
          </p:nvSpPr>
          <p:spPr bwMode="auto">
            <a:xfrm>
              <a:off x="710" y="1955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</p:txBody>
        </p:sp>
        <p:sp>
          <p:nvSpPr>
            <p:cNvPr id="387093" name="Rectangle 21"/>
            <p:cNvSpPr>
              <a:spLocks noChangeArrowheads="1"/>
            </p:cNvSpPr>
            <p:nvPr/>
          </p:nvSpPr>
          <p:spPr bwMode="auto">
            <a:xfrm>
              <a:off x="295" y="1955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87094" name="Rectangle 22"/>
            <p:cNvSpPr>
              <a:spLocks noChangeArrowheads="1"/>
            </p:cNvSpPr>
            <p:nvPr/>
          </p:nvSpPr>
          <p:spPr bwMode="auto">
            <a:xfrm>
              <a:off x="710" y="1703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function welcome()</a:t>
              </a:r>
            </a:p>
          </p:txBody>
        </p:sp>
        <p:sp>
          <p:nvSpPr>
            <p:cNvPr id="387095" name="Rectangle 23"/>
            <p:cNvSpPr>
              <a:spLocks noChangeArrowheads="1"/>
            </p:cNvSpPr>
            <p:nvPr/>
          </p:nvSpPr>
          <p:spPr bwMode="auto">
            <a:xfrm>
              <a:off x="295" y="1703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7096" name="Rectangle 24"/>
            <p:cNvSpPr>
              <a:spLocks noChangeArrowheads="1"/>
            </p:cNvSpPr>
            <p:nvPr/>
          </p:nvSpPr>
          <p:spPr bwMode="auto">
            <a:xfrm>
              <a:off x="710" y="1451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#a Function</a:t>
              </a:r>
            </a:p>
          </p:txBody>
        </p:sp>
        <p:sp>
          <p:nvSpPr>
            <p:cNvPr id="387097" name="Rectangle 25"/>
            <p:cNvSpPr>
              <a:spLocks noChangeArrowheads="1"/>
            </p:cNvSpPr>
            <p:nvPr/>
          </p:nvSpPr>
          <p:spPr bwMode="auto">
            <a:xfrm>
              <a:off x="295" y="1451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87098" name="Rectangle 26"/>
            <p:cNvSpPr>
              <a:spLocks noChangeArrowheads="1"/>
            </p:cNvSpPr>
            <p:nvPr/>
          </p:nvSpPr>
          <p:spPr bwMode="auto">
            <a:xfrm>
              <a:off x="710" y="1199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#this is the first Shell script. </a:t>
              </a:r>
            </a:p>
          </p:txBody>
        </p:sp>
        <p:sp>
          <p:nvSpPr>
            <p:cNvPr id="387099" name="Rectangle 27"/>
            <p:cNvSpPr>
              <a:spLocks noChangeArrowheads="1"/>
            </p:cNvSpPr>
            <p:nvPr/>
          </p:nvSpPr>
          <p:spPr bwMode="auto">
            <a:xfrm>
              <a:off x="295" y="1199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87100" name="Rectangle 28"/>
            <p:cNvSpPr>
              <a:spLocks noChangeArrowheads="1"/>
            </p:cNvSpPr>
            <p:nvPr/>
          </p:nvSpPr>
          <p:spPr bwMode="auto">
            <a:xfrm>
              <a:off x="710" y="947"/>
              <a:ext cx="22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#!/bin/bash</a:t>
              </a:r>
            </a:p>
          </p:txBody>
        </p:sp>
        <p:sp>
          <p:nvSpPr>
            <p:cNvPr id="387101" name="Rectangle 29"/>
            <p:cNvSpPr>
              <a:spLocks noChangeArrowheads="1"/>
            </p:cNvSpPr>
            <p:nvPr/>
          </p:nvSpPr>
          <p:spPr bwMode="auto">
            <a:xfrm>
              <a:off x="295" y="947"/>
              <a:ext cx="4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/>
              <a:r>
                <a:rPr kumimoji="0" lang="en-US" altLang="zh-CN" sz="1600" b="1">
                  <a:solidFill>
                    <a:srgbClr val="99FF66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7102" name="Line 30"/>
            <p:cNvSpPr>
              <a:spLocks noChangeShapeType="1"/>
            </p:cNvSpPr>
            <p:nvPr/>
          </p:nvSpPr>
          <p:spPr bwMode="auto">
            <a:xfrm>
              <a:off x="295" y="709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3" name="Line 31"/>
            <p:cNvSpPr>
              <a:spLocks noChangeShapeType="1"/>
            </p:cNvSpPr>
            <p:nvPr/>
          </p:nvSpPr>
          <p:spPr bwMode="auto">
            <a:xfrm>
              <a:off x="295" y="1199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4" name="Line 32"/>
            <p:cNvSpPr>
              <a:spLocks noChangeShapeType="1"/>
            </p:cNvSpPr>
            <p:nvPr/>
          </p:nvSpPr>
          <p:spPr bwMode="auto">
            <a:xfrm>
              <a:off x="295" y="1451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5" name="Line 33"/>
            <p:cNvSpPr>
              <a:spLocks noChangeShapeType="1"/>
            </p:cNvSpPr>
            <p:nvPr/>
          </p:nvSpPr>
          <p:spPr bwMode="auto">
            <a:xfrm>
              <a:off x="295" y="1703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6" name="Line 34"/>
            <p:cNvSpPr>
              <a:spLocks noChangeShapeType="1"/>
            </p:cNvSpPr>
            <p:nvPr/>
          </p:nvSpPr>
          <p:spPr bwMode="auto">
            <a:xfrm>
              <a:off x="295" y="1955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7" name="Line 35"/>
            <p:cNvSpPr>
              <a:spLocks noChangeShapeType="1"/>
            </p:cNvSpPr>
            <p:nvPr/>
          </p:nvSpPr>
          <p:spPr bwMode="auto">
            <a:xfrm>
              <a:off x="295" y="2207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8" name="Line 36"/>
            <p:cNvSpPr>
              <a:spLocks noChangeShapeType="1"/>
            </p:cNvSpPr>
            <p:nvPr/>
          </p:nvSpPr>
          <p:spPr bwMode="auto">
            <a:xfrm>
              <a:off x="295" y="2459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09" name="Line 37"/>
            <p:cNvSpPr>
              <a:spLocks noChangeShapeType="1"/>
            </p:cNvSpPr>
            <p:nvPr/>
          </p:nvSpPr>
          <p:spPr bwMode="auto">
            <a:xfrm>
              <a:off x="295" y="2711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0" name="Line 38"/>
            <p:cNvSpPr>
              <a:spLocks noChangeShapeType="1"/>
            </p:cNvSpPr>
            <p:nvPr/>
          </p:nvSpPr>
          <p:spPr bwMode="auto">
            <a:xfrm>
              <a:off x="295" y="2963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1" name="Line 39"/>
            <p:cNvSpPr>
              <a:spLocks noChangeShapeType="1"/>
            </p:cNvSpPr>
            <p:nvPr/>
          </p:nvSpPr>
          <p:spPr bwMode="auto">
            <a:xfrm>
              <a:off x="295" y="3215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2" name="Line 40"/>
            <p:cNvSpPr>
              <a:spLocks noChangeShapeType="1"/>
            </p:cNvSpPr>
            <p:nvPr/>
          </p:nvSpPr>
          <p:spPr bwMode="auto">
            <a:xfrm>
              <a:off x="295" y="3467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3" name="Line 41"/>
            <p:cNvSpPr>
              <a:spLocks noChangeShapeType="1"/>
            </p:cNvSpPr>
            <p:nvPr/>
          </p:nvSpPr>
          <p:spPr bwMode="auto">
            <a:xfrm>
              <a:off x="295" y="709"/>
              <a:ext cx="0" cy="32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4" name="Line 42"/>
            <p:cNvSpPr>
              <a:spLocks noChangeShapeType="1"/>
            </p:cNvSpPr>
            <p:nvPr/>
          </p:nvSpPr>
          <p:spPr bwMode="auto">
            <a:xfrm>
              <a:off x="2925" y="709"/>
              <a:ext cx="0" cy="32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5" name="Line 43"/>
            <p:cNvSpPr>
              <a:spLocks noChangeShapeType="1"/>
            </p:cNvSpPr>
            <p:nvPr/>
          </p:nvSpPr>
          <p:spPr bwMode="auto">
            <a:xfrm>
              <a:off x="295" y="3719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6" name="Line 44"/>
            <p:cNvSpPr>
              <a:spLocks noChangeShapeType="1"/>
            </p:cNvSpPr>
            <p:nvPr/>
          </p:nvSpPr>
          <p:spPr bwMode="auto">
            <a:xfrm>
              <a:off x="295" y="3971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7" name="Line 45"/>
            <p:cNvSpPr>
              <a:spLocks noChangeShapeType="1"/>
            </p:cNvSpPr>
            <p:nvPr/>
          </p:nvSpPr>
          <p:spPr bwMode="auto">
            <a:xfrm>
              <a:off x="295" y="947"/>
              <a:ext cx="26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8" name="Line 46"/>
            <p:cNvSpPr>
              <a:spLocks noChangeShapeType="1"/>
            </p:cNvSpPr>
            <p:nvPr/>
          </p:nvSpPr>
          <p:spPr bwMode="auto">
            <a:xfrm>
              <a:off x="710" y="947"/>
              <a:ext cx="0" cy="302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19" name="Rectangle 47"/>
            <p:cNvSpPr>
              <a:spLocks noChangeArrowheads="1"/>
            </p:cNvSpPr>
            <p:nvPr/>
          </p:nvSpPr>
          <p:spPr bwMode="auto">
            <a:xfrm>
              <a:off x="3198" y="709"/>
              <a:ext cx="2449" cy="217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 algn="ctr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解释</a:t>
              </a:r>
            </a:p>
          </p:txBody>
        </p:sp>
        <p:sp>
          <p:nvSpPr>
            <p:cNvPr id="387120" name="Rectangle 48"/>
            <p:cNvSpPr>
              <a:spLocks noChangeArrowheads="1"/>
            </p:cNvSpPr>
            <p:nvPr/>
          </p:nvSpPr>
          <p:spPr bwMode="auto">
            <a:xfrm>
              <a:off x="3198" y="3720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输出提示，提示程序结束</a:t>
              </a:r>
            </a:p>
          </p:txBody>
        </p:sp>
        <p:sp>
          <p:nvSpPr>
            <p:cNvPr id="387121" name="Rectangle 49"/>
            <p:cNvSpPr>
              <a:spLocks noChangeArrowheads="1"/>
            </p:cNvSpPr>
            <p:nvPr/>
          </p:nvSpPr>
          <p:spPr bwMode="auto">
            <a:xfrm>
              <a:off x="3198" y="3466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调用函数</a:t>
              </a:r>
            </a:p>
          </p:txBody>
        </p:sp>
        <p:sp>
          <p:nvSpPr>
            <p:cNvPr id="387122" name="Rectangle 50"/>
            <p:cNvSpPr>
              <a:spLocks noChangeArrowheads="1"/>
            </p:cNvSpPr>
            <p:nvPr/>
          </p:nvSpPr>
          <p:spPr bwMode="auto">
            <a:xfrm>
              <a:off x="3198" y="3212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程序开始的第一条命令，输出提示信息</a:t>
              </a:r>
            </a:p>
          </p:txBody>
        </p:sp>
        <p:sp>
          <p:nvSpPr>
            <p:cNvPr id="387123" name="Rectangle 51"/>
            <p:cNvSpPr>
              <a:spLocks noChangeArrowheads="1"/>
            </p:cNvSpPr>
            <p:nvPr/>
          </p:nvSpPr>
          <p:spPr bwMode="auto">
            <a:xfrm>
              <a:off x="3198" y="2958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函数结束</a:t>
              </a:r>
            </a:p>
          </p:txBody>
        </p:sp>
        <p:sp>
          <p:nvSpPr>
            <p:cNvPr id="387124" name="Rectangle 52"/>
            <p:cNvSpPr>
              <a:spLocks noChangeArrowheads="1"/>
            </p:cNvSpPr>
            <p:nvPr/>
          </p:nvSpPr>
          <p:spPr bwMode="auto">
            <a:xfrm>
              <a:off x="3198" y="2704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输出</a:t>
              </a:r>
            </a:p>
          </p:txBody>
        </p:sp>
        <p:sp>
          <p:nvSpPr>
            <p:cNvPr id="387125" name="Rectangle 53"/>
            <p:cNvSpPr>
              <a:spLocks noChangeArrowheads="1"/>
            </p:cNvSpPr>
            <p:nvPr/>
          </p:nvSpPr>
          <p:spPr bwMode="auto">
            <a:xfrm>
              <a:off x="3198" y="2450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读入用户的输入到变量</a:t>
              </a:r>
              <a:r>
                <a:rPr kumimoji="0" lang="en-US" altLang="zh-CN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name</a:t>
              </a:r>
            </a:p>
          </p:txBody>
        </p:sp>
        <p:sp>
          <p:nvSpPr>
            <p:cNvPr id="387126" name="Rectangle 54"/>
            <p:cNvSpPr>
              <a:spLocks noChangeArrowheads="1"/>
            </p:cNvSpPr>
            <p:nvPr/>
          </p:nvSpPr>
          <p:spPr bwMode="auto">
            <a:xfrm>
              <a:off x="3198" y="2196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en-US" altLang="zh-CN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echo</a:t>
              </a:r>
              <a:r>
                <a:rPr kumimoji="0" lang="zh-CN" altLang="en-US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命令输出字符串</a:t>
              </a:r>
              <a:r>
                <a:rPr kumimoji="0" lang="en-US" altLang="zh-CN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-n</a:t>
              </a:r>
              <a:r>
                <a:rPr kumimoji="0" lang="zh-CN" altLang="en-US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en-US" altLang="zh-CN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zh-CN" altLang="en-US" sz="1600" b="1" dirty="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不换行</a:t>
              </a:r>
            </a:p>
          </p:txBody>
        </p:sp>
        <p:sp>
          <p:nvSpPr>
            <p:cNvPr id="387127" name="Rectangle 55"/>
            <p:cNvSpPr>
              <a:spLocks noChangeArrowheads="1"/>
            </p:cNvSpPr>
            <p:nvPr/>
          </p:nvSpPr>
          <p:spPr bwMode="auto">
            <a:xfrm>
              <a:off x="3198" y="1942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函数开始</a:t>
              </a:r>
            </a:p>
          </p:txBody>
        </p:sp>
        <p:sp>
          <p:nvSpPr>
            <p:cNvPr id="387128" name="Rectangle 56"/>
            <p:cNvSpPr>
              <a:spLocks noChangeArrowheads="1"/>
            </p:cNvSpPr>
            <p:nvPr/>
          </p:nvSpPr>
          <p:spPr bwMode="auto">
            <a:xfrm>
              <a:off x="3198" y="1688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以 </a:t>
              </a:r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functin</a:t>
              </a:r>
              <a:r>
                <a:rPr kumimoji="0" lang="en-US" altLang="zh-CN" sz="1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开始，定义函数</a:t>
              </a:r>
            </a:p>
          </p:txBody>
        </p:sp>
        <p:sp>
          <p:nvSpPr>
            <p:cNvPr id="387129" name="Rectangle 57"/>
            <p:cNvSpPr>
              <a:spLocks noChangeArrowheads="1"/>
            </p:cNvSpPr>
            <p:nvPr/>
          </p:nvSpPr>
          <p:spPr bwMode="auto">
            <a:xfrm>
              <a:off x="3198" y="1434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同上</a:t>
              </a:r>
            </a:p>
          </p:txBody>
        </p:sp>
        <p:sp>
          <p:nvSpPr>
            <p:cNvPr id="387130" name="Rectangle 58"/>
            <p:cNvSpPr>
              <a:spLocks noChangeArrowheads="1"/>
            </p:cNvSpPr>
            <p:nvPr/>
          </p:nvSpPr>
          <p:spPr bwMode="auto">
            <a:xfrm>
              <a:off x="3198" y="1180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以 </a:t>
              </a:r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# </a:t>
              </a:r>
              <a:r>
                <a:rPr kumimoji="0" lang="en-US" altLang="zh-CN" sz="1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开始，其后为程序注释</a:t>
              </a:r>
            </a:p>
          </p:txBody>
        </p:sp>
        <p:sp>
          <p:nvSpPr>
            <p:cNvPr id="387131" name="Rectangle 59"/>
            <p:cNvSpPr>
              <a:spLocks noChangeArrowheads="1"/>
            </p:cNvSpPr>
            <p:nvPr/>
          </p:nvSpPr>
          <p:spPr bwMode="auto">
            <a:xfrm>
              <a:off x="3198" y="926"/>
              <a:ext cx="2449" cy="25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342900" indent="-342900"/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以</a:t>
              </a:r>
              <a:r>
                <a:rPr kumimoji="0" lang="zh-CN" altLang="en-US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en-US" altLang="zh-CN" sz="1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#!  </a:t>
              </a:r>
              <a:r>
                <a:rPr kumimoji="0" lang="zh-CN" altLang="en-US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开始，其后为使用的</a:t>
              </a:r>
              <a:r>
                <a:rPr kumimoji="0" lang="en-US" altLang="zh-CN" sz="1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shell</a:t>
              </a:r>
            </a:p>
          </p:txBody>
        </p:sp>
        <p:sp>
          <p:nvSpPr>
            <p:cNvPr id="387132" name="Line 60"/>
            <p:cNvSpPr>
              <a:spLocks noChangeShapeType="1"/>
            </p:cNvSpPr>
            <p:nvPr/>
          </p:nvSpPr>
          <p:spPr bwMode="auto">
            <a:xfrm>
              <a:off x="3198" y="709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3" name="Line 61"/>
            <p:cNvSpPr>
              <a:spLocks noChangeShapeType="1"/>
            </p:cNvSpPr>
            <p:nvPr/>
          </p:nvSpPr>
          <p:spPr bwMode="auto">
            <a:xfrm>
              <a:off x="3198" y="1180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4" name="Line 62"/>
            <p:cNvSpPr>
              <a:spLocks noChangeShapeType="1"/>
            </p:cNvSpPr>
            <p:nvPr/>
          </p:nvSpPr>
          <p:spPr bwMode="auto">
            <a:xfrm>
              <a:off x="3198" y="1434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5" name="Line 63"/>
            <p:cNvSpPr>
              <a:spLocks noChangeShapeType="1"/>
            </p:cNvSpPr>
            <p:nvPr/>
          </p:nvSpPr>
          <p:spPr bwMode="auto">
            <a:xfrm>
              <a:off x="3198" y="1688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6" name="Line 64"/>
            <p:cNvSpPr>
              <a:spLocks noChangeShapeType="1"/>
            </p:cNvSpPr>
            <p:nvPr/>
          </p:nvSpPr>
          <p:spPr bwMode="auto">
            <a:xfrm>
              <a:off x="3198" y="1942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7" name="Line 65"/>
            <p:cNvSpPr>
              <a:spLocks noChangeShapeType="1"/>
            </p:cNvSpPr>
            <p:nvPr/>
          </p:nvSpPr>
          <p:spPr bwMode="auto">
            <a:xfrm>
              <a:off x="3198" y="2196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8" name="Line 66"/>
            <p:cNvSpPr>
              <a:spLocks noChangeShapeType="1"/>
            </p:cNvSpPr>
            <p:nvPr/>
          </p:nvSpPr>
          <p:spPr bwMode="auto">
            <a:xfrm>
              <a:off x="3198" y="2450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39" name="Line 67"/>
            <p:cNvSpPr>
              <a:spLocks noChangeShapeType="1"/>
            </p:cNvSpPr>
            <p:nvPr/>
          </p:nvSpPr>
          <p:spPr bwMode="auto">
            <a:xfrm>
              <a:off x="3198" y="2704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0" name="Line 68"/>
            <p:cNvSpPr>
              <a:spLocks noChangeShapeType="1"/>
            </p:cNvSpPr>
            <p:nvPr/>
          </p:nvSpPr>
          <p:spPr bwMode="auto">
            <a:xfrm>
              <a:off x="3198" y="2958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1" name="Line 69"/>
            <p:cNvSpPr>
              <a:spLocks noChangeShapeType="1"/>
            </p:cNvSpPr>
            <p:nvPr/>
          </p:nvSpPr>
          <p:spPr bwMode="auto">
            <a:xfrm>
              <a:off x="3198" y="3212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2" name="Line 70"/>
            <p:cNvSpPr>
              <a:spLocks noChangeShapeType="1"/>
            </p:cNvSpPr>
            <p:nvPr/>
          </p:nvSpPr>
          <p:spPr bwMode="auto">
            <a:xfrm>
              <a:off x="3198" y="3466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3" name="Line 71"/>
            <p:cNvSpPr>
              <a:spLocks noChangeShapeType="1"/>
            </p:cNvSpPr>
            <p:nvPr/>
          </p:nvSpPr>
          <p:spPr bwMode="auto">
            <a:xfrm>
              <a:off x="3198" y="709"/>
              <a:ext cx="0" cy="32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4" name="Line 72"/>
            <p:cNvSpPr>
              <a:spLocks noChangeShapeType="1"/>
            </p:cNvSpPr>
            <p:nvPr/>
          </p:nvSpPr>
          <p:spPr bwMode="auto">
            <a:xfrm>
              <a:off x="5647" y="709"/>
              <a:ext cx="0" cy="32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5" name="Line 73"/>
            <p:cNvSpPr>
              <a:spLocks noChangeShapeType="1"/>
            </p:cNvSpPr>
            <p:nvPr/>
          </p:nvSpPr>
          <p:spPr bwMode="auto">
            <a:xfrm>
              <a:off x="3198" y="3720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6" name="Line 74"/>
            <p:cNvSpPr>
              <a:spLocks noChangeShapeType="1"/>
            </p:cNvSpPr>
            <p:nvPr/>
          </p:nvSpPr>
          <p:spPr bwMode="auto">
            <a:xfrm>
              <a:off x="3198" y="3974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147" name="Line 75"/>
            <p:cNvSpPr>
              <a:spLocks noChangeShapeType="1"/>
            </p:cNvSpPr>
            <p:nvPr/>
          </p:nvSpPr>
          <p:spPr bwMode="auto">
            <a:xfrm>
              <a:off x="3198" y="926"/>
              <a:ext cx="244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如何执行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ourier" charset="0"/>
                <a:ea typeface="Courier" charset="0"/>
                <a:cs typeface="Courier" charset="0"/>
              </a:rPr>
              <a:t>可以使用 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/bin/bash filename</a:t>
            </a:r>
          </a:p>
          <a:p>
            <a:r>
              <a:rPr lang="zh-CN" altLang="en-US" dirty="0">
                <a:latin typeface="Courier" charset="0"/>
                <a:ea typeface="Courier" charset="0"/>
                <a:cs typeface="Courier" charset="0"/>
              </a:rPr>
              <a:t>添加执行权限，指定路径执行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zh-CN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 +x /path/filename</a:t>
            </a:r>
          </a:p>
          <a:p>
            <a:pPr lvl="1"/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./path/filename</a:t>
            </a:r>
            <a:endParaRPr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3903</TotalTime>
  <Words>3580</Words>
  <Application>Microsoft Macintosh PowerPoint</Application>
  <PresentationFormat>全屏显示(4:3)</PresentationFormat>
  <Paragraphs>594</Paragraphs>
  <Slides>55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方正书宋简体</vt:lpstr>
      <vt:lpstr>宋体</vt:lpstr>
      <vt:lpstr>PMingLiU</vt:lpstr>
      <vt:lpstr>Arial</vt:lpstr>
      <vt:lpstr>Arial Black</vt:lpstr>
      <vt:lpstr>Courier</vt:lpstr>
      <vt:lpstr>Times New Roman</vt:lpstr>
      <vt:lpstr>Wingdings</vt:lpstr>
      <vt:lpstr>Pixel</vt:lpstr>
      <vt:lpstr>Linux 系统应用与程序设计</vt:lpstr>
      <vt:lpstr>主要内容</vt:lpstr>
      <vt:lpstr>Shell的作用</vt:lpstr>
      <vt:lpstr>linux下的shell</vt:lpstr>
      <vt:lpstr>linux下的shell</vt:lpstr>
      <vt:lpstr>shell程序</vt:lpstr>
      <vt:lpstr>PowerPoint 演示文稿</vt:lpstr>
      <vt:lpstr>基于bash的shell程序 1.sh</vt:lpstr>
      <vt:lpstr>如何执行</vt:lpstr>
      <vt:lpstr>基于bash的shell程序</vt:lpstr>
      <vt:lpstr>shell程序的编辑和执行</vt:lpstr>
      <vt:lpstr>shell程序设计</vt:lpstr>
      <vt:lpstr>变量的声明和使用</vt:lpstr>
      <vt:lpstr>变量的声明和使用</vt:lpstr>
      <vt:lpstr>PowerPoint 演示文稿</vt:lpstr>
      <vt:lpstr>演示 2.sh</vt:lpstr>
      <vt:lpstr>PowerPoint 演示文稿</vt:lpstr>
      <vt:lpstr>使用read将用户的输入赋值给变量</vt:lpstr>
      <vt:lpstr>双引</vt:lpstr>
      <vt:lpstr>单引号、倒引号</vt:lpstr>
      <vt:lpstr>演示 4.sh</vt:lpstr>
      <vt:lpstr>位置变量 </vt:lpstr>
      <vt:lpstr>PowerPoint 演示文稿</vt:lpstr>
      <vt:lpstr>演示位置变量 5.sh</vt:lpstr>
      <vt:lpstr>环境变量</vt:lpstr>
      <vt:lpstr>演示6.sh</vt:lpstr>
      <vt:lpstr>PowerPoint 演示文稿</vt:lpstr>
      <vt:lpstr>Shell脚本程序运行过程中有一些特殊的变量 </vt:lpstr>
      <vt:lpstr>常用的运算符</vt:lpstr>
      <vt:lpstr>简单数学表达式</vt:lpstr>
      <vt:lpstr>简单数学表达式</vt:lpstr>
      <vt:lpstr>条件判断</vt:lpstr>
      <vt:lpstr>条件判断</vt:lpstr>
      <vt:lpstr>条件判断</vt:lpstr>
      <vt:lpstr>整数关系</vt:lpstr>
      <vt:lpstr>逻辑运算</vt:lpstr>
      <vt:lpstr>PowerPoint 演示文稿</vt:lpstr>
      <vt:lpstr>PowerPoint 演示文稿</vt:lpstr>
      <vt:lpstr>PowerPoint 演示文稿</vt:lpstr>
      <vt:lpstr>控制结构</vt:lpstr>
      <vt:lpstr>if分支 7.sh</vt:lpstr>
      <vt:lpstr>if分支 8.sh</vt:lpstr>
      <vt:lpstr>PowerPoint 演示文稿</vt:lpstr>
      <vt:lpstr>case分支 9.sh</vt:lpstr>
      <vt:lpstr>case分支 9.sh</vt:lpstr>
      <vt:lpstr>for循环 10.sh</vt:lpstr>
      <vt:lpstr>for循环 11.sh</vt:lpstr>
      <vt:lpstr>while循环与until循环 12.sh</vt:lpstr>
      <vt:lpstr>函数</vt:lpstr>
      <vt:lpstr>函数对变量的访问示例 13.sh</vt:lpstr>
      <vt:lpstr>使用bash调试跟踪模式运行脚本 14.sh </vt:lpstr>
      <vt:lpstr>Grep用法</vt:lpstr>
      <vt:lpstr>grep正则表达式元字符集（基本集） </vt:lpstr>
      <vt:lpstr>PowerPoint 演示文稿</vt:lpstr>
      <vt:lpstr>PowerPoint 演示文稿</vt:lpstr>
    </vt:vector>
  </TitlesOfParts>
  <Company>haha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Linux</dc:title>
  <dc:creator>jason</dc:creator>
  <cp:lastModifiedBy>Microsoft Office 用户</cp:lastModifiedBy>
  <cp:revision>266</cp:revision>
  <dcterms:created xsi:type="dcterms:W3CDTF">2003-05-27T11:46:24Z</dcterms:created>
  <dcterms:modified xsi:type="dcterms:W3CDTF">2018-04-28T01:35:08Z</dcterms:modified>
</cp:coreProperties>
</file>