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70" r:id="rId5"/>
    <p:sldId id="269" r:id="rId6"/>
    <p:sldId id="262" r:id="rId7"/>
    <p:sldId id="256" r:id="rId8"/>
    <p:sldId id="263" r:id="rId9"/>
    <p:sldId id="280" r:id="rId10"/>
    <p:sldId id="258" r:id="rId11"/>
    <p:sldId id="259" r:id="rId12"/>
    <p:sldId id="264" r:id="rId13"/>
    <p:sldId id="271" r:id="rId14"/>
    <p:sldId id="265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000FF"/>
    <a:srgbClr val="FFFF00"/>
    <a:srgbClr val="FF6600"/>
    <a:srgbClr val="009900"/>
    <a:srgbClr val="00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94682"/>
  </p:normalViewPr>
  <p:slideViewPr>
    <p:cSldViewPr showGuides="1">
      <p:cViewPr varScale="1">
        <p:scale>
          <a:sx n="72" d="100"/>
          <a:sy n="72" d="100"/>
        </p:scale>
        <p:origin x="-456" y="-102"/>
      </p:cViewPr>
      <p:guideLst>
        <p:guide orient="horz" pos="2159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388" name="日期占位符 1638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9" name="页脚占位符 1638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0" name="灯片编号占位符 1638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>
                <a:alpha val="67000"/>
              </a:srgbClr>
            </a:gs>
            <a:gs pos="100000">
              <a:srgbClr val="760303">
                <a:alpha val="54000"/>
              </a:srgb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9466" name="矩形 19465"/>
          <p:cNvSpPr/>
          <p:nvPr/>
        </p:nvSpPr>
        <p:spPr>
          <a:xfrm>
            <a:off x="827088" y="883920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抵制校园暴力</a:t>
            </a:r>
            <a:endParaRPr lang="zh-CN" altLang="en-US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467" name="矩形 19466"/>
          <p:cNvSpPr/>
          <p:nvPr/>
        </p:nvSpPr>
        <p:spPr>
          <a:xfrm>
            <a:off x="1371283" y="3276283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6000" b="1" dirty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做一个品德优良的好少年</a:t>
            </a:r>
            <a:r>
              <a:rPr lang="en-US" altLang="zh-CN" sz="6000" b="1" dirty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!</a:t>
            </a:r>
            <a:endParaRPr lang="en-US" altLang="zh-CN" sz="6000" b="1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68" name="矩形 19467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69" name="矩形 19468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36000">
              <a:schemeClr val="accent1">
                <a:lumMod val="91000"/>
                <a:lumOff val="9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172" name="矩形 7171"/>
          <p:cNvSpPr/>
          <p:nvPr/>
        </p:nvSpPr>
        <p:spPr>
          <a:xfrm>
            <a:off x="264478" y="583883"/>
            <a:ext cx="8497887" cy="568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algn="ctr">
              <a:buNone/>
            </a:pPr>
            <a:r>
              <a:rPr lang="zh-CN" altLang="en-US" sz="48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刑</a:t>
            </a:r>
            <a:r>
              <a:rPr lang="zh-CN" altLang="en-US" sz="480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法条文</a:t>
            </a:r>
            <a:endParaRPr lang="zh-CN" altLang="en-US" sz="480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/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第二百三十四条故意伤害他人身体的，处三年以下有期徒刑、拘役或者管制。 </a:t>
            </a:r>
            <a:endParaRPr lang="zh-CN" altLang="en-US" sz="2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/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犯前款罪，致人重伤的，处三年以上十年以下有期徒刑；致人死亡或者以特别残忍手段致人重伤造成严重残疾的，处十年以上有期徒刑、无期徒刑或者死刑。本法另有规定的，依照规定。 </a:t>
            </a:r>
            <a:endParaRPr lang="zh-CN" altLang="en-US" sz="2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/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具有殴打、侮辱情节的，从重处罚。  </a:t>
            </a:r>
            <a:r>
              <a:rPr lang="zh-CN" altLang="en-US" b="1">
                <a:solidFill>
                  <a:srgbClr val="0000FF"/>
                </a:solidFill>
              </a:rPr>
              <a:t> </a:t>
            </a:r>
            <a:endParaRPr lang="zh-CN" alt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37000">
              <a:schemeClr val="accent1">
                <a:lumMod val="91000"/>
                <a:lumOff val="9000"/>
              </a:schemeClr>
            </a:gs>
            <a:gs pos="75000">
              <a:schemeClr val="accent1">
                <a:lumMod val="96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6629" name="矩形 26628"/>
          <p:cNvSpPr/>
          <p:nvPr/>
        </p:nvSpPr>
        <p:spPr>
          <a:xfrm>
            <a:off x="457200" y="4048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我们应该努力做到十要十不要：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630" name="矩形 26629"/>
          <p:cNvSpPr/>
          <p:nvPr/>
        </p:nvSpPr>
        <p:spPr>
          <a:xfrm>
            <a:off x="457200" y="161734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zh-CN" sz="2400" b="1" dirty="0"/>
              <a:t>①</a:t>
            </a:r>
            <a:r>
              <a:rPr lang="zh-CN" altLang="en-US" sz="2400" b="1" dirty="0"/>
              <a:t>要举止文明，不要口出脏话，随意骂人。</a:t>
            </a:r>
            <a:endParaRPr lang="zh-CN" altLang="en-US" sz="2400" b="1" dirty="0"/>
          </a:p>
          <a:p>
            <a:pPr lvl="0">
              <a:lnSpc>
                <a:spcPct val="90000"/>
              </a:lnSpc>
            </a:pPr>
            <a:r>
              <a:rPr lang="en-US" altLang="zh-CN" sz="2400" b="1" dirty="0"/>
              <a:t>②</a:t>
            </a:r>
            <a:r>
              <a:rPr lang="zh-CN" altLang="en-US" sz="2400" b="1" dirty="0"/>
              <a:t>要自尊自爱，不要自以为是，盛气凌人。</a:t>
            </a:r>
            <a:endParaRPr lang="zh-CN" altLang="en-US" sz="2400" b="1" dirty="0"/>
          </a:p>
          <a:p>
            <a:pPr lvl="0">
              <a:lnSpc>
                <a:spcPct val="90000"/>
              </a:lnSpc>
            </a:pPr>
            <a:r>
              <a:rPr lang="en-US" altLang="zh-CN" sz="2400" b="1" dirty="0"/>
              <a:t>③</a:t>
            </a:r>
            <a:r>
              <a:rPr lang="zh-CN" altLang="en-US" sz="2400" b="1" dirty="0"/>
              <a:t>要尊重他人，不要出口伤人或戏弄同学。</a:t>
            </a:r>
            <a:endParaRPr lang="zh-CN" altLang="en-US" sz="2400" b="1" dirty="0"/>
          </a:p>
          <a:p>
            <a:pPr lvl="0">
              <a:lnSpc>
                <a:spcPct val="90000"/>
              </a:lnSpc>
            </a:pPr>
            <a:r>
              <a:rPr lang="en-US" altLang="zh-CN" sz="2400" b="1" dirty="0"/>
              <a:t>④</a:t>
            </a:r>
            <a:r>
              <a:rPr lang="zh-CN" altLang="en-US" sz="2400" b="1" dirty="0"/>
              <a:t>要团结互助，不要欺弱怕强。</a:t>
            </a:r>
            <a:endParaRPr lang="zh-CN" altLang="en-US" sz="2400" b="1" dirty="0"/>
          </a:p>
          <a:p>
            <a:pPr lvl="0">
              <a:lnSpc>
                <a:spcPct val="90000"/>
              </a:lnSpc>
            </a:pPr>
            <a:r>
              <a:rPr lang="en-US" altLang="zh-CN" sz="2400" b="1" dirty="0"/>
              <a:t>⑤</a:t>
            </a:r>
            <a:r>
              <a:rPr lang="zh-CN" altLang="en-US" sz="2400" b="1" dirty="0"/>
              <a:t>要礼貌待人，不要打架斗殴。</a:t>
            </a:r>
            <a:endParaRPr lang="zh-CN" altLang="en-US" sz="2400" b="1" dirty="0"/>
          </a:p>
          <a:p>
            <a:pPr lvl="0">
              <a:lnSpc>
                <a:spcPct val="90000"/>
              </a:lnSpc>
            </a:pPr>
            <a:r>
              <a:rPr lang="en-US" altLang="zh-CN" sz="2400" b="1" dirty="0"/>
              <a:t>⑥</a:t>
            </a:r>
            <a:r>
              <a:rPr lang="zh-CN" altLang="en-US" sz="2400" b="1" dirty="0"/>
              <a:t>要强身健体，不要喝酒、吸烟。</a:t>
            </a:r>
            <a:endParaRPr lang="zh-CN" altLang="en-US" sz="2400" b="1" dirty="0"/>
          </a:p>
          <a:p>
            <a:pPr lvl="0">
              <a:lnSpc>
                <a:spcPct val="90000"/>
              </a:lnSpc>
            </a:pPr>
            <a:r>
              <a:rPr lang="en-US" altLang="zh-CN" sz="2400" b="1" dirty="0"/>
              <a:t>⑦</a:t>
            </a:r>
            <a:r>
              <a:rPr lang="zh-CN" altLang="en-US" sz="2400" b="1" dirty="0"/>
              <a:t>要友谊为重，不要早恋。</a:t>
            </a:r>
            <a:endParaRPr lang="zh-CN" altLang="en-US" sz="2400" b="1" dirty="0"/>
          </a:p>
          <a:p>
            <a:pPr lvl="0">
              <a:lnSpc>
                <a:spcPct val="90000"/>
              </a:lnSpc>
            </a:pPr>
            <a:r>
              <a:rPr lang="en-US" altLang="zh-CN" sz="2400" b="1" dirty="0"/>
              <a:t>⑧</a:t>
            </a:r>
            <a:r>
              <a:rPr lang="zh-CN" altLang="en-US" sz="2400" b="1" dirty="0"/>
              <a:t>要参加有益活动，不要看不健康的影视图书。</a:t>
            </a:r>
            <a:endParaRPr lang="zh-CN" altLang="en-US" sz="2400" b="1" dirty="0"/>
          </a:p>
          <a:p>
            <a:pPr lvl="0">
              <a:lnSpc>
                <a:spcPct val="90000"/>
              </a:lnSpc>
            </a:pPr>
            <a:r>
              <a:rPr lang="en-US" altLang="zh-CN" sz="2400" b="1" dirty="0"/>
              <a:t>⑨</a:t>
            </a:r>
            <a:r>
              <a:rPr lang="zh-CN" altLang="en-US" sz="2400" b="1" dirty="0"/>
              <a:t>要遵守秩序，不要围观、起哄。</a:t>
            </a:r>
            <a:endParaRPr lang="zh-CN" altLang="en-US" sz="2400" b="1" dirty="0"/>
          </a:p>
          <a:p>
            <a:pPr lvl="0">
              <a:lnSpc>
                <a:spcPct val="90000"/>
              </a:lnSpc>
            </a:pPr>
            <a:r>
              <a:rPr lang="en-US" altLang="zh-CN" sz="2400" b="1" dirty="0"/>
              <a:t>⑩</a:t>
            </a:r>
            <a:r>
              <a:rPr lang="zh-CN" altLang="en-US" sz="2400" b="1" dirty="0"/>
              <a:t>要加强法纪学习，不要个人意气行事，我行我素。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2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2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2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2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2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4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4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4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4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4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6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6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6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6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6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7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7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7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7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7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9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9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9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9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9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0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0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0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0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0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1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1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1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1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1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4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4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4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4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4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57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57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57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57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57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37000">
              <a:schemeClr val="accent1">
                <a:lumMod val="91000"/>
                <a:lumOff val="9000"/>
              </a:schemeClr>
            </a:gs>
            <a:gs pos="75000">
              <a:schemeClr val="accent1">
                <a:lumMod val="96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3797" name="矩形 33796"/>
          <p:cNvSpPr/>
          <p:nvPr/>
        </p:nvSpPr>
        <p:spPr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通过本次活动，希望提高我们的防范意识，并使我们掌握一些自我防护的技能和方法，做到面对突发事件时能冷静的处理并保护好自身的安全。相信只要把安全的观今深入到每个学生的日常生活中，一定会创造出一个更好的学习</a:t>
            </a:r>
            <a:endParaRPr lang="zh-CN" altLang="en-US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/>
            <a:endParaRPr lang="zh-CN" altLang="en-US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2" name="矩形 27651"/>
          <p:cNvSpPr/>
          <p:nvPr/>
        </p:nvSpPr>
        <p:spPr>
          <a:xfrm>
            <a:off x="815975" y="2009140"/>
            <a:ext cx="7798435" cy="1590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Let us unite against violence! </a:t>
            </a:r>
            <a:br>
              <a:rPr lang="en-US" altLang="zh-CN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zh-CN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让我们团结抵抗暴力！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2" name="图片 22531" descr="u=4179119449,4148572730&amp;fm=23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52400"/>
            <a:ext cx="9144000" cy="319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3" name="图片 22532" descr="xin_29050625092646125027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0"/>
            <a:ext cx="4724400" cy="3592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4" name="图片 22533" descr="xin_43210051509447344659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4572000" cy="3262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37000">
              <a:schemeClr val="accent1">
                <a:lumMod val="91000"/>
                <a:lumOff val="9000"/>
              </a:schemeClr>
            </a:gs>
            <a:gs pos="75000">
              <a:schemeClr val="accent1">
                <a:lumMod val="96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2773" name="矩形 32772"/>
          <p:cNvSpPr/>
          <p:nvPr/>
        </p:nvSpPr>
        <p:spPr>
          <a:xfrm>
            <a:off x="456883" y="1092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4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校园暴力打破了学校的安宁，我们大家都很反对校园暴力，我们反对校园暴力，不光是要从表面上反对，更要从根本上杜绝校园暴力，这就要求我们知道校园暴力产生的原因，危害</a:t>
            </a:r>
            <a:r>
              <a:rPr lang="en-US" altLang="zh-CN" sz="4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en-US" sz="4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需要负责的责任</a:t>
            </a:r>
            <a:endParaRPr lang="zh-CN" altLang="en-US" sz="4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37000">
              <a:schemeClr val="accent1">
                <a:lumMod val="91000"/>
                <a:lumOff val="9000"/>
              </a:schemeClr>
            </a:gs>
            <a:gs pos="75000">
              <a:schemeClr val="accent1">
                <a:lumMod val="96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1749" name="矩形 31748"/>
          <p:cNvSpPr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sz="4800" b="1" dirty="0">
                <a:ea typeface="黑体" panose="02010609060101010101" pitchFamily="2" charset="-122"/>
              </a:rPr>
              <a:t>暴力犯罪概念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sp>
        <p:nvSpPr>
          <p:cNvPr id="31750" name="矩形 31749"/>
          <p:cNvSpPr/>
          <p:nvPr/>
        </p:nvSpPr>
        <p:spPr>
          <a:xfrm>
            <a:off x="393065" y="164846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暴力犯罪是犯罪学上的一个概念，是指行为人故意以暴力手段，侵害他人的人身和公私财产，严重危害社会，依法应当受到刑罚处罚的行为。通常表现为以暴力的方式实施的杀人、伤害、爆炸、抢劫、强奸等犯罪。众所皆知，暴力恐怖犯罪是反人类、反社会的严重暴力犯罪行为，也是对社会危害最大的一种犯罪类型，因而也是公众最为恐慌、国家严厉惩治的一类犯罪。</a:t>
            </a:r>
            <a:endParaRPr lang="zh-CN" altLang="en-US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7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81" name="矩形 24580"/>
          <p:cNvSpPr/>
          <p:nvPr/>
        </p:nvSpPr>
        <p:spPr>
          <a:xfrm>
            <a:off x="620713" y="3413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sz="4000" b="1" dirty="0">
                <a:latin typeface="方正兰亭超细黑简体" panose="02000000000000000000" charset="-122"/>
                <a:ea typeface="方正兰亭超细黑简体" panose="02000000000000000000" charset="-122"/>
              </a:rPr>
              <a:t>你知道有哪些校园暴力吗？</a:t>
            </a:r>
            <a:endParaRPr lang="zh-CN" altLang="en-US" sz="4000" b="1" dirty="0"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4582" name="矩形 24581"/>
          <p:cNvSpPr/>
          <p:nvPr/>
        </p:nvSpPr>
        <p:spPr>
          <a:xfrm>
            <a:off x="621030" y="161417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80000"/>
              </a:lnSpc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一、勒索钱物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80000"/>
              </a:lnSpc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勒索钱物的现象近年来较为常见。这类暴力活动常常是以团伙形式出现，有组织有计划地针对他们早已了解好的目标。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80000"/>
              </a:lnSpc>
            </a:pP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80000"/>
              </a:lnSpc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二、聚众斗殴。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80000"/>
              </a:lnSpc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一些学生由于受社会的不良现象和一些粗俗港台影视片影响，崇拜那些“草莽英雄”、“黑社会老大”，还有一些同学大讲“哥们义气”，因此在学校拉帮结派，常因一些小事聚众斗殴，这类暴力事件涉及人较多，造成的危害也较大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80000"/>
              </a:lnSpc>
            </a:pP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80000"/>
              </a:lnSpc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三、随意伤人。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80000"/>
              </a:lnSpc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部分中学生唯我独尊，缺乏起码的法律意识，在个人利益得不到满足或个人的利益受到损伤时，甚至采取了恶性的手段，校园“暴力”事件虽然为数并不很多，并且大都发生得较隐蔽，但其反面影响是极大的。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458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458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charRg st="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4582">
                                            <p:txEl>
                                              <p:charRg st="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4582">
                                            <p:txEl>
                                              <p:charRg st="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charRg st="6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24582">
                                            <p:txEl>
                                              <p:charRg st="61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charRg st="6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24582">
                                            <p:txEl>
                                              <p:charRg st="69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charRg st="174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582">
                                            <p:txEl>
                                              <p:charRg st="174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charRg st="182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582">
                                            <p:txEl>
                                              <p:charRg st="182" end="2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01" name="图片 4100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/>
          <a:p>
            <a:pPr defTabSz="914400">
              <a:buSzPct val="100000"/>
            </a:pPr>
            <a:endParaRPr sz="44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SzPct val="100000"/>
            </a:pPr>
            <a:endParaRPr sz="32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文本框 4099"/>
          <p:cNvSpPr txBox="1"/>
          <p:nvPr/>
        </p:nvSpPr>
        <p:spPr>
          <a:xfrm>
            <a:off x="971550" y="549275"/>
            <a:ext cx="6840538" cy="56311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FF33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4000" b="1" dirty="0">
                <a:latin typeface="Arial" panose="020B0604020202020204" pitchFamily="34" charset="0"/>
              </a:rPr>
              <a:t> </a:t>
            </a:r>
            <a:r>
              <a:rPr lang="zh-CN" altLang="en-US" sz="4000" b="1" dirty="0">
                <a:latin typeface="Arial" panose="020B0604020202020204" pitchFamily="34" charset="0"/>
              </a:rPr>
              <a:t>校园暴力事件其他形</a:t>
            </a:r>
            <a:r>
              <a:rPr lang="zh-CN" altLang="en-US" sz="4000" b="1">
                <a:latin typeface="Arial" panose="020B0604020202020204" pitchFamily="34" charset="0"/>
              </a:rPr>
              <a:t>式：</a:t>
            </a:r>
            <a:endParaRPr lang="zh-CN" altLang="en-US" sz="4000" b="1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3200" b="1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（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1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）是索要钱物，不给就拳脚相加，威逼利诱；</a:t>
            </a:r>
            <a:endParaRPr lang="zh-CN" altLang="en-US" sz="3200" b="1">
              <a:solidFill>
                <a:schemeClr val="accent2">
                  <a:lumMod val="75000"/>
                </a:schemeClr>
              </a:solidFill>
              <a:latin typeface="Adobe 仿宋 Std R" panose="02020400000000000000" charset="-122"/>
              <a:ea typeface="Adobe 仿宋 Std R" panose="02020400000000000000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（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2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）是以大欺小，以众欺寡；</a:t>
            </a:r>
            <a:endParaRPr lang="zh-CN" altLang="en-US" sz="3200" b="1">
              <a:solidFill>
                <a:schemeClr val="accent2">
                  <a:lumMod val="75000"/>
                </a:schemeClr>
              </a:solidFill>
              <a:latin typeface="Adobe 仿宋 Std R" panose="02020400000000000000" charset="-122"/>
              <a:ea typeface="Adobe 仿宋 Std R" panose="02020400000000000000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（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3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）是为一点小事大打出手；</a:t>
            </a:r>
            <a:endParaRPr lang="zh-CN" altLang="en-US" sz="3200" b="1">
              <a:solidFill>
                <a:schemeClr val="accent2">
                  <a:lumMod val="75000"/>
                </a:schemeClr>
              </a:solidFill>
              <a:latin typeface="Adobe 仿宋 Std R" panose="02020400000000000000" charset="-122"/>
              <a:ea typeface="Adobe 仿宋 Std R" panose="02020400000000000000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（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4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）是同学间因“义气”之争，以暴力手段争长论短；</a:t>
            </a:r>
            <a:endParaRPr lang="zh-CN" altLang="en-US" sz="3200" b="1">
              <a:solidFill>
                <a:schemeClr val="accent2">
                  <a:lumMod val="75000"/>
                </a:schemeClr>
              </a:solidFill>
              <a:latin typeface="Adobe 仿宋 Std R" panose="02020400000000000000" charset="-122"/>
              <a:ea typeface="Adobe 仿宋 Std R" panose="02020400000000000000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（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5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）是不堪长期受辱以暴制暴；</a:t>
            </a:r>
            <a:endParaRPr lang="zh-CN" altLang="en-US" sz="3200" b="1">
              <a:solidFill>
                <a:schemeClr val="accent2">
                  <a:lumMod val="75000"/>
                </a:schemeClr>
              </a:solidFill>
              <a:latin typeface="Adobe 仿宋 Std R" panose="02020400000000000000" charset="-122"/>
              <a:ea typeface="Adobe 仿宋 Std R" panose="02020400000000000000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（</a:t>
            </a:r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6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Adobe 仿宋 Std R" panose="02020400000000000000" charset="-122"/>
                <a:ea typeface="Adobe 仿宋 Std R" panose="02020400000000000000" charset="-122"/>
              </a:rPr>
              <a:t>）是个别学生组织同乡会或者其他，用暴力来解决相互矛盾。</a:t>
            </a:r>
            <a:endParaRPr lang="zh-CN" altLang="en-US" sz="3200" b="1">
              <a:solidFill>
                <a:schemeClr val="accent2">
                  <a:lumMod val="75000"/>
                </a:schemeClr>
              </a:solidFill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7000"/>
                <a:alpha val="85000"/>
              </a:schemeClr>
            </a:gs>
            <a:gs pos="63000">
              <a:schemeClr val="accent1">
                <a:lumMod val="91000"/>
                <a:lumOff val="9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5605" name="矩形 25604"/>
          <p:cNvSpPr/>
          <p:nvPr/>
        </p:nvSpPr>
        <p:spPr>
          <a:xfrm>
            <a:off x="399415" y="48037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如何预防校园暴力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5606" name="矩形 25605"/>
          <p:cNvSpPr/>
          <p:nvPr/>
        </p:nvSpPr>
        <p:spPr>
          <a:xfrm>
            <a:off x="321628" y="177958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00000"/>
              </a:lnSpc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第一、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在威胁与暴力来临之际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首先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告诉自己不要害怕。要相信邪不压正，终归大多数的同学与老师，以及社会上一切正义的力量都是自己的坚强后盾，会坚定地站在自己的一方，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千万不要轻易向恶势力低头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。而一旦内心笃定，就会散发出一种强大的威慑力，让坏人不敢冒然攻击。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第二、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大声地提醒对方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，他们的所作所为是违法违纪的行为，会受到法律严厉的制裁，会为此付出应有的代价，在能确保自身安全的前提下大声呼喊求救。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100000"/>
              </a:lnSpc>
            </a:pPr>
            <a:endParaRPr lang="zh-CN" altLang="en-US" sz="2400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12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5606">
                                            <p:txEl>
                                              <p:charRg st="125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5606">
                                            <p:txEl>
                                              <p:charRg st="12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5606">
                                            <p:txEl>
                                              <p:charRg st="12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5606">
                                            <p:txEl>
                                              <p:charRg st="12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7000"/>
                <a:alpha val="85000"/>
              </a:schemeClr>
            </a:gs>
            <a:gs pos="63000">
              <a:schemeClr val="accent1">
                <a:lumMod val="91000"/>
                <a:lumOff val="9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55295" y="786765"/>
            <a:ext cx="8060055" cy="5477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lnSpc>
                <a:spcPct val="100000"/>
              </a:lnSpc>
            </a:pP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碰到‘下暴’应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尽量保持镇静，不要惊慌，有勇有谋地保护自己。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无论如何一定要记住‘下暴’者的人数和体貌特征，以便事后及时报警或报告老师。告诉学生们，最好是运用自己的智慧与坏人进行周旋，达到既能保护自己，又能巧妙制服坏人的最佳效果。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第三、如果受到伤害，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一定要及时向老师、警察申诉报案。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不要让不法分子留下“这个小孩好欺负”的印象，如果一味纵容他们，最终只会导致自己频频受害，陷入可怕的梦魇之中。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mtClean="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bg1">
              <a:lumMod val="65000"/>
            </a:schemeClr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6148" name="矩形 6147"/>
          <p:cNvSpPr/>
          <p:nvPr/>
        </p:nvSpPr>
        <p:spPr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法律代价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9" name="矩形 6148"/>
          <p:cNvSpPr/>
          <p:nvPr/>
        </p:nvSpPr>
        <p:spPr>
          <a:xfrm>
            <a:off x="382905" y="1677035"/>
            <a:ext cx="82296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《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民法通则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》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第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11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条规定：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18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周岁以上的公民是成年人，具有完全民事行为能力，可以独立进行民事活动，是完全民事行为能力人。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16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周岁以上不满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18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周岁的公民，以自己的劳动 收入为主要生活来源的，视为完全民事行为能力人。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f"/>
  <p:tag name="KSO_WM_UNIT_ID" val="diagram825_1*f*1"/>
  <p:tag name="KSO_WM_TEMPLATE_CATEGORY" val="diagram"/>
  <p:tag name="KSO_WM_TEMPLATE_INDEX" val="825"/>
  <p:tag name="KSO_WM_UNIT_INDEX" val="1"/>
  <p:tag name="KSO_WM_UNIT_CLEAR" val="1"/>
  <p:tag name="KSO_WM_UNIT_LAYERLEVEL" val="1"/>
  <p:tag name="KSO_WM_UNIT_VALUE" val="231"/>
  <p:tag name="KSO_WM_UNIT_HIGHLIGHT" val="0"/>
  <p:tag name="KSO_WM_UNIT_COMPATIBLE" val="0"/>
  <p:tag name="KSO_WM_UNIT_PRESET_TEXT_INDEX" val="2"/>
  <p:tag name="KSO_WM_UNIT_PRESET_TEXT_LEN" val="10"/>
</p:tagLst>
</file>

<file path=ppt/tags/tag2.xml><?xml version="1.0" encoding="utf-8"?>
<p:tagLst xmlns:p="http://schemas.openxmlformats.org/presentationml/2006/main">
  <p:tag name="KSO_WM_TEMPLATE_CATEGORY" val="diagram"/>
  <p:tag name="KSO_WM_TEMPLATE_INDEX" val="825"/>
  <p:tag name="KSO_WM_TAG_VERSION" val="1.0"/>
  <p:tag name="KSO_WM_SLIDE_ID" val="diagram825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1666</Words>
  <Application>WPS 演示</Application>
  <PresentationFormat>在屏幕上显示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宋体</vt:lpstr>
      <vt:lpstr>Wingdings</vt:lpstr>
      <vt:lpstr>黑体</vt:lpstr>
      <vt:lpstr>楷体_GB2312</vt:lpstr>
      <vt:lpstr>新宋体</vt:lpstr>
      <vt:lpstr>微软雅黑</vt:lpstr>
      <vt:lpstr>Arial Unicode MS</vt:lpstr>
      <vt:lpstr>Calibri</vt:lpstr>
      <vt:lpstr>微软雅黑 Light</vt:lpstr>
      <vt:lpstr>方正兰亭超细黑简体</vt:lpstr>
      <vt:lpstr>楷体</vt:lpstr>
      <vt:lpstr>等线</vt:lpstr>
      <vt:lpstr>等线 Light</vt:lpstr>
      <vt:lpstr>Adobe 仿宋 Std R</vt:lpstr>
      <vt:lpstr>Adobe 宋体 Std L</vt:lpstr>
      <vt:lpstr>Adobe 明體 Std L</vt:lpstr>
      <vt:lpstr>Adobe 楷体 Std R</vt:lpstr>
      <vt:lpstr>Adobe 繁黑體 Std B</vt:lpstr>
      <vt:lpstr>仿宋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axing</cp:lastModifiedBy>
  <cp:revision>6</cp:revision>
  <dcterms:created xsi:type="dcterms:W3CDTF">2017-07-24T15:29:33Z</dcterms:created>
  <dcterms:modified xsi:type="dcterms:W3CDTF">2017-07-24T16:12:45Z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2052-10.1.0.6690</vt:lpwstr>
  </property>
</Properties>
</file>