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3"/>
  </p:notesMasterIdLst>
  <p:sldIdLst>
    <p:sldId id="256" r:id="rId5"/>
    <p:sldId id="312" r:id="rId6"/>
    <p:sldId id="281" r:id="rId7"/>
    <p:sldId id="284" r:id="rId8"/>
    <p:sldId id="285" r:id="rId9"/>
    <p:sldId id="282" r:id="rId10"/>
    <p:sldId id="286" r:id="rId11"/>
    <p:sldId id="287" r:id="rId12"/>
    <p:sldId id="293" r:id="rId13"/>
    <p:sldId id="294" r:id="rId14"/>
    <p:sldId id="288" r:id="rId15"/>
    <p:sldId id="289" r:id="rId16"/>
    <p:sldId id="292" r:id="rId17"/>
    <p:sldId id="314" r:id="rId18"/>
    <p:sldId id="295" r:id="rId19"/>
    <p:sldId id="302" r:id="rId20"/>
    <p:sldId id="296" r:id="rId21"/>
    <p:sldId id="297" r:id="rId22"/>
    <p:sldId id="298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04" r:id="rId31"/>
    <p:sldId id="27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2DF796-7C83-4E0E-97F8-74B340D11496}" v="10" dt="2021-09-25T19:36:02.2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SKAN" userId="S::muskan2000@iitg.ac.in::b3f740cf-7234-4d0d-bc6b-2d07e195e0b9" providerId="AD" clId="Web-{4D2DF796-7C83-4E0E-97F8-74B340D11496}"/>
    <pc:docChg chg="modSld">
      <pc:chgData name="MUSKAN" userId="S::muskan2000@iitg.ac.in::b3f740cf-7234-4d0d-bc6b-2d07e195e0b9" providerId="AD" clId="Web-{4D2DF796-7C83-4E0E-97F8-74B340D11496}" dt="2021-09-25T19:36:02.208" v="9" actId="14100"/>
      <pc:docMkLst>
        <pc:docMk/>
      </pc:docMkLst>
      <pc:sldChg chg="modSp">
        <pc:chgData name="MUSKAN" userId="S::muskan2000@iitg.ac.in::b3f740cf-7234-4d0d-bc6b-2d07e195e0b9" providerId="AD" clId="Web-{4D2DF796-7C83-4E0E-97F8-74B340D11496}" dt="2021-09-25T19:36:02.208" v="9" actId="14100"/>
        <pc:sldMkLst>
          <pc:docMk/>
          <pc:sldMk cId="3267412906" sldId="284"/>
        </pc:sldMkLst>
        <pc:spChg chg="mod">
          <ac:chgData name="MUSKAN" userId="S::muskan2000@iitg.ac.in::b3f740cf-7234-4d0d-bc6b-2d07e195e0b9" providerId="AD" clId="Web-{4D2DF796-7C83-4E0E-97F8-74B340D11496}" dt="2021-09-25T19:35:03.097" v="1" actId="1076"/>
          <ac:spMkLst>
            <pc:docMk/>
            <pc:sldMk cId="3267412906" sldId="284"/>
            <ac:spMk id="2" creationId="{00000000-0000-0000-0000-000000000000}"/>
          </ac:spMkLst>
        </pc:spChg>
        <pc:spChg chg="mod">
          <ac:chgData name="MUSKAN" userId="S::muskan2000@iitg.ac.in::b3f740cf-7234-4d0d-bc6b-2d07e195e0b9" providerId="AD" clId="Web-{4D2DF796-7C83-4E0E-97F8-74B340D11496}" dt="2021-09-25T19:36:02.208" v="9" actId="14100"/>
          <ac:spMkLst>
            <pc:docMk/>
            <pc:sldMk cId="3267412906" sldId="284"/>
            <ac:spMk id="3" creationId="{00000000-0000-0000-0000-000000000000}"/>
          </ac:spMkLst>
        </pc:spChg>
        <pc:spChg chg="mod">
          <ac:chgData name="MUSKAN" userId="S::muskan2000@iitg.ac.in::b3f740cf-7234-4d0d-bc6b-2d07e195e0b9" providerId="AD" clId="Web-{4D2DF796-7C83-4E0E-97F8-74B340D11496}" dt="2021-09-25T19:35:44.770" v="7" actId="1076"/>
          <ac:spMkLst>
            <pc:docMk/>
            <pc:sldMk cId="3267412906" sldId="284"/>
            <ac:spMk id="36" creationId="{00000000-0000-0000-0000-000000000000}"/>
          </ac:spMkLst>
        </pc:spChg>
        <pc:grpChg chg="mod">
          <ac:chgData name="MUSKAN" userId="S::muskan2000@iitg.ac.in::b3f740cf-7234-4d0d-bc6b-2d07e195e0b9" providerId="AD" clId="Web-{4D2DF796-7C83-4E0E-97F8-74B340D11496}" dt="2021-09-25T19:35:31.004" v="6" actId="1076"/>
          <ac:grpSpMkLst>
            <pc:docMk/>
            <pc:sldMk cId="3267412906" sldId="284"/>
            <ac:grpSpMk id="6" creationId="{00000000-0000-0000-0000-000000000000}"/>
          </ac:grpSpMkLst>
        </pc:gr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BBC38B-12A2-465C-BD6A-8C1A6253D2E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209373-CBBB-40FD-9121-51A0F5613B5D}">
      <dgm:prSet phldrT="[Text]"/>
      <dgm:spPr/>
      <dgm:t>
        <a:bodyPr/>
        <a:lstStyle/>
        <a:p>
          <a:r>
            <a:rPr lang="en-US"/>
            <a:t>Thank You</a:t>
          </a:r>
        </a:p>
      </dgm:t>
    </dgm:pt>
    <dgm:pt modelId="{B2291E70-6A4A-41A2-9A08-BF5F7057C3F2}" type="parTrans" cxnId="{83323D62-C16F-4EEC-A55D-55344C3AB66C}">
      <dgm:prSet/>
      <dgm:spPr/>
      <dgm:t>
        <a:bodyPr/>
        <a:lstStyle/>
        <a:p>
          <a:endParaRPr lang="en-US"/>
        </a:p>
      </dgm:t>
    </dgm:pt>
    <dgm:pt modelId="{B675D367-6AF1-4CF4-AFD6-C2528515421F}" type="sibTrans" cxnId="{83323D62-C16F-4EEC-A55D-55344C3AB66C}">
      <dgm:prSet/>
      <dgm:spPr/>
      <dgm:t>
        <a:bodyPr/>
        <a:lstStyle/>
        <a:p>
          <a:endParaRPr lang="en-US"/>
        </a:p>
      </dgm:t>
    </dgm:pt>
    <dgm:pt modelId="{848F76BF-CE1B-40E0-9576-996A43510C93}" type="pres">
      <dgm:prSet presAssocID="{3DBBC38B-12A2-465C-BD6A-8C1A6253D2E3}" presName="diagram" presStyleCnt="0">
        <dgm:presLayoutVars>
          <dgm:dir/>
          <dgm:resizeHandles val="exact"/>
        </dgm:presLayoutVars>
      </dgm:prSet>
      <dgm:spPr/>
    </dgm:pt>
    <dgm:pt modelId="{2BE04C40-C52B-4B39-9872-992120AC9679}" type="pres">
      <dgm:prSet presAssocID="{16209373-CBBB-40FD-9121-51A0F5613B5D}" presName="node" presStyleLbl="node1" presStyleIdx="0" presStyleCnt="1" custScaleX="145042" custScaleY="133605">
        <dgm:presLayoutVars>
          <dgm:bulletEnabled val="1"/>
        </dgm:presLayoutVars>
      </dgm:prSet>
      <dgm:spPr/>
    </dgm:pt>
  </dgm:ptLst>
  <dgm:cxnLst>
    <dgm:cxn modelId="{83323D62-C16F-4EEC-A55D-55344C3AB66C}" srcId="{3DBBC38B-12A2-465C-BD6A-8C1A6253D2E3}" destId="{16209373-CBBB-40FD-9121-51A0F5613B5D}" srcOrd="0" destOrd="0" parTransId="{B2291E70-6A4A-41A2-9A08-BF5F7057C3F2}" sibTransId="{B675D367-6AF1-4CF4-AFD6-C2528515421F}"/>
    <dgm:cxn modelId="{28C6674A-58FF-49C4-AC59-BAC6044D8CC6}" type="presOf" srcId="{3DBBC38B-12A2-465C-BD6A-8C1A6253D2E3}" destId="{848F76BF-CE1B-40E0-9576-996A43510C93}" srcOrd="0" destOrd="0" presId="urn:microsoft.com/office/officeart/2005/8/layout/default"/>
    <dgm:cxn modelId="{84A7C47F-0D94-4361-A53C-37900CFE50C2}" type="presOf" srcId="{16209373-CBBB-40FD-9121-51A0F5613B5D}" destId="{2BE04C40-C52B-4B39-9872-992120AC9679}" srcOrd="0" destOrd="0" presId="urn:microsoft.com/office/officeart/2005/8/layout/default"/>
    <dgm:cxn modelId="{7394CD5F-63FE-4F9A-B0A6-5961324E2EB8}" type="presParOf" srcId="{848F76BF-CE1B-40E0-9576-996A43510C93}" destId="{2BE04C40-C52B-4B39-9872-992120AC967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04C40-C52B-4B39-9872-992120AC9679}">
      <dsp:nvSpPr>
        <dsp:cNvPr id="0" name=""/>
        <dsp:cNvSpPr/>
      </dsp:nvSpPr>
      <dsp:spPr>
        <a:xfrm>
          <a:off x="17" y="4"/>
          <a:ext cx="10515564" cy="5811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Thank You</a:t>
          </a:r>
        </a:p>
      </dsp:txBody>
      <dsp:txXfrm>
        <a:off x="17" y="4"/>
        <a:ext cx="10515564" cy="5811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9A86-DA99-49AD-A072-61FED97192A4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D03B-7401-4C33-8A82-DB931166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1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267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851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793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/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841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31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759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13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138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500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920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763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03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988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22861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2077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1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23927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402770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1429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8020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77959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68807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6959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38105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000">
              <a:srgbClr val="CADFF1"/>
            </a:gs>
            <a:gs pos="70597">
              <a:srgbClr val="B5D2EC"/>
            </a:gs>
            <a:gs pos="49000">
              <a:schemeClr val="accent1">
                <a:lumMod val="40000"/>
                <a:lumOff val="6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MA 518: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/>
              <a:t>ER to Relational</a:t>
            </a:r>
            <a:br>
              <a:rPr lang="en-IN"/>
            </a:br>
            <a:r>
              <a:rPr lang="en-IN" sz="3600"/>
              <a:t>MA 518: Database Management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2094" y="4506711"/>
            <a:ext cx="9144000" cy="1655762"/>
          </a:xfrm>
        </p:spPr>
        <p:txBody>
          <a:bodyPr/>
          <a:lstStyle/>
          <a:p>
            <a:r>
              <a:rPr lang="en-IN"/>
              <a:t>Instructor: Ashok Singh Sairam</a:t>
            </a:r>
          </a:p>
          <a:p>
            <a:r>
              <a:rPr lang="en-IN"/>
              <a:t>             ashok@iitg.ac.in</a:t>
            </a:r>
          </a:p>
        </p:txBody>
      </p:sp>
    </p:spTree>
    <p:extLst>
      <p:ext uri="{BB962C8B-B14F-4D97-AF65-F5344CB8AC3E}">
        <p14:creationId xmlns:p14="http://schemas.microsoft.com/office/powerpoint/2010/main" val="23849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Participation constraint issues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439" y="1591230"/>
            <a:ext cx="10896590" cy="4765120"/>
          </a:xfrm>
        </p:spPr>
        <p:txBody>
          <a:bodyPr>
            <a:normAutofit/>
          </a:bodyPr>
          <a:lstStyle/>
          <a:p>
            <a:r>
              <a:rPr lang="en-IN"/>
              <a:t>To ensure total participation of Departments, following conditions must be satisfied</a:t>
            </a:r>
          </a:p>
          <a:p>
            <a:pPr lvl="1"/>
            <a:r>
              <a:rPr lang="en-IN"/>
              <a:t>Condition 1: did value of every tuple in Departments  must appear in </a:t>
            </a:r>
            <a:r>
              <a:rPr lang="en-IN" err="1"/>
              <a:t>Works_In</a:t>
            </a:r>
            <a:r>
              <a:rPr lang="en-IN"/>
              <a:t> </a:t>
            </a:r>
          </a:p>
          <a:p>
            <a:pPr lvl="2"/>
            <a:r>
              <a:rPr lang="en-IN" sz="2400"/>
              <a:t>We need an </a:t>
            </a:r>
            <a:r>
              <a:rPr lang="en-IN" sz="2400" b="1"/>
              <a:t>assertion</a:t>
            </a:r>
            <a:r>
              <a:rPr lang="en-IN" sz="2400"/>
              <a:t>. We have to guarantee that every </a:t>
            </a:r>
            <a:r>
              <a:rPr lang="en-IN" sz="2400" b="1" i="1"/>
              <a:t>did </a:t>
            </a:r>
            <a:r>
              <a:rPr lang="en-IN" sz="2400"/>
              <a:t>value in Departments appears in a tuple of </a:t>
            </a:r>
            <a:r>
              <a:rPr lang="en-IN" sz="2400" err="1"/>
              <a:t>Works_In</a:t>
            </a:r>
            <a:r>
              <a:rPr lang="en-IN" sz="2400"/>
              <a:t>;</a:t>
            </a:r>
          </a:p>
          <a:p>
            <a:pPr lvl="1"/>
            <a:r>
              <a:rPr lang="en-IN"/>
              <a:t>Condition 2: Relation </a:t>
            </a:r>
            <a:r>
              <a:rPr lang="en-IN" err="1"/>
              <a:t>Works_In</a:t>
            </a:r>
            <a:r>
              <a:rPr lang="en-IN"/>
              <a:t> must have non null values in the fields that are foreign keys</a:t>
            </a:r>
          </a:p>
          <a:p>
            <a:pPr lvl="2"/>
            <a:r>
              <a:rPr lang="en-IN" sz="2400"/>
              <a:t>set attribute did in </a:t>
            </a:r>
            <a:r>
              <a:rPr lang="en-IN" sz="2400" err="1"/>
              <a:t>Works_In</a:t>
            </a:r>
            <a:r>
              <a:rPr lang="en-IN" sz="2400"/>
              <a:t> as </a:t>
            </a:r>
            <a:r>
              <a:rPr lang="en-IN" sz="2400" b="1"/>
              <a:t>not null </a:t>
            </a:r>
          </a:p>
          <a:p>
            <a:r>
              <a:rPr lang="en-IN"/>
              <a:t>Assertions: ensure a certain condition will always exist in the database</a:t>
            </a:r>
          </a:p>
          <a:p>
            <a:pPr lvl="1"/>
            <a:r>
              <a:rPr lang="en-IN"/>
              <a:t>SQL supports the creation of assertions</a:t>
            </a:r>
          </a:p>
          <a:p>
            <a:pPr lvl="1"/>
            <a:r>
              <a:rPr lang="en-IN"/>
              <a:t>CREATE ASSERTION  [ </a:t>
            </a:r>
            <a:r>
              <a:rPr lang="en-IN" err="1"/>
              <a:t>assertion_name</a:t>
            </a:r>
            <a:r>
              <a:rPr lang="en-IN"/>
              <a:t> ] CHECK ( [ condition ] );</a:t>
            </a:r>
          </a:p>
          <a:p>
            <a:endParaRPr lang="en-IN"/>
          </a:p>
          <a:p>
            <a:pPr lvl="1"/>
            <a:endParaRPr lang="en-IN">
              <a:solidFill>
                <a:schemeClr val="accent2"/>
              </a:solidFill>
            </a:endParaRPr>
          </a:p>
          <a:p>
            <a:pPr lvl="1"/>
            <a:endParaRPr lang="en-IN"/>
          </a:p>
          <a:p>
            <a:pPr lvl="1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716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Translating weak entity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882" y="1596115"/>
            <a:ext cx="10515600" cy="4351338"/>
          </a:xfrm>
        </p:spPr>
        <p:txBody>
          <a:bodyPr>
            <a:normAutofit/>
          </a:bodyPr>
          <a:lstStyle/>
          <a:p>
            <a:r>
              <a:rPr lang="en-IN" sz="2400"/>
              <a:t>A weak entity can be identified uniquely only by considering the primary key of another owner entity (remember partial key/discriminator)</a:t>
            </a:r>
          </a:p>
          <a:p>
            <a:r>
              <a:rPr lang="en-IN" sz="2400"/>
              <a:t>Owner entity set and weak entity set must participate in a one-to-many relationship set (1 owner, many weak entities)</a:t>
            </a:r>
          </a:p>
          <a:p>
            <a:r>
              <a:rPr lang="en-IN" sz="2400"/>
              <a:t>Weak entity set must have total participation in this identifying relationship set. </a:t>
            </a:r>
          </a:p>
          <a:p>
            <a:pPr lvl="1"/>
            <a:endParaRPr lang="en-IN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7325632" y="4613953"/>
            <a:ext cx="1254125" cy="530225"/>
          </a:xfrm>
          <a:custGeom>
            <a:avLst/>
            <a:gdLst>
              <a:gd name="T0" fmla="*/ 2147483646 w 790"/>
              <a:gd name="T1" fmla="*/ 2147483646 h 334"/>
              <a:gd name="T2" fmla="*/ 2147483646 w 790"/>
              <a:gd name="T3" fmla="*/ 2147483646 h 334"/>
              <a:gd name="T4" fmla="*/ 2147483646 w 790"/>
              <a:gd name="T5" fmla="*/ 2147483646 h 334"/>
              <a:gd name="T6" fmla="*/ 2147483646 w 790"/>
              <a:gd name="T7" fmla="*/ 2147483646 h 334"/>
              <a:gd name="T8" fmla="*/ 2147483646 w 790"/>
              <a:gd name="T9" fmla="*/ 2147483646 h 334"/>
              <a:gd name="T10" fmla="*/ 2147483646 w 790"/>
              <a:gd name="T11" fmla="*/ 2147483646 h 334"/>
              <a:gd name="T12" fmla="*/ 2147483646 w 790"/>
              <a:gd name="T13" fmla="*/ 2147483646 h 334"/>
              <a:gd name="T14" fmla="*/ 2147483646 w 790"/>
              <a:gd name="T15" fmla="*/ 2147483646 h 334"/>
              <a:gd name="T16" fmla="*/ 2147483646 w 790"/>
              <a:gd name="T17" fmla="*/ 2147483646 h 334"/>
              <a:gd name="T18" fmla="*/ 2147483646 w 790"/>
              <a:gd name="T19" fmla="*/ 2147483646 h 334"/>
              <a:gd name="T20" fmla="*/ 2147483646 w 790"/>
              <a:gd name="T21" fmla="*/ 2147483646 h 334"/>
              <a:gd name="T22" fmla="*/ 2147483646 w 790"/>
              <a:gd name="T23" fmla="*/ 2147483646 h 334"/>
              <a:gd name="T24" fmla="*/ 2147483646 w 790"/>
              <a:gd name="T25" fmla="*/ 2147483646 h 334"/>
              <a:gd name="T26" fmla="*/ 2147483646 w 790"/>
              <a:gd name="T27" fmla="*/ 2147483646 h 334"/>
              <a:gd name="T28" fmla="*/ 2147483646 w 790"/>
              <a:gd name="T29" fmla="*/ 2147483646 h 334"/>
              <a:gd name="T30" fmla="*/ 2147483646 w 790"/>
              <a:gd name="T31" fmla="*/ 2147483646 h 334"/>
              <a:gd name="T32" fmla="*/ 2147483646 w 790"/>
              <a:gd name="T33" fmla="*/ 2147483646 h 334"/>
              <a:gd name="T34" fmla="*/ 2147483646 w 790"/>
              <a:gd name="T35" fmla="*/ 2147483646 h 334"/>
              <a:gd name="T36" fmla="*/ 2147483646 w 790"/>
              <a:gd name="T37" fmla="*/ 2147483646 h 334"/>
              <a:gd name="T38" fmla="*/ 2147483646 w 790"/>
              <a:gd name="T39" fmla="*/ 2147483646 h 334"/>
              <a:gd name="T40" fmla="*/ 2147483646 w 790"/>
              <a:gd name="T41" fmla="*/ 2147483646 h 334"/>
              <a:gd name="T42" fmla="*/ 2147483646 w 790"/>
              <a:gd name="T43" fmla="*/ 2147483646 h 334"/>
              <a:gd name="T44" fmla="*/ 2147483646 w 790"/>
              <a:gd name="T45" fmla="*/ 2147483646 h 334"/>
              <a:gd name="T46" fmla="*/ 2147483646 w 790"/>
              <a:gd name="T47" fmla="*/ 2147483646 h 334"/>
              <a:gd name="T48" fmla="*/ 2147483646 w 790"/>
              <a:gd name="T49" fmla="*/ 2147483646 h 334"/>
              <a:gd name="T50" fmla="*/ 2147483646 w 790"/>
              <a:gd name="T51" fmla="*/ 2147483646 h 334"/>
              <a:gd name="T52" fmla="*/ 2147483646 w 790"/>
              <a:gd name="T53" fmla="*/ 2147483646 h 334"/>
              <a:gd name="T54" fmla="*/ 2147483646 w 790"/>
              <a:gd name="T55" fmla="*/ 2147483646 h 334"/>
              <a:gd name="T56" fmla="*/ 2147483646 w 790"/>
              <a:gd name="T57" fmla="*/ 2147483646 h 334"/>
              <a:gd name="T58" fmla="*/ 2147483646 w 790"/>
              <a:gd name="T59" fmla="*/ 2147483646 h 334"/>
              <a:gd name="T60" fmla="*/ 2147483646 w 790"/>
              <a:gd name="T61" fmla="*/ 2147483646 h 334"/>
              <a:gd name="T62" fmla="*/ 2147483646 w 790"/>
              <a:gd name="T63" fmla="*/ 2147483646 h 334"/>
              <a:gd name="T64" fmla="*/ 2147483646 w 790"/>
              <a:gd name="T65" fmla="*/ 2147483646 h 334"/>
              <a:gd name="T66" fmla="*/ 2147483646 w 790"/>
              <a:gd name="T67" fmla="*/ 2147483646 h 334"/>
              <a:gd name="T68" fmla="*/ 2147483646 w 790"/>
              <a:gd name="T69" fmla="*/ 2147483646 h 334"/>
              <a:gd name="T70" fmla="*/ 2147483646 w 790"/>
              <a:gd name="T71" fmla="*/ 2147483646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90" h="334">
                <a:moveTo>
                  <a:pt x="789" y="167"/>
                </a:moveTo>
                <a:lnTo>
                  <a:pt x="788" y="153"/>
                </a:lnTo>
                <a:lnTo>
                  <a:pt x="783" y="138"/>
                </a:lnTo>
                <a:lnTo>
                  <a:pt x="775" y="124"/>
                </a:lnTo>
                <a:lnTo>
                  <a:pt x="765" y="110"/>
                </a:lnTo>
                <a:lnTo>
                  <a:pt x="752" y="97"/>
                </a:lnTo>
                <a:lnTo>
                  <a:pt x="736" y="83"/>
                </a:lnTo>
                <a:lnTo>
                  <a:pt x="718" y="71"/>
                </a:lnTo>
                <a:lnTo>
                  <a:pt x="697" y="60"/>
                </a:lnTo>
                <a:lnTo>
                  <a:pt x="674" y="50"/>
                </a:lnTo>
                <a:lnTo>
                  <a:pt x="648" y="40"/>
                </a:lnTo>
                <a:lnTo>
                  <a:pt x="621" y="30"/>
                </a:lnTo>
                <a:lnTo>
                  <a:pt x="592" y="23"/>
                </a:lnTo>
                <a:lnTo>
                  <a:pt x="561" y="17"/>
                </a:lnTo>
                <a:lnTo>
                  <a:pt x="529" y="10"/>
                </a:lnTo>
                <a:lnTo>
                  <a:pt x="497" y="6"/>
                </a:lnTo>
                <a:lnTo>
                  <a:pt x="463" y="3"/>
                </a:lnTo>
                <a:lnTo>
                  <a:pt x="429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3" y="6"/>
                </a:lnTo>
                <a:lnTo>
                  <a:pt x="260" y="10"/>
                </a:lnTo>
                <a:lnTo>
                  <a:pt x="228" y="17"/>
                </a:lnTo>
                <a:lnTo>
                  <a:pt x="197" y="23"/>
                </a:lnTo>
                <a:lnTo>
                  <a:pt x="169" y="30"/>
                </a:lnTo>
                <a:lnTo>
                  <a:pt x="142" y="40"/>
                </a:lnTo>
                <a:lnTo>
                  <a:pt x="116" y="50"/>
                </a:lnTo>
                <a:lnTo>
                  <a:pt x="93" y="60"/>
                </a:lnTo>
                <a:lnTo>
                  <a:pt x="72" y="71"/>
                </a:lnTo>
                <a:lnTo>
                  <a:pt x="54" y="83"/>
                </a:lnTo>
                <a:lnTo>
                  <a:pt x="38" y="97"/>
                </a:lnTo>
                <a:lnTo>
                  <a:pt x="24" y="110"/>
                </a:lnTo>
                <a:lnTo>
                  <a:pt x="14" y="124"/>
                </a:lnTo>
                <a:lnTo>
                  <a:pt x="7" y="138"/>
                </a:lnTo>
                <a:lnTo>
                  <a:pt x="2" y="153"/>
                </a:lnTo>
                <a:lnTo>
                  <a:pt x="0" y="167"/>
                </a:lnTo>
                <a:lnTo>
                  <a:pt x="2" y="181"/>
                </a:lnTo>
                <a:lnTo>
                  <a:pt x="7" y="196"/>
                </a:lnTo>
                <a:lnTo>
                  <a:pt x="14" y="210"/>
                </a:lnTo>
                <a:lnTo>
                  <a:pt x="24" y="224"/>
                </a:lnTo>
                <a:lnTo>
                  <a:pt x="38" y="237"/>
                </a:lnTo>
                <a:lnTo>
                  <a:pt x="54" y="250"/>
                </a:lnTo>
                <a:lnTo>
                  <a:pt x="72" y="262"/>
                </a:lnTo>
                <a:lnTo>
                  <a:pt x="93" y="274"/>
                </a:lnTo>
                <a:lnTo>
                  <a:pt x="116" y="284"/>
                </a:lnTo>
                <a:lnTo>
                  <a:pt x="142" y="294"/>
                </a:lnTo>
                <a:lnTo>
                  <a:pt x="169" y="303"/>
                </a:lnTo>
                <a:lnTo>
                  <a:pt x="197" y="311"/>
                </a:lnTo>
                <a:lnTo>
                  <a:pt x="228" y="317"/>
                </a:lnTo>
                <a:lnTo>
                  <a:pt x="260" y="323"/>
                </a:lnTo>
                <a:lnTo>
                  <a:pt x="293" y="327"/>
                </a:lnTo>
                <a:lnTo>
                  <a:pt x="326" y="331"/>
                </a:lnTo>
                <a:lnTo>
                  <a:pt x="360" y="332"/>
                </a:lnTo>
                <a:lnTo>
                  <a:pt x="394" y="333"/>
                </a:lnTo>
                <a:lnTo>
                  <a:pt x="429" y="332"/>
                </a:lnTo>
                <a:lnTo>
                  <a:pt x="463" y="331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2" y="311"/>
                </a:lnTo>
                <a:lnTo>
                  <a:pt x="621" y="303"/>
                </a:lnTo>
                <a:lnTo>
                  <a:pt x="648" y="294"/>
                </a:lnTo>
                <a:lnTo>
                  <a:pt x="674" y="284"/>
                </a:lnTo>
                <a:lnTo>
                  <a:pt x="697" y="274"/>
                </a:lnTo>
                <a:lnTo>
                  <a:pt x="718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5" y="210"/>
                </a:lnTo>
                <a:lnTo>
                  <a:pt x="783" y="196"/>
                </a:lnTo>
                <a:lnTo>
                  <a:pt x="788" y="181"/>
                </a:lnTo>
                <a:lnTo>
                  <a:pt x="789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8859157" y="4629828"/>
            <a:ext cx="1254125" cy="530225"/>
          </a:xfrm>
          <a:custGeom>
            <a:avLst/>
            <a:gdLst>
              <a:gd name="T0" fmla="*/ 2147483646 w 790"/>
              <a:gd name="T1" fmla="*/ 2147483646 h 334"/>
              <a:gd name="T2" fmla="*/ 2147483646 w 790"/>
              <a:gd name="T3" fmla="*/ 2147483646 h 334"/>
              <a:gd name="T4" fmla="*/ 2147483646 w 790"/>
              <a:gd name="T5" fmla="*/ 2147483646 h 334"/>
              <a:gd name="T6" fmla="*/ 2147483646 w 790"/>
              <a:gd name="T7" fmla="*/ 2147483646 h 334"/>
              <a:gd name="T8" fmla="*/ 2147483646 w 790"/>
              <a:gd name="T9" fmla="*/ 2147483646 h 334"/>
              <a:gd name="T10" fmla="*/ 2147483646 w 790"/>
              <a:gd name="T11" fmla="*/ 2147483646 h 334"/>
              <a:gd name="T12" fmla="*/ 2147483646 w 790"/>
              <a:gd name="T13" fmla="*/ 2147483646 h 334"/>
              <a:gd name="T14" fmla="*/ 2147483646 w 790"/>
              <a:gd name="T15" fmla="*/ 2147483646 h 334"/>
              <a:gd name="T16" fmla="*/ 2147483646 w 790"/>
              <a:gd name="T17" fmla="*/ 2147483646 h 334"/>
              <a:gd name="T18" fmla="*/ 2147483646 w 790"/>
              <a:gd name="T19" fmla="*/ 2147483646 h 334"/>
              <a:gd name="T20" fmla="*/ 2147483646 w 790"/>
              <a:gd name="T21" fmla="*/ 2147483646 h 334"/>
              <a:gd name="T22" fmla="*/ 2147483646 w 790"/>
              <a:gd name="T23" fmla="*/ 2147483646 h 334"/>
              <a:gd name="T24" fmla="*/ 2147483646 w 790"/>
              <a:gd name="T25" fmla="*/ 2147483646 h 334"/>
              <a:gd name="T26" fmla="*/ 2147483646 w 790"/>
              <a:gd name="T27" fmla="*/ 2147483646 h 334"/>
              <a:gd name="T28" fmla="*/ 2147483646 w 790"/>
              <a:gd name="T29" fmla="*/ 2147483646 h 334"/>
              <a:gd name="T30" fmla="*/ 2147483646 w 790"/>
              <a:gd name="T31" fmla="*/ 2147483646 h 334"/>
              <a:gd name="T32" fmla="*/ 2147483646 w 790"/>
              <a:gd name="T33" fmla="*/ 2147483646 h 334"/>
              <a:gd name="T34" fmla="*/ 2147483646 w 790"/>
              <a:gd name="T35" fmla="*/ 2147483646 h 334"/>
              <a:gd name="T36" fmla="*/ 2147483646 w 790"/>
              <a:gd name="T37" fmla="*/ 2147483646 h 334"/>
              <a:gd name="T38" fmla="*/ 2147483646 w 790"/>
              <a:gd name="T39" fmla="*/ 2147483646 h 334"/>
              <a:gd name="T40" fmla="*/ 2147483646 w 790"/>
              <a:gd name="T41" fmla="*/ 2147483646 h 334"/>
              <a:gd name="T42" fmla="*/ 2147483646 w 790"/>
              <a:gd name="T43" fmla="*/ 2147483646 h 334"/>
              <a:gd name="T44" fmla="*/ 2147483646 w 790"/>
              <a:gd name="T45" fmla="*/ 2147483646 h 334"/>
              <a:gd name="T46" fmla="*/ 2147483646 w 790"/>
              <a:gd name="T47" fmla="*/ 2147483646 h 334"/>
              <a:gd name="T48" fmla="*/ 2147483646 w 790"/>
              <a:gd name="T49" fmla="*/ 2147483646 h 334"/>
              <a:gd name="T50" fmla="*/ 2147483646 w 790"/>
              <a:gd name="T51" fmla="*/ 2147483646 h 334"/>
              <a:gd name="T52" fmla="*/ 2147483646 w 790"/>
              <a:gd name="T53" fmla="*/ 2147483646 h 334"/>
              <a:gd name="T54" fmla="*/ 2147483646 w 790"/>
              <a:gd name="T55" fmla="*/ 2147483646 h 334"/>
              <a:gd name="T56" fmla="*/ 2147483646 w 790"/>
              <a:gd name="T57" fmla="*/ 2147483646 h 334"/>
              <a:gd name="T58" fmla="*/ 2147483646 w 790"/>
              <a:gd name="T59" fmla="*/ 2147483646 h 334"/>
              <a:gd name="T60" fmla="*/ 2147483646 w 790"/>
              <a:gd name="T61" fmla="*/ 2147483646 h 334"/>
              <a:gd name="T62" fmla="*/ 2147483646 w 790"/>
              <a:gd name="T63" fmla="*/ 2147483646 h 334"/>
              <a:gd name="T64" fmla="*/ 2147483646 w 790"/>
              <a:gd name="T65" fmla="*/ 2147483646 h 334"/>
              <a:gd name="T66" fmla="*/ 2147483646 w 790"/>
              <a:gd name="T67" fmla="*/ 2147483646 h 334"/>
              <a:gd name="T68" fmla="*/ 2147483646 w 790"/>
              <a:gd name="T69" fmla="*/ 2147483646 h 334"/>
              <a:gd name="T70" fmla="*/ 2147483646 w 790"/>
              <a:gd name="T71" fmla="*/ 2147483646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90" h="334">
                <a:moveTo>
                  <a:pt x="0" y="167"/>
                </a:moveTo>
                <a:lnTo>
                  <a:pt x="2" y="181"/>
                </a:lnTo>
                <a:lnTo>
                  <a:pt x="6" y="196"/>
                </a:lnTo>
                <a:lnTo>
                  <a:pt x="13" y="210"/>
                </a:lnTo>
                <a:lnTo>
                  <a:pt x="24" y="224"/>
                </a:lnTo>
                <a:lnTo>
                  <a:pt x="38" y="237"/>
                </a:lnTo>
                <a:lnTo>
                  <a:pt x="53" y="250"/>
                </a:lnTo>
                <a:lnTo>
                  <a:pt x="72" y="262"/>
                </a:lnTo>
                <a:lnTo>
                  <a:pt x="93" y="274"/>
                </a:lnTo>
                <a:lnTo>
                  <a:pt x="116" y="284"/>
                </a:lnTo>
                <a:lnTo>
                  <a:pt x="141" y="294"/>
                </a:lnTo>
                <a:lnTo>
                  <a:pt x="169" y="303"/>
                </a:lnTo>
                <a:lnTo>
                  <a:pt x="197" y="311"/>
                </a:lnTo>
                <a:lnTo>
                  <a:pt x="228" y="317"/>
                </a:lnTo>
                <a:lnTo>
                  <a:pt x="259" y="323"/>
                </a:lnTo>
                <a:lnTo>
                  <a:pt x="293" y="327"/>
                </a:lnTo>
                <a:lnTo>
                  <a:pt x="326" y="331"/>
                </a:lnTo>
                <a:lnTo>
                  <a:pt x="360" y="332"/>
                </a:lnTo>
                <a:lnTo>
                  <a:pt x="394" y="333"/>
                </a:lnTo>
                <a:lnTo>
                  <a:pt x="429" y="332"/>
                </a:lnTo>
                <a:lnTo>
                  <a:pt x="463" y="331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1" y="311"/>
                </a:lnTo>
                <a:lnTo>
                  <a:pt x="621" y="303"/>
                </a:lnTo>
                <a:lnTo>
                  <a:pt x="648" y="294"/>
                </a:lnTo>
                <a:lnTo>
                  <a:pt x="673" y="284"/>
                </a:lnTo>
                <a:lnTo>
                  <a:pt x="696" y="274"/>
                </a:lnTo>
                <a:lnTo>
                  <a:pt x="717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5" y="210"/>
                </a:lnTo>
                <a:lnTo>
                  <a:pt x="782" y="195"/>
                </a:lnTo>
                <a:lnTo>
                  <a:pt x="787" y="181"/>
                </a:lnTo>
                <a:lnTo>
                  <a:pt x="789" y="167"/>
                </a:lnTo>
                <a:lnTo>
                  <a:pt x="787" y="152"/>
                </a:lnTo>
                <a:lnTo>
                  <a:pt x="782" y="137"/>
                </a:lnTo>
                <a:lnTo>
                  <a:pt x="775" y="124"/>
                </a:lnTo>
                <a:lnTo>
                  <a:pt x="765" y="110"/>
                </a:lnTo>
                <a:lnTo>
                  <a:pt x="751" y="97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8" y="40"/>
                </a:lnTo>
                <a:lnTo>
                  <a:pt x="620" y="30"/>
                </a:lnTo>
                <a:lnTo>
                  <a:pt x="591" y="23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3" y="7"/>
                </a:lnTo>
                <a:lnTo>
                  <a:pt x="259" y="10"/>
                </a:lnTo>
                <a:lnTo>
                  <a:pt x="228" y="16"/>
                </a:lnTo>
                <a:lnTo>
                  <a:pt x="197" y="23"/>
                </a:lnTo>
                <a:lnTo>
                  <a:pt x="169" y="30"/>
                </a:lnTo>
                <a:lnTo>
                  <a:pt x="141" y="40"/>
                </a:lnTo>
                <a:lnTo>
                  <a:pt x="116" y="50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7"/>
                </a:lnTo>
                <a:lnTo>
                  <a:pt x="24" y="110"/>
                </a:lnTo>
                <a:lnTo>
                  <a:pt x="13" y="124"/>
                </a:lnTo>
                <a:lnTo>
                  <a:pt x="6" y="138"/>
                </a:lnTo>
                <a:lnTo>
                  <a:pt x="2" y="152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1977345" y="4645703"/>
            <a:ext cx="1254125" cy="530225"/>
          </a:xfrm>
          <a:custGeom>
            <a:avLst/>
            <a:gdLst>
              <a:gd name="T0" fmla="*/ 2147483646 w 790"/>
              <a:gd name="T1" fmla="*/ 2147483646 h 334"/>
              <a:gd name="T2" fmla="*/ 2147483646 w 790"/>
              <a:gd name="T3" fmla="*/ 2147483646 h 334"/>
              <a:gd name="T4" fmla="*/ 2147483646 w 790"/>
              <a:gd name="T5" fmla="*/ 2147483646 h 334"/>
              <a:gd name="T6" fmla="*/ 2147483646 w 790"/>
              <a:gd name="T7" fmla="*/ 2147483646 h 334"/>
              <a:gd name="T8" fmla="*/ 2147483646 w 790"/>
              <a:gd name="T9" fmla="*/ 2147483646 h 334"/>
              <a:gd name="T10" fmla="*/ 2147483646 w 790"/>
              <a:gd name="T11" fmla="*/ 2147483646 h 334"/>
              <a:gd name="T12" fmla="*/ 2147483646 w 790"/>
              <a:gd name="T13" fmla="*/ 2147483646 h 334"/>
              <a:gd name="T14" fmla="*/ 2147483646 w 790"/>
              <a:gd name="T15" fmla="*/ 2147483646 h 334"/>
              <a:gd name="T16" fmla="*/ 2147483646 w 790"/>
              <a:gd name="T17" fmla="*/ 2147483646 h 334"/>
              <a:gd name="T18" fmla="*/ 2147483646 w 790"/>
              <a:gd name="T19" fmla="*/ 2147483646 h 334"/>
              <a:gd name="T20" fmla="*/ 2147483646 w 790"/>
              <a:gd name="T21" fmla="*/ 2147483646 h 334"/>
              <a:gd name="T22" fmla="*/ 2147483646 w 790"/>
              <a:gd name="T23" fmla="*/ 2147483646 h 334"/>
              <a:gd name="T24" fmla="*/ 2147483646 w 790"/>
              <a:gd name="T25" fmla="*/ 2147483646 h 334"/>
              <a:gd name="T26" fmla="*/ 2147483646 w 790"/>
              <a:gd name="T27" fmla="*/ 2147483646 h 334"/>
              <a:gd name="T28" fmla="*/ 2147483646 w 790"/>
              <a:gd name="T29" fmla="*/ 2147483646 h 334"/>
              <a:gd name="T30" fmla="*/ 2147483646 w 790"/>
              <a:gd name="T31" fmla="*/ 2147483646 h 334"/>
              <a:gd name="T32" fmla="*/ 2147483646 w 790"/>
              <a:gd name="T33" fmla="*/ 2147483646 h 334"/>
              <a:gd name="T34" fmla="*/ 2147483646 w 790"/>
              <a:gd name="T35" fmla="*/ 2147483646 h 334"/>
              <a:gd name="T36" fmla="*/ 2147483646 w 790"/>
              <a:gd name="T37" fmla="*/ 2147483646 h 334"/>
              <a:gd name="T38" fmla="*/ 2147483646 w 790"/>
              <a:gd name="T39" fmla="*/ 2147483646 h 334"/>
              <a:gd name="T40" fmla="*/ 2147483646 w 790"/>
              <a:gd name="T41" fmla="*/ 2147483646 h 334"/>
              <a:gd name="T42" fmla="*/ 2147483646 w 790"/>
              <a:gd name="T43" fmla="*/ 2147483646 h 334"/>
              <a:gd name="T44" fmla="*/ 2147483646 w 790"/>
              <a:gd name="T45" fmla="*/ 2147483646 h 334"/>
              <a:gd name="T46" fmla="*/ 2147483646 w 790"/>
              <a:gd name="T47" fmla="*/ 2147483646 h 334"/>
              <a:gd name="T48" fmla="*/ 2147483646 w 790"/>
              <a:gd name="T49" fmla="*/ 2147483646 h 334"/>
              <a:gd name="T50" fmla="*/ 2147483646 w 790"/>
              <a:gd name="T51" fmla="*/ 2147483646 h 334"/>
              <a:gd name="T52" fmla="*/ 2147483646 w 790"/>
              <a:gd name="T53" fmla="*/ 2147483646 h 334"/>
              <a:gd name="T54" fmla="*/ 2147483646 w 790"/>
              <a:gd name="T55" fmla="*/ 2147483646 h 334"/>
              <a:gd name="T56" fmla="*/ 2147483646 w 790"/>
              <a:gd name="T57" fmla="*/ 2147483646 h 334"/>
              <a:gd name="T58" fmla="*/ 2147483646 w 790"/>
              <a:gd name="T59" fmla="*/ 2147483646 h 334"/>
              <a:gd name="T60" fmla="*/ 2147483646 w 790"/>
              <a:gd name="T61" fmla="*/ 2147483646 h 334"/>
              <a:gd name="T62" fmla="*/ 2147483646 w 790"/>
              <a:gd name="T63" fmla="*/ 2147483646 h 334"/>
              <a:gd name="T64" fmla="*/ 2147483646 w 790"/>
              <a:gd name="T65" fmla="*/ 2147483646 h 334"/>
              <a:gd name="T66" fmla="*/ 2147483646 w 790"/>
              <a:gd name="T67" fmla="*/ 2147483646 h 334"/>
              <a:gd name="T68" fmla="*/ 2147483646 w 790"/>
              <a:gd name="T69" fmla="*/ 2147483646 h 334"/>
              <a:gd name="T70" fmla="*/ 2147483646 w 790"/>
              <a:gd name="T71" fmla="*/ 2147483646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90" h="334">
                <a:moveTo>
                  <a:pt x="789" y="167"/>
                </a:moveTo>
                <a:lnTo>
                  <a:pt x="787" y="152"/>
                </a:lnTo>
                <a:lnTo>
                  <a:pt x="783" y="137"/>
                </a:lnTo>
                <a:lnTo>
                  <a:pt x="776" y="124"/>
                </a:lnTo>
                <a:lnTo>
                  <a:pt x="765" y="110"/>
                </a:lnTo>
                <a:lnTo>
                  <a:pt x="752" y="96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8" y="39"/>
                </a:lnTo>
                <a:lnTo>
                  <a:pt x="620" y="30"/>
                </a:lnTo>
                <a:lnTo>
                  <a:pt x="592" y="23"/>
                </a:lnTo>
                <a:lnTo>
                  <a:pt x="561" y="16"/>
                </a:lnTo>
                <a:lnTo>
                  <a:pt x="530" y="10"/>
                </a:lnTo>
                <a:lnTo>
                  <a:pt x="497" y="6"/>
                </a:lnTo>
                <a:lnTo>
                  <a:pt x="463" y="3"/>
                </a:lnTo>
                <a:lnTo>
                  <a:pt x="429" y="1"/>
                </a:lnTo>
                <a:lnTo>
                  <a:pt x="395" y="0"/>
                </a:lnTo>
                <a:lnTo>
                  <a:pt x="360" y="1"/>
                </a:lnTo>
                <a:lnTo>
                  <a:pt x="326" y="3"/>
                </a:lnTo>
                <a:lnTo>
                  <a:pt x="293" y="6"/>
                </a:lnTo>
                <a:lnTo>
                  <a:pt x="260" y="10"/>
                </a:lnTo>
                <a:lnTo>
                  <a:pt x="228" y="16"/>
                </a:lnTo>
                <a:lnTo>
                  <a:pt x="198" y="23"/>
                </a:lnTo>
                <a:lnTo>
                  <a:pt x="169" y="30"/>
                </a:lnTo>
                <a:lnTo>
                  <a:pt x="142" y="39"/>
                </a:lnTo>
                <a:lnTo>
                  <a:pt x="116" y="49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6"/>
                </a:lnTo>
                <a:lnTo>
                  <a:pt x="24" y="110"/>
                </a:lnTo>
                <a:lnTo>
                  <a:pt x="14" y="124"/>
                </a:lnTo>
                <a:lnTo>
                  <a:pt x="7" y="137"/>
                </a:lnTo>
                <a:lnTo>
                  <a:pt x="2" y="152"/>
                </a:lnTo>
                <a:lnTo>
                  <a:pt x="0" y="167"/>
                </a:lnTo>
                <a:lnTo>
                  <a:pt x="2" y="181"/>
                </a:lnTo>
                <a:lnTo>
                  <a:pt x="7" y="195"/>
                </a:lnTo>
                <a:lnTo>
                  <a:pt x="14" y="210"/>
                </a:lnTo>
                <a:lnTo>
                  <a:pt x="24" y="224"/>
                </a:lnTo>
                <a:lnTo>
                  <a:pt x="38" y="237"/>
                </a:lnTo>
                <a:lnTo>
                  <a:pt x="53" y="250"/>
                </a:lnTo>
                <a:lnTo>
                  <a:pt x="72" y="262"/>
                </a:lnTo>
                <a:lnTo>
                  <a:pt x="93" y="273"/>
                </a:lnTo>
                <a:lnTo>
                  <a:pt x="116" y="284"/>
                </a:lnTo>
                <a:lnTo>
                  <a:pt x="142" y="294"/>
                </a:lnTo>
                <a:lnTo>
                  <a:pt x="169" y="303"/>
                </a:lnTo>
                <a:lnTo>
                  <a:pt x="198" y="311"/>
                </a:lnTo>
                <a:lnTo>
                  <a:pt x="228" y="317"/>
                </a:lnTo>
                <a:lnTo>
                  <a:pt x="260" y="323"/>
                </a:lnTo>
                <a:lnTo>
                  <a:pt x="293" y="327"/>
                </a:lnTo>
                <a:lnTo>
                  <a:pt x="326" y="330"/>
                </a:lnTo>
                <a:lnTo>
                  <a:pt x="360" y="332"/>
                </a:lnTo>
                <a:lnTo>
                  <a:pt x="395" y="333"/>
                </a:lnTo>
                <a:lnTo>
                  <a:pt x="429" y="332"/>
                </a:lnTo>
                <a:lnTo>
                  <a:pt x="463" y="330"/>
                </a:lnTo>
                <a:lnTo>
                  <a:pt x="497" y="327"/>
                </a:lnTo>
                <a:lnTo>
                  <a:pt x="530" y="323"/>
                </a:lnTo>
                <a:lnTo>
                  <a:pt x="561" y="317"/>
                </a:lnTo>
                <a:lnTo>
                  <a:pt x="592" y="311"/>
                </a:lnTo>
                <a:lnTo>
                  <a:pt x="620" y="303"/>
                </a:lnTo>
                <a:lnTo>
                  <a:pt x="648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6" y="210"/>
                </a:lnTo>
                <a:lnTo>
                  <a:pt x="783" y="195"/>
                </a:lnTo>
                <a:lnTo>
                  <a:pt x="787" y="181"/>
                </a:lnTo>
                <a:lnTo>
                  <a:pt x="789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4277632" y="4645703"/>
            <a:ext cx="1252538" cy="530225"/>
          </a:xfrm>
          <a:custGeom>
            <a:avLst/>
            <a:gdLst>
              <a:gd name="T0" fmla="*/ 2147483646 w 789"/>
              <a:gd name="T1" fmla="*/ 2147483646 h 334"/>
              <a:gd name="T2" fmla="*/ 2147483646 w 789"/>
              <a:gd name="T3" fmla="*/ 2147483646 h 334"/>
              <a:gd name="T4" fmla="*/ 2147483646 w 789"/>
              <a:gd name="T5" fmla="*/ 2147483646 h 334"/>
              <a:gd name="T6" fmla="*/ 2147483646 w 789"/>
              <a:gd name="T7" fmla="*/ 2147483646 h 334"/>
              <a:gd name="T8" fmla="*/ 2147483646 w 789"/>
              <a:gd name="T9" fmla="*/ 2147483646 h 334"/>
              <a:gd name="T10" fmla="*/ 2147483646 w 789"/>
              <a:gd name="T11" fmla="*/ 2147483646 h 334"/>
              <a:gd name="T12" fmla="*/ 2147483646 w 789"/>
              <a:gd name="T13" fmla="*/ 2147483646 h 334"/>
              <a:gd name="T14" fmla="*/ 2147483646 w 789"/>
              <a:gd name="T15" fmla="*/ 2147483646 h 334"/>
              <a:gd name="T16" fmla="*/ 2147483646 w 789"/>
              <a:gd name="T17" fmla="*/ 2147483646 h 334"/>
              <a:gd name="T18" fmla="*/ 2147483646 w 789"/>
              <a:gd name="T19" fmla="*/ 2147483646 h 334"/>
              <a:gd name="T20" fmla="*/ 2147483646 w 789"/>
              <a:gd name="T21" fmla="*/ 2147483646 h 334"/>
              <a:gd name="T22" fmla="*/ 2147483646 w 789"/>
              <a:gd name="T23" fmla="*/ 2147483646 h 334"/>
              <a:gd name="T24" fmla="*/ 2147483646 w 789"/>
              <a:gd name="T25" fmla="*/ 2147483646 h 334"/>
              <a:gd name="T26" fmla="*/ 2147483646 w 789"/>
              <a:gd name="T27" fmla="*/ 2147483646 h 334"/>
              <a:gd name="T28" fmla="*/ 2147483646 w 789"/>
              <a:gd name="T29" fmla="*/ 2147483646 h 334"/>
              <a:gd name="T30" fmla="*/ 2147483646 w 789"/>
              <a:gd name="T31" fmla="*/ 2147483646 h 334"/>
              <a:gd name="T32" fmla="*/ 2147483646 w 789"/>
              <a:gd name="T33" fmla="*/ 2147483646 h 334"/>
              <a:gd name="T34" fmla="*/ 2147483646 w 789"/>
              <a:gd name="T35" fmla="*/ 2147483646 h 334"/>
              <a:gd name="T36" fmla="*/ 2147483646 w 789"/>
              <a:gd name="T37" fmla="*/ 2147483646 h 334"/>
              <a:gd name="T38" fmla="*/ 2147483646 w 789"/>
              <a:gd name="T39" fmla="*/ 2147483646 h 334"/>
              <a:gd name="T40" fmla="*/ 2147483646 w 789"/>
              <a:gd name="T41" fmla="*/ 2147483646 h 334"/>
              <a:gd name="T42" fmla="*/ 2147483646 w 789"/>
              <a:gd name="T43" fmla="*/ 2147483646 h 334"/>
              <a:gd name="T44" fmla="*/ 2147483646 w 789"/>
              <a:gd name="T45" fmla="*/ 2147483646 h 334"/>
              <a:gd name="T46" fmla="*/ 2147483646 w 789"/>
              <a:gd name="T47" fmla="*/ 2147483646 h 334"/>
              <a:gd name="T48" fmla="*/ 2147483646 w 789"/>
              <a:gd name="T49" fmla="*/ 2147483646 h 334"/>
              <a:gd name="T50" fmla="*/ 2147483646 w 789"/>
              <a:gd name="T51" fmla="*/ 2147483646 h 334"/>
              <a:gd name="T52" fmla="*/ 2147483646 w 789"/>
              <a:gd name="T53" fmla="*/ 2147483646 h 334"/>
              <a:gd name="T54" fmla="*/ 2147483646 w 789"/>
              <a:gd name="T55" fmla="*/ 2147483646 h 334"/>
              <a:gd name="T56" fmla="*/ 2147483646 w 789"/>
              <a:gd name="T57" fmla="*/ 2147483646 h 334"/>
              <a:gd name="T58" fmla="*/ 2147483646 w 789"/>
              <a:gd name="T59" fmla="*/ 2147483646 h 334"/>
              <a:gd name="T60" fmla="*/ 2147483646 w 789"/>
              <a:gd name="T61" fmla="*/ 2147483646 h 334"/>
              <a:gd name="T62" fmla="*/ 2147483646 w 789"/>
              <a:gd name="T63" fmla="*/ 2147483646 h 334"/>
              <a:gd name="T64" fmla="*/ 2147483646 w 789"/>
              <a:gd name="T65" fmla="*/ 2147483646 h 334"/>
              <a:gd name="T66" fmla="*/ 2147483646 w 789"/>
              <a:gd name="T67" fmla="*/ 2147483646 h 334"/>
              <a:gd name="T68" fmla="*/ 2147483646 w 789"/>
              <a:gd name="T69" fmla="*/ 2147483646 h 334"/>
              <a:gd name="T70" fmla="*/ 2147483646 w 789"/>
              <a:gd name="T71" fmla="*/ 2147483646 h 3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89" h="334">
                <a:moveTo>
                  <a:pt x="0" y="167"/>
                </a:moveTo>
                <a:lnTo>
                  <a:pt x="2" y="181"/>
                </a:lnTo>
                <a:lnTo>
                  <a:pt x="6" y="195"/>
                </a:lnTo>
                <a:lnTo>
                  <a:pt x="13" y="210"/>
                </a:lnTo>
                <a:lnTo>
                  <a:pt x="24" y="224"/>
                </a:lnTo>
                <a:lnTo>
                  <a:pt x="37" y="237"/>
                </a:lnTo>
                <a:lnTo>
                  <a:pt x="53" y="250"/>
                </a:lnTo>
                <a:lnTo>
                  <a:pt x="71" y="262"/>
                </a:lnTo>
                <a:lnTo>
                  <a:pt x="92" y="274"/>
                </a:lnTo>
                <a:lnTo>
                  <a:pt x="116" y="284"/>
                </a:lnTo>
                <a:lnTo>
                  <a:pt x="141" y="294"/>
                </a:lnTo>
                <a:lnTo>
                  <a:pt x="168" y="303"/>
                </a:lnTo>
                <a:lnTo>
                  <a:pt x="197" y="311"/>
                </a:lnTo>
                <a:lnTo>
                  <a:pt x="227" y="317"/>
                </a:lnTo>
                <a:lnTo>
                  <a:pt x="259" y="323"/>
                </a:lnTo>
                <a:lnTo>
                  <a:pt x="293" y="327"/>
                </a:lnTo>
                <a:lnTo>
                  <a:pt x="326" y="330"/>
                </a:lnTo>
                <a:lnTo>
                  <a:pt x="360" y="332"/>
                </a:lnTo>
                <a:lnTo>
                  <a:pt x="394" y="333"/>
                </a:lnTo>
                <a:lnTo>
                  <a:pt x="428" y="332"/>
                </a:lnTo>
                <a:lnTo>
                  <a:pt x="462" y="330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1" y="311"/>
                </a:lnTo>
                <a:lnTo>
                  <a:pt x="620" y="302"/>
                </a:lnTo>
                <a:lnTo>
                  <a:pt x="648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1"/>
                </a:lnTo>
                <a:lnTo>
                  <a:pt x="736" y="250"/>
                </a:lnTo>
                <a:lnTo>
                  <a:pt x="751" y="237"/>
                </a:lnTo>
                <a:lnTo>
                  <a:pt x="764" y="223"/>
                </a:lnTo>
                <a:lnTo>
                  <a:pt x="775" y="209"/>
                </a:lnTo>
                <a:lnTo>
                  <a:pt x="782" y="195"/>
                </a:lnTo>
                <a:lnTo>
                  <a:pt x="787" y="180"/>
                </a:lnTo>
                <a:lnTo>
                  <a:pt x="788" y="167"/>
                </a:lnTo>
                <a:lnTo>
                  <a:pt x="787" y="152"/>
                </a:lnTo>
                <a:lnTo>
                  <a:pt x="782" y="137"/>
                </a:lnTo>
                <a:lnTo>
                  <a:pt x="775" y="124"/>
                </a:lnTo>
                <a:lnTo>
                  <a:pt x="764" y="110"/>
                </a:lnTo>
                <a:lnTo>
                  <a:pt x="751" y="96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7" y="39"/>
                </a:lnTo>
                <a:lnTo>
                  <a:pt x="620" y="30"/>
                </a:lnTo>
                <a:lnTo>
                  <a:pt x="591" y="23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2" y="3"/>
                </a:lnTo>
                <a:lnTo>
                  <a:pt x="428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2" y="6"/>
                </a:lnTo>
                <a:lnTo>
                  <a:pt x="259" y="10"/>
                </a:lnTo>
                <a:lnTo>
                  <a:pt x="227" y="16"/>
                </a:lnTo>
                <a:lnTo>
                  <a:pt x="197" y="23"/>
                </a:lnTo>
                <a:lnTo>
                  <a:pt x="168" y="30"/>
                </a:lnTo>
                <a:lnTo>
                  <a:pt x="140" y="39"/>
                </a:lnTo>
                <a:lnTo>
                  <a:pt x="116" y="49"/>
                </a:lnTo>
                <a:lnTo>
                  <a:pt x="92" y="60"/>
                </a:lnTo>
                <a:lnTo>
                  <a:pt x="71" y="71"/>
                </a:lnTo>
                <a:lnTo>
                  <a:pt x="53" y="83"/>
                </a:lnTo>
                <a:lnTo>
                  <a:pt x="37" y="97"/>
                </a:lnTo>
                <a:lnTo>
                  <a:pt x="24" y="110"/>
                </a:lnTo>
                <a:lnTo>
                  <a:pt x="13" y="124"/>
                </a:lnTo>
                <a:lnTo>
                  <a:pt x="6" y="137"/>
                </a:lnTo>
                <a:lnTo>
                  <a:pt x="2" y="152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5825445" y="4521878"/>
            <a:ext cx="1252537" cy="528637"/>
          </a:xfrm>
          <a:custGeom>
            <a:avLst/>
            <a:gdLst>
              <a:gd name="T0" fmla="*/ 2147483646 w 789"/>
              <a:gd name="T1" fmla="*/ 2147483646 h 333"/>
              <a:gd name="T2" fmla="*/ 2147483646 w 789"/>
              <a:gd name="T3" fmla="*/ 2147483646 h 333"/>
              <a:gd name="T4" fmla="*/ 2147483646 w 789"/>
              <a:gd name="T5" fmla="*/ 2147483646 h 333"/>
              <a:gd name="T6" fmla="*/ 2147483646 w 789"/>
              <a:gd name="T7" fmla="*/ 2147483646 h 333"/>
              <a:gd name="T8" fmla="*/ 2147483646 w 789"/>
              <a:gd name="T9" fmla="*/ 2147483646 h 333"/>
              <a:gd name="T10" fmla="*/ 2147483646 w 789"/>
              <a:gd name="T11" fmla="*/ 2147483646 h 333"/>
              <a:gd name="T12" fmla="*/ 2147483646 w 789"/>
              <a:gd name="T13" fmla="*/ 2147483646 h 333"/>
              <a:gd name="T14" fmla="*/ 2147483646 w 789"/>
              <a:gd name="T15" fmla="*/ 2147483646 h 333"/>
              <a:gd name="T16" fmla="*/ 2147483646 w 789"/>
              <a:gd name="T17" fmla="*/ 2147483646 h 333"/>
              <a:gd name="T18" fmla="*/ 2147483646 w 789"/>
              <a:gd name="T19" fmla="*/ 2147483646 h 333"/>
              <a:gd name="T20" fmla="*/ 2147483646 w 789"/>
              <a:gd name="T21" fmla="*/ 2147483646 h 333"/>
              <a:gd name="T22" fmla="*/ 2147483646 w 789"/>
              <a:gd name="T23" fmla="*/ 2147483646 h 333"/>
              <a:gd name="T24" fmla="*/ 2147483646 w 789"/>
              <a:gd name="T25" fmla="*/ 2147483646 h 333"/>
              <a:gd name="T26" fmla="*/ 2147483646 w 789"/>
              <a:gd name="T27" fmla="*/ 2147483646 h 333"/>
              <a:gd name="T28" fmla="*/ 2147483646 w 789"/>
              <a:gd name="T29" fmla="*/ 2147483646 h 333"/>
              <a:gd name="T30" fmla="*/ 2147483646 w 789"/>
              <a:gd name="T31" fmla="*/ 2147483646 h 333"/>
              <a:gd name="T32" fmla="*/ 2147483646 w 789"/>
              <a:gd name="T33" fmla="*/ 2147483646 h 333"/>
              <a:gd name="T34" fmla="*/ 2147483646 w 789"/>
              <a:gd name="T35" fmla="*/ 2147483646 h 333"/>
              <a:gd name="T36" fmla="*/ 2147483646 w 789"/>
              <a:gd name="T37" fmla="*/ 2147483646 h 333"/>
              <a:gd name="T38" fmla="*/ 2147483646 w 789"/>
              <a:gd name="T39" fmla="*/ 2147483646 h 333"/>
              <a:gd name="T40" fmla="*/ 2147483646 w 789"/>
              <a:gd name="T41" fmla="*/ 2147483646 h 333"/>
              <a:gd name="T42" fmla="*/ 2147483646 w 789"/>
              <a:gd name="T43" fmla="*/ 2147483646 h 333"/>
              <a:gd name="T44" fmla="*/ 2147483646 w 789"/>
              <a:gd name="T45" fmla="*/ 2147483646 h 333"/>
              <a:gd name="T46" fmla="*/ 2147483646 w 789"/>
              <a:gd name="T47" fmla="*/ 2147483646 h 333"/>
              <a:gd name="T48" fmla="*/ 2147483646 w 789"/>
              <a:gd name="T49" fmla="*/ 2147483646 h 333"/>
              <a:gd name="T50" fmla="*/ 2147483646 w 789"/>
              <a:gd name="T51" fmla="*/ 2147483646 h 333"/>
              <a:gd name="T52" fmla="*/ 2147483646 w 789"/>
              <a:gd name="T53" fmla="*/ 2147483646 h 333"/>
              <a:gd name="T54" fmla="*/ 2147483646 w 789"/>
              <a:gd name="T55" fmla="*/ 2147483646 h 333"/>
              <a:gd name="T56" fmla="*/ 2147483646 w 789"/>
              <a:gd name="T57" fmla="*/ 2147483646 h 333"/>
              <a:gd name="T58" fmla="*/ 2147483646 w 789"/>
              <a:gd name="T59" fmla="*/ 2147483646 h 333"/>
              <a:gd name="T60" fmla="*/ 2147483646 w 789"/>
              <a:gd name="T61" fmla="*/ 2147483646 h 333"/>
              <a:gd name="T62" fmla="*/ 2147483646 w 789"/>
              <a:gd name="T63" fmla="*/ 2147483646 h 333"/>
              <a:gd name="T64" fmla="*/ 2147483646 w 789"/>
              <a:gd name="T65" fmla="*/ 2147483646 h 333"/>
              <a:gd name="T66" fmla="*/ 2147483646 w 789"/>
              <a:gd name="T67" fmla="*/ 2147483646 h 333"/>
              <a:gd name="T68" fmla="*/ 2147483646 w 789"/>
              <a:gd name="T69" fmla="*/ 2147483646 h 333"/>
              <a:gd name="T70" fmla="*/ 2147483646 w 789"/>
              <a:gd name="T71" fmla="*/ 2147483646 h 3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89" h="333">
                <a:moveTo>
                  <a:pt x="0" y="166"/>
                </a:moveTo>
                <a:lnTo>
                  <a:pt x="2" y="181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8" y="237"/>
                </a:lnTo>
                <a:lnTo>
                  <a:pt x="53" y="249"/>
                </a:lnTo>
                <a:lnTo>
                  <a:pt x="72" y="262"/>
                </a:lnTo>
                <a:lnTo>
                  <a:pt x="93" y="273"/>
                </a:lnTo>
                <a:lnTo>
                  <a:pt x="116" y="284"/>
                </a:lnTo>
                <a:lnTo>
                  <a:pt x="141" y="294"/>
                </a:lnTo>
                <a:lnTo>
                  <a:pt x="169" y="302"/>
                </a:lnTo>
                <a:lnTo>
                  <a:pt x="197" y="310"/>
                </a:lnTo>
                <a:lnTo>
                  <a:pt x="228" y="317"/>
                </a:lnTo>
                <a:lnTo>
                  <a:pt x="259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2"/>
                </a:lnTo>
                <a:lnTo>
                  <a:pt x="394" y="332"/>
                </a:lnTo>
                <a:lnTo>
                  <a:pt x="429" y="332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0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3"/>
                </a:lnTo>
                <a:lnTo>
                  <a:pt x="673" y="284"/>
                </a:lnTo>
                <a:lnTo>
                  <a:pt x="696" y="273"/>
                </a:lnTo>
                <a:lnTo>
                  <a:pt x="716" y="262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6" y="181"/>
                </a:lnTo>
                <a:lnTo>
                  <a:pt x="788" y="166"/>
                </a:lnTo>
                <a:lnTo>
                  <a:pt x="786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6" y="71"/>
                </a:lnTo>
                <a:lnTo>
                  <a:pt x="695" y="59"/>
                </a:lnTo>
                <a:lnTo>
                  <a:pt x="672" y="48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0" y="15"/>
                </a:lnTo>
                <a:lnTo>
                  <a:pt x="529" y="10"/>
                </a:lnTo>
                <a:lnTo>
                  <a:pt x="496" y="6"/>
                </a:lnTo>
                <a:lnTo>
                  <a:pt x="462" y="2"/>
                </a:lnTo>
                <a:lnTo>
                  <a:pt x="428" y="1"/>
                </a:lnTo>
                <a:lnTo>
                  <a:pt x="394" y="0"/>
                </a:lnTo>
                <a:lnTo>
                  <a:pt x="360" y="1"/>
                </a:lnTo>
                <a:lnTo>
                  <a:pt x="325" y="3"/>
                </a:lnTo>
                <a:lnTo>
                  <a:pt x="292" y="6"/>
                </a:lnTo>
                <a:lnTo>
                  <a:pt x="259" y="10"/>
                </a:lnTo>
                <a:lnTo>
                  <a:pt x="228" y="16"/>
                </a:lnTo>
                <a:lnTo>
                  <a:pt x="197" y="22"/>
                </a:lnTo>
                <a:lnTo>
                  <a:pt x="169" y="30"/>
                </a:lnTo>
                <a:lnTo>
                  <a:pt x="141" y="39"/>
                </a:lnTo>
                <a:lnTo>
                  <a:pt x="116" y="49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8"/>
                </a:lnTo>
                <a:lnTo>
                  <a:pt x="2" y="152"/>
                </a:lnTo>
                <a:lnTo>
                  <a:pt x="0" y="1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8108270" y="5515653"/>
            <a:ext cx="1449387" cy="544512"/>
          </a:xfrm>
          <a:custGeom>
            <a:avLst/>
            <a:gdLst>
              <a:gd name="T0" fmla="*/ 2147483646 w 913"/>
              <a:gd name="T1" fmla="*/ 2147483646 h 343"/>
              <a:gd name="T2" fmla="*/ 2147483646 w 913"/>
              <a:gd name="T3" fmla="*/ 0 h 343"/>
              <a:gd name="T4" fmla="*/ 0 w 913"/>
              <a:gd name="T5" fmla="*/ 0 h 343"/>
              <a:gd name="T6" fmla="*/ 0 w 913"/>
              <a:gd name="T7" fmla="*/ 2147483646 h 343"/>
              <a:gd name="T8" fmla="*/ 2147483646 w 913"/>
              <a:gd name="T9" fmla="*/ 2147483646 h 3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3" h="343">
                <a:moveTo>
                  <a:pt x="912" y="342"/>
                </a:moveTo>
                <a:lnTo>
                  <a:pt x="912" y="0"/>
                </a:lnTo>
                <a:lnTo>
                  <a:pt x="0" y="0"/>
                </a:lnTo>
                <a:lnTo>
                  <a:pt x="0" y="342"/>
                </a:lnTo>
                <a:lnTo>
                  <a:pt x="912" y="342"/>
                </a:lnTo>
              </a:path>
            </a:pathLst>
          </a:custGeom>
          <a:noFill/>
          <a:ln w="508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3104470" y="5499778"/>
            <a:ext cx="1252537" cy="544512"/>
          </a:xfrm>
          <a:custGeom>
            <a:avLst/>
            <a:gdLst>
              <a:gd name="T0" fmla="*/ 2147483646 w 789"/>
              <a:gd name="T1" fmla="*/ 2147483646 h 343"/>
              <a:gd name="T2" fmla="*/ 2147483646 w 789"/>
              <a:gd name="T3" fmla="*/ 0 h 343"/>
              <a:gd name="T4" fmla="*/ 0 w 789"/>
              <a:gd name="T5" fmla="*/ 0 h 343"/>
              <a:gd name="T6" fmla="*/ 0 w 789"/>
              <a:gd name="T7" fmla="*/ 2147483646 h 343"/>
              <a:gd name="T8" fmla="*/ 2147483646 w 789"/>
              <a:gd name="T9" fmla="*/ 2147483646 h 3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89" h="343">
                <a:moveTo>
                  <a:pt x="788" y="342"/>
                </a:moveTo>
                <a:lnTo>
                  <a:pt x="788" y="0"/>
                </a:lnTo>
                <a:lnTo>
                  <a:pt x="0" y="0"/>
                </a:lnTo>
                <a:lnTo>
                  <a:pt x="0" y="342"/>
                </a:lnTo>
                <a:lnTo>
                  <a:pt x="788" y="34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3104470" y="4258353"/>
            <a:ext cx="1252537" cy="528637"/>
          </a:xfrm>
          <a:custGeom>
            <a:avLst/>
            <a:gdLst>
              <a:gd name="T0" fmla="*/ 2147483646 w 789"/>
              <a:gd name="T1" fmla="*/ 2147483646 h 333"/>
              <a:gd name="T2" fmla="*/ 2147483646 w 789"/>
              <a:gd name="T3" fmla="*/ 2147483646 h 333"/>
              <a:gd name="T4" fmla="*/ 2147483646 w 789"/>
              <a:gd name="T5" fmla="*/ 2147483646 h 333"/>
              <a:gd name="T6" fmla="*/ 2147483646 w 789"/>
              <a:gd name="T7" fmla="*/ 2147483646 h 333"/>
              <a:gd name="T8" fmla="*/ 2147483646 w 789"/>
              <a:gd name="T9" fmla="*/ 2147483646 h 333"/>
              <a:gd name="T10" fmla="*/ 2147483646 w 789"/>
              <a:gd name="T11" fmla="*/ 2147483646 h 333"/>
              <a:gd name="T12" fmla="*/ 2147483646 w 789"/>
              <a:gd name="T13" fmla="*/ 2147483646 h 333"/>
              <a:gd name="T14" fmla="*/ 2147483646 w 789"/>
              <a:gd name="T15" fmla="*/ 2147483646 h 333"/>
              <a:gd name="T16" fmla="*/ 2147483646 w 789"/>
              <a:gd name="T17" fmla="*/ 0 h 333"/>
              <a:gd name="T18" fmla="*/ 2147483646 w 789"/>
              <a:gd name="T19" fmla="*/ 0 h 333"/>
              <a:gd name="T20" fmla="*/ 2147483646 w 789"/>
              <a:gd name="T21" fmla="*/ 2147483646 h 333"/>
              <a:gd name="T22" fmla="*/ 2147483646 w 789"/>
              <a:gd name="T23" fmla="*/ 2147483646 h 333"/>
              <a:gd name="T24" fmla="*/ 2147483646 w 789"/>
              <a:gd name="T25" fmla="*/ 2147483646 h 333"/>
              <a:gd name="T26" fmla="*/ 2147483646 w 789"/>
              <a:gd name="T27" fmla="*/ 2147483646 h 333"/>
              <a:gd name="T28" fmla="*/ 2147483646 w 789"/>
              <a:gd name="T29" fmla="*/ 2147483646 h 333"/>
              <a:gd name="T30" fmla="*/ 2147483646 w 789"/>
              <a:gd name="T31" fmla="*/ 2147483646 h 333"/>
              <a:gd name="T32" fmla="*/ 2147483646 w 789"/>
              <a:gd name="T33" fmla="*/ 2147483646 h 333"/>
              <a:gd name="T34" fmla="*/ 2147483646 w 789"/>
              <a:gd name="T35" fmla="*/ 2147483646 h 333"/>
              <a:gd name="T36" fmla="*/ 2147483646 w 789"/>
              <a:gd name="T37" fmla="*/ 2147483646 h 333"/>
              <a:gd name="T38" fmla="*/ 2147483646 w 789"/>
              <a:gd name="T39" fmla="*/ 2147483646 h 333"/>
              <a:gd name="T40" fmla="*/ 2147483646 w 789"/>
              <a:gd name="T41" fmla="*/ 2147483646 h 333"/>
              <a:gd name="T42" fmla="*/ 2147483646 w 789"/>
              <a:gd name="T43" fmla="*/ 2147483646 h 333"/>
              <a:gd name="T44" fmla="*/ 2147483646 w 789"/>
              <a:gd name="T45" fmla="*/ 2147483646 h 333"/>
              <a:gd name="T46" fmla="*/ 2147483646 w 789"/>
              <a:gd name="T47" fmla="*/ 2147483646 h 333"/>
              <a:gd name="T48" fmla="*/ 2147483646 w 789"/>
              <a:gd name="T49" fmla="*/ 2147483646 h 333"/>
              <a:gd name="T50" fmla="*/ 2147483646 w 789"/>
              <a:gd name="T51" fmla="*/ 2147483646 h 333"/>
              <a:gd name="T52" fmla="*/ 2147483646 w 789"/>
              <a:gd name="T53" fmla="*/ 2147483646 h 333"/>
              <a:gd name="T54" fmla="*/ 2147483646 w 789"/>
              <a:gd name="T55" fmla="*/ 2147483646 h 333"/>
              <a:gd name="T56" fmla="*/ 2147483646 w 789"/>
              <a:gd name="T57" fmla="*/ 2147483646 h 333"/>
              <a:gd name="T58" fmla="*/ 2147483646 w 789"/>
              <a:gd name="T59" fmla="*/ 2147483646 h 333"/>
              <a:gd name="T60" fmla="*/ 2147483646 w 789"/>
              <a:gd name="T61" fmla="*/ 2147483646 h 333"/>
              <a:gd name="T62" fmla="*/ 2147483646 w 789"/>
              <a:gd name="T63" fmla="*/ 2147483646 h 333"/>
              <a:gd name="T64" fmla="*/ 2147483646 w 789"/>
              <a:gd name="T65" fmla="*/ 2147483646 h 333"/>
              <a:gd name="T66" fmla="*/ 2147483646 w 789"/>
              <a:gd name="T67" fmla="*/ 2147483646 h 333"/>
              <a:gd name="T68" fmla="*/ 2147483646 w 789"/>
              <a:gd name="T69" fmla="*/ 2147483646 h 333"/>
              <a:gd name="T70" fmla="*/ 2147483646 w 789"/>
              <a:gd name="T71" fmla="*/ 2147483646 h 3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89" h="333">
                <a:moveTo>
                  <a:pt x="788" y="166"/>
                </a:moveTo>
                <a:lnTo>
                  <a:pt x="787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7" y="70"/>
                </a:lnTo>
                <a:lnTo>
                  <a:pt x="696" y="59"/>
                </a:lnTo>
                <a:lnTo>
                  <a:pt x="673" y="49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0"/>
                </a:lnTo>
                <a:lnTo>
                  <a:pt x="394" y="0"/>
                </a:lnTo>
                <a:lnTo>
                  <a:pt x="360" y="0"/>
                </a:lnTo>
                <a:lnTo>
                  <a:pt x="325" y="3"/>
                </a:lnTo>
                <a:lnTo>
                  <a:pt x="292" y="6"/>
                </a:lnTo>
                <a:lnTo>
                  <a:pt x="260" y="10"/>
                </a:lnTo>
                <a:lnTo>
                  <a:pt x="228" y="16"/>
                </a:lnTo>
                <a:lnTo>
                  <a:pt x="197" y="22"/>
                </a:lnTo>
                <a:lnTo>
                  <a:pt x="168" y="30"/>
                </a:lnTo>
                <a:lnTo>
                  <a:pt x="141" y="39"/>
                </a:lnTo>
                <a:lnTo>
                  <a:pt x="115" y="49"/>
                </a:lnTo>
                <a:lnTo>
                  <a:pt x="92" y="59"/>
                </a:lnTo>
                <a:lnTo>
                  <a:pt x="71" y="70"/>
                </a:lnTo>
                <a:lnTo>
                  <a:pt x="53" y="83"/>
                </a:lnTo>
                <a:lnTo>
                  <a:pt x="37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7"/>
                </a:lnTo>
                <a:lnTo>
                  <a:pt x="1" y="151"/>
                </a:lnTo>
                <a:lnTo>
                  <a:pt x="0" y="166"/>
                </a:lnTo>
                <a:lnTo>
                  <a:pt x="1" y="180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7" y="236"/>
                </a:lnTo>
                <a:lnTo>
                  <a:pt x="53" y="249"/>
                </a:lnTo>
                <a:lnTo>
                  <a:pt x="71" y="261"/>
                </a:lnTo>
                <a:lnTo>
                  <a:pt x="92" y="273"/>
                </a:lnTo>
                <a:lnTo>
                  <a:pt x="115" y="284"/>
                </a:lnTo>
                <a:lnTo>
                  <a:pt x="141" y="294"/>
                </a:lnTo>
                <a:lnTo>
                  <a:pt x="168" y="302"/>
                </a:lnTo>
                <a:lnTo>
                  <a:pt x="197" y="310"/>
                </a:lnTo>
                <a:lnTo>
                  <a:pt x="228" y="317"/>
                </a:lnTo>
                <a:lnTo>
                  <a:pt x="260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1"/>
                </a:lnTo>
                <a:lnTo>
                  <a:pt x="394" y="332"/>
                </a:lnTo>
                <a:lnTo>
                  <a:pt x="429" y="331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1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1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7" y="180"/>
                </a:lnTo>
                <a:lnTo>
                  <a:pt x="788" y="1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720545" y="4758415"/>
            <a:ext cx="44403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0" err="1">
                <a:solidFill>
                  <a:srgbClr val="000000"/>
                </a:solidFill>
                <a:latin typeface="Arial" panose="020B0604020202020204" pitchFamily="34" charset="0"/>
              </a:rPr>
              <a:t>sal</a:t>
            </a:r>
            <a:endParaRPr lang="en-US" altLang="en-US" sz="16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5841320" y="5437865"/>
            <a:ext cx="1252537" cy="622300"/>
          </a:xfrm>
          <a:custGeom>
            <a:avLst/>
            <a:gdLst>
              <a:gd name="T0" fmla="*/ 0 w 789"/>
              <a:gd name="T1" fmla="*/ 2147483646 h 392"/>
              <a:gd name="T2" fmla="*/ 2147483646 w 789"/>
              <a:gd name="T3" fmla="*/ 0 h 392"/>
              <a:gd name="T4" fmla="*/ 2147483646 w 789"/>
              <a:gd name="T5" fmla="*/ 2147483646 h 392"/>
              <a:gd name="T6" fmla="*/ 2147483646 w 789"/>
              <a:gd name="T7" fmla="*/ 2147483646 h 392"/>
              <a:gd name="T8" fmla="*/ 0 w 789"/>
              <a:gd name="T9" fmla="*/ 2147483646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89" h="392">
                <a:moveTo>
                  <a:pt x="0" y="196"/>
                </a:moveTo>
                <a:lnTo>
                  <a:pt x="394" y="0"/>
                </a:lnTo>
                <a:lnTo>
                  <a:pt x="788" y="196"/>
                </a:lnTo>
                <a:lnTo>
                  <a:pt x="394" y="391"/>
                </a:lnTo>
                <a:lnTo>
                  <a:pt x="0" y="196"/>
                </a:lnTo>
              </a:path>
            </a:pathLst>
          </a:custGeom>
          <a:noFill/>
          <a:ln w="508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3453720" y="4339315"/>
            <a:ext cx="7112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0">
                <a:solidFill>
                  <a:srgbClr val="000000"/>
                </a:solidFill>
                <a:latin typeface="Arial" panose="020B0604020202020204" pitchFamily="34" charset="0"/>
              </a:rPr>
              <a:t>name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9284607" y="4712378"/>
            <a:ext cx="5318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0">
                <a:solidFill>
                  <a:srgbClr val="000000"/>
                </a:solidFill>
                <a:latin typeface="Arial" panose="020B0604020202020204" pitchFamily="34" charset="0"/>
              </a:rPr>
              <a:t>age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7257" y="4696503"/>
            <a:ext cx="8366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0">
                <a:solidFill>
                  <a:srgbClr val="000000"/>
                </a:solidFill>
                <a:latin typeface="Arial" panose="020B0604020202020204" pitchFamily="34" charset="0"/>
              </a:rPr>
              <a:t>pname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8222570" y="5596615"/>
            <a:ext cx="13446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0">
                <a:solidFill>
                  <a:srgbClr val="000000"/>
                </a:solidFill>
                <a:latin typeface="Arial" panose="020B0604020202020204" pitchFamily="34" charset="0"/>
              </a:rPr>
              <a:t>Dependents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099707" y="5614078"/>
            <a:ext cx="1254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0">
                <a:solidFill>
                  <a:srgbClr val="000000"/>
                </a:solidFill>
                <a:latin typeface="Arial" panose="020B0604020202020204" pitchFamily="34" charset="0"/>
              </a:rPr>
              <a:t>Employees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2358345" y="4744128"/>
            <a:ext cx="74058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 err="1">
                <a:solidFill>
                  <a:srgbClr val="000000"/>
                </a:solidFill>
                <a:latin typeface="Arial" panose="020B0604020202020204" pitchFamily="34" charset="0"/>
              </a:rPr>
              <a:t>empid</a:t>
            </a:r>
            <a:endParaRPr lang="en-US" altLang="en-US" sz="1600" i="0" u="sng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6074682" y="5596615"/>
            <a:ext cx="7794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0">
                <a:solidFill>
                  <a:srgbClr val="000000"/>
                </a:solidFill>
                <a:latin typeface="Arial" panose="020B0604020202020204" pitchFamily="34" charset="0"/>
              </a:rPr>
              <a:t>Policy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6188982" y="4634590"/>
            <a:ext cx="5984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0">
                <a:solidFill>
                  <a:srgbClr val="000000"/>
                </a:solidFill>
                <a:latin typeface="Arial" panose="020B0604020202020204" pitchFamily="34" charset="0"/>
              </a:rPr>
              <a:t>cost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7717745" y="4999715"/>
            <a:ext cx="60960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3745820" y="4810803"/>
            <a:ext cx="0" cy="6683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2588532" y="5190215"/>
            <a:ext cx="809625" cy="3095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H="1">
            <a:off x="4080782" y="5171165"/>
            <a:ext cx="814388" cy="328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V="1">
            <a:off x="6454095" y="5025115"/>
            <a:ext cx="0" cy="4143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7963807" y="5171165"/>
            <a:ext cx="369888" cy="3476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8954407" y="5171165"/>
            <a:ext cx="514350" cy="3476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H="1">
            <a:off x="4361770" y="5745840"/>
            <a:ext cx="14160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7120845" y="5745840"/>
            <a:ext cx="931862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579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3084"/>
            <a:ext cx="10515600" cy="1325563"/>
          </a:xfrm>
        </p:spPr>
        <p:txBody>
          <a:bodyPr/>
          <a:lstStyle/>
          <a:p>
            <a:r>
              <a:rPr lang="en-IN"/>
              <a:t>Weak entity set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021"/>
            <a:ext cx="10515600" cy="4631942"/>
          </a:xfrm>
        </p:spPr>
        <p:txBody>
          <a:bodyPr/>
          <a:lstStyle/>
          <a:p>
            <a:r>
              <a:rPr lang="en-US" altLang="en-US" sz="2400"/>
              <a:t>Combine the Weak entity set and its identifying relationship into a single table</a:t>
            </a:r>
          </a:p>
          <a:p>
            <a:pPr marL="457200" lvl="1" indent="0">
              <a:buNone/>
            </a:pPr>
            <a:r>
              <a:rPr lang="en-US" altLang="en-US" sz="2000"/>
              <a:t>(Similar to the second approach that we had seen earlier)</a:t>
            </a:r>
          </a:p>
          <a:p>
            <a:pPr lvl="1"/>
            <a:r>
              <a:rPr lang="en-US" altLang="en-US"/>
              <a:t>The primary key is (</a:t>
            </a:r>
            <a:r>
              <a:rPr lang="en-US" altLang="en-US" err="1"/>
              <a:t>pname</a:t>
            </a:r>
            <a:r>
              <a:rPr lang="en-US" altLang="en-US"/>
              <a:t>, </a:t>
            </a:r>
            <a:r>
              <a:rPr lang="en-US" altLang="en-US" err="1"/>
              <a:t>empid</a:t>
            </a:r>
            <a:r>
              <a:rPr lang="en-US" altLang="en-US"/>
              <a:t>) since Dependents is a weak entity </a:t>
            </a:r>
          </a:p>
          <a:p>
            <a:pPr lvl="1"/>
            <a:r>
              <a:rPr lang="en-US" altLang="en-US" err="1"/>
              <a:t>empid</a:t>
            </a:r>
            <a:r>
              <a:rPr lang="en-US" altLang="en-US"/>
              <a:t> NOT NULL ensures total participation</a:t>
            </a:r>
          </a:p>
          <a:p>
            <a:r>
              <a:rPr lang="en-US" altLang="en-US" sz="2400"/>
              <a:t>When the </a:t>
            </a:r>
            <a:r>
              <a:rPr lang="en-US" altLang="en-US" sz="2400" b="1"/>
              <a:t>owner entity</a:t>
            </a:r>
            <a:r>
              <a:rPr lang="en-US" altLang="en-US" sz="2400"/>
              <a:t> is </a:t>
            </a:r>
            <a:r>
              <a:rPr lang="en-US" altLang="en-US" sz="2400" b="1"/>
              <a:t>deleted</a:t>
            </a:r>
            <a:r>
              <a:rPr lang="en-US" altLang="en-US" sz="2400"/>
              <a:t>, </a:t>
            </a:r>
            <a:r>
              <a:rPr lang="en-US" altLang="en-US" sz="2400" b="1"/>
              <a:t>all</a:t>
            </a:r>
            <a:r>
              <a:rPr lang="en-US" altLang="en-US" sz="2400"/>
              <a:t> </a:t>
            </a:r>
            <a:r>
              <a:rPr lang="en-US" altLang="en-US" sz="2400" b="1"/>
              <a:t>owned</a:t>
            </a:r>
            <a:r>
              <a:rPr lang="en-US" altLang="en-US" sz="2400"/>
              <a:t> </a:t>
            </a:r>
            <a:r>
              <a:rPr lang="en-US" altLang="en-US" sz="2400" b="1"/>
              <a:t>weak entities</a:t>
            </a:r>
            <a:r>
              <a:rPr lang="en-US" altLang="en-US" sz="2400"/>
              <a:t> must also be </a:t>
            </a:r>
            <a:r>
              <a:rPr lang="en-US" altLang="en-US" sz="2400" b="1"/>
              <a:t>deleted</a:t>
            </a:r>
            <a:r>
              <a:rPr lang="en-US" altLang="en-US" sz="2400"/>
              <a:t>. Ensured by ON DELETE CASCADE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190109" y="3934264"/>
            <a:ext cx="7658100" cy="230575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0">
                <a:solidFill>
                  <a:schemeClr val="tx2"/>
                </a:solidFill>
                <a:latin typeface="Courier New" panose="02070309020205020404" pitchFamily="49" charset="0"/>
              </a:rPr>
              <a:t>CREATE TABLE</a:t>
            </a: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0" i="0" err="1">
                <a:solidFill>
                  <a:schemeClr val="tx2"/>
                </a:solidFill>
                <a:latin typeface="Courier New" panose="02070309020205020404" pitchFamily="49" charset="0"/>
              </a:rPr>
              <a:t>Dep_Policy</a:t>
            </a: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 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altLang="en-US" sz="1800" b="0" i="0" err="1">
                <a:solidFill>
                  <a:schemeClr val="tx2"/>
                </a:solidFill>
                <a:latin typeface="Courier New" panose="02070309020205020404" pitchFamily="49" charset="0"/>
              </a:rPr>
              <a:t>pname</a:t>
            </a: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i="0">
                <a:solidFill>
                  <a:schemeClr val="tx2"/>
                </a:solidFill>
                <a:latin typeface="Courier New" panose="02070309020205020404" pitchFamily="49" charset="0"/>
              </a:rPr>
              <a:t>CHAR(20),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                 age   </a:t>
            </a:r>
            <a:r>
              <a:rPr lang="en-US" altLang="en-US" sz="1800" i="0">
                <a:solidFill>
                  <a:schemeClr val="tx2"/>
                </a:solidFill>
                <a:latin typeface="Courier New" panose="02070309020205020404" pitchFamily="49" charset="0"/>
              </a:rPr>
              <a:t>INTEGER,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                 cost  </a:t>
            </a:r>
            <a:r>
              <a:rPr lang="en-US" altLang="en-US" sz="1800" i="0">
                <a:solidFill>
                  <a:schemeClr val="tx2"/>
                </a:solidFill>
                <a:latin typeface="Courier New" panose="02070309020205020404" pitchFamily="49" charset="0"/>
              </a:rPr>
              <a:t>REAL,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altLang="en-US" sz="1800" b="0" i="0" err="1">
                <a:solidFill>
                  <a:schemeClr val="tx2"/>
                </a:solidFill>
                <a:latin typeface="Courier New" panose="02070309020205020404" pitchFamily="49" charset="0"/>
              </a:rPr>
              <a:t>empid</a:t>
            </a: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800" i="0">
                <a:solidFill>
                  <a:schemeClr val="tx2"/>
                </a:solidFill>
                <a:latin typeface="Courier New" panose="02070309020205020404" pitchFamily="49" charset="0"/>
              </a:rPr>
              <a:t>CHAR(11) NOT NULL,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altLang="en-US" sz="1800" i="0">
                <a:solidFill>
                  <a:schemeClr val="tx2"/>
                </a:solidFill>
                <a:latin typeface="Courier New" panose="02070309020205020404" pitchFamily="49" charset="0"/>
              </a:rPr>
              <a:t>PRIMARY KEY</a:t>
            </a: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  (</a:t>
            </a:r>
            <a:r>
              <a:rPr lang="en-US" altLang="en-US" sz="1800" b="0" i="0" err="1">
                <a:solidFill>
                  <a:schemeClr val="tx2"/>
                </a:solidFill>
                <a:latin typeface="Courier New" panose="02070309020205020404" pitchFamily="49" charset="0"/>
              </a:rPr>
              <a:t>pname</a:t>
            </a: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800" b="0" i="0" err="1">
                <a:solidFill>
                  <a:schemeClr val="tx2"/>
                </a:solidFill>
                <a:latin typeface="Courier New" panose="02070309020205020404" pitchFamily="49" charset="0"/>
              </a:rPr>
              <a:t>empid</a:t>
            </a: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altLang="en-US" sz="1800" i="0">
                <a:solidFill>
                  <a:schemeClr val="tx2"/>
                </a:solidFill>
                <a:latin typeface="Courier New" panose="02070309020205020404" pitchFamily="49" charset="0"/>
              </a:rPr>
              <a:t>FOREIGN KEY</a:t>
            </a: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  (</a:t>
            </a:r>
            <a:r>
              <a:rPr lang="en-US" altLang="en-US" sz="1800" b="0" i="0" err="1">
                <a:solidFill>
                  <a:schemeClr val="tx2"/>
                </a:solidFill>
                <a:latin typeface="Courier New" panose="02070309020205020404" pitchFamily="49" charset="0"/>
              </a:rPr>
              <a:t>empid</a:t>
            </a: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) </a:t>
            </a:r>
            <a:r>
              <a:rPr lang="en-US" altLang="en-US" sz="1800" i="0">
                <a:solidFill>
                  <a:schemeClr val="tx2"/>
                </a:solidFill>
                <a:latin typeface="Courier New" panose="02070309020205020404" pitchFamily="49" charset="0"/>
              </a:rPr>
              <a:t>REFERENCES</a:t>
            </a: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                  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Courier New" panose="02070309020205020404" pitchFamily="49" charset="0"/>
              </a:rPr>
              <a:t>		    </a:t>
            </a: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Employees(</a:t>
            </a:r>
            <a:r>
              <a:rPr lang="en-US" altLang="en-US" sz="1800" b="0" i="0" err="1">
                <a:solidFill>
                  <a:schemeClr val="tx2"/>
                </a:solidFill>
                <a:latin typeface="Courier New" panose="02070309020205020404" pitchFamily="49" charset="0"/>
              </a:rPr>
              <a:t>empid</a:t>
            </a: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), </a:t>
            </a:r>
            <a:r>
              <a:rPr lang="en-US" altLang="en-US" sz="1800" i="0">
                <a:solidFill>
                  <a:schemeClr val="tx2"/>
                </a:solidFill>
                <a:latin typeface="Courier New" panose="02070309020205020404" pitchFamily="49" charset="0"/>
              </a:rPr>
              <a:t>ON DELETE CASCADE</a:t>
            </a: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25393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ER Model – Class Hierarchies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67660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b="1" err="1"/>
              <a:t>Hourly_Emps</a:t>
            </a:r>
            <a:r>
              <a:rPr lang="en-US" altLang="en-US"/>
              <a:t> and </a:t>
            </a:r>
            <a:r>
              <a:rPr lang="en-US" altLang="en-US" b="1" err="1"/>
              <a:t>Contract_Emps</a:t>
            </a:r>
            <a:r>
              <a:rPr lang="en-US" altLang="en-US"/>
              <a:t> </a:t>
            </a:r>
            <a:r>
              <a:rPr lang="en-US" altLang="en-US" b="1">
                <a:solidFill>
                  <a:schemeClr val="accent2"/>
                </a:solidFill>
              </a:rPr>
              <a:t>inherit</a:t>
            </a:r>
            <a:r>
              <a:rPr lang="en-US" altLang="en-US"/>
              <a:t> the attributes of the entity set </a:t>
            </a:r>
            <a:r>
              <a:rPr lang="en-US" altLang="en-US" b="1"/>
              <a:t>Employees</a:t>
            </a:r>
          </a:p>
          <a:p>
            <a:pPr>
              <a:lnSpc>
                <a:spcPct val="80000"/>
              </a:lnSpc>
            </a:pPr>
            <a:r>
              <a:rPr lang="en-US" altLang="en-US"/>
              <a:t>If we declare A </a:t>
            </a:r>
            <a:r>
              <a:rPr lang="en-US" altLang="en-US" b="1">
                <a:solidFill>
                  <a:schemeClr val="accent2"/>
                </a:solidFill>
              </a:rPr>
              <a:t>ISA</a:t>
            </a:r>
            <a:r>
              <a:rPr lang="en-US" altLang="en-US"/>
              <a:t> B, every A entity is also considered to be a B entity, i.e., </a:t>
            </a:r>
            <a:r>
              <a:rPr lang="en-US" altLang="en-US" err="1"/>
              <a:t>Hourly_Emps</a:t>
            </a:r>
            <a:r>
              <a:rPr lang="en-US" altLang="en-US"/>
              <a:t> </a:t>
            </a:r>
            <a:r>
              <a:rPr lang="en-US" altLang="en-US" b="1">
                <a:solidFill>
                  <a:schemeClr val="accent2"/>
                </a:solidFill>
              </a:rPr>
              <a:t>ISA</a:t>
            </a:r>
            <a:r>
              <a:rPr lang="en-US" altLang="en-US"/>
              <a:t> Employees</a:t>
            </a:r>
            <a:br>
              <a:rPr lang="en-US" altLang="en-US"/>
            </a:br>
            <a:endParaRPr lang="en-US" altLang="en-US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 Two kinds of constraints:</a:t>
            </a:r>
          </a:p>
          <a:p>
            <a:pPr>
              <a:lnSpc>
                <a:spcPct val="80000"/>
              </a:lnSpc>
            </a:pPr>
            <a:r>
              <a:rPr lang="en-US" altLang="en-US" b="1">
                <a:solidFill>
                  <a:schemeClr val="accent2"/>
                </a:solidFill>
              </a:rPr>
              <a:t>Overlap constraints</a:t>
            </a:r>
            <a:r>
              <a:rPr lang="en-US" altLang="en-US"/>
              <a:t> - Can Joe be an </a:t>
            </a:r>
            <a:r>
              <a:rPr lang="en-US" altLang="en-US" err="1"/>
              <a:t>Hourly_Emps</a:t>
            </a:r>
            <a:r>
              <a:rPr lang="en-US" altLang="en-US"/>
              <a:t> as well as a </a:t>
            </a:r>
            <a:r>
              <a:rPr lang="en-US" altLang="en-US" err="1"/>
              <a:t>Contract_Emps</a:t>
            </a:r>
            <a:r>
              <a:rPr lang="en-US" altLang="en-US"/>
              <a:t> entity?  </a:t>
            </a:r>
            <a:r>
              <a:rPr lang="en-US" altLang="en-US">
                <a:solidFill>
                  <a:schemeClr val="accent2"/>
                </a:solidFill>
              </a:rPr>
              <a:t>(</a:t>
            </a:r>
            <a:r>
              <a:rPr lang="en-US" altLang="en-US" i="1">
                <a:solidFill>
                  <a:schemeClr val="accent2"/>
                </a:solidFill>
              </a:rPr>
              <a:t>Allowed/disallowed</a:t>
            </a:r>
            <a:r>
              <a:rPr lang="en-US" altLang="en-US">
                <a:solidFill>
                  <a:schemeClr val="accent2"/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en-US" b="1">
                <a:solidFill>
                  <a:schemeClr val="accent2"/>
                </a:solidFill>
              </a:rPr>
              <a:t>Covering constraints</a:t>
            </a:r>
            <a:r>
              <a:rPr lang="en-US" altLang="en-US" i="1">
                <a:solidFill>
                  <a:schemeClr val="accent2"/>
                </a:solidFill>
              </a:rPr>
              <a:t> </a:t>
            </a:r>
            <a:r>
              <a:rPr lang="en-US" altLang="en-US" i="1"/>
              <a:t>-</a:t>
            </a:r>
            <a:r>
              <a:rPr lang="en-US" altLang="en-US"/>
              <a:t> Does every Employees entity also have to be an </a:t>
            </a:r>
            <a:r>
              <a:rPr lang="en-US" altLang="en-US" err="1"/>
              <a:t>Hourly_Emps</a:t>
            </a:r>
            <a:r>
              <a:rPr lang="en-US" altLang="en-US"/>
              <a:t> or a </a:t>
            </a:r>
            <a:r>
              <a:rPr lang="en-US" altLang="en-US" err="1"/>
              <a:t>Contract_Emps</a:t>
            </a:r>
            <a:r>
              <a:rPr lang="en-US" altLang="en-US"/>
              <a:t> entity?</a:t>
            </a:r>
            <a:r>
              <a:rPr lang="en-US" altLang="en-US" i="1">
                <a:solidFill>
                  <a:schemeClr val="accent2"/>
                </a:solidFill>
              </a:rPr>
              <a:t> (Yes/no)</a:t>
            </a:r>
            <a:endParaRPr lang="en-US" altLang="en-US"/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78648" y="4957378"/>
            <a:ext cx="14954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Contract_Emps</a:t>
            </a: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560973" y="2576128"/>
            <a:ext cx="1055688" cy="390525"/>
          </a:xfrm>
          <a:custGeom>
            <a:avLst/>
            <a:gdLst>
              <a:gd name="T0" fmla="*/ 1050925 w 665"/>
              <a:gd name="T1" fmla="*/ 176213 h 246"/>
              <a:gd name="T2" fmla="*/ 1036638 w 665"/>
              <a:gd name="T3" fmla="*/ 142875 h 246"/>
              <a:gd name="T4" fmla="*/ 1004888 w 665"/>
              <a:gd name="T5" fmla="*/ 111125 h 246"/>
              <a:gd name="T6" fmla="*/ 958850 w 665"/>
              <a:gd name="T7" fmla="*/ 82550 h 246"/>
              <a:gd name="T8" fmla="*/ 900113 w 665"/>
              <a:gd name="T9" fmla="*/ 55563 h 246"/>
              <a:gd name="T10" fmla="*/ 828675 w 665"/>
              <a:gd name="T11" fmla="*/ 36513 h 246"/>
              <a:gd name="T12" fmla="*/ 750888 w 665"/>
              <a:gd name="T13" fmla="*/ 17463 h 246"/>
              <a:gd name="T14" fmla="*/ 663575 w 665"/>
              <a:gd name="T15" fmla="*/ 6350 h 246"/>
              <a:gd name="T16" fmla="*/ 573088 w 665"/>
              <a:gd name="T17" fmla="*/ 1588 h 246"/>
              <a:gd name="T18" fmla="*/ 481013 w 665"/>
              <a:gd name="T19" fmla="*/ 1588 h 246"/>
              <a:gd name="T20" fmla="*/ 390525 w 665"/>
              <a:gd name="T21" fmla="*/ 6350 h 246"/>
              <a:gd name="T22" fmla="*/ 304800 w 665"/>
              <a:gd name="T23" fmla="*/ 17463 h 246"/>
              <a:gd name="T24" fmla="*/ 223838 w 665"/>
              <a:gd name="T25" fmla="*/ 36513 h 246"/>
              <a:gd name="T26" fmla="*/ 155575 w 665"/>
              <a:gd name="T27" fmla="*/ 55563 h 246"/>
              <a:gd name="T28" fmla="*/ 95250 w 665"/>
              <a:gd name="T29" fmla="*/ 82550 h 246"/>
              <a:gd name="T30" fmla="*/ 49213 w 665"/>
              <a:gd name="T31" fmla="*/ 111125 h 246"/>
              <a:gd name="T32" fmla="*/ 17463 w 665"/>
              <a:gd name="T33" fmla="*/ 142875 h 246"/>
              <a:gd name="T34" fmla="*/ 1588 w 665"/>
              <a:gd name="T35" fmla="*/ 176213 h 246"/>
              <a:gd name="T36" fmla="*/ 1588 w 665"/>
              <a:gd name="T37" fmla="*/ 211138 h 246"/>
              <a:gd name="T38" fmla="*/ 17463 w 665"/>
              <a:gd name="T39" fmla="*/ 244475 h 246"/>
              <a:gd name="T40" fmla="*/ 49213 w 665"/>
              <a:gd name="T41" fmla="*/ 276225 h 246"/>
              <a:gd name="T42" fmla="*/ 95250 w 665"/>
              <a:gd name="T43" fmla="*/ 306388 h 246"/>
              <a:gd name="T44" fmla="*/ 155575 w 665"/>
              <a:gd name="T45" fmla="*/ 331788 h 246"/>
              <a:gd name="T46" fmla="*/ 223838 w 665"/>
              <a:gd name="T47" fmla="*/ 354013 h 246"/>
              <a:gd name="T48" fmla="*/ 304800 w 665"/>
              <a:gd name="T49" fmla="*/ 369888 h 246"/>
              <a:gd name="T50" fmla="*/ 390525 w 665"/>
              <a:gd name="T51" fmla="*/ 381000 h 246"/>
              <a:gd name="T52" fmla="*/ 481013 w 665"/>
              <a:gd name="T53" fmla="*/ 388938 h 246"/>
              <a:gd name="T54" fmla="*/ 573088 w 665"/>
              <a:gd name="T55" fmla="*/ 388938 h 246"/>
              <a:gd name="T56" fmla="*/ 663575 w 665"/>
              <a:gd name="T57" fmla="*/ 381000 h 246"/>
              <a:gd name="T58" fmla="*/ 750888 w 665"/>
              <a:gd name="T59" fmla="*/ 369888 h 246"/>
              <a:gd name="T60" fmla="*/ 828675 w 665"/>
              <a:gd name="T61" fmla="*/ 354013 h 246"/>
              <a:gd name="T62" fmla="*/ 900113 w 665"/>
              <a:gd name="T63" fmla="*/ 331788 h 246"/>
              <a:gd name="T64" fmla="*/ 958850 w 665"/>
              <a:gd name="T65" fmla="*/ 306388 h 246"/>
              <a:gd name="T66" fmla="*/ 1004888 w 665"/>
              <a:gd name="T67" fmla="*/ 276225 h 246"/>
              <a:gd name="T68" fmla="*/ 1036638 w 665"/>
              <a:gd name="T69" fmla="*/ 244475 h 246"/>
              <a:gd name="T70" fmla="*/ 1050925 w 665"/>
              <a:gd name="T71" fmla="*/ 211138 h 2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65" h="246">
                <a:moveTo>
                  <a:pt x="664" y="123"/>
                </a:moveTo>
                <a:lnTo>
                  <a:pt x="662" y="111"/>
                </a:lnTo>
                <a:lnTo>
                  <a:pt x="658" y="101"/>
                </a:lnTo>
                <a:lnTo>
                  <a:pt x="653" y="90"/>
                </a:lnTo>
                <a:lnTo>
                  <a:pt x="644" y="80"/>
                </a:lnTo>
                <a:lnTo>
                  <a:pt x="633" y="70"/>
                </a:lnTo>
                <a:lnTo>
                  <a:pt x="620" y="62"/>
                </a:lnTo>
                <a:lnTo>
                  <a:pt x="604" y="52"/>
                </a:lnTo>
                <a:lnTo>
                  <a:pt x="587" y="43"/>
                </a:lnTo>
                <a:lnTo>
                  <a:pt x="567" y="35"/>
                </a:lnTo>
                <a:lnTo>
                  <a:pt x="546" y="28"/>
                </a:lnTo>
                <a:lnTo>
                  <a:pt x="522" y="23"/>
                </a:lnTo>
                <a:lnTo>
                  <a:pt x="498" y="17"/>
                </a:lnTo>
                <a:lnTo>
                  <a:pt x="473" y="11"/>
                </a:lnTo>
                <a:lnTo>
                  <a:pt x="446" y="8"/>
                </a:lnTo>
                <a:lnTo>
                  <a:pt x="418" y="4"/>
                </a:lnTo>
                <a:lnTo>
                  <a:pt x="389" y="2"/>
                </a:lnTo>
                <a:lnTo>
                  <a:pt x="361" y="1"/>
                </a:lnTo>
                <a:lnTo>
                  <a:pt x="332" y="0"/>
                </a:lnTo>
                <a:lnTo>
                  <a:pt x="303" y="1"/>
                </a:lnTo>
                <a:lnTo>
                  <a:pt x="275" y="2"/>
                </a:lnTo>
                <a:lnTo>
                  <a:pt x="246" y="4"/>
                </a:lnTo>
                <a:lnTo>
                  <a:pt x="218" y="8"/>
                </a:lnTo>
                <a:lnTo>
                  <a:pt x="192" y="11"/>
                </a:lnTo>
                <a:lnTo>
                  <a:pt x="166" y="17"/>
                </a:lnTo>
                <a:lnTo>
                  <a:pt x="141" y="23"/>
                </a:lnTo>
                <a:lnTo>
                  <a:pt x="119" y="28"/>
                </a:lnTo>
                <a:lnTo>
                  <a:pt x="98" y="35"/>
                </a:lnTo>
                <a:lnTo>
                  <a:pt x="78" y="43"/>
                </a:lnTo>
                <a:lnTo>
                  <a:pt x="60" y="52"/>
                </a:lnTo>
                <a:lnTo>
                  <a:pt x="45" y="62"/>
                </a:lnTo>
                <a:lnTo>
                  <a:pt x="31" y="70"/>
                </a:lnTo>
                <a:lnTo>
                  <a:pt x="21" y="80"/>
                </a:lnTo>
                <a:lnTo>
                  <a:pt x="11" y="90"/>
                </a:lnTo>
                <a:lnTo>
                  <a:pt x="5" y="101"/>
                </a:lnTo>
                <a:lnTo>
                  <a:pt x="1" y="111"/>
                </a:lnTo>
                <a:lnTo>
                  <a:pt x="0" y="123"/>
                </a:lnTo>
                <a:lnTo>
                  <a:pt x="1" y="133"/>
                </a:lnTo>
                <a:lnTo>
                  <a:pt x="5" y="143"/>
                </a:lnTo>
                <a:lnTo>
                  <a:pt x="11" y="154"/>
                </a:lnTo>
                <a:lnTo>
                  <a:pt x="21" y="164"/>
                </a:lnTo>
                <a:lnTo>
                  <a:pt x="31" y="174"/>
                </a:lnTo>
                <a:lnTo>
                  <a:pt x="45" y="184"/>
                </a:lnTo>
                <a:lnTo>
                  <a:pt x="60" y="193"/>
                </a:lnTo>
                <a:lnTo>
                  <a:pt x="78" y="201"/>
                </a:lnTo>
                <a:lnTo>
                  <a:pt x="98" y="209"/>
                </a:lnTo>
                <a:lnTo>
                  <a:pt x="119" y="216"/>
                </a:lnTo>
                <a:lnTo>
                  <a:pt x="141" y="223"/>
                </a:lnTo>
                <a:lnTo>
                  <a:pt x="166" y="228"/>
                </a:lnTo>
                <a:lnTo>
                  <a:pt x="192" y="233"/>
                </a:lnTo>
                <a:lnTo>
                  <a:pt x="218" y="238"/>
                </a:lnTo>
                <a:lnTo>
                  <a:pt x="246" y="240"/>
                </a:lnTo>
                <a:lnTo>
                  <a:pt x="275" y="242"/>
                </a:lnTo>
                <a:lnTo>
                  <a:pt x="303" y="245"/>
                </a:lnTo>
                <a:lnTo>
                  <a:pt x="332" y="245"/>
                </a:lnTo>
                <a:lnTo>
                  <a:pt x="361" y="245"/>
                </a:lnTo>
                <a:lnTo>
                  <a:pt x="389" y="242"/>
                </a:lnTo>
                <a:lnTo>
                  <a:pt x="418" y="240"/>
                </a:lnTo>
                <a:lnTo>
                  <a:pt x="446" y="238"/>
                </a:lnTo>
                <a:lnTo>
                  <a:pt x="473" y="233"/>
                </a:lnTo>
                <a:lnTo>
                  <a:pt x="498" y="228"/>
                </a:lnTo>
                <a:lnTo>
                  <a:pt x="522" y="223"/>
                </a:lnTo>
                <a:lnTo>
                  <a:pt x="546" y="216"/>
                </a:lnTo>
                <a:lnTo>
                  <a:pt x="567" y="209"/>
                </a:lnTo>
                <a:lnTo>
                  <a:pt x="587" y="201"/>
                </a:lnTo>
                <a:lnTo>
                  <a:pt x="604" y="193"/>
                </a:lnTo>
                <a:lnTo>
                  <a:pt x="620" y="184"/>
                </a:lnTo>
                <a:lnTo>
                  <a:pt x="633" y="174"/>
                </a:lnTo>
                <a:lnTo>
                  <a:pt x="644" y="164"/>
                </a:lnTo>
                <a:lnTo>
                  <a:pt x="653" y="154"/>
                </a:lnTo>
                <a:lnTo>
                  <a:pt x="658" y="143"/>
                </a:lnTo>
                <a:lnTo>
                  <a:pt x="662" y="133"/>
                </a:lnTo>
                <a:lnTo>
                  <a:pt x="664" y="12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11146314" y="3469264"/>
            <a:ext cx="1054100" cy="390525"/>
          </a:xfrm>
          <a:custGeom>
            <a:avLst/>
            <a:gdLst>
              <a:gd name="T0" fmla="*/ 1588 w 664"/>
              <a:gd name="T1" fmla="*/ 211138 h 246"/>
              <a:gd name="T2" fmla="*/ 15875 w 664"/>
              <a:gd name="T3" fmla="*/ 244475 h 246"/>
              <a:gd name="T4" fmla="*/ 47625 w 664"/>
              <a:gd name="T5" fmla="*/ 276225 h 246"/>
              <a:gd name="T6" fmla="*/ 93663 w 664"/>
              <a:gd name="T7" fmla="*/ 306388 h 246"/>
              <a:gd name="T8" fmla="*/ 152400 w 664"/>
              <a:gd name="T9" fmla="*/ 331788 h 246"/>
              <a:gd name="T10" fmla="*/ 223838 w 664"/>
              <a:gd name="T11" fmla="*/ 354013 h 246"/>
              <a:gd name="T12" fmla="*/ 301625 w 664"/>
              <a:gd name="T13" fmla="*/ 369888 h 246"/>
              <a:gd name="T14" fmla="*/ 388938 w 664"/>
              <a:gd name="T15" fmla="*/ 381000 h 246"/>
              <a:gd name="T16" fmla="*/ 479425 w 664"/>
              <a:gd name="T17" fmla="*/ 388938 h 246"/>
              <a:gd name="T18" fmla="*/ 569913 w 664"/>
              <a:gd name="T19" fmla="*/ 388938 h 246"/>
              <a:gd name="T20" fmla="*/ 661988 w 664"/>
              <a:gd name="T21" fmla="*/ 381000 h 246"/>
              <a:gd name="T22" fmla="*/ 749300 w 664"/>
              <a:gd name="T23" fmla="*/ 369888 h 246"/>
              <a:gd name="T24" fmla="*/ 827088 w 664"/>
              <a:gd name="T25" fmla="*/ 350838 h 246"/>
              <a:gd name="T26" fmla="*/ 898525 w 664"/>
              <a:gd name="T27" fmla="*/ 331788 h 246"/>
              <a:gd name="T28" fmla="*/ 957263 w 664"/>
              <a:gd name="T29" fmla="*/ 304800 h 246"/>
              <a:gd name="T30" fmla="*/ 1001713 w 664"/>
              <a:gd name="T31" fmla="*/ 276225 h 246"/>
              <a:gd name="T32" fmla="*/ 1035050 w 664"/>
              <a:gd name="T33" fmla="*/ 244475 h 246"/>
              <a:gd name="T34" fmla="*/ 1049338 w 664"/>
              <a:gd name="T35" fmla="*/ 211138 h 246"/>
              <a:gd name="T36" fmla="*/ 1049338 w 664"/>
              <a:gd name="T37" fmla="*/ 176213 h 246"/>
              <a:gd name="T38" fmla="*/ 1035050 w 664"/>
              <a:gd name="T39" fmla="*/ 142875 h 246"/>
              <a:gd name="T40" fmla="*/ 1001713 w 664"/>
              <a:gd name="T41" fmla="*/ 111125 h 246"/>
              <a:gd name="T42" fmla="*/ 957263 w 664"/>
              <a:gd name="T43" fmla="*/ 82550 h 246"/>
              <a:gd name="T44" fmla="*/ 898525 w 664"/>
              <a:gd name="T45" fmla="*/ 55563 h 246"/>
              <a:gd name="T46" fmla="*/ 827088 w 664"/>
              <a:gd name="T47" fmla="*/ 36513 h 246"/>
              <a:gd name="T48" fmla="*/ 749300 w 664"/>
              <a:gd name="T49" fmla="*/ 17463 h 246"/>
              <a:gd name="T50" fmla="*/ 660400 w 664"/>
              <a:gd name="T51" fmla="*/ 6350 h 246"/>
              <a:gd name="T52" fmla="*/ 569913 w 664"/>
              <a:gd name="T53" fmla="*/ 1588 h 246"/>
              <a:gd name="T54" fmla="*/ 479425 w 664"/>
              <a:gd name="T55" fmla="*/ 1588 h 246"/>
              <a:gd name="T56" fmla="*/ 388938 w 664"/>
              <a:gd name="T57" fmla="*/ 6350 h 246"/>
              <a:gd name="T58" fmla="*/ 301625 w 664"/>
              <a:gd name="T59" fmla="*/ 17463 h 246"/>
              <a:gd name="T60" fmla="*/ 223838 w 664"/>
              <a:gd name="T61" fmla="*/ 36513 h 246"/>
              <a:gd name="T62" fmla="*/ 152400 w 664"/>
              <a:gd name="T63" fmla="*/ 55563 h 246"/>
              <a:gd name="T64" fmla="*/ 93663 w 664"/>
              <a:gd name="T65" fmla="*/ 82550 h 246"/>
              <a:gd name="T66" fmla="*/ 47625 w 664"/>
              <a:gd name="T67" fmla="*/ 112713 h 246"/>
              <a:gd name="T68" fmla="*/ 15875 w 664"/>
              <a:gd name="T69" fmla="*/ 142875 h 246"/>
              <a:gd name="T70" fmla="*/ 1588 w 664"/>
              <a:gd name="T71" fmla="*/ 176213 h 2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64" h="246">
                <a:moveTo>
                  <a:pt x="0" y="123"/>
                </a:moveTo>
                <a:lnTo>
                  <a:pt x="1" y="133"/>
                </a:lnTo>
                <a:lnTo>
                  <a:pt x="5" y="143"/>
                </a:lnTo>
                <a:lnTo>
                  <a:pt x="10" y="154"/>
                </a:lnTo>
                <a:lnTo>
                  <a:pt x="19" y="164"/>
                </a:lnTo>
                <a:lnTo>
                  <a:pt x="30" y="174"/>
                </a:lnTo>
                <a:lnTo>
                  <a:pt x="43" y="184"/>
                </a:lnTo>
                <a:lnTo>
                  <a:pt x="59" y="193"/>
                </a:lnTo>
                <a:lnTo>
                  <a:pt x="76" y="201"/>
                </a:lnTo>
                <a:lnTo>
                  <a:pt x="96" y="209"/>
                </a:lnTo>
                <a:lnTo>
                  <a:pt x="118" y="216"/>
                </a:lnTo>
                <a:lnTo>
                  <a:pt x="141" y="223"/>
                </a:lnTo>
                <a:lnTo>
                  <a:pt x="165" y="228"/>
                </a:lnTo>
                <a:lnTo>
                  <a:pt x="190" y="233"/>
                </a:lnTo>
                <a:lnTo>
                  <a:pt x="217" y="238"/>
                </a:lnTo>
                <a:lnTo>
                  <a:pt x="245" y="240"/>
                </a:lnTo>
                <a:lnTo>
                  <a:pt x="273" y="242"/>
                </a:lnTo>
                <a:lnTo>
                  <a:pt x="302" y="245"/>
                </a:lnTo>
                <a:lnTo>
                  <a:pt x="331" y="245"/>
                </a:lnTo>
                <a:lnTo>
                  <a:pt x="359" y="245"/>
                </a:lnTo>
                <a:lnTo>
                  <a:pt x="388" y="242"/>
                </a:lnTo>
                <a:lnTo>
                  <a:pt x="417" y="240"/>
                </a:lnTo>
                <a:lnTo>
                  <a:pt x="444" y="238"/>
                </a:lnTo>
                <a:lnTo>
                  <a:pt x="472" y="233"/>
                </a:lnTo>
                <a:lnTo>
                  <a:pt x="497" y="228"/>
                </a:lnTo>
                <a:lnTo>
                  <a:pt x="521" y="221"/>
                </a:lnTo>
                <a:lnTo>
                  <a:pt x="544" y="216"/>
                </a:lnTo>
                <a:lnTo>
                  <a:pt x="566" y="209"/>
                </a:lnTo>
                <a:lnTo>
                  <a:pt x="584" y="201"/>
                </a:lnTo>
                <a:lnTo>
                  <a:pt x="603" y="192"/>
                </a:lnTo>
                <a:lnTo>
                  <a:pt x="617" y="184"/>
                </a:lnTo>
                <a:lnTo>
                  <a:pt x="631" y="174"/>
                </a:lnTo>
                <a:lnTo>
                  <a:pt x="643" y="164"/>
                </a:lnTo>
                <a:lnTo>
                  <a:pt x="652" y="154"/>
                </a:lnTo>
                <a:lnTo>
                  <a:pt x="657" y="143"/>
                </a:lnTo>
                <a:lnTo>
                  <a:pt x="661" y="133"/>
                </a:lnTo>
                <a:lnTo>
                  <a:pt x="663" y="123"/>
                </a:lnTo>
                <a:lnTo>
                  <a:pt x="661" y="111"/>
                </a:lnTo>
                <a:lnTo>
                  <a:pt x="657" y="101"/>
                </a:lnTo>
                <a:lnTo>
                  <a:pt x="652" y="90"/>
                </a:lnTo>
                <a:lnTo>
                  <a:pt x="643" y="80"/>
                </a:lnTo>
                <a:lnTo>
                  <a:pt x="631" y="70"/>
                </a:lnTo>
                <a:lnTo>
                  <a:pt x="617" y="62"/>
                </a:lnTo>
                <a:lnTo>
                  <a:pt x="603" y="52"/>
                </a:lnTo>
                <a:lnTo>
                  <a:pt x="584" y="43"/>
                </a:lnTo>
                <a:lnTo>
                  <a:pt x="566" y="35"/>
                </a:lnTo>
                <a:lnTo>
                  <a:pt x="543" y="28"/>
                </a:lnTo>
                <a:lnTo>
                  <a:pt x="521" y="23"/>
                </a:lnTo>
                <a:lnTo>
                  <a:pt x="497" y="17"/>
                </a:lnTo>
                <a:lnTo>
                  <a:pt x="472" y="11"/>
                </a:lnTo>
                <a:lnTo>
                  <a:pt x="444" y="8"/>
                </a:lnTo>
                <a:lnTo>
                  <a:pt x="416" y="4"/>
                </a:lnTo>
                <a:lnTo>
                  <a:pt x="388" y="2"/>
                </a:lnTo>
                <a:lnTo>
                  <a:pt x="359" y="1"/>
                </a:lnTo>
                <a:lnTo>
                  <a:pt x="331" y="0"/>
                </a:lnTo>
                <a:lnTo>
                  <a:pt x="302" y="1"/>
                </a:lnTo>
                <a:lnTo>
                  <a:pt x="273" y="2"/>
                </a:lnTo>
                <a:lnTo>
                  <a:pt x="245" y="4"/>
                </a:lnTo>
                <a:lnTo>
                  <a:pt x="217" y="8"/>
                </a:lnTo>
                <a:lnTo>
                  <a:pt x="190" y="11"/>
                </a:lnTo>
                <a:lnTo>
                  <a:pt x="165" y="17"/>
                </a:lnTo>
                <a:lnTo>
                  <a:pt x="141" y="23"/>
                </a:lnTo>
                <a:lnTo>
                  <a:pt x="118" y="28"/>
                </a:lnTo>
                <a:lnTo>
                  <a:pt x="96" y="35"/>
                </a:lnTo>
                <a:lnTo>
                  <a:pt x="76" y="43"/>
                </a:lnTo>
                <a:lnTo>
                  <a:pt x="59" y="52"/>
                </a:lnTo>
                <a:lnTo>
                  <a:pt x="43" y="62"/>
                </a:lnTo>
                <a:lnTo>
                  <a:pt x="30" y="71"/>
                </a:lnTo>
                <a:lnTo>
                  <a:pt x="19" y="80"/>
                </a:lnTo>
                <a:lnTo>
                  <a:pt x="10" y="90"/>
                </a:lnTo>
                <a:lnTo>
                  <a:pt x="5" y="101"/>
                </a:lnTo>
                <a:lnTo>
                  <a:pt x="1" y="111"/>
                </a:lnTo>
                <a:lnTo>
                  <a:pt x="0" y="12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9511886" y="2291966"/>
            <a:ext cx="1054100" cy="390525"/>
          </a:xfrm>
          <a:custGeom>
            <a:avLst/>
            <a:gdLst>
              <a:gd name="T0" fmla="*/ 1049338 w 664"/>
              <a:gd name="T1" fmla="*/ 176213 h 246"/>
              <a:gd name="T2" fmla="*/ 1033463 w 664"/>
              <a:gd name="T3" fmla="*/ 142875 h 246"/>
              <a:gd name="T4" fmla="*/ 1003300 w 664"/>
              <a:gd name="T5" fmla="*/ 111125 h 246"/>
              <a:gd name="T6" fmla="*/ 957263 w 664"/>
              <a:gd name="T7" fmla="*/ 80963 h 246"/>
              <a:gd name="T8" fmla="*/ 898525 w 664"/>
              <a:gd name="T9" fmla="*/ 55563 h 246"/>
              <a:gd name="T10" fmla="*/ 827088 w 664"/>
              <a:gd name="T11" fmla="*/ 33338 h 246"/>
              <a:gd name="T12" fmla="*/ 747713 w 664"/>
              <a:gd name="T13" fmla="*/ 17463 h 246"/>
              <a:gd name="T14" fmla="*/ 660400 w 664"/>
              <a:gd name="T15" fmla="*/ 6350 h 246"/>
              <a:gd name="T16" fmla="*/ 573088 w 664"/>
              <a:gd name="T17" fmla="*/ 0 h 246"/>
              <a:gd name="T18" fmla="*/ 481013 w 664"/>
              <a:gd name="T19" fmla="*/ 0 h 246"/>
              <a:gd name="T20" fmla="*/ 390525 w 664"/>
              <a:gd name="T21" fmla="*/ 6350 h 246"/>
              <a:gd name="T22" fmla="*/ 303213 w 664"/>
              <a:gd name="T23" fmla="*/ 17463 h 246"/>
              <a:gd name="T24" fmla="*/ 223838 w 664"/>
              <a:gd name="T25" fmla="*/ 33338 h 246"/>
              <a:gd name="T26" fmla="*/ 152400 w 664"/>
              <a:gd name="T27" fmla="*/ 55563 h 246"/>
              <a:gd name="T28" fmla="*/ 93663 w 664"/>
              <a:gd name="T29" fmla="*/ 80963 h 246"/>
              <a:gd name="T30" fmla="*/ 49213 w 664"/>
              <a:gd name="T31" fmla="*/ 111125 h 246"/>
              <a:gd name="T32" fmla="*/ 17463 w 664"/>
              <a:gd name="T33" fmla="*/ 142875 h 246"/>
              <a:gd name="T34" fmla="*/ 1588 w 664"/>
              <a:gd name="T35" fmla="*/ 176213 h 246"/>
              <a:gd name="T36" fmla="*/ 1588 w 664"/>
              <a:gd name="T37" fmla="*/ 211138 h 246"/>
              <a:gd name="T38" fmla="*/ 17463 w 664"/>
              <a:gd name="T39" fmla="*/ 244475 h 246"/>
              <a:gd name="T40" fmla="*/ 49213 w 664"/>
              <a:gd name="T41" fmla="*/ 274638 h 246"/>
              <a:gd name="T42" fmla="*/ 93663 w 664"/>
              <a:gd name="T43" fmla="*/ 304800 h 246"/>
              <a:gd name="T44" fmla="*/ 152400 w 664"/>
              <a:gd name="T45" fmla="*/ 331788 h 246"/>
              <a:gd name="T46" fmla="*/ 223838 w 664"/>
              <a:gd name="T47" fmla="*/ 350838 h 246"/>
              <a:gd name="T48" fmla="*/ 303213 w 664"/>
              <a:gd name="T49" fmla="*/ 369888 h 246"/>
              <a:gd name="T50" fmla="*/ 390525 w 664"/>
              <a:gd name="T51" fmla="*/ 381000 h 246"/>
              <a:gd name="T52" fmla="*/ 481013 w 664"/>
              <a:gd name="T53" fmla="*/ 385763 h 246"/>
              <a:gd name="T54" fmla="*/ 573088 w 664"/>
              <a:gd name="T55" fmla="*/ 385763 h 246"/>
              <a:gd name="T56" fmla="*/ 660400 w 664"/>
              <a:gd name="T57" fmla="*/ 381000 h 246"/>
              <a:gd name="T58" fmla="*/ 747713 w 664"/>
              <a:gd name="T59" fmla="*/ 369888 h 246"/>
              <a:gd name="T60" fmla="*/ 827088 w 664"/>
              <a:gd name="T61" fmla="*/ 350838 h 246"/>
              <a:gd name="T62" fmla="*/ 898525 w 664"/>
              <a:gd name="T63" fmla="*/ 331788 h 246"/>
              <a:gd name="T64" fmla="*/ 957263 w 664"/>
              <a:gd name="T65" fmla="*/ 304800 h 246"/>
              <a:gd name="T66" fmla="*/ 1003300 w 664"/>
              <a:gd name="T67" fmla="*/ 274638 h 246"/>
              <a:gd name="T68" fmla="*/ 1033463 w 664"/>
              <a:gd name="T69" fmla="*/ 244475 h 246"/>
              <a:gd name="T70" fmla="*/ 1049338 w 664"/>
              <a:gd name="T71" fmla="*/ 211138 h 2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64" h="246">
                <a:moveTo>
                  <a:pt x="663" y="121"/>
                </a:moveTo>
                <a:lnTo>
                  <a:pt x="661" y="111"/>
                </a:lnTo>
                <a:lnTo>
                  <a:pt x="657" y="101"/>
                </a:lnTo>
                <a:lnTo>
                  <a:pt x="651" y="90"/>
                </a:lnTo>
                <a:lnTo>
                  <a:pt x="643" y="80"/>
                </a:lnTo>
                <a:lnTo>
                  <a:pt x="632" y="70"/>
                </a:lnTo>
                <a:lnTo>
                  <a:pt x="618" y="60"/>
                </a:lnTo>
                <a:lnTo>
                  <a:pt x="603" y="51"/>
                </a:lnTo>
                <a:lnTo>
                  <a:pt x="586" y="43"/>
                </a:lnTo>
                <a:lnTo>
                  <a:pt x="566" y="35"/>
                </a:lnTo>
                <a:lnTo>
                  <a:pt x="545" y="28"/>
                </a:lnTo>
                <a:lnTo>
                  <a:pt x="521" y="21"/>
                </a:lnTo>
                <a:lnTo>
                  <a:pt x="497" y="16"/>
                </a:lnTo>
                <a:lnTo>
                  <a:pt x="471" y="11"/>
                </a:lnTo>
                <a:lnTo>
                  <a:pt x="444" y="6"/>
                </a:lnTo>
                <a:lnTo>
                  <a:pt x="416" y="4"/>
                </a:lnTo>
                <a:lnTo>
                  <a:pt x="389" y="2"/>
                </a:lnTo>
                <a:lnTo>
                  <a:pt x="361" y="0"/>
                </a:lnTo>
                <a:lnTo>
                  <a:pt x="330" y="0"/>
                </a:lnTo>
                <a:lnTo>
                  <a:pt x="303" y="0"/>
                </a:lnTo>
                <a:lnTo>
                  <a:pt x="273" y="2"/>
                </a:lnTo>
                <a:lnTo>
                  <a:pt x="246" y="4"/>
                </a:lnTo>
                <a:lnTo>
                  <a:pt x="218" y="6"/>
                </a:lnTo>
                <a:lnTo>
                  <a:pt x="191" y="11"/>
                </a:lnTo>
                <a:lnTo>
                  <a:pt x="165" y="16"/>
                </a:lnTo>
                <a:lnTo>
                  <a:pt x="141" y="21"/>
                </a:lnTo>
                <a:lnTo>
                  <a:pt x="119" y="28"/>
                </a:lnTo>
                <a:lnTo>
                  <a:pt x="96" y="35"/>
                </a:lnTo>
                <a:lnTo>
                  <a:pt x="78" y="43"/>
                </a:lnTo>
                <a:lnTo>
                  <a:pt x="59" y="51"/>
                </a:lnTo>
                <a:lnTo>
                  <a:pt x="44" y="60"/>
                </a:lnTo>
                <a:lnTo>
                  <a:pt x="31" y="70"/>
                </a:lnTo>
                <a:lnTo>
                  <a:pt x="19" y="80"/>
                </a:lnTo>
                <a:lnTo>
                  <a:pt x="11" y="90"/>
                </a:lnTo>
                <a:lnTo>
                  <a:pt x="5" y="101"/>
                </a:lnTo>
                <a:lnTo>
                  <a:pt x="1" y="111"/>
                </a:lnTo>
                <a:lnTo>
                  <a:pt x="0" y="121"/>
                </a:lnTo>
                <a:lnTo>
                  <a:pt x="1" y="133"/>
                </a:lnTo>
                <a:lnTo>
                  <a:pt x="5" y="143"/>
                </a:lnTo>
                <a:lnTo>
                  <a:pt x="11" y="154"/>
                </a:lnTo>
                <a:lnTo>
                  <a:pt x="19" y="164"/>
                </a:lnTo>
                <a:lnTo>
                  <a:pt x="31" y="173"/>
                </a:lnTo>
                <a:lnTo>
                  <a:pt x="44" y="182"/>
                </a:lnTo>
                <a:lnTo>
                  <a:pt x="59" y="192"/>
                </a:lnTo>
                <a:lnTo>
                  <a:pt x="78" y="201"/>
                </a:lnTo>
                <a:lnTo>
                  <a:pt x="96" y="209"/>
                </a:lnTo>
                <a:lnTo>
                  <a:pt x="119" y="216"/>
                </a:lnTo>
                <a:lnTo>
                  <a:pt x="141" y="221"/>
                </a:lnTo>
                <a:lnTo>
                  <a:pt x="165" y="227"/>
                </a:lnTo>
                <a:lnTo>
                  <a:pt x="191" y="233"/>
                </a:lnTo>
                <a:lnTo>
                  <a:pt x="218" y="236"/>
                </a:lnTo>
                <a:lnTo>
                  <a:pt x="246" y="240"/>
                </a:lnTo>
                <a:lnTo>
                  <a:pt x="273" y="242"/>
                </a:lnTo>
                <a:lnTo>
                  <a:pt x="303" y="243"/>
                </a:lnTo>
                <a:lnTo>
                  <a:pt x="330" y="245"/>
                </a:lnTo>
                <a:lnTo>
                  <a:pt x="361" y="243"/>
                </a:lnTo>
                <a:lnTo>
                  <a:pt x="389" y="242"/>
                </a:lnTo>
                <a:lnTo>
                  <a:pt x="416" y="240"/>
                </a:lnTo>
                <a:lnTo>
                  <a:pt x="444" y="236"/>
                </a:lnTo>
                <a:lnTo>
                  <a:pt x="471" y="233"/>
                </a:lnTo>
                <a:lnTo>
                  <a:pt x="497" y="227"/>
                </a:lnTo>
                <a:lnTo>
                  <a:pt x="521" y="221"/>
                </a:lnTo>
                <a:lnTo>
                  <a:pt x="545" y="216"/>
                </a:lnTo>
                <a:lnTo>
                  <a:pt x="566" y="209"/>
                </a:lnTo>
                <a:lnTo>
                  <a:pt x="586" y="201"/>
                </a:lnTo>
                <a:lnTo>
                  <a:pt x="603" y="192"/>
                </a:lnTo>
                <a:lnTo>
                  <a:pt x="618" y="182"/>
                </a:lnTo>
                <a:lnTo>
                  <a:pt x="632" y="173"/>
                </a:lnTo>
                <a:lnTo>
                  <a:pt x="643" y="164"/>
                </a:lnTo>
                <a:lnTo>
                  <a:pt x="651" y="154"/>
                </a:lnTo>
                <a:lnTo>
                  <a:pt x="657" y="143"/>
                </a:lnTo>
                <a:lnTo>
                  <a:pt x="661" y="133"/>
                </a:lnTo>
                <a:lnTo>
                  <a:pt x="663" y="1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9511886" y="3203191"/>
            <a:ext cx="1196975" cy="425450"/>
          </a:xfrm>
          <a:custGeom>
            <a:avLst/>
            <a:gdLst>
              <a:gd name="T0" fmla="*/ 1195388 w 754"/>
              <a:gd name="T1" fmla="*/ 423863 h 268"/>
              <a:gd name="T2" fmla="*/ 1195388 w 754"/>
              <a:gd name="T3" fmla="*/ 0 h 268"/>
              <a:gd name="T4" fmla="*/ 0 w 754"/>
              <a:gd name="T5" fmla="*/ 0 h 268"/>
              <a:gd name="T6" fmla="*/ 0 w 754"/>
              <a:gd name="T7" fmla="*/ 423863 h 268"/>
              <a:gd name="T8" fmla="*/ 1195388 w 754"/>
              <a:gd name="T9" fmla="*/ 423863 h 2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54" h="268">
                <a:moveTo>
                  <a:pt x="753" y="267"/>
                </a:moveTo>
                <a:lnTo>
                  <a:pt x="753" y="0"/>
                </a:lnTo>
                <a:lnTo>
                  <a:pt x="0" y="0"/>
                </a:lnTo>
                <a:lnTo>
                  <a:pt x="0" y="267"/>
                </a:lnTo>
                <a:lnTo>
                  <a:pt x="753" y="2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730961" y="2352291"/>
            <a:ext cx="6461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name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743703" y="2594766"/>
            <a:ext cx="710132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u="sng" err="1">
                <a:solidFill>
                  <a:srgbClr val="000000"/>
                </a:solidFill>
                <a:latin typeface="Arial" panose="020B0604020202020204" pitchFamily="34" charset="0"/>
              </a:rPr>
              <a:t>empid</a:t>
            </a:r>
            <a:endParaRPr lang="en-US" altLang="en-US" sz="1400" u="sng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575386" y="3263516"/>
            <a:ext cx="11191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Employees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444764" y="3477202"/>
            <a:ext cx="43120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err="1">
                <a:solidFill>
                  <a:srgbClr val="000000"/>
                </a:solidFill>
                <a:latin typeface="Arial" panose="020B0604020202020204" pitchFamily="34" charset="0"/>
              </a:rPr>
              <a:t>sal</a:t>
            </a:r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9080086" y="2957128"/>
            <a:ext cx="644525" cy="2444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10126248" y="2699953"/>
            <a:ext cx="0" cy="5016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11737560" y="3818756"/>
            <a:ext cx="127000" cy="102591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6665498" y="3776278"/>
            <a:ext cx="1417638" cy="468313"/>
          </a:xfrm>
          <a:custGeom>
            <a:avLst/>
            <a:gdLst>
              <a:gd name="T0" fmla="*/ 0 w 893"/>
              <a:gd name="T1" fmla="*/ 252413 h 295"/>
              <a:gd name="T2" fmla="*/ 22225 w 893"/>
              <a:gd name="T3" fmla="*/ 292100 h 295"/>
              <a:gd name="T4" fmla="*/ 65088 w 893"/>
              <a:gd name="T5" fmla="*/ 330200 h 295"/>
              <a:gd name="T6" fmla="*/ 127000 w 893"/>
              <a:gd name="T7" fmla="*/ 363538 h 295"/>
              <a:gd name="T8" fmla="*/ 204788 w 893"/>
              <a:gd name="T9" fmla="*/ 398463 h 295"/>
              <a:gd name="T10" fmla="*/ 300038 w 893"/>
              <a:gd name="T11" fmla="*/ 420688 h 295"/>
              <a:gd name="T12" fmla="*/ 407988 w 893"/>
              <a:gd name="T13" fmla="*/ 444500 h 295"/>
              <a:gd name="T14" fmla="*/ 522288 w 893"/>
              <a:gd name="T15" fmla="*/ 457200 h 295"/>
              <a:gd name="T16" fmla="*/ 646113 w 893"/>
              <a:gd name="T17" fmla="*/ 463550 h 295"/>
              <a:gd name="T18" fmla="*/ 768350 w 893"/>
              <a:gd name="T19" fmla="*/ 463550 h 295"/>
              <a:gd name="T20" fmla="*/ 892175 w 893"/>
              <a:gd name="T21" fmla="*/ 457200 h 295"/>
              <a:gd name="T22" fmla="*/ 1006475 w 893"/>
              <a:gd name="T23" fmla="*/ 441325 h 295"/>
              <a:gd name="T24" fmla="*/ 1114425 w 893"/>
              <a:gd name="T25" fmla="*/ 420688 h 295"/>
              <a:gd name="T26" fmla="*/ 1208088 w 893"/>
              <a:gd name="T27" fmla="*/ 396875 h 295"/>
              <a:gd name="T28" fmla="*/ 1287463 w 893"/>
              <a:gd name="T29" fmla="*/ 363538 h 295"/>
              <a:gd name="T30" fmla="*/ 1349375 w 893"/>
              <a:gd name="T31" fmla="*/ 330200 h 295"/>
              <a:gd name="T32" fmla="*/ 1392238 w 893"/>
              <a:gd name="T33" fmla="*/ 292100 h 295"/>
              <a:gd name="T34" fmla="*/ 1412875 w 893"/>
              <a:gd name="T35" fmla="*/ 252413 h 295"/>
              <a:gd name="T36" fmla="*/ 1412875 w 893"/>
              <a:gd name="T37" fmla="*/ 212725 h 295"/>
              <a:gd name="T38" fmla="*/ 1392238 w 893"/>
              <a:gd name="T39" fmla="*/ 173038 h 295"/>
              <a:gd name="T40" fmla="*/ 1349375 w 893"/>
              <a:gd name="T41" fmla="*/ 133350 h 295"/>
              <a:gd name="T42" fmla="*/ 1287463 w 893"/>
              <a:gd name="T43" fmla="*/ 96838 h 295"/>
              <a:gd name="T44" fmla="*/ 1208088 w 893"/>
              <a:gd name="T45" fmla="*/ 66675 h 295"/>
              <a:gd name="T46" fmla="*/ 1112838 w 893"/>
              <a:gd name="T47" fmla="*/ 39688 h 295"/>
              <a:gd name="T48" fmla="*/ 1006475 w 893"/>
              <a:gd name="T49" fmla="*/ 20638 h 295"/>
              <a:gd name="T50" fmla="*/ 889000 w 893"/>
              <a:gd name="T51" fmla="*/ 6350 h 295"/>
              <a:gd name="T52" fmla="*/ 768350 w 893"/>
              <a:gd name="T53" fmla="*/ 0 h 295"/>
              <a:gd name="T54" fmla="*/ 646113 w 893"/>
              <a:gd name="T55" fmla="*/ 0 h 295"/>
              <a:gd name="T56" fmla="*/ 522288 w 893"/>
              <a:gd name="T57" fmla="*/ 6350 h 295"/>
              <a:gd name="T58" fmla="*/ 407988 w 893"/>
              <a:gd name="T59" fmla="*/ 20638 h 295"/>
              <a:gd name="T60" fmla="*/ 300038 w 893"/>
              <a:gd name="T61" fmla="*/ 39688 h 295"/>
              <a:gd name="T62" fmla="*/ 204788 w 893"/>
              <a:gd name="T63" fmla="*/ 66675 h 295"/>
              <a:gd name="T64" fmla="*/ 127000 w 893"/>
              <a:gd name="T65" fmla="*/ 96838 h 295"/>
              <a:gd name="T66" fmla="*/ 65088 w 893"/>
              <a:gd name="T67" fmla="*/ 133350 h 295"/>
              <a:gd name="T68" fmla="*/ 22225 w 893"/>
              <a:gd name="T69" fmla="*/ 173038 h 295"/>
              <a:gd name="T70" fmla="*/ 0 w 893"/>
              <a:gd name="T71" fmla="*/ 212725 h 29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93" h="295">
                <a:moveTo>
                  <a:pt x="0" y="146"/>
                </a:moveTo>
                <a:lnTo>
                  <a:pt x="0" y="159"/>
                </a:lnTo>
                <a:lnTo>
                  <a:pt x="4" y="172"/>
                </a:lnTo>
                <a:lnTo>
                  <a:pt x="14" y="184"/>
                </a:lnTo>
                <a:lnTo>
                  <a:pt x="26" y="197"/>
                </a:lnTo>
                <a:lnTo>
                  <a:pt x="41" y="208"/>
                </a:lnTo>
                <a:lnTo>
                  <a:pt x="58" y="219"/>
                </a:lnTo>
                <a:lnTo>
                  <a:pt x="80" y="229"/>
                </a:lnTo>
                <a:lnTo>
                  <a:pt x="102" y="241"/>
                </a:lnTo>
                <a:lnTo>
                  <a:pt x="129" y="251"/>
                </a:lnTo>
                <a:lnTo>
                  <a:pt x="159" y="259"/>
                </a:lnTo>
                <a:lnTo>
                  <a:pt x="189" y="265"/>
                </a:lnTo>
                <a:lnTo>
                  <a:pt x="222" y="272"/>
                </a:lnTo>
                <a:lnTo>
                  <a:pt x="257" y="280"/>
                </a:lnTo>
                <a:lnTo>
                  <a:pt x="292" y="283"/>
                </a:lnTo>
                <a:lnTo>
                  <a:pt x="329" y="288"/>
                </a:lnTo>
                <a:lnTo>
                  <a:pt x="369" y="290"/>
                </a:lnTo>
                <a:lnTo>
                  <a:pt x="407" y="292"/>
                </a:lnTo>
                <a:lnTo>
                  <a:pt x="445" y="294"/>
                </a:lnTo>
                <a:lnTo>
                  <a:pt x="484" y="292"/>
                </a:lnTo>
                <a:lnTo>
                  <a:pt x="522" y="290"/>
                </a:lnTo>
                <a:lnTo>
                  <a:pt x="562" y="288"/>
                </a:lnTo>
                <a:lnTo>
                  <a:pt x="599" y="283"/>
                </a:lnTo>
                <a:lnTo>
                  <a:pt x="634" y="278"/>
                </a:lnTo>
                <a:lnTo>
                  <a:pt x="669" y="272"/>
                </a:lnTo>
                <a:lnTo>
                  <a:pt x="702" y="265"/>
                </a:lnTo>
                <a:lnTo>
                  <a:pt x="732" y="259"/>
                </a:lnTo>
                <a:lnTo>
                  <a:pt x="761" y="250"/>
                </a:lnTo>
                <a:lnTo>
                  <a:pt x="788" y="241"/>
                </a:lnTo>
                <a:lnTo>
                  <a:pt x="811" y="229"/>
                </a:lnTo>
                <a:lnTo>
                  <a:pt x="833" y="219"/>
                </a:lnTo>
                <a:lnTo>
                  <a:pt x="850" y="208"/>
                </a:lnTo>
                <a:lnTo>
                  <a:pt x="866" y="197"/>
                </a:lnTo>
                <a:lnTo>
                  <a:pt x="877" y="184"/>
                </a:lnTo>
                <a:lnTo>
                  <a:pt x="884" y="171"/>
                </a:lnTo>
                <a:lnTo>
                  <a:pt x="890" y="159"/>
                </a:lnTo>
                <a:lnTo>
                  <a:pt x="892" y="146"/>
                </a:lnTo>
                <a:lnTo>
                  <a:pt x="890" y="134"/>
                </a:lnTo>
                <a:lnTo>
                  <a:pt x="884" y="121"/>
                </a:lnTo>
                <a:lnTo>
                  <a:pt x="877" y="109"/>
                </a:lnTo>
                <a:lnTo>
                  <a:pt x="865" y="96"/>
                </a:lnTo>
                <a:lnTo>
                  <a:pt x="850" y="84"/>
                </a:lnTo>
                <a:lnTo>
                  <a:pt x="833" y="73"/>
                </a:lnTo>
                <a:lnTo>
                  <a:pt x="811" y="61"/>
                </a:lnTo>
                <a:lnTo>
                  <a:pt x="788" y="51"/>
                </a:lnTo>
                <a:lnTo>
                  <a:pt x="761" y="42"/>
                </a:lnTo>
                <a:lnTo>
                  <a:pt x="732" y="32"/>
                </a:lnTo>
                <a:lnTo>
                  <a:pt x="701" y="25"/>
                </a:lnTo>
                <a:lnTo>
                  <a:pt x="669" y="19"/>
                </a:lnTo>
                <a:lnTo>
                  <a:pt x="634" y="13"/>
                </a:lnTo>
                <a:lnTo>
                  <a:pt x="599" y="7"/>
                </a:lnTo>
                <a:lnTo>
                  <a:pt x="560" y="4"/>
                </a:lnTo>
                <a:lnTo>
                  <a:pt x="522" y="1"/>
                </a:lnTo>
                <a:lnTo>
                  <a:pt x="484" y="0"/>
                </a:lnTo>
                <a:lnTo>
                  <a:pt x="445" y="0"/>
                </a:lnTo>
                <a:lnTo>
                  <a:pt x="407" y="0"/>
                </a:lnTo>
                <a:lnTo>
                  <a:pt x="369" y="1"/>
                </a:lnTo>
                <a:lnTo>
                  <a:pt x="329" y="4"/>
                </a:lnTo>
                <a:lnTo>
                  <a:pt x="292" y="7"/>
                </a:lnTo>
                <a:lnTo>
                  <a:pt x="257" y="13"/>
                </a:lnTo>
                <a:lnTo>
                  <a:pt x="222" y="19"/>
                </a:lnTo>
                <a:lnTo>
                  <a:pt x="189" y="25"/>
                </a:lnTo>
                <a:lnTo>
                  <a:pt x="159" y="33"/>
                </a:lnTo>
                <a:lnTo>
                  <a:pt x="129" y="42"/>
                </a:lnTo>
                <a:lnTo>
                  <a:pt x="102" y="51"/>
                </a:lnTo>
                <a:lnTo>
                  <a:pt x="80" y="61"/>
                </a:lnTo>
                <a:lnTo>
                  <a:pt x="58" y="73"/>
                </a:lnTo>
                <a:lnTo>
                  <a:pt x="41" y="84"/>
                </a:lnTo>
                <a:lnTo>
                  <a:pt x="26" y="96"/>
                </a:lnTo>
                <a:lnTo>
                  <a:pt x="14" y="109"/>
                </a:lnTo>
                <a:lnTo>
                  <a:pt x="4" y="121"/>
                </a:lnTo>
                <a:lnTo>
                  <a:pt x="0" y="134"/>
                </a:lnTo>
                <a:lnTo>
                  <a:pt x="0" y="14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663911" y="3858828"/>
            <a:ext cx="13668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hourly_wages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7492586" y="4254116"/>
            <a:ext cx="1143000" cy="635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10627898" y="4233478"/>
            <a:ext cx="1085850" cy="431800"/>
          </a:xfrm>
          <a:custGeom>
            <a:avLst/>
            <a:gdLst>
              <a:gd name="T0" fmla="*/ 1588 w 684"/>
              <a:gd name="T1" fmla="*/ 233363 h 272"/>
              <a:gd name="T2" fmla="*/ 15875 w 684"/>
              <a:gd name="T3" fmla="*/ 269875 h 272"/>
              <a:gd name="T4" fmla="*/ 49213 w 684"/>
              <a:gd name="T5" fmla="*/ 304800 h 272"/>
              <a:gd name="T6" fmla="*/ 96838 w 684"/>
              <a:gd name="T7" fmla="*/ 338138 h 272"/>
              <a:gd name="T8" fmla="*/ 155575 w 684"/>
              <a:gd name="T9" fmla="*/ 366713 h 272"/>
              <a:gd name="T10" fmla="*/ 228600 w 684"/>
              <a:gd name="T11" fmla="*/ 392113 h 272"/>
              <a:gd name="T12" fmla="*/ 311150 w 684"/>
              <a:gd name="T13" fmla="*/ 409575 h 272"/>
              <a:gd name="T14" fmla="*/ 398463 w 684"/>
              <a:gd name="T15" fmla="*/ 423863 h 272"/>
              <a:gd name="T16" fmla="*/ 492125 w 684"/>
              <a:gd name="T17" fmla="*/ 430213 h 272"/>
              <a:gd name="T18" fmla="*/ 585788 w 684"/>
              <a:gd name="T19" fmla="*/ 430213 h 272"/>
              <a:gd name="T20" fmla="*/ 679450 w 684"/>
              <a:gd name="T21" fmla="*/ 420688 h 272"/>
              <a:gd name="T22" fmla="*/ 769938 w 684"/>
              <a:gd name="T23" fmla="*/ 409575 h 272"/>
              <a:gd name="T24" fmla="*/ 850900 w 684"/>
              <a:gd name="T25" fmla="*/ 392113 h 272"/>
              <a:gd name="T26" fmla="*/ 923925 w 684"/>
              <a:gd name="T27" fmla="*/ 366713 h 272"/>
              <a:gd name="T28" fmla="*/ 985838 w 684"/>
              <a:gd name="T29" fmla="*/ 338138 h 272"/>
              <a:gd name="T30" fmla="*/ 1031875 w 684"/>
              <a:gd name="T31" fmla="*/ 304800 h 272"/>
              <a:gd name="T32" fmla="*/ 1065213 w 684"/>
              <a:gd name="T33" fmla="*/ 269875 h 272"/>
              <a:gd name="T34" fmla="*/ 1081088 w 684"/>
              <a:gd name="T35" fmla="*/ 233363 h 272"/>
              <a:gd name="T36" fmla="*/ 1081088 w 684"/>
              <a:gd name="T37" fmla="*/ 195263 h 272"/>
              <a:gd name="T38" fmla="*/ 1065213 w 684"/>
              <a:gd name="T39" fmla="*/ 158750 h 272"/>
              <a:gd name="T40" fmla="*/ 1031875 w 684"/>
              <a:gd name="T41" fmla="*/ 125413 h 272"/>
              <a:gd name="T42" fmla="*/ 985838 w 684"/>
              <a:gd name="T43" fmla="*/ 92075 h 272"/>
              <a:gd name="T44" fmla="*/ 923925 w 684"/>
              <a:gd name="T45" fmla="*/ 61913 h 272"/>
              <a:gd name="T46" fmla="*/ 850900 w 684"/>
              <a:gd name="T47" fmla="*/ 39688 h 272"/>
              <a:gd name="T48" fmla="*/ 769938 w 684"/>
              <a:gd name="T49" fmla="*/ 19050 h 272"/>
              <a:gd name="T50" fmla="*/ 679450 w 684"/>
              <a:gd name="T51" fmla="*/ 6350 h 272"/>
              <a:gd name="T52" fmla="*/ 585788 w 684"/>
              <a:gd name="T53" fmla="*/ 1588 h 272"/>
              <a:gd name="T54" fmla="*/ 492125 w 684"/>
              <a:gd name="T55" fmla="*/ 1588 h 272"/>
              <a:gd name="T56" fmla="*/ 398463 w 684"/>
              <a:gd name="T57" fmla="*/ 6350 h 272"/>
              <a:gd name="T58" fmla="*/ 311150 w 684"/>
              <a:gd name="T59" fmla="*/ 19050 h 272"/>
              <a:gd name="T60" fmla="*/ 228600 w 684"/>
              <a:gd name="T61" fmla="*/ 39688 h 272"/>
              <a:gd name="T62" fmla="*/ 155575 w 684"/>
              <a:gd name="T63" fmla="*/ 63500 h 272"/>
              <a:gd name="T64" fmla="*/ 95250 w 684"/>
              <a:gd name="T65" fmla="*/ 92075 h 272"/>
              <a:gd name="T66" fmla="*/ 49213 w 684"/>
              <a:gd name="T67" fmla="*/ 125413 h 272"/>
              <a:gd name="T68" fmla="*/ 15875 w 684"/>
              <a:gd name="T69" fmla="*/ 158750 h 272"/>
              <a:gd name="T70" fmla="*/ 1588 w 684"/>
              <a:gd name="T71" fmla="*/ 195263 h 27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84" h="272">
                <a:moveTo>
                  <a:pt x="0" y="136"/>
                </a:moveTo>
                <a:lnTo>
                  <a:pt x="1" y="147"/>
                </a:lnTo>
                <a:lnTo>
                  <a:pt x="3" y="158"/>
                </a:lnTo>
                <a:lnTo>
                  <a:pt x="10" y="170"/>
                </a:lnTo>
                <a:lnTo>
                  <a:pt x="19" y="181"/>
                </a:lnTo>
                <a:lnTo>
                  <a:pt x="31" y="192"/>
                </a:lnTo>
                <a:lnTo>
                  <a:pt x="44" y="204"/>
                </a:lnTo>
                <a:lnTo>
                  <a:pt x="61" y="213"/>
                </a:lnTo>
                <a:lnTo>
                  <a:pt x="77" y="222"/>
                </a:lnTo>
                <a:lnTo>
                  <a:pt x="98" y="231"/>
                </a:lnTo>
                <a:lnTo>
                  <a:pt x="120" y="239"/>
                </a:lnTo>
                <a:lnTo>
                  <a:pt x="144" y="247"/>
                </a:lnTo>
                <a:lnTo>
                  <a:pt x="169" y="252"/>
                </a:lnTo>
                <a:lnTo>
                  <a:pt x="196" y="258"/>
                </a:lnTo>
                <a:lnTo>
                  <a:pt x="224" y="263"/>
                </a:lnTo>
                <a:lnTo>
                  <a:pt x="251" y="267"/>
                </a:lnTo>
                <a:lnTo>
                  <a:pt x="281" y="269"/>
                </a:lnTo>
                <a:lnTo>
                  <a:pt x="310" y="271"/>
                </a:lnTo>
                <a:lnTo>
                  <a:pt x="339" y="271"/>
                </a:lnTo>
                <a:lnTo>
                  <a:pt x="369" y="271"/>
                </a:lnTo>
                <a:lnTo>
                  <a:pt x="399" y="269"/>
                </a:lnTo>
                <a:lnTo>
                  <a:pt x="428" y="265"/>
                </a:lnTo>
                <a:lnTo>
                  <a:pt x="457" y="263"/>
                </a:lnTo>
                <a:lnTo>
                  <a:pt x="485" y="258"/>
                </a:lnTo>
                <a:lnTo>
                  <a:pt x="512" y="252"/>
                </a:lnTo>
                <a:lnTo>
                  <a:pt x="536" y="247"/>
                </a:lnTo>
                <a:lnTo>
                  <a:pt x="559" y="239"/>
                </a:lnTo>
                <a:lnTo>
                  <a:pt x="582" y="231"/>
                </a:lnTo>
                <a:lnTo>
                  <a:pt x="601" y="222"/>
                </a:lnTo>
                <a:lnTo>
                  <a:pt x="621" y="213"/>
                </a:lnTo>
                <a:lnTo>
                  <a:pt x="636" y="204"/>
                </a:lnTo>
                <a:lnTo>
                  <a:pt x="650" y="192"/>
                </a:lnTo>
                <a:lnTo>
                  <a:pt x="662" y="181"/>
                </a:lnTo>
                <a:lnTo>
                  <a:pt x="671" y="170"/>
                </a:lnTo>
                <a:lnTo>
                  <a:pt x="677" y="158"/>
                </a:lnTo>
                <a:lnTo>
                  <a:pt x="681" y="147"/>
                </a:lnTo>
                <a:lnTo>
                  <a:pt x="683" y="136"/>
                </a:lnTo>
                <a:lnTo>
                  <a:pt x="681" y="123"/>
                </a:lnTo>
                <a:lnTo>
                  <a:pt x="677" y="112"/>
                </a:lnTo>
                <a:lnTo>
                  <a:pt x="671" y="100"/>
                </a:lnTo>
                <a:lnTo>
                  <a:pt x="662" y="88"/>
                </a:lnTo>
                <a:lnTo>
                  <a:pt x="650" y="79"/>
                </a:lnTo>
                <a:lnTo>
                  <a:pt x="636" y="69"/>
                </a:lnTo>
                <a:lnTo>
                  <a:pt x="621" y="58"/>
                </a:lnTo>
                <a:lnTo>
                  <a:pt x="601" y="48"/>
                </a:lnTo>
                <a:lnTo>
                  <a:pt x="582" y="39"/>
                </a:lnTo>
                <a:lnTo>
                  <a:pt x="559" y="31"/>
                </a:lnTo>
                <a:lnTo>
                  <a:pt x="536" y="25"/>
                </a:lnTo>
                <a:lnTo>
                  <a:pt x="511" y="19"/>
                </a:lnTo>
                <a:lnTo>
                  <a:pt x="485" y="12"/>
                </a:lnTo>
                <a:lnTo>
                  <a:pt x="457" y="9"/>
                </a:lnTo>
                <a:lnTo>
                  <a:pt x="428" y="4"/>
                </a:lnTo>
                <a:lnTo>
                  <a:pt x="399" y="2"/>
                </a:lnTo>
                <a:lnTo>
                  <a:pt x="369" y="1"/>
                </a:lnTo>
                <a:lnTo>
                  <a:pt x="339" y="0"/>
                </a:lnTo>
                <a:lnTo>
                  <a:pt x="310" y="1"/>
                </a:lnTo>
                <a:lnTo>
                  <a:pt x="281" y="2"/>
                </a:lnTo>
                <a:lnTo>
                  <a:pt x="251" y="4"/>
                </a:lnTo>
                <a:lnTo>
                  <a:pt x="224" y="9"/>
                </a:lnTo>
                <a:lnTo>
                  <a:pt x="196" y="12"/>
                </a:lnTo>
                <a:lnTo>
                  <a:pt x="169" y="19"/>
                </a:lnTo>
                <a:lnTo>
                  <a:pt x="144" y="25"/>
                </a:lnTo>
                <a:lnTo>
                  <a:pt x="120" y="31"/>
                </a:lnTo>
                <a:lnTo>
                  <a:pt x="98" y="40"/>
                </a:lnTo>
                <a:lnTo>
                  <a:pt x="77" y="48"/>
                </a:lnTo>
                <a:lnTo>
                  <a:pt x="60" y="58"/>
                </a:lnTo>
                <a:lnTo>
                  <a:pt x="44" y="69"/>
                </a:lnTo>
                <a:lnTo>
                  <a:pt x="31" y="79"/>
                </a:lnTo>
                <a:lnTo>
                  <a:pt x="19" y="88"/>
                </a:lnTo>
                <a:lnTo>
                  <a:pt x="10" y="100"/>
                </a:lnTo>
                <a:lnTo>
                  <a:pt x="3" y="113"/>
                </a:lnTo>
                <a:lnTo>
                  <a:pt x="1" y="123"/>
                </a:lnTo>
                <a:lnTo>
                  <a:pt x="0" y="1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8113298" y="3776278"/>
            <a:ext cx="1525588" cy="481013"/>
          </a:xfrm>
          <a:custGeom>
            <a:avLst/>
            <a:gdLst>
              <a:gd name="T0" fmla="*/ 1588 w 961"/>
              <a:gd name="T1" fmla="*/ 260350 h 303"/>
              <a:gd name="T2" fmla="*/ 26988 w 961"/>
              <a:gd name="T3" fmla="*/ 300038 h 303"/>
              <a:gd name="T4" fmla="*/ 73025 w 961"/>
              <a:gd name="T5" fmla="*/ 341313 h 303"/>
              <a:gd name="T6" fmla="*/ 134938 w 961"/>
              <a:gd name="T7" fmla="*/ 376238 h 303"/>
              <a:gd name="T8" fmla="*/ 220663 w 961"/>
              <a:gd name="T9" fmla="*/ 409575 h 303"/>
              <a:gd name="T10" fmla="*/ 325438 w 961"/>
              <a:gd name="T11" fmla="*/ 434975 h 303"/>
              <a:gd name="T12" fmla="*/ 439738 w 961"/>
              <a:gd name="T13" fmla="*/ 455613 h 303"/>
              <a:gd name="T14" fmla="*/ 563563 w 961"/>
              <a:gd name="T15" fmla="*/ 469900 h 303"/>
              <a:gd name="T16" fmla="*/ 695325 w 961"/>
              <a:gd name="T17" fmla="*/ 479425 h 303"/>
              <a:gd name="T18" fmla="*/ 825500 w 961"/>
              <a:gd name="T19" fmla="*/ 479425 h 303"/>
              <a:gd name="T20" fmla="*/ 958850 w 961"/>
              <a:gd name="T21" fmla="*/ 468313 h 303"/>
              <a:gd name="T22" fmla="*/ 1082675 w 961"/>
              <a:gd name="T23" fmla="*/ 455613 h 303"/>
              <a:gd name="T24" fmla="*/ 1196975 w 961"/>
              <a:gd name="T25" fmla="*/ 434975 h 303"/>
              <a:gd name="T26" fmla="*/ 1301750 w 961"/>
              <a:gd name="T27" fmla="*/ 409575 h 303"/>
              <a:gd name="T28" fmla="*/ 1385888 w 961"/>
              <a:gd name="T29" fmla="*/ 376238 h 303"/>
              <a:gd name="T30" fmla="*/ 1454150 w 961"/>
              <a:gd name="T31" fmla="*/ 341313 h 303"/>
              <a:gd name="T32" fmla="*/ 1495425 w 961"/>
              <a:gd name="T33" fmla="*/ 300038 h 303"/>
              <a:gd name="T34" fmla="*/ 1520825 w 961"/>
              <a:gd name="T35" fmla="*/ 260350 h 303"/>
              <a:gd name="T36" fmla="*/ 1520825 w 961"/>
              <a:gd name="T37" fmla="*/ 217488 h 303"/>
              <a:gd name="T38" fmla="*/ 1495425 w 961"/>
              <a:gd name="T39" fmla="*/ 177800 h 303"/>
              <a:gd name="T40" fmla="*/ 1454150 w 961"/>
              <a:gd name="T41" fmla="*/ 138113 h 303"/>
              <a:gd name="T42" fmla="*/ 1382713 w 961"/>
              <a:gd name="T43" fmla="*/ 103188 h 303"/>
              <a:gd name="T44" fmla="*/ 1301750 w 961"/>
              <a:gd name="T45" fmla="*/ 68263 h 303"/>
              <a:gd name="T46" fmla="*/ 1196975 w 961"/>
              <a:gd name="T47" fmla="*/ 44450 h 303"/>
              <a:gd name="T48" fmla="*/ 1082675 w 961"/>
              <a:gd name="T49" fmla="*/ 22225 h 303"/>
              <a:gd name="T50" fmla="*/ 958850 w 961"/>
              <a:gd name="T51" fmla="*/ 9525 h 303"/>
              <a:gd name="T52" fmla="*/ 825500 w 961"/>
              <a:gd name="T53" fmla="*/ 1588 h 303"/>
              <a:gd name="T54" fmla="*/ 695325 w 961"/>
              <a:gd name="T55" fmla="*/ 1588 h 303"/>
              <a:gd name="T56" fmla="*/ 563563 w 961"/>
              <a:gd name="T57" fmla="*/ 9525 h 303"/>
              <a:gd name="T58" fmla="*/ 439738 w 961"/>
              <a:gd name="T59" fmla="*/ 22225 h 303"/>
              <a:gd name="T60" fmla="*/ 325438 w 961"/>
              <a:gd name="T61" fmla="*/ 44450 h 303"/>
              <a:gd name="T62" fmla="*/ 220663 w 961"/>
              <a:gd name="T63" fmla="*/ 69850 h 303"/>
              <a:gd name="T64" fmla="*/ 134938 w 961"/>
              <a:gd name="T65" fmla="*/ 103188 h 303"/>
              <a:gd name="T66" fmla="*/ 73025 w 961"/>
              <a:gd name="T67" fmla="*/ 138113 h 303"/>
              <a:gd name="T68" fmla="*/ 26988 w 961"/>
              <a:gd name="T69" fmla="*/ 177800 h 303"/>
              <a:gd name="T70" fmla="*/ 1588 w 961"/>
              <a:gd name="T71" fmla="*/ 217488 h 30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961" h="303">
                <a:moveTo>
                  <a:pt x="0" y="152"/>
                </a:moveTo>
                <a:lnTo>
                  <a:pt x="1" y="164"/>
                </a:lnTo>
                <a:lnTo>
                  <a:pt x="7" y="177"/>
                </a:lnTo>
                <a:lnTo>
                  <a:pt x="17" y="189"/>
                </a:lnTo>
                <a:lnTo>
                  <a:pt x="28" y="203"/>
                </a:lnTo>
                <a:lnTo>
                  <a:pt x="46" y="215"/>
                </a:lnTo>
                <a:lnTo>
                  <a:pt x="63" y="226"/>
                </a:lnTo>
                <a:lnTo>
                  <a:pt x="85" y="237"/>
                </a:lnTo>
                <a:lnTo>
                  <a:pt x="113" y="247"/>
                </a:lnTo>
                <a:lnTo>
                  <a:pt x="139" y="258"/>
                </a:lnTo>
                <a:lnTo>
                  <a:pt x="172" y="266"/>
                </a:lnTo>
                <a:lnTo>
                  <a:pt x="205" y="274"/>
                </a:lnTo>
                <a:lnTo>
                  <a:pt x="241" y="281"/>
                </a:lnTo>
                <a:lnTo>
                  <a:pt x="277" y="287"/>
                </a:lnTo>
                <a:lnTo>
                  <a:pt x="315" y="292"/>
                </a:lnTo>
                <a:lnTo>
                  <a:pt x="355" y="296"/>
                </a:lnTo>
                <a:lnTo>
                  <a:pt x="396" y="299"/>
                </a:lnTo>
                <a:lnTo>
                  <a:pt x="438" y="302"/>
                </a:lnTo>
                <a:lnTo>
                  <a:pt x="481" y="302"/>
                </a:lnTo>
                <a:lnTo>
                  <a:pt x="520" y="302"/>
                </a:lnTo>
                <a:lnTo>
                  <a:pt x="563" y="299"/>
                </a:lnTo>
                <a:lnTo>
                  <a:pt x="604" y="295"/>
                </a:lnTo>
                <a:lnTo>
                  <a:pt x="643" y="292"/>
                </a:lnTo>
                <a:lnTo>
                  <a:pt x="682" y="287"/>
                </a:lnTo>
                <a:lnTo>
                  <a:pt x="720" y="281"/>
                </a:lnTo>
                <a:lnTo>
                  <a:pt x="754" y="274"/>
                </a:lnTo>
                <a:lnTo>
                  <a:pt x="787" y="266"/>
                </a:lnTo>
                <a:lnTo>
                  <a:pt x="820" y="258"/>
                </a:lnTo>
                <a:lnTo>
                  <a:pt x="848" y="247"/>
                </a:lnTo>
                <a:lnTo>
                  <a:pt x="873" y="237"/>
                </a:lnTo>
                <a:lnTo>
                  <a:pt x="894" y="226"/>
                </a:lnTo>
                <a:lnTo>
                  <a:pt x="916" y="215"/>
                </a:lnTo>
                <a:lnTo>
                  <a:pt x="930" y="203"/>
                </a:lnTo>
                <a:lnTo>
                  <a:pt x="942" y="189"/>
                </a:lnTo>
                <a:lnTo>
                  <a:pt x="952" y="177"/>
                </a:lnTo>
                <a:lnTo>
                  <a:pt x="958" y="164"/>
                </a:lnTo>
                <a:lnTo>
                  <a:pt x="960" y="152"/>
                </a:lnTo>
                <a:lnTo>
                  <a:pt x="958" y="137"/>
                </a:lnTo>
                <a:lnTo>
                  <a:pt x="952" y="124"/>
                </a:lnTo>
                <a:lnTo>
                  <a:pt x="942" y="112"/>
                </a:lnTo>
                <a:lnTo>
                  <a:pt x="930" y="98"/>
                </a:lnTo>
                <a:lnTo>
                  <a:pt x="916" y="87"/>
                </a:lnTo>
                <a:lnTo>
                  <a:pt x="894" y="76"/>
                </a:lnTo>
                <a:lnTo>
                  <a:pt x="871" y="65"/>
                </a:lnTo>
                <a:lnTo>
                  <a:pt x="848" y="54"/>
                </a:lnTo>
                <a:lnTo>
                  <a:pt x="820" y="43"/>
                </a:lnTo>
                <a:lnTo>
                  <a:pt x="787" y="34"/>
                </a:lnTo>
                <a:lnTo>
                  <a:pt x="754" y="28"/>
                </a:lnTo>
                <a:lnTo>
                  <a:pt x="717" y="21"/>
                </a:lnTo>
                <a:lnTo>
                  <a:pt x="682" y="14"/>
                </a:lnTo>
                <a:lnTo>
                  <a:pt x="643" y="10"/>
                </a:lnTo>
                <a:lnTo>
                  <a:pt x="604" y="6"/>
                </a:lnTo>
                <a:lnTo>
                  <a:pt x="563" y="3"/>
                </a:lnTo>
                <a:lnTo>
                  <a:pt x="520" y="1"/>
                </a:lnTo>
                <a:lnTo>
                  <a:pt x="478" y="0"/>
                </a:lnTo>
                <a:lnTo>
                  <a:pt x="438" y="1"/>
                </a:lnTo>
                <a:lnTo>
                  <a:pt x="396" y="3"/>
                </a:lnTo>
                <a:lnTo>
                  <a:pt x="355" y="6"/>
                </a:lnTo>
                <a:lnTo>
                  <a:pt x="315" y="10"/>
                </a:lnTo>
                <a:lnTo>
                  <a:pt x="277" y="14"/>
                </a:lnTo>
                <a:lnTo>
                  <a:pt x="239" y="21"/>
                </a:lnTo>
                <a:lnTo>
                  <a:pt x="205" y="28"/>
                </a:lnTo>
                <a:lnTo>
                  <a:pt x="172" y="34"/>
                </a:lnTo>
                <a:lnTo>
                  <a:pt x="139" y="44"/>
                </a:lnTo>
                <a:lnTo>
                  <a:pt x="113" y="54"/>
                </a:lnTo>
                <a:lnTo>
                  <a:pt x="85" y="65"/>
                </a:lnTo>
                <a:lnTo>
                  <a:pt x="63" y="76"/>
                </a:lnTo>
                <a:lnTo>
                  <a:pt x="46" y="87"/>
                </a:lnTo>
                <a:lnTo>
                  <a:pt x="28" y="98"/>
                </a:lnTo>
                <a:lnTo>
                  <a:pt x="17" y="112"/>
                </a:lnTo>
                <a:lnTo>
                  <a:pt x="7" y="125"/>
                </a:lnTo>
                <a:lnTo>
                  <a:pt x="1" y="137"/>
                </a:lnTo>
                <a:lnTo>
                  <a:pt x="0" y="15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8513348" y="4916103"/>
            <a:ext cx="1284288" cy="431800"/>
          </a:xfrm>
          <a:custGeom>
            <a:avLst/>
            <a:gdLst>
              <a:gd name="T0" fmla="*/ 1282700 w 809"/>
              <a:gd name="T1" fmla="*/ 430213 h 272"/>
              <a:gd name="T2" fmla="*/ 1282700 w 809"/>
              <a:gd name="T3" fmla="*/ 0 h 272"/>
              <a:gd name="T4" fmla="*/ 0 w 809"/>
              <a:gd name="T5" fmla="*/ 0 h 272"/>
              <a:gd name="T6" fmla="*/ 0 w 809"/>
              <a:gd name="T7" fmla="*/ 430213 h 272"/>
              <a:gd name="T8" fmla="*/ 1282700 w 809"/>
              <a:gd name="T9" fmla="*/ 430213 h 2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09" h="272">
                <a:moveTo>
                  <a:pt x="808" y="271"/>
                </a:moveTo>
                <a:lnTo>
                  <a:pt x="808" y="0"/>
                </a:lnTo>
                <a:lnTo>
                  <a:pt x="0" y="0"/>
                </a:lnTo>
                <a:lnTo>
                  <a:pt x="0" y="271"/>
                </a:lnTo>
                <a:lnTo>
                  <a:pt x="808" y="27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10356436" y="4916103"/>
            <a:ext cx="1446212" cy="414338"/>
          </a:xfrm>
          <a:custGeom>
            <a:avLst/>
            <a:gdLst>
              <a:gd name="T0" fmla="*/ 1444625 w 911"/>
              <a:gd name="T1" fmla="*/ 412750 h 261"/>
              <a:gd name="T2" fmla="*/ 1444625 w 911"/>
              <a:gd name="T3" fmla="*/ 0 h 261"/>
              <a:gd name="T4" fmla="*/ 0 w 911"/>
              <a:gd name="T5" fmla="*/ 0 h 261"/>
              <a:gd name="T6" fmla="*/ 0 w 911"/>
              <a:gd name="T7" fmla="*/ 412750 h 261"/>
              <a:gd name="T8" fmla="*/ 1444625 w 911"/>
              <a:gd name="T9" fmla="*/ 412750 h 2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1" h="261">
                <a:moveTo>
                  <a:pt x="910" y="260"/>
                </a:moveTo>
                <a:lnTo>
                  <a:pt x="910" y="0"/>
                </a:lnTo>
                <a:lnTo>
                  <a:pt x="0" y="0"/>
                </a:lnTo>
                <a:lnTo>
                  <a:pt x="0" y="260"/>
                </a:lnTo>
                <a:lnTo>
                  <a:pt x="910" y="26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9754773" y="3903278"/>
            <a:ext cx="722313" cy="484188"/>
          </a:xfrm>
          <a:custGeom>
            <a:avLst/>
            <a:gdLst>
              <a:gd name="T0" fmla="*/ 358775 w 455"/>
              <a:gd name="T1" fmla="*/ 0 h 305"/>
              <a:gd name="T2" fmla="*/ 720725 w 455"/>
              <a:gd name="T3" fmla="*/ 482600 h 305"/>
              <a:gd name="T4" fmla="*/ 0 w 455"/>
              <a:gd name="T5" fmla="*/ 482600 h 305"/>
              <a:gd name="T6" fmla="*/ 358775 w 455"/>
              <a:gd name="T7" fmla="*/ 0 h 30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55" h="305">
                <a:moveTo>
                  <a:pt x="226" y="0"/>
                </a:moveTo>
                <a:lnTo>
                  <a:pt x="454" y="304"/>
                </a:lnTo>
                <a:lnTo>
                  <a:pt x="0" y="304"/>
                </a:lnTo>
                <a:lnTo>
                  <a:pt x="226" y="0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9865898" y="4084253"/>
            <a:ext cx="4778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accent2"/>
                </a:solidFill>
                <a:latin typeface="Arial" panose="020B0604020202020204" pitchFamily="34" charset="0"/>
              </a:rPr>
              <a:t>ISA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495886" y="4998653"/>
            <a:ext cx="13271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Hourly_Emps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0604086" y="4304916"/>
            <a:ext cx="10398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contractid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8186323" y="3849303"/>
            <a:ext cx="13970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hours_worked</a:t>
            </a: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>
            <a:off x="9168986" y="4371591"/>
            <a:ext cx="774700" cy="5349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10194511" y="4371591"/>
            <a:ext cx="785812" cy="5349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11162886" y="4692266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8856248" y="4254116"/>
            <a:ext cx="0" cy="6524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 flipV="1">
            <a:off x="10094498" y="3617528"/>
            <a:ext cx="0" cy="317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588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Translating ISA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There are two approaches</a:t>
            </a:r>
          </a:p>
          <a:p>
            <a:pPr lvl="1"/>
            <a:r>
              <a:rPr lang="en-IN"/>
              <a:t>General approach: Create one relation each for the superclass and the subclasses</a:t>
            </a:r>
          </a:p>
          <a:p>
            <a:pPr lvl="1"/>
            <a:endParaRPr lang="en-IN"/>
          </a:p>
          <a:p>
            <a:pPr lvl="1"/>
            <a:endParaRPr lang="en-IN"/>
          </a:p>
          <a:p>
            <a:pPr lvl="1"/>
            <a:r>
              <a:rPr lang="en-IN"/>
              <a:t>Alternative approach: Create the subclasses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627109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Translating ISA Hierarchies to Relations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en-US" sz="2400" b="1"/>
              <a:t>General approach:</a:t>
            </a:r>
          </a:p>
          <a:p>
            <a:pPr lvl="1">
              <a:buSzPct val="75000"/>
            </a:pPr>
            <a:r>
              <a:rPr lang="en-US" altLang="en-US"/>
              <a:t>Create 3 relations: </a:t>
            </a:r>
            <a:r>
              <a:rPr lang="en-US" altLang="en-US" b="1"/>
              <a:t>Employees</a:t>
            </a:r>
            <a:r>
              <a:rPr lang="en-US" altLang="en-US"/>
              <a:t>, </a:t>
            </a:r>
            <a:r>
              <a:rPr lang="en-US" altLang="en-US" b="1" err="1"/>
              <a:t>Hourly_Emps</a:t>
            </a:r>
            <a:r>
              <a:rPr lang="en-US" altLang="en-US"/>
              <a:t> and </a:t>
            </a:r>
            <a:r>
              <a:rPr lang="en-US" altLang="en-US" b="1" err="1"/>
              <a:t>Contract_Emps</a:t>
            </a:r>
            <a:endParaRPr lang="en-US" altLang="en-US" b="1"/>
          </a:p>
          <a:p>
            <a:pPr lvl="2"/>
            <a:r>
              <a:rPr lang="en-US" altLang="en-US" sz="2400" b="1"/>
              <a:t>Employees: </a:t>
            </a:r>
            <a:r>
              <a:rPr lang="en-US" altLang="en-US" sz="2400"/>
              <a:t>Every employee is recorded in Employees. </a:t>
            </a:r>
            <a:endParaRPr lang="en-US" altLang="en-US" sz="2400" b="1"/>
          </a:p>
          <a:p>
            <a:pPr lvl="2"/>
            <a:r>
              <a:rPr lang="en-US" altLang="en-US" sz="2400" b="1" err="1"/>
              <a:t>Hourly_Emps</a:t>
            </a:r>
            <a:r>
              <a:rPr lang="en-US" altLang="en-US" sz="2400"/>
              <a:t>:  Fields include </a:t>
            </a:r>
            <a:r>
              <a:rPr lang="en-US" altLang="en-US" sz="2400" i="1" err="1"/>
              <a:t>hourly_wages</a:t>
            </a:r>
            <a:r>
              <a:rPr lang="en-US" altLang="en-US" sz="2400"/>
              <a:t> and </a:t>
            </a:r>
            <a:r>
              <a:rPr lang="en-US" altLang="en-US" sz="2400" i="1" err="1"/>
              <a:t>hours_worked</a:t>
            </a:r>
            <a:r>
              <a:rPr lang="en-US" altLang="en-US" sz="2400" i="1"/>
              <a:t> </a:t>
            </a:r>
            <a:endParaRPr lang="en-US" altLang="en-US" sz="2400"/>
          </a:p>
          <a:p>
            <a:pPr lvl="3"/>
            <a:r>
              <a:rPr lang="en-US" altLang="en-US" sz="2400"/>
              <a:t>Also include </a:t>
            </a:r>
            <a:r>
              <a:rPr lang="en-US" altLang="en-US" sz="2400" i="1"/>
              <a:t>key</a:t>
            </a:r>
            <a:r>
              <a:rPr lang="en-US" altLang="en-US" sz="2400"/>
              <a:t> of the super class (i.e. </a:t>
            </a:r>
            <a:r>
              <a:rPr lang="en-US" altLang="en-US" sz="2400" err="1"/>
              <a:t>empid</a:t>
            </a:r>
            <a:r>
              <a:rPr lang="en-US" altLang="en-US" sz="2400"/>
              <a:t>). </a:t>
            </a:r>
          </a:p>
          <a:p>
            <a:pPr lvl="3"/>
            <a:r>
              <a:rPr lang="en-US" altLang="en-US" sz="2400"/>
              <a:t>The field </a:t>
            </a:r>
            <a:r>
              <a:rPr lang="en-US" altLang="en-US" sz="2400" err="1"/>
              <a:t>empid</a:t>
            </a:r>
            <a:r>
              <a:rPr lang="en-US" altLang="en-US" sz="2400"/>
              <a:t> is a key in the </a:t>
            </a:r>
            <a:r>
              <a:rPr lang="en-US" altLang="en-US" sz="2400" err="1"/>
              <a:t>Hourly_Emps</a:t>
            </a:r>
            <a:r>
              <a:rPr lang="en-US" altLang="en-US" sz="2400"/>
              <a:t> table as well as foreign key referencing superclass Employees</a:t>
            </a:r>
            <a:endParaRPr lang="en-US" altLang="en-US" sz="2400" i="1"/>
          </a:p>
          <a:p>
            <a:pPr lvl="3"/>
            <a:r>
              <a:rPr lang="en-US" altLang="en-US" sz="2200"/>
              <a:t>If the superclass tuple is delete, the delete must be cascaded to </a:t>
            </a:r>
            <a:r>
              <a:rPr lang="en-US" altLang="en-US" sz="2200" err="1"/>
              <a:t>Hourly_Emps</a:t>
            </a:r>
            <a:endParaRPr lang="en-US" altLang="en-US" sz="2200"/>
          </a:p>
          <a:p>
            <a:pPr lvl="2"/>
            <a:r>
              <a:rPr lang="en-US" altLang="en-US" sz="2400" b="1" err="1"/>
              <a:t>Contract_Emps</a:t>
            </a:r>
            <a:r>
              <a:rPr lang="en-US" altLang="en-US" sz="2400"/>
              <a:t>: Similar to </a:t>
            </a:r>
            <a:r>
              <a:rPr lang="en-US" altLang="en-US" sz="2400" err="1"/>
              <a:t>Hourly_Emps</a:t>
            </a:r>
            <a:endParaRPr lang="en-US" altLang="en-US" sz="2400"/>
          </a:p>
          <a:p>
            <a:pPr lvl="1"/>
            <a:r>
              <a:rPr lang="en-US" altLang="en-US" b="1"/>
              <a:t>Advantage</a:t>
            </a:r>
            <a:r>
              <a:rPr lang="en-US" altLang="en-US"/>
              <a:t>: Queries involving all employees easy, those involving just </a:t>
            </a:r>
            <a:r>
              <a:rPr lang="en-US" altLang="en-US" err="1"/>
              <a:t>Hourly_Emps</a:t>
            </a:r>
            <a:r>
              <a:rPr lang="en-US" altLang="en-US"/>
              <a:t> require a join to get some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018243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Translating ISA Hierarchies to Relations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sz="2400" b="1"/>
              <a:t>Alternative:</a:t>
            </a:r>
            <a:r>
              <a:rPr lang="en-US" altLang="en-US">
                <a:solidFill>
                  <a:schemeClr val="accent2"/>
                </a:solidFill>
              </a:rPr>
              <a:t>  </a:t>
            </a:r>
          </a:p>
          <a:p>
            <a:pPr lvl="1"/>
            <a:r>
              <a:rPr lang="en-US" altLang="en-US"/>
              <a:t>Create Just 2 relations </a:t>
            </a:r>
            <a:r>
              <a:rPr lang="en-US" altLang="en-US" b="1" err="1"/>
              <a:t>Hourly_Emps</a:t>
            </a:r>
            <a:r>
              <a:rPr lang="en-US" altLang="en-US"/>
              <a:t> and </a:t>
            </a:r>
            <a:r>
              <a:rPr lang="en-US" altLang="en-US" b="1" err="1"/>
              <a:t>Contract_Emps</a:t>
            </a:r>
            <a:endParaRPr lang="en-US" altLang="en-US" b="1"/>
          </a:p>
          <a:p>
            <a:pPr lvl="2">
              <a:buSzPct val="75000"/>
            </a:pPr>
            <a:r>
              <a:rPr lang="en-US" altLang="en-US" sz="2400" b="1" err="1"/>
              <a:t>Hourly_Emps</a:t>
            </a:r>
            <a:r>
              <a:rPr lang="en-US" altLang="en-US" sz="2400"/>
              <a:t>:  Includes all the attributes of </a:t>
            </a:r>
            <a:r>
              <a:rPr lang="en-US" altLang="en-US" sz="2400" err="1"/>
              <a:t>Hourly_Emps</a:t>
            </a:r>
            <a:r>
              <a:rPr lang="en-US" altLang="en-US" sz="2400"/>
              <a:t> as well as the attributes of its super class Employee - </a:t>
            </a:r>
            <a:r>
              <a:rPr lang="en-US" altLang="en-US" sz="2400" i="1" u="sng" err="1"/>
              <a:t>empid</a:t>
            </a:r>
            <a:r>
              <a:rPr lang="en-US" altLang="en-US" sz="2400"/>
              <a:t>, </a:t>
            </a:r>
            <a:r>
              <a:rPr lang="en-US" altLang="en-US" sz="2400" i="1"/>
              <a:t>name, </a:t>
            </a:r>
            <a:r>
              <a:rPr lang="en-US" altLang="en-US" sz="2400" i="1" err="1"/>
              <a:t>hourly_wages</a:t>
            </a:r>
            <a:r>
              <a:rPr lang="en-US" altLang="en-US" sz="2400" i="1"/>
              <a:t>, </a:t>
            </a:r>
            <a:r>
              <a:rPr lang="en-US" altLang="en-US" sz="2400" i="1" err="1"/>
              <a:t>hours_worked</a:t>
            </a:r>
            <a:r>
              <a:rPr lang="en-US" altLang="en-US" sz="2400" i="1"/>
              <a:t>.</a:t>
            </a:r>
          </a:p>
          <a:p>
            <a:pPr lvl="2">
              <a:buSzPct val="75000"/>
            </a:pPr>
            <a:r>
              <a:rPr lang="en-US" altLang="en-US" sz="2400" b="1" err="1"/>
              <a:t>Contract_Emps</a:t>
            </a:r>
            <a:r>
              <a:rPr lang="en-US" altLang="en-US" sz="2400" b="1"/>
              <a:t>: </a:t>
            </a:r>
            <a:r>
              <a:rPr lang="en-US" altLang="en-US" sz="2400"/>
              <a:t>Similar to </a:t>
            </a:r>
            <a:r>
              <a:rPr lang="en-US" altLang="en-US" sz="2400" err="1"/>
              <a:t>Hourly_Emps</a:t>
            </a:r>
            <a:endParaRPr lang="en-US" altLang="en-US" sz="2400"/>
          </a:p>
          <a:p>
            <a:pPr lvl="1">
              <a:buSzPct val="75000"/>
            </a:pPr>
            <a:r>
              <a:rPr lang="en-US" altLang="en-US"/>
              <a:t>This approach possible only if its satisfies </a:t>
            </a:r>
            <a:r>
              <a:rPr lang="en-US" altLang="en-US" i="1"/>
              <a:t>covering constraint</a:t>
            </a:r>
            <a:endParaRPr lang="en-US" altLang="en-US"/>
          </a:p>
          <a:p>
            <a:pPr lvl="2">
              <a:buSzPct val="75000"/>
            </a:pPr>
            <a:r>
              <a:rPr lang="en-US" altLang="en-US" sz="2400"/>
              <a:t>That is each employee must be in one of these two subclasses</a:t>
            </a:r>
          </a:p>
          <a:p>
            <a:pPr lvl="1">
              <a:buSzPct val="75000"/>
            </a:pPr>
            <a:r>
              <a:rPr lang="en-IN"/>
              <a:t>Overlapping constraints: that is in case an employee is both a </a:t>
            </a:r>
            <a:r>
              <a:rPr lang="en-IN" err="1"/>
              <a:t>Hourly_Emps</a:t>
            </a:r>
            <a:r>
              <a:rPr lang="en-IN"/>
              <a:t> as well as </a:t>
            </a:r>
            <a:r>
              <a:rPr lang="en-IN" err="1"/>
              <a:t>Contract_Emps</a:t>
            </a:r>
            <a:r>
              <a:rPr lang="en-IN"/>
              <a:t>, the attributes </a:t>
            </a:r>
            <a:r>
              <a:rPr lang="en-IN" i="1" err="1"/>
              <a:t>empid</a:t>
            </a:r>
            <a:r>
              <a:rPr lang="en-IN"/>
              <a:t> and </a:t>
            </a:r>
            <a:r>
              <a:rPr lang="en-IN" i="1"/>
              <a:t>name</a:t>
            </a:r>
            <a:r>
              <a:rPr lang="en-IN"/>
              <a:t> are stored twice (duplication!)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398122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736" y="351370"/>
            <a:ext cx="10515600" cy="1325563"/>
          </a:xfrm>
        </p:spPr>
        <p:txBody>
          <a:bodyPr/>
          <a:lstStyle/>
          <a:p>
            <a:r>
              <a:rPr lang="en-IN"/>
              <a:t>Translating ER with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970547" cy="4351338"/>
          </a:xfrm>
        </p:spPr>
        <p:txBody>
          <a:bodyPr/>
          <a:lstStyle/>
          <a:p>
            <a:r>
              <a:rPr lang="en-IN"/>
              <a:t>Create relations – Employees, Project, Depts. and sponsors</a:t>
            </a:r>
          </a:p>
          <a:p>
            <a:r>
              <a:rPr lang="en-IN"/>
              <a:t>Create another relation Monitors </a:t>
            </a:r>
          </a:p>
          <a:p>
            <a:pPr lvl="1"/>
            <a:r>
              <a:rPr lang="en-IN"/>
              <a:t>Attributes are key attributes of Employees (i.e. </a:t>
            </a:r>
            <a:r>
              <a:rPr lang="en-IN" err="1"/>
              <a:t>empid</a:t>
            </a:r>
            <a:r>
              <a:rPr lang="en-IN"/>
              <a:t>) and the key attributes of Sponsors (i.e. </a:t>
            </a:r>
            <a:r>
              <a:rPr lang="en-IN" err="1"/>
              <a:t>pid</a:t>
            </a:r>
            <a:r>
              <a:rPr lang="en-IN"/>
              <a:t> and did)</a:t>
            </a:r>
          </a:p>
          <a:p>
            <a:pPr lvl="1"/>
            <a:r>
              <a:rPr lang="en-IN"/>
              <a:t>Also include the descriptive attribute until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824402" y="4510465"/>
            <a:ext cx="802965" cy="460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err="1">
                <a:solidFill>
                  <a:schemeClr val="tx1"/>
                </a:solidFill>
              </a:rPr>
              <a:t>Depts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92815" y="1906993"/>
            <a:ext cx="1577908" cy="425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Employees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065800" y="4542490"/>
            <a:ext cx="1012636" cy="396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Projects</a:t>
            </a:r>
          </a:p>
        </p:txBody>
      </p:sp>
      <p:sp>
        <p:nvSpPr>
          <p:cNvPr id="9" name="Diamond 8"/>
          <p:cNvSpPr/>
          <p:nvPr/>
        </p:nvSpPr>
        <p:spPr>
          <a:xfrm>
            <a:off x="8350706" y="4337623"/>
            <a:ext cx="2062127" cy="82015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Sponsors</a:t>
            </a:r>
          </a:p>
        </p:txBody>
      </p:sp>
      <p:cxnSp>
        <p:nvCxnSpPr>
          <p:cNvPr id="10" name="Straight Connector 9"/>
          <p:cNvCxnSpPr>
            <a:stCxn id="8" idx="3"/>
            <a:endCxn id="9" idx="1"/>
          </p:cNvCxnSpPr>
          <p:nvPr/>
        </p:nvCxnSpPr>
        <p:spPr>
          <a:xfrm>
            <a:off x="8078436" y="4740593"/>
            <a:ext cx="272270" cy="7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13" idx="0"/>
          </p:cNvCxnSpPr>
          <p:nvPr/>
        </p:nvCxnSpPr>
        <p:spPr>
          <a:xfrm>
            <a:off x="9379244" y="2316577"/>
            <a:ext cx="2526" cy="565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3"/>
            <a:endCxn id="6" idx="1"/>
          </p:cNvCxnSpPr>
          <p:nvPr/>
        </p:nvCxnSpPr>
        <p:spPr>
          <a:xfrm flipV="1">
            <a:off x="10412833" y="4740594"/>
            <a:ext cx="411569" cy="7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Diamond 12"/>
          <p:cNvSpPr/>
          <p:nvPr/>
        </p:nvSpPr>
        <p:spPr>
          <a:xfrm>
            <a:off x="8350706" y="2882458"/>
            <a:ext cx="2062127" cy="82015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monitors</a:t>
            </a:r>
          </a:p>
        </p:txBody>
      </p:sp>
      <p:cxnSp>
        <p:nvCxnSpPr>
          <p:cNvPr id="14" name="Straight Connector 13"/>
          <p:cNvCxnSpPr>
            <a:stCxn id="13" idx="2"/>
            <a:endCxn id="9" idx="0"/>
          </p:cNvCxnSpPr>
          <p:nvPr/>
        </p:nvCxnSpPr>
        <p:spPr>
          <a:xfrm>
            <a:off x="9381770" y="3702608"/>
            <a:ext cx="0" cy="635015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0673071" y="3040664"/>
            <a:ext cx="1105626" cy="5037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until</a:t>
            </a:r>
          </a:p>
        </p:txBody>
      </p:sp>
      <p:sp>
        <p:nvSpPr>
          <p:cNvPr id="16" name="Oval 15"/>
          <p:cNvSpPr/>
          <p:nvPr/>
        </p:nvSpPr>
        <p:spPr>
          <a:xfrm>
            <a:off x="8765128" y="5286901"/>
            <a:ext cx="1233282" cy="5037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since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10413" y="4038315"/>
            <a:ext cx="5355771" cy="188238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/>
          <p:cNvCxnSpPr>
            <a:stCxn id="9" idx="2"/>
            <a:endCxn id="16" idx="0"/>
          </p:cNvCxnSpPr>
          <p:nvPr/>
        </p:nvCxnSpPr>
        <p:spPr>
          <a:xfrm flipH="1">
            <a:off x="9381769" y="5157773"/>
            <a:ext cx="1" cy="129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3"/>
            <a:endCxn id="15" idx="2"/>
          </p:cNvCxnSpPr>
          <p:nvPr/>
        </p:nvCxnSpPr>
        <p:spPr>
          <a:xfrm>
            <a:off x="10412833" y="3292533"/>
            <a:ext cx="2602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reeform 7"/>
          <p:cNvSpPr>
            <a:spLocks/>
          </p:cNvSpPr>
          <p:nvPr/>
        </p:nvSpPr>
        <p:spPr bwMode="auto">
          <a:xfrm>
            <a:off x="10615051" y="5239477"/>
            <a:ext cx="896938" cy="381000"/>
          </a:xfrm>
          <a:custGeom>
            <a:avLst/>
            <a:gdLst>
              <a:gd name="T0" fmla="*/ 893763 w 565"/>
              <a:gd name="T1" fmla="*/ 173038 h 240"/>
              <a:gd name="T2" fmla="*/ 881063 w 565"/>
              <a:gd name="T3" fmla="*/ 139700 h 240"/>
              <a:gd name="T4" fmla="*/ 854075 w 565"/>
              <a:gd name="T5" fmla="*/ 107950 h 240"/>
              <a:gd name="T6" fmla="*/ 814388 w 565"/>
              <a:gd name="T7" fmla="*/ 80963 h 240"/>
              <a:gd name="T8" fmla="*/ 765175 w 565"/>
              <a:gd name="T9" fmla="*/ 55563 h 240"/>
              <a:gd name="T10" fmla="*/ 704850 w 565"/>
              <a:gd name="T11" fmla="*/ 33338 h 240"/>
              <a:gd name="T12" fmla="*/ 638175 w 565"/>
              <a:gd name="T13" fmla="*/ 17463 h 240"/>
              <a:gd name="T14" fmla="*/ 565150 w 565"/>
              <a:gd name="T15" fmla="*/ 6350 h 240"/>
              <a:gd name="T16" fmla="*/ 487363 w 565"/>
              <a:gd name="T17" fmla="*/ 0 h 240"/>
              <a:gd name="T18" fmla="*/ 409575 w 565"/>
              <a:gd name="T19" fmla="*/ 0 h 240"/>
              <a:gd name="T20" fmla="*/ 333375 w 565"/>
              <a:gd name="T21" fmla="*/ 6350 h 240"/>
              <a:gd name="T22" fmla="*/ 258763 w 565"/>
              <a:gd name="T23" fmla="*/ 17463 h 240"/>
              <a:gd name="T24" fmla="*/ 192088 w 565"/>
              <a:gd name="T25" fmla="*/ 33338 h 240"/>
              <a:gd name="T26" fmla="*/ 131763 w 565"/>
              <a:gd name="T27" fmla="*/ 55563 h 240"/>
              <a:gd name="T28" fmla="*/ 82550 w 565"/>
              <a:gd name="T29" fmla="*/ 80963 h 240"/>
              <a:gd name="T30" fmla="*/ 42863 w 565"/>
              <a:gd name="T31" fmla="*/ 107950 h 240"/>
              <a:gd name="T32" fmla="*/ 15875 w 565"/>
              <a:gd name="T33" fmla="*/ 139700 h 240"/>
              <a:gd name="T34" fmla="*/ 3175 w 565"/>
              <a:gd name="T35" fmla="*/ 173038 h 240"/>
              <a:gd name="T36" fmla="*/ 3175 w 565"/>
              <a:gd name="T37" fmla="*/ 204788 h 240"/>
              <a:gd name="T38" fmla="*/ 15875 w 565"/>
              <a:gd name="T39" fmla="*/ 238125 h 240"/>
              <a:gd name="T40" fmla="*/ 42863 w 565"/>
              <a:gd name="T41" fmla="*/ 269875 h 240"/>
              <a:gd name="T42" fmla="*/ 82550 w 565"/>
              <a:gd name="T43" fmla="*/ 298450 h 240"/>
              <a:gd name="T44" fmla="*/ 131763 w 565"/>
              <a:gd name="T45" fmla="*/ 323850 h 240"/>
              <a:gd name="T46" fmla="*/ 192088 w 565"/>
              <a:gd name="T47" fmla="*/ 344488 h 240"/>
              <a:gd name="T48" fmla="*/ 258763 w 565"/>
              <a:gd name="T49" fmla="*/ 360363 h 240"/>
              <a:gd name="T50" fmla="*/ 333375 w 565"/>
              <a:gd name="T51" fmla="*/ 373063 h 240"/>
              <a:gd name="T52" fmla="*/ 409575 w 565"/>
              <a:gd name="T53" fmla="*/ 379413 h 240"/>
              <a:gd name="T54" fmla="*/ 487363 w 565"/>
              <a:gd name="T55" fmla="*/ 379413 h 240"/>
              <a:gd name="T56" fmla="*/ 565150 w 565"/>
              <a:gd name="T57" fmla="*/ 373063 h 240"/>
              <a:gd name="T58" fmla="*/ 638175 w 565"/>
              <a:gd name="T59" fmla="*/ 360363 h 240"/>
              <a:gd name="T60" fmla="*/ 704850 w 565"/>
              <a:gd name="T61" fmla="*/ 344488 h 240"/>
              <a:gd name="T62" fmla="*/ 765175 w 565"/>
              <a:gd name="T63" fmla="*/ 323850 h 240"/>
              <a:gd name="T64" fmla="*/ 814388 w 565"/>
              <a:gd name="T65" fmla="*/ 298450 h 240"/>
              <a:gd name="T66" fmla="*/ 854075 w 565"/>
              <a:gd name="T67" fmla="*/ 269875 h 240"/>
              <a:gd name="T68" fmla="*/ 881063 w 565"/>
              <a:gd name="T69" fmla="*/ 238125 h 240"/>
              <a:gd name="T70" fmla="*/ 893763 w 565"/>
              <a:gd name="T71" fmla="*/ 204788 h 24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65" h="240">
                <a:moveTo>
                  <a:pt x="564" y="119"/>
                </a:moveTo>
                <a:lnTo>
                  <a:pt x="563" y="109"/>
                </a:lnTo>
                <a:lnTo>
                  <a:pt x="560" y="98"/>
                </a:lnTo>
                <a:lnTo>
                  <a:pt x="555" y="88"/>
                </a:lnTo>
                <a:lnTo>
                  <a:pt x="547" y="78"/>
                </a:lnTo>
                <a:lnTo>
                  <a:pt x="538" y="68"/>
                </a:lnTo>
                <a:lnTo>
                  <a:pt x="527" y="60"/>
                </a:lnTo>
                <a:lnTo>
                  <a:pt x="513" y="51"/>
                </a:lnTo>
                <a:lnTo>
                  <a:pt x="498" y="42"/>
                </a:lnTo>
                <a:lnTo>
                  <a:pt x="482" y="35"/>
                </a:lnTo>
                <a:lnTo>
                  <a:pt x="464" y="27"/>
                </a:lnTo>
                <a:lnTo>
                  <a:pt x="444" y="21"/>
                </a:lnTo>
                <a:lnTo>
                  <a:pt x="423" y="15"/>
                </a:lnTo>
                <a:lnTo>
                  <a:pt x="402" y="11"/>
                </a:lnTo>
                <a:lnTo>
                  <a:pt x="379" y="7"/>
                </a:lnTo>
                <a:lnTo>
                  <a:pt x="356" y="4"/>
                </a:lnTo>
                <a:lnTo>
                  <a:pt x="331" y="1"/>
                </a:lnTo>
                <a:lnTo>
                  <a:pt x="307" y="0"/>
                </a:lnTo>
                <a:lnTo>
                  <a:pt x="282" y="0"/>
                </a:lnTo>
                <a:lnTo>
                  <a:pt x="258" y="0"/>
                </a:lnTo>
                <a:lnTo>
                  <a:pt x="234" y="1"/>
                </a:lnTo>
                <a:lnTo>
                  <a:pt x="210" y="4"/>
                </a:lnTo>
                <a:lnTo>
                  <a:pt x="186" y="7"/>
                </a:lnTo>
                <a:lnTo>
                  <a:pt x="163" y="11"/>
                </a:lnTo>
                <a:lnTo>
                  <a:pt x="141" y="15"/>
                </a:lnTo>
                <a:lnTo>
                  <a:pt x="121" y="21"/>
                </a:lnTo>
                <a:lnTo>
                  <a:pt x="101" y="27"/>
                </a:lnTo>
                <a:lnTo>
                  <a:pt x="83" y="35"/>
                </a:lnTo>
                <a:lnTo>
                  <a:pt x="67" y="42"/>
                </a:lnTo>
                <a:lnTo>
                  <a:pt x="52" y="51"/>
                </a:lnTo>
                <a:lnTo>
                  <a:pt x="38" y="60"/>
                </a:lnTo>
                <a:lnTo>
                  <a:pt x="27" y="68"/>
                </a:lnTo>
                <a:lnTo>
                  <a:pt x="18" y="78"/>
                </a:lnTo>
                <a:lnTo>
                  <a:pt x="10" y="88"/>
                </a:lnTo>
                <a:lnTo>
                  <a:pt x="5" y="98"/>
                </a:lnTo>
                <a:lnTo>
                  <a:pt x="2" y="109"/>
                </a:lnTo>
                <a:lnTo>
                  <a:pt x="0" y="119"/>
                </a:lnTo>
                <a:lnTo>
                  <a:pt x="2" y="129"/>
                </a:lnTo>
                <a:lnTo>
                  <a:pt x="5" y="140"/>
                </a:lnTo>
                <a:lnTo>
                  <a:pt x="10" y="150"/>
                </a:lnTo>
                <a:lnTo>
                  <a:pt x="18" y="160"/>
                </a:lnTo>
                <a:lnTo>
                  <a:pt x="27" y="170"/>
                </a:lnTo>
                <a:lnTo>
                  <a:pt x="38" y="179"/>
                </a:lnTo>
                <a:lnTo>
                  <a:pt x="52" y="188"/>
                </a:lnTo>
                <a:lnTo>
                  <a:pt x="67" y="196"/>
                </a:lnTo>
                <a:lnTo>
                  <a:pt x="83" y="204"/>
                </a:lnTo>
                <a:lnTo>
                  <a:pt x="101" y="211"/>
                </a:lnTo>
                <a:lnTo>
                  <a:pt x="121" y="217"/>
                </a:lnTo>
                <a:lnTo>
                  <a:pt x="141" y="223"/>
                </a:lnTo>
                <a:lnTo>
                  <a:pt x="163" y="227"/>
                </a:lnTo>
                <a:lnTo>
                  <a:pt x="186" y="231"/>
                </a:lnTo>
                <a:lnTo>
                  <a:pt x="210" y="235"/>
                </a:lnTo>
                <a:lnTo>
                  <a:pt x="234" y="237"/>
                </a:lnTo>
                <a:lnTo>
                  <a:pt x="258" y="239"/>
                </a:lnTo>
                <a:lnTo>
                  <a:pt x="282" y="239"/>
                </a:lnTo>
                <a:lnTo>
                  <a:pt x="307" y="239"/>
                </a:lnTo>
                <a:lnTo>
                  <a:pt x="331" y="237"/>
                </a:lnTo>
                <a:lnTo>
                  <a:pt x="356" y="235"/>
                </a:lnTo>
                <a:lnTo>
                  <a:pt x="379" y="231"/>
                </a:lnTo>
                <a:lnTo>
                  <a:pt x="402" y="227"/>
                </a:lnTo>
                <a:lnTo>
                  <a:pt x="423" y="223"/>
                </a:lnTo>
                <a:lnTo>
                  <a:pt x="444" y="217"/>
                </a:lnTo>
                <a:lnTo>
                  <a:pt x="464" y="211"/>
                </a:lnTo>
                <a:lnTo>
                  <a:pt x="482" y="204"/>
                </a:lnTo>
                <a:lnTo>
                  <a:pt x="498" y="196"/>
                </a:lnTo>
                <a:lnTo>
                  <a:pt x="513" y="188"/>
                </a:lnTo>
                <a:lnTo>
                  <a:pt x="527" y="179"/>
                </a:lnTo>
                <a:lnTo>
                  <a:pt x="538" y="170"/>
                </a:lnTo>
                <a:lnTo>
                  <a:pt x="547" y="160"/>
                </a:lnTo>
                <a:lnTo>
                  <a:pt x="555" y="150"/>
                </a:lnTo>
                <a:lnTo>
                  <a:pt x="560" y="140"/>
                </a:lnTo>
                <a:lnTo>
                  <a:pt x="563" y="129"/>
                </a:lnTo>
                <a:lnTo>
                  <a:pt x="564" y="11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" name="Freeform 10"/>
          <p:cNvSpPr>
            <a:spLocks/>
          </p:cNvSpPr>
          <p:nvPr/>
        </p:nvSpPr>
        <p:spPr bwMode="auto">
          <a:xfrm>
            <a:off x="6705586" y="5253124"/>
            <a:ext cx="896937" cy="381000"/>
          </a:xfrm>
          <a:custGeom>
            <a:avLst/>
            <a:gdLst>
              <a:gd name="T0" fmla="*/ 893762 w 565"/>
              <a:gd name="T1" fmla="*/ 173038 h 240"/>
              <a:gd name="T2" fmla="*/ 881062 w 565"/>
              <a:gd name="T3" fmla="*/ 139700 h 240"/>
              <a:gd name="T4" fmla="*/ 854075 w 565"/>
              <a:gd name="T5" fmla="*/ 107950 h 240"/>
              <a:gd name="T6" fmla="*/ 814387 w 565"/>
              <a:gd name="T7" fmla="*/ 80963 h 240"/>
              <a:gd name="T8" fmla="*/ 763587 w 565"/>
              <a:gd name="T9" fmla="*/ 55563 h 240"/>
              <a:gd name="T10" fmla="*/ 704850 w 565"/>
              <a:gd name="T11" fmla="*/ 33338 h 240"/>
              <a:gd name="T12" fmla="*/ 636587 w 565"/>
              <a:gd name="T13" fmla="*/ 17463 h 240"/>
              <a:gd name="T14" fmla="*/ 563562 w 565"/>
              <a:gd name="T15" fmla="*/ 6350 h 240"/>
              <a:gd name="T16" fmla="*/ 485775 w 565"/>
              <a:gd name="T17" fmla="*/ 0 h 240"/>
              <a:gd name="T18" fmla="*/ 409575 w 565"/>
              <a:gd name="T19" fmla="*/ 0 h 240"/>
              <a:gd name="T20" fmla="*/ 331787 w 565"/>
              <a:gd name="T21" fmla="*/ 6350 h 240"/>
              <a:gd name="T22" fmla="*/ 258762 w 565"/>
              <a:gd name="T23" fmla="*/ 17463 h 240"/>
              <a:gd name="T24" fmla="*/ 190500 w 565"/>
              <a:gd name="T25" fmla="*/ 33338 h 240"/>
              <a:gd name="T26" fmla="*/ 131762 w 565"/>
              <a:gd name="T27" fmla="*/ 55563 h 240"/>
              <a:gd name="T28" fmla="*/ 80962 w 565"/>
              <a:gd name="T29" fmla="*/ 80963 h 240"/>
              <a:gd name="T30" fmla="*/ 42862 w 565"/>
              <a:gd name="T31" fmla="*/ 107950 h 240"/>
              <a:gd name="T32" fmla="*/ 14287 w 565"/>
              <a:gd name="T33" fmla="*/ 139700 h 240"/>
              <a:gd name="T34" fmla="*/ 1587 w 565"/>
              <a:gd name="T35" fmla="*/ 173038 h 240"/>
              <a:gd name="T36" fmla="*/ 1587 w 565"/>
              <a:gd name="T37" fmla="*/ 204788 h 240"/>
              <a:gd name="T38" fmla="*/ 14287 w 565"/>
              <a:gd name="T39" fmla="*/ 238125 h 240"/>
              <a:gd name="T40" fmla="*/ 42862 w 565"/>
              <a:gd name="T41" fmla="*/ 269875 h 240"/>
              <a:gd name="T42" fmla="*/ 80962 w 565"/>
              <a:gd name="T43" fmla="*/ 298450 h 240"/>
              <a:gd name="T44" fmla="*/ 131762 w 565"/>
              <a:gd name="T45" fmla="*/ 323850 h 240"/>
              <a:gd name="T46" fmla="*/ 190500 w 565"/>
              <a:gd name="T47" fmla="*/ 344488 h 240"/>
              <a:gd name="T48" fmla="*/ 258762 w 565"/>
              <a:gd name="T49" fmla="*/ 360363 h 240"/>
              <a:gd name="T50" fmla="*/ 331787 w 565"/>
              <a:gd name="T51" fmla="*/ 373063 h 240"/>
              <a:gd name="T52" fmla="*/ 409575 w 565"/>
              <a:gd name="T53" fmla="*/ 379413 h 240"/>
              <a:gd name="T54" fmla="*/ 485775 w 565"/>
              <a:gd name="T55" fmla="*/ 379413 h 240"/>
              <a:gd name="T56" fmla="*/ 563562 w 565"/>
              <a:gd name="T57" fmla="*/ 373063 h 240"/>
              <a:gd name="T58" fmla="*/ 636587 w 565"/>
              <a:gd name="T59" fmla="*/ 360363 h 240"/>
              <a:gd name="T60" fmla="*/ 704850 w 565"/>
              <a:gd name="T61" fmla="*/ 344488 h 240"/>
              <a:gd name="T62" fmla="*/ 763587 w 565"/>
              <a:gd name="T63" fmla="*/ 323850 h 240"/>
              <a:gd name="T64" fmla="*/ 814387 w 565"/>
              <a:gd name="T65" fmla="*/ 298450 h 240"/>
              <a:gd name="T66" fmla="*/ 854075 w 565"/>
              <a:gd name="T67" fmla="*/ 269875 h 240"/>
              <a:gd name="T68" fmla="*/ 881062 w 565"/>
              <a:gd name="T69" fmla="*/ 238125 h 240"/>
              <a:gd name="T70" fmla="*/ 893762 w 565"/>
              <a:gd name="T71" fmla="*/ 204788 h 24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65" h="240">
                <a:moveTo>
                  <a:pt x="564" y="119"/>
                </a:moveTo>
                <a:lnTo>
                  <a:pt x="563" y="109"/>
                </a:lnTo>
                <a:lnTo>
                  <a:pt x="560" y="98"/>
                </a:lnTo>
                <a:lnTo>
                  <a:pt x="555" y="88"/>
                </a:lnTo>
                <a:lnTo>
                  <a:pt x="547" y="78"/>
                </a:lnTo>
                <a:lnTo>
                  <a:pt x="538" y="68"/>
                </a:lnTo>
                <a:lnTo>
                  <a:pt x="526" y="60"/>
                </a:lnTo>
                <a:lnTo>
                  <a:pt x="513" y="51"/>
                </a:lnTo>
                <a:lnTo>
                  <a:pt x="498" y="42"/>
                </a:lnTo>
                <a:lnTo>
                  <a:pt x="481" y="35"/>
                </a:lnTo>
                <a:lnTo>
                  <a:pt x="464" y="27"/>
                </a:lnTo>
                <a:lnTo>
                  <a:pt x="444" y="21"/>
                </a:lnTo>
                <a:lnTo>
                  <a:pt x="423" y="15"/>
                </a:lnTo>
                <a:lnTo>
                  <a:pt x="401" y="11"/>
                </a:lnTo>
                <a:lnTo>
                  <a:pt x="379" y="7"/>
                </a:lnTo>
                <a:lnTo>
                  <a:pt x="355" y="4"/>
                </a:lnTo>
                <a:lnTo>
                  <a:pt x="331" y="1"/>
                </a:lnTo>
                <a:lnTo>
                  <a:pt x="306" y="0"/>
                </a:lnTo>
                <a:lnTo>
                  <a:pt x="282" y="0"/>
                </a:lnTo>
                <a:lnTo>
                  <a:pt x="258" y="0"/>
                </a:lnTo>
                <a:lnTo>
                  <a:pt x="233" y="1"/>
                </a:lnTo>
                <a:lnTo>
                  <a:pt x="209" y="4"/>
                </a:lnTo>
                <a:lnTo>
                  <a:pt x="185" y="7"/>
                </a:lnTo>
                <a:lnTo>
                  <a:pt x="163" y="11"/>
                </a:lnTo>
                <a:lnTo>
                  <a:pt x="141" y="15"/>
                </a:lnTo>
                <a:lnTo>
                  <a:pt x="120" y="21"/>
                </a:lnTo>
                <a:lnTo>
                  <a:pt x="101" y="27"/>
                </a:lnTo>
                <a:lnTo>
                  <a:pt x="83" y="35"/>
                </a:lnTo>
                <a:lnTo>
                  <a:pt x="66" y="42"/>
                </a:lnTo>
                <a:lnTo>
                  <a:pt x="51" y="51"/>
                </a:lnTo>
                <a:lnTo>
                  <a:pt x="38" y="60"/>
                </a:lnTo>
                <a:lnTo>
                  <a:pt x="27" y="68"/>
                </a:lnTo>
                <a:lnTo>
                  <a:pt x="17" y="78"/>
                </a:lnTo>
                <a:lnTo>
                  <a:pt x="9" y="88"/>
                </a:lnTo>
                <a:lnTo>
                  <a:pt x="4" y="98"/>
                </a:lnTo>
                <a:lnTo>
                  <a:pt x="1" y="109"/>
                </a:lnTo>
                <a:lnTo>
                  <a:pt x="0" y="119"/>
                </a:lnTo>
                <a:lnTo>
                  <a:pt x="1" y="129"/>
                </a:lnTo>
                <a:lnTo>
                  <a:pt x="4" y="140"/>
                </a:lnTo>
                <a:lnTo>
                  <a:pt x="9" y="150"/>
                </a:lnTo>
                <a:lnTo>
                  <a:pt x="17" y="160"/>
                </a:lnTo>
                <a:lnTo>
                  <a:pt x="27" y="170"/>
                </a:lnTo>
                <a:lnTo>
                  <a:pt x="38" y="179"/>
                </a:lnTo>
                <a:lnTo>
                  <a:pt x="51" y="188"/>
                </a:lnTo>
                <a:lnTo>
                  <a:pt x="66" y="196"/>
                </a:lnTo>
                <a:lnTo>
                  <a:pt x="83" y="204"/>
                </a:lnTo>
                <a:lnTo>
                  <a:pt x="101" y="211"/>
                </a:lnTo>
                <a:lnTo>
                  <a:pt x="120" y="217"/>
                </a:lnTo>
                <a:lnTo>
                  <a:pt x="141" y="223"/>
                </a:lnTo>
                <a:lnTo>
                  <a:pt x="163" y="227"/>
                </a:lnTo>
                <a:lnTo>
                  <a:pt x="185" y="231"/>
                </a:lnTo>
                <a:lnTo>
                  <a:pt x="209" y="235"/>
                </a:lnTo>
                <a:lnTo>
                  <a:pt x="233" y="237"/>
                </a:lnTo>
                <a:lnTo>
                  <a:pt x="258" y="239"/>
                </a:lnTo>
                <a:lnTo>
                  <a:pt x="282" y="239"/>
                </a:lnTo>
                <a:lnTo>
                  <a:pt x="306" y="239"/>
                </a:lnTo>
                <a:lnTo>
                  <a:pt x="331" y="237"/>
                </a:lnTo>
                <a:lnTo>
                  <a:pt x="355" y="235"/>
                </a:lnTo>
                <a:lnTo>
                  <a:pt x="379" y="231"/>
                </a:lnTo>
                <a:lnTo>
                  <a:pt x="401" y="227"/>
                </a:lnTo>
                <a:lnTo>
                  <a:pt x="423" y="223"/>
                </a:lnTo>
                <a:lnTo>
                  <a:pt x="444" y="217"/>
                </a:lnTo>
                <a:lnTo>
                  <a:pt x="464" y="211"/>
                </a:lnTo>
                <a:lnTo>
                  <a:pt x="481" y="204"/>
                </a:lnTo>
                <a:lnTo>
                  <a:pt x="498" y="196"/>
                </a:lnTo>
                <a:lnTo>
                  <a:pt x="513" y="188"/>
                </a:lnTo>
                <a:lnTo>
                  <a:pt x="526" y="179"/>
                </a:lnTo>
                <a:lnTo>
                  <a:pt x="538" y="170"/>
                </a:lnTo>
                <a:lnTo>
                  <a:pt x="547" y="160"/>
                </a:lnTo>
                <a:lnTo>
                  <a:pt x="555" y="150"/>
                </a:lnTo>
                <a:lnTo>
                  <a:pt x="560" y="140"/>
                </a:lnTo>
                <a:lnTo>
                  <a:pt x="563" y="129"/>
                </a:lnTo>
                <a:lnTo>
                  <a:pt x="564" y="11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" name="Rectangle 19"/>
          <p:cNvSpPr>
            <a:spLocks noChangeArrowheads="1"/>
          </p:cNvSpPr>
          <p:nvPr/>
        </p:nvSpPr>
        <p:spPr bwMode="auto">
          <a:xfrm>
            <a:off x="10764276" y="5249002"/>
            <a:ext cx="455254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0" u="sng">
                <a:solidFill>
                  <a:srgbClr val="000000"/>
                </a:solidFill>
                <a:latin typeface="Arial" panose="020B0604020202020204" pitchFamily="34" charset="0"/>
              </a:rPr>
              <a:t>did</a:t>
            </a:r>
          </a:p>
        </p:txBody>
      </p:sp>
      <p:sp>
        <p:nvSpPr>
          <p:cNvPr id="51" name="Rectangle 20"/>
          <p:cNvSpPr>
            <a:spLocks noChangeArrowheads="1"/>
          </p:cNvSpPr>
          <p:nvPr/>
        </p:nvSpPr>
        <p:spPr bwMode="auto">
          <a:xfrm>
            <a:off x="6953236" y="5242011"/>
            <a:ext cx="455254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0" u="sng">
                <a:solidFill>
                  <a:srgbClr val="000000"/>
                </a:solidFill>
                <a:latin typeface="Arial" panose="020B0604020202020204" pitchFamily="34" charset="0"/>
              </a:rPr>
              <a:t>pid</a:t>
            </a:r>
          </a:p>
        </p:txBody>
      </p:sp>
      <p:sp>
        <p:nvSpPr>
          <p:cNvPr id="52" name="Line 33"/>
          <p:cNvSpPr>
            <a:spLocks noChangeShapeType="1"/>
          </p:cNvSpPr>
          <p:nvPr/>
        </p:nvSpPr>
        <p:spPr bwMode="auto">
          <a:xfrm flipV="1">
            <a:off x="7327690" y="4949809"/>
            <a:ext cx="274833" cy="299216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" name="Line 36"/>
          <p:cNvSpPr>
            <a:spLocks noChangeShapeType="1"/>
          </p:cNvSpPr>
          <p:nvPr/>
        </p:nvSpPr>
        <p:spPr bwMode="auto">
          <a:xfrm flipV="1">
            <a:off x="11063521" y="4970722"/>
            <a:ext cx="62436" cy="23711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" name="Freeform 43"/>
          <p:cNvSpPr>
            <a:spLocks/>
          </p:cNvSpPr>
          <p:nvPr/>
        </p:nvSpPr>
        <p:spPr bwMode="auto">
          <a:xfrm>
            <a:off x="8765128" y="1171751"/>
            <a:ext cx="896938" cy="381000"/>
          </a:xfrm>
          <a:custGeom>
            <a:avLst/>
            <a:gdLst>
              <a:gd name="T0" fmla="*/ 893763 w 565"/>
              <a:gd name="T1" fmla="*/ 173038 h 240"/>
              <a:gd name="T2" fmla="*/ 881063 w 565"/>
              <a:gd name="T3" fmla="*/ 139700 h 240"/>
              <a:gd name="T4" fmla="*/ 854075 w 565"/>
              <a:gd name="T5" fmla="*/ 107950 h 240"/>
              <a:gd name="T6" fmla="*/ 814388 w 565"/>
              <a:gd name="T7" fmla="*/ 80963 h 240"/>
              <a:gd name="T8" fmla="*/ 763588 w 565"/>
              <a:gd name="T9" fmla="*/ 55563 h 240"/>
              <a:gd name="T10" fmla="*/ 704850 w 565"/>
              <a:gd name="T11" fmla="*/ 33338 h 240"/>
              <a:gd name="T12" fmla="*/ 636588 w 565"/>
              <a:gd name="T13" fmla="*/ 17463 h 240"/>
              <a:gd name="T14" fmla="*/ 563563 w 565"/>
              <a:gd name="T15" fmla="*/ 6350 h 240"/>
              <a:gd name="T16" fmla="*/ 485775 w 565"/>
              <a:gd name="T17" fmla="*/ 0 h 240"/>
              <a:gd name="T18" fmla="*/ 409575 w 565"/>
              <a:gd name="T19" fmla="*/ 0 h 240"/>
              <a:gd name="T20" fmla="*/ 331788 w 565"/>
              <a:gd name="T21" fmla="*/ 6350 h 240"/>
              <a:gd name="T22" fmla="*/ 258763 w 565"/>
              <a:gd name="T23" fmla="*/ 17463 h 240"/>
              <a:gd name="T24" fmla="*/ 190500 w 565"/>
              <a:gd name="T25" fmla="*/ 33338 h 240"/>
              <a:gd name="T26" fmla="*/ 131763 w 565"/>
              <a:gd name="T27" fmla="*/ 55563 h 240"/>
              <a:gd name="T28" fmla="*/ 80963 w 565"/>
              <a:gd name="T29" fmla="*/ 80963 h 240"/>
              <a:gd name="T30" fmla="*/ 42863 w 565"/>
              <a:gd name="T31" fmla="*/ 107950 h 240"/>
              <a:gd name="T32" fmla="*/ 14288 w 565"/>
              <a:gd name="T33" fmla="*/ 139700 h 240"/>
              <a:gd name="T34" fmla="*/ 1588 w 565"/>
              <a:gd name="T35" fmla="*/ 173038 h 240"/>
              <a:gd name="T36" fmla="*/ 1588 w 565"/>
              <a:gd name="T37" fmla="*/ 206375 h 240"/>
              <a:gd name="T38" fmla="*/ 14288 w 565"/>
              <a:gd name="T39" fmla="*/ 239713 h 240"/>
              <a:gd name="T40" fmla="*/ 42863 w 565"/>
              <a:gd name="T41" fmla="*/ 269875 h 240"/>
              <a:gd name="T42" fmla="*/ 80963 w 565"/>
              <a:gd name="T43" fmla="*/ 298450 h 240"/>
              <a:gd name="T44" fmla="*/ 131763 w 565"/>
              <a:gd name="T45" fmla="*/ 323850 h 240"/>
              <a:gd name="T46" fmla="*/ 190500 w 565"/>
              <a:gd name="T47" fmla="*/ 346075 h 240"/>
              <a:gd name="T48" fmla="*/ 258763 w 565"/>
              <a:gd name="T49" fmla="*/ 361950 h 240"/>
              <a:gd name="T50" fmla="*/ 331788 w 565"/>
              <a:gd name="T51" fmla="*/ 373063 h 240"/>
              <a:gd name="T52" fmla="*/ 409575 w 565"/>
              <a:gd name="T53" fmla="*/ 379413 h 240"/>
              <a:gd name="T54" fmla="*/ 485775 w 565"/>
              <a:gd name="T55" fmla="*/ 379413 h 240"/>
              <a:gd name="T56" fmla="*/ 563563 w 565"/>
              <a:gd name="T57" fmla="*/ 373063 h 240"/>
              <a:gd name="T58" fmla="*/ 636588 w 565"/>
              <a:gd name="T59" fmla="*/ 361950 h 240"/>
              <a:gd name="T60" fmla="*/ 704850 w 565"/>
              <a:gd name="T61" fmla="*/ 346075 h 240"/>
              <a:gd name="T62" fmla="*/ 763588 w 565"/>
              <a:gd name="T63" fmla="*/ 323850 h 240"/>
              <a:gd name="T64" fmla="*/ 814388 w 565"/>
              <a:gd name="T65" fmla="*/ 298450 h 240"/>
              <a:gd name="T66" fmla="*/ 854075 w 565"/>
              <a:gd name="T67" fmla="*/ 269875 h 240"/>
              <a:gd name="T68" fmla="*/ 881063 w 565"/>
              <a:gd name="T69" fmla="*/ 239713 h 240"/>
              <a:gd name="T70" fmla="*/ 893763 w 565"/>
              <a:gd name="T71" fmla="*/ 206375 h 24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65" h="240">
                <a:moveTo>
                  <a:pt x="564" y="119"/>
                </a:moveTo>
                <a:lnTo>
                  <a:pt x="563" y="109"/>
                </a:lnTo>
                <a:lnTo>
                  <a:pt x="560" y="98"/>
                </a:lnTo>
                <a:lnTo>
                  <a:pt x="555" y="88"/>
                </a:lnTo>
                <a:lnTo>
                  <a:pt x="547" y="78"/>
                </a:lnTo>
                <a:lnTo>
                  <a:pt x="538" y="68"/>
                </a:lnTo>
                <a:lnTo>
                  <a:pt x="526" y="60"/>
                </a:lnTo>
                <a:lnTo>
                  <a:pt x="513" y="51"/>
                </a:lnTo>
                <a:lnTo>
                  <a:pt x="498" y="42"/>
                </a:lnTo>
                <a:lnTo>
                  <a:pt x="481" y="35"/>
                </a:lnTo>
                <a:lnTo>
                  <a:pt x="464" y="27"/>
                </a:lnTo>
                <a:lnTo>
                  <a:pt x="444" y="21"/>
                </a:lnTo>
                <a:lnTo>
                  <a:pt x="423" y="16"/>
                </a:lnTo>
                <a:lnTo>
                  <a:pt x="401" y="11"/>
                </a:lnTo>
                <a:lnTo>
                  <a:pt x="379" y="7"/>
                </a:lnTo>
                <a:lnTo>
                  <a:pt x="355" y="4"/>
                </a:lnTo>
                <a:lnTo>
                  <a:pt x="331" y="1"/>
                </a:lnTo>
                <a:lnTo>
                  <a:pt x="306" y="0"/>
                </a:lnTo>
                <a:lnTo>
                  <a:pt x="282" y="0"/>
                </a:lnTo>
                <a:lnTo>
                  <a:pt x="258" y="0"/>
                </a:lnTo>
                <a:lnTo>
                  <a:pt x="233" y="1"/>
                </a:lnTo>
                <a:lnTo>
                  <a:pt x="209" y="4"/>
                </a:lnTo>
                <a:lnTo>
                  <a:pt x="185" y="7"/>
                </a:lnTo>
                <a:lnTo>
                  <a:pt x="163" y="11"/>
                </a:lnTo>
                <a:lnTo>
                  <a:pt x="141" y="16"/>
                </a:lnTo>
                <a:lnTo>
                  <a:pt x="120" y="21"/>
                </a:lnTo>
                <a:lnTo>
                  <a:pt x="101" y="27"/>
                </a:lnTo>
                <a:lnTo>
                  <a:pt x="83" y="35"/>
                </a:lnTo>
                <a:lnTo>
                  <a:pt x="66" y="42"/>
                </a:lnTo>
                <a:lnTo>
                  <a:pt x="51" y="51"/>
                </a:lnTo>
                <a:lnTo>
                  <a:pt x="38" y="60"/>
                </a:lnTo>
                <a:lnTo>
                  <a:pt x="27" y="68"/>
                </a:lnTo>
                <a:lnTo>
                  <a:pt x="17" y="78"/>
                </a:lnTo>
                <a:lnTo>
                  <a:pt x="9" y="88"/>
                </a:lnTo>
                <a:lnTo>
                  <a:pt x="4" y="98"/>
                </a:lnTo>
                <a:lnTo>
                  <a:pt x="1" y="109"/>
                </a:lnTo>
                <a:lnTo>
                  <a:pt x="0" y="119"/>
                </a:lnTo>
                <a:lnTo>
                  <a:pt x="1" y="130"/>
                </a:lnTo>
                <a:lnTo>
                  <a:pt x="4" y="140"/>
                </a:lnTo>
                <a:lnTo>
                  <a:pt x="9" y="151"/>
                </a:lnTo>
                <a:lnTo>
                  <a:pt x="17" y="160"/>
                </a:lnTo>
                <a:lnTo>
                  <a:pt x="27" y="170"/>
                </a:lnTo>
                <a:lnTo>
                  <a:pt x="38" y="179"/>
                </a:lnTo>
                <a:lnTo>
                  <a:pt x="51" y="188"/>
                </a:lnTo>
                <a:lnTo>
                  <a:pt x="66" y="196"/>
                </a:lnTo>
                <a:lnTo>
                  <a:pt x="83" y="204"/>
                </a:lnTo>
                <a:lnTo>
                  <a:pt x="101" y="211"/>
                </a:lnTo>
                <a:lnTo>
                  <a:pt x="120" y="218"/>
                </a:lnTo>
                <a:lnTo>
                  <a:pt x="141" y="223"/>
                </a:lnTo>
                <a:lnTo>
                  <a:pt x="163" y="228"/>
                </a:lnTo>
                <a:lnTo>
                  <a:pt x="185" y="232"/>
                </a:lnTo>
                <a:lnTo>
                  <a:pt x="209" y="235"/>
                </a:lnTo>
                <a:lnTo>
                  <a:pt x="233" y="237"/>
                </a:lnTo>
                <a:lnTo>
                  <a:pt x="258" y="239"/>
                </a:lnTo>
                <a:lnTo>
                  <a:pt x="282" y="239"/>
                </a:lnTo>
                <a:lnTo>
                  <a:pt x="306" y="239"/>
                </a:lnTo>
                <a:lnTo>
                  <a:pt x="331" y="237"/>
                </a:lnTo>
                <a:lnTo>
                  <a:pt x="355" y="235"/>
                </a:lnTo>
                <a:lnTo>
                  <a:pt x="379" y="232"/>
                </a:lnTo>
                <a:lnTo>
                  <a:pt x="401" y="228"/>
                </a:lnTo>
                <a:lnTo>
                  <a:pt x="423" y="223"/>
                </a:lnTo>
                <a:lnTo>
                  <a:pt x="444" y="218"/>
                </a:lnTo>
                <a:lnTo>
                  <a:pt x="464" y="211"/>
                </a:lnTo>
                <a:lnTo>
                  <a:pt x="481" y="204"/>
                </a:lnTo>
                <a:lnTo>
                  <a:pt x="498" y="196"/>
                </a:lnTo>
                <a:lnTo>
                  <a:pt x="513" y="188"/>
                </a:lnTo>
                <a:lnTo>
                  <a:pt x="526" y="179"/>
                </a:lnTo>
                <a:lnTo>
                  <a:pt x="538" y="170"/>
                </a:lnTo>
                <a:lnTo>
                  <a:pt x="547" y="160"/>
                </a:lnTo>
                <a:lnTo>
                  <a:pt x="555" y="151"/>
                </a:lnTo>
                <a:lnTo>
                  <a:pt x="560" y="140"/>
                </a:lnTo>
                <a:lnTo>
                  <a:pt x="563" y="130"/>
                </a:lnTo>
                <a:lnTo>
                  <a:pt x="564" y="11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  <p:sp>
        <p:nvSpPr>
          <p:cNvPr id="56" name="Rectangle 47"/>
          <p:cNvSpPr>
            <a:spLocks noChangeArrowheads="1"/>
          </p:cNvSpPr>
          <p:nvPr/>
        </p:nvSpPr>
        <p:spPr bwMode="auto">
          <a:xfrm>
            <a:off x="8840859" y="1151017"/>
            <a:ext cx="74058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0" u="sng" err="1">
                <a:solidFill>
                  <a:srgbClr val="000000"/>
                </a:solidFill>
                <a:latin typeface="Arial" panose="020B0604020202020204" pitchFamily="34" charset="0"/>
              </a:rPr>
              <a:t>empid</a:t>
            </a:r>
            <a:endParaRPr lang="en-US" altLang="en-US" sz="1600" b="0" u="sng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" name="Line 48"/>
          <p:cNvSpPr>
            <a:spLocks noChangeShapeType="1"/>
          </p:cNvSpPr>
          <p:nvPr/>
        </p:nvSpPr>
        <p:spPr bwMode="auto">
          <a:xfrm>
            <a:off x="9212803" y="1576563"/>
            <a:ext cx="29925" cy="31189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3572370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Review: Binary vs. Ternary Relationships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4501502" y="1901026"/>
            <a:ext cx="865188" cy="314325"/>
          </a:xfrm>
          <a:custGeom>
            <a:avLst/>
            <a:gdLst>
              <a:gd name="T0" fmla="*/ 863600 w 545"/>
              <a:gd name="T1" fmla="*/ 144463 h 198"/>
              <a:gd name="T2" fmla="*/ 849313 w 545"/>
              <a:gd name="T3" fmla="*/ 115888 h 198"/>
              <a:gd name="T4" fmla="*/ 823913 w 545"/>
              <a:gd name="T5" fmla="*/ 90488 h 198"/>
              <a:gd name="T6" fmla="*/ 785813 w 545"/>
              <a:gd name="T7" fmla="*/ 66675 h 198"/>
              <a:gd name="T8" fmla="*/ 738188 w 545"/>
              <a:gd name="T9" fmla="*/ 47625 h 198"/>
              <a:gd name="T10" fmla="*/ 679450 w 545"/>
              <a:gd name="T11" fmla="*/ 28575 h 198"/>
              <a:gd name="T12" fmla="*/ 614363 w 545"/>
              <a:gd name="T13" fmla="*/ 15875 h 198"/>
              <a:gd name="T14" fmla="*/ 544513 w 545"/>
              <a:gd name="T15" fmla="*/ 6350 h 198"/>
              <a:gd name="T16" fmla="*/ 469900 w 545"/>
              <a:gd name="T17" fmla="*/ 1588 h 198"/>
              <a:gd name="T18" fmla="*/ 393700 w 545"/>
              <a:gd name="T19" fmla="*/ 1588 h 198"/>
              <a:gd name="T20" fmla="*/ 320675 w 545"/>
              <a:gd name="T21" fmla="*/ 6350 h 198"/>
              <a:gd name="T22" fmla="*/ 249238 w 545"/>
              <a:gd name="T23" fmla="*/ 15875 h 198"/>
              <a:gd name="T24" fmla="*/ 184150 w 545"/>
              <a:gd name="T25" fmla="*/ 28575 h 198"/>
              <a:gd name="T26" fmla="*/ 125413 w 545"/>
              <a:gd name="T27" fmla="*/ 47625 h 198"/>
              <a:gd name="T28" fmla="*/ 77788 w 545"/>
              <a:gd name="T29" fmla="*/ 66675 h 198"/>
              <a:gd name="T30" fmla="*/ 39688 w 545"/>
              <a:gd name="T31" fmla="*/ 90488 h 198"/>
              <a:gd name="T32" fmla="*/ 14288 w 545"/>
              <a:gd name="T33" fmla="*/ 115888 h 198"/>
              <a:gd name="T34" fmla="*/ 1588 w 545"/>
              <a:gd name="T35" fmla="*/ 144463 h 198"/>
              <a:gd name="T36" fmla="*/ 1588 w 545"/>
              <a:gd name="T37" fmla="*/ 171450 h 198"/>
              <a:gd name="T38" fmla="*/ 14288 w 545"/>
              <a:gd name="T39" fmla="*/ 196850 h 198"/>
              <a:gd name="T40" fmla="*/ 39688 w 545"/>
              <a:gd name="T41" fmla="*/ 223838 h 198"/>
              <a:gd name="T42" fmla="*/ 77788 w 545"/>
              <a:gd name="T43" fmla="*/ 246063 h 198"/>
              <a:gd name="T44" fmla="*/ 125413 w 545"/>
              <a:gd name="T45" fmla="*/ 268288 h 198"/>
              <a:gd name="T46" fmla="*/ 184150 w 545"/>
              <a:gd name="T47" fmla="*/ 285750 h 198"/>
              <a:gd name="T48" fmla="*/ 249238 w 545"/>
              <a:gd name="T49" fmla="*/ 298450 h 198"/>
              <a:gd name="T50" fmla="*/ 320675 w 545"/>
              <a:gd name="T51" fmla="*/ 307975 h 198"/>
              <a:gd name="T52" fmla="*/ 393700 w 545"/>
              <a:gd name="T53" fmla="*/ 312738 h 198"/>
              <a:gd name="T54" fmla="*/ 469900 w 545"/>
              <a:gd name="T55" fmla="*/ 312738 h 198"/>
              <a:gd name="T56" fmla="*/ 544513 w 545"/>
              <a:gd name="T57" fmla="*/ 307975 h 198"/>
              <a:gd name="T58" fmla="*/ 614363 w 545"/>
              <a:gd name="T59" fmla="*/ 298450 h 198"/>
              <a:gd name="T60" fmla="*/ 679450 w 545"/>
              <a:gd name="T61" fmla="*/ 285750 h 198"/>
              <a:gd name="T62" fmla="*/ 738188 w 545"/>
              <a:gd name="T63" fmla="*/ 268288 h 198"/>
              <a:gd name="T64" fmla="*/ 785813 w 545"/>
              <a:gd name="T65" fmla="*/ 246063 h 198"/>
              <a:gd name="T66" fmla="*/ 823913 w 545"/>
              <a:gd name="T67" fmla="*/ 223838 h 198"/>
              <a:gd name="T68" fmla="*/ 849313 w 545"/>
              <a:gd name="T69" fmla="*/ 196850 h 198"/>
              <a:gd name="T70" fmla="*/ 863600 w 545"/>
              <a:gd name="T71" fmla="*/ 171450 h 19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45" h="198">
                <a:moveTo>
                  <a:pt x="544" y="99"/>
                </a:moveTo>
                <a:lnTo>
                  <a:pt x="544" y="91"/>
                </a:lnTo>
                <a:lnTo>
                  <a:pt x="540" y="82"/>
                </a:lnTo>
                <a:lnTo>
                  <a:pt x="535" y="73"/>
                </a:lnTo>
                <a:lnTo>
                  <a:pt x="528" y="65"/>
                </a:lnTo>
                <a:lnTo>
                  <a:pt x="519" y="57"/>
                </a:lnTo>
                <a:lnTo>
                  <a:pt x="508" y="50"/>
                </a:lnTo>
                <a:lnTo>
                  <a:pt x="495" y="42"/>
                </a:lnTo>
                <a:lnTo>
                  <a:pt x="481" y="36"/>
                </a:lnTo>
                <a:lnTo>
                  <a:pt x="465" y="30"/>
                </a:lnTo>
                <a:lnTo>
                  <a:pt x="447" y="24"/>
                </a:lnTo>
                <a:lnTo>
                  <a:pt x="428" y="18"/>
                </a:lnTo>
                <a:lnTo>
                  <a:pt x="408" y="14"/>
                </a:lnTo>
                <a:lnTo>
                  <a:pt x="387" y="10"/>
                </a:lnTo>
                <a:lnTo>
                  <a:pt x="365" y="6"/>
                </a:lnTo>
                <a:lnTo>
                  <a:pt x="343" y="4"/>
                </a:lnTo>
                <a:lnTo>
                  <a:pt x="320" y="2"/>
                </a:lnTo>
                <a:lnTo>
                  <a:pt x="296" y="1"/>
                </a:lnTo>
                <a:lnTo>
                  <a:pt x="272" y="0"/>
                </a:lnTo>
                <a:lnTo>
                  <a:pt x="248" y="1"/>
                </a:lnTo>
                <a:lnTo>
                  <a:pt x="225" y="2"/>
                </a:lnTo>
                <a:lnTo>
                  <a:pt x="202" y="4"/>
                </a:lnTo>
                <a:lnTo>
                  <a:pt x="179" y="6"/>
                </a:lnTo>
                <a:lnTo>
                  <a:pt x="157" y="10"/>
                </a:lnTo>
                <a:lnTo>
                  <a:pt x="136" y="14"/>
                </a:lnTo>
                <a:lnTo>
                  <a:pt x="116" y="18"/>
                </a:lnTo>
                <a:lnTo>
                  <a:pt x="97" y="24"/>
                </a:lnTo>
                <a:lnTo>
                  <a:pt x="79" y="30"/>
                </a:lnTo>
                <a:lnTo>
                  <a:pt x="63" y="36"/>
                </a:lnTo>
                <a:lnTo>
                  <a:pt x="49" y="42"/>
                </a:lnTo>
                <a:lnTo>
                  <a:pt x="37" y="50"/>
                </a:lnTo>
                <a:lnTo>
                  <a:pt x="25" y="57"/>
                </a:lnTo>
                <a:lnTo>
                  <a:pt x="16" y="65"/>
                </a:lnTo>
                <a:lnTo>
                  <a:pt x="9" y="73"/>
                </a:lnTo>
                <a:lnTo>
                  <a:pt x="4" y="82"/>
                </a:lnTo>
                <a:lnTo>
                  <a:pt x="1" y="91"/>
                </a:lnTo>
                <a:lnTo>
                  <a:pt x="0" y="99"/>
                </a:lnTo>
                <a:lnTo>
                  <a:pt x="1" y="108"/>
                </a:lnTo>
                <a:lnTo>
                  <a:pt x="4" y="116"/>
                </a:lnTo>
                <a:lnTo>
                  <a:pt x="9" y="124"/>
                </a:lnTo>
                <a:lnTo>
                  <a:pt x="16" y="133"/>
                </a:lnTo>
                <a:lnTo>
                  <a:pt x="25" y="141"/>
                </a:lnTo>
                <a:lnTo>
                  <a:pt x="37" y="148"/>
                </a:lnTo>
                <a:lnTo>
                  <a:pt x="49" y="155"/>
                </a:lnTo>
                <a:lnTo>
                  <a:pt x="63" y="162"/>
                </a:lnTo>
                <a:lnTo>
                  <a:pt x="79" y="169"/>
                </a:lnTo>
                <a:lnTo>
                  <a:pt x="97" y="175"/>
                </a:lnTo>
                <a:lnTo>
                  <a:pt x="116" y="180"/>
                </a:lnTo>
                <a:lnTo>
                  <a:pt x="136" y="184"/>
                </a:lnTo>
                <a:lnTo>
                  <a:pt x="157" y="188"/>
                </a:lnTo>
                <a:lnTo>
                  <a:pt x="179" y="191"/>
                </a:lnTo>
                <a:lnTo>
                  <a:pt x="202" y="194"/>
                </a:lnTo>
                <a:lnTo>
                  <a:pt x="225" y="196"/>
                </a:lnTo>
                <a:lnTo>
                  <a:pt x="248" y="197"/>
                </a:lnTo>
                <a:lnTo>
                  <a:pt x="272" y="197"/>
                </a:lnTo>
                <a:lnTo>
                  <a:pt x="296" y="197"/>
                </a:lnTo>
                <a:lnTo>
                  <a:pt x="320" y="196"/>
                </a:lnTo>
                <a:lnTo>
                  <a:pt x="343" y="194"/>
                </a:lnTo>
                <a:lnTo>
                  <a:pt x="365" y="191"/>
                </a:lnTo>
                <a:lnTo>
                  <a:pt x="387" y="188"/>
                </a:lnTo>
                <a:lnTo>
                  <a:pt x="408" y="184"/>
                </a:lnTo>
                <a:lnTo>
                  <a:pt x="428" y="180"/>
                </a:lnTo>
                <a:lnTo>
                  <a:pt x="447" y="175"/>
                </a:lnTo>
                <a:lnTo>
                  <a:pt x="465" y="169"/>
                </a:lnTo>
                <a:lnTo>
                  <a:pt x="481" y="162"/>
                </a:lnTo>
                <a:lnTo>
                  <a:pt x="495" y="155"/>
                </a:lnTo>
                <a:lnTo>
                  <a:pt x="508" y="148"/>
                </a:lnTo>
                <a:lnTo>
                  <a:pt x="519" y="141"/>
                </a:lnTo>
                <a:lnTo>
                  <a:pt x="528" y="133"/>
                </a:lnTo>
                <a:lnTo>
                  <a:pt x="535" y="124"/>
                </a:lnTo>
                <a:lnTo>
                  <a:pt x="540" y="116"/>
                </a:lnTo>
                <a:lnTo>
                  <a:pt x="544" y="108"/>
                </a:lnTo>
                <a:lnTo>
                  <a:pt x="544" y="9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5560365" y="1910551"/>
            <a:ext cx="865187" cy="314325"/>
          </a:xfrm>
          <a:custGeom>
            <a:avLst/>
            <a:gdLst>
              <a:gd name="T0" fmla="*/ 1587 w 545"/>
              <a:gd name="T1" fmla="*/ 169863 h 198"/>
              <a:gd name="T2" fmla="*/ 14287 w 545"/>
              <a:gd name="T3" fmla="*/ 196850 h 198"/>
              <a:gd name="T4" fmla="*/ 41275 w 545"/>
              <a:gd name="T5" fmla="*/ 222250 h 198"/>
              <a:gd name="T6" fmla="*/ 77787 w 545"/>
              <a:gd name="T7" fmla="*/ 246063 h 198"/>
              <a:gd name="T8" fmla="*/ 127000 w 545"/>
              <a:gd name="T9" fmla="*/ 268288 h 198"/>
              <a:gd name="T10" fmla="*/ 184150 w 545"/>
              <a:gd name="T11" fmla="*/ 284163 h 198"/>
              <a:gd name="T12" fmla="*/ 249237 w 545"/>
              <a:gd name="T13" fmla="*/ 298450 h 198"/>
              <a:gd name="T14" fmla="*/ 320675 w 545"/>
              <a:gd name="T15" fmla="*/ 307975 h 198"/>
              <a:gd name="T16" fmla="*/ 393700 w 545"/>
              <a:gd name="T17" fmla="*/ 312738 h 198"/>
              <a:gd name="T18" fmla="*/ 469900 w 545"/>
              <a:gd name="T19" fmla="*/ 312738 h 198"/>
              <a:gd name="T20" fmla="*/ 544512 w 545"/>
              <a:gd name="T21" fmla="*/ 307975 h 198"/>
              <a:gd name="T22" fmla="*/ 614362 w 545"/>
              <a:gd name="T23" fmla="*/ 298450 h 198"/>
              <a:gd name="T24" fmla="*/ 681037 w 545"/>
              <a:gd name="T25" fmla="*/ 284163 h 198"/>
              <a:gd name="T26" fmla="*/ 736600 w 545"/>
              <a:gd name="T27" fmla="*/ 268288 h 198"/>
              <a:gd name="T28" fmla="*/ 785812 w 545"/>
              <a:gd name="T29" fmla="*/ 246063 h 198"/>
              <a:gd name="T30" fmla="*/ 823912 w 545"/>
              <a:gd name="T31" fmla="*/ 222250 h 198"/>
              <a:gd name="T32" fmla="*/ 849312 w 545"/>
              <a:gd name="T33" fmla="*/ 196850 h 198"/>
              <a:gd name="T34" fmla="*/ 862012 w 545"/>
              <a:gd name="T35" fmla="*/ 169863 h 198"/>
              <a:gd name="T36" fmla="*/ 862012 w 545"/>
              <a:gd name="T37" fmla="*/ 142875 h 198"/>
              <a:gd name="T38" fmla="*/ 849312 w 545"/>
              <a:gd name="T39" fmla="*/ 115888 h 198"/>
              <a:gd name="T40" fmla="*/ 823912 w 545"/>
              <a:gd name="T41" fmla="*/ 90488 h 198"/>
              <a:gd name="T42" fmla="*/ 785812 w 545"/>
              <a:gd name="T43" fmla="*/ 66675 h 198"/>
              <a:gd name="T44" fmla="*/ 736600 w 545"/>
              <a:gd name="T45" fmla="*/ 46038 h 198"/>
              <a:gd name="T46" fmla="*/ 679450 w 545"/>
              <a:gd name="T47" fmla="*/ 28575 h 198"/>
              <a:gd name="T48" fmla="*/ 614362 w 545"/>
              <a:gd name="T49" fmla="*/ 14288 h 198"/>
              <a:gd name="T50" fmla="*/ 542925 w 545"/>
              <a:gd name="T51" fmla="*/ 4763 h 198"/>
              <a:gd name="T52" fmla="*/ 469900 w 545"/>
              <a:gd name="T53" fmla="*/ 1588 h 198"/>
              <a:gd name="T54" fmla="*/ 393700 w 545"/>
              <a:gd name="T55" fmla="*/ 1588 h 198"/>
              <a:gd name="T56" fmla="*/ 320675 w 545"/>
              <a:gd name="T57" fmla="*/ 6350 h 198"/>
              <a:gd name="T58" fmla="*/ 249237 w 545"/>
              <a:gd name="T59" fmla="*/ 14288 h 198"/>
              <a:gd name="T60" fmla="*/ 184150 w 545"/>
              <a:gd name="T61" fmla="*/ 28575 h 198"/>
              <a:gd name="T62" fmla="*/ 127000 w 545"/>
              <a:gd name="T63" fmla="*/ 46038 h 198"/>
              <a:gd name="T64" fmla="*/ 77787 w 545"/>
              <a:gd name="T65" fmla="*/ 66675 h 198"/>
              <a:gd name="T66" fmla="*/ 41275 w 545"/>
              <a:gd name="T67" fmla="*/ 90488 h 198"/>
              <a:gd name="T68" fmla="*/ 14287 w 545"/>
              <a:gd name="T69" fmla="*/ 115888 h 198"/>
              <a:gd name="T70" fmla="*/ 1587 w 545"/>
              <a:gd name="T71" fmla="*/ 142875 h 19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45" h="198">
                <a:moveTo>
                  <a:pt x="0" y="99"/>
                </a:moveTo>
                <a:lnTo>
                  <a:pt x="1" y="107"/>
                </a:lnTo>
                <a:lnTo>
                  <a:pt x="4" y="116"/>
                </a:lnTo>
                <a:lnTo>
                  <a:pt x="9" y="124"/>
                </a:lnTo>
                <a:lnTo>
                  <a:pt x="16" y="133"/>
                </a:lnTo>
                <a:lnTo>
                  <a:pt x="26" y="140"/>
                </a:lnTo>
                <a:lnTo>
                  <a:pt x="36" y="148"/>
                </a:lnTo>
                <a:lnTo>
                  <a:pt x="49" y="155"/>
                </a:lnTo>
                <a:lnTo>
                  <a:pt x="64" y="162"/>
                </a:lnTo>
                <a:lnTo>
                  <a:pt x="80" y="169"/>
                </a:lnTo>
                <a:lnTo>
                  <a:pt x="97" y="174"/>
                </a:lnTo>
                <a:lnTo>
                  <a:pt x="116" y="179"/>
                </a:lnTo>
                <a:lnTo>
                  <a:pt x="136" y="184"/>
                </a:lnTo>
                <a:lnTo>
                  <a:pt x="157" y="188"/>
                </a:lnTo>
                <a:lnTo>
                  <a:pt x="179" y="191"/>
                </a:lnTo>
                <a:lnTo>
                  <a:pt x="202" y="194"/>
                </a:lnTo>
                <a:lnTo>
                  <a:pt x="225" y="196"/>
                </a:lnTo>
                <a:lnTo>
                  <a:pt x="248" y="197"/>
                </a:lnTo>
                <a:lnTo>
                  <a:pt x="272" y="197"/>
                </a:lnTo>
                <a:lnTo>
                  <a:pt x="296" y="197"/>
                </a:lnTo>
                <a:lnTo>
                  <a:pt x="319" y="196"/>
                </a:lnTo>
                <a:lnTo>
                  <a:pt x="343" y="194"/>
                </a:lnTo>
                <a:lnTo>
                  <a:pt x="365" y="191"/>
                </a:lnTo>
                <a:lnTo>
                  <a:pt x="387" y="188"/>
                </a:lnTo>
                <a:lnTo>
                  <a:pt x="408" y="184"/>
                </a:lnTo>
                <a:lnTo>
                  <a:pt x="429" y="179"/>
                </a:lnTo>
                <a:lnTo>
                  <a:pt x="447" y="174"/>
                </a:lnTo>
                <a:lnTo>
                  <a:pt x="464" y="169"/>
                </a:lnTo>
                <a:lnTo>
                  <a:pt x="480" y="162"/>
                </a:lnTo>
                <a:lnTo>
                  <a:pt x="495" y="155"/>
                </a:lnTo>
                <a:lnTo>
                  <a:pt x="508" y="148"/>
                </a:lnTo>
                <a:lnTo>
                  <a:pt x="519" y="140"/>
                </a:lnTo>
                <a:lnTo>
                  <a:pt x="528" y="133"/>
                </a:lnTo>
                <a:lnTo>
                  <a:pt x="535" y="124"/>
                </a:lnTo>
                <a:lnTo>
                  <a:pt x="540" y="116"/>
                </a:lnTo>
                <a:lnTo>
                  <a:pt x="543" y="107"/>
                </a:lnTo>
                <a:lnTo>
                  <a:pt x="544" y="99"/>
                </a:lnTo>
                <a:lnTo>
                  <a:pt x="543" y="90"/>
                </a:lnTo>
                <a:lnTo>
                  <a:pt x="540" y="81"/>
                </a:lnTo>
                <a:lnTo>
                  <a:pt x="535" y="73"/>
                </a:lnTo>
                <a:lnTo>
                  <a:pt x="528" y="65"/>
                </a:lnTo>
                <a:lnTo>
                  <a:pt x="519" y="57"/>
                </a:lnTo>
                <a:lnTo>
                  <a:pt x="508" y="50"/>
                </a:lnTo>
                <a:lnTo>
                  <a:pt x="495" y="42"/>
                </a:lnTo>
                <a:lnTo>
                  <a:pt x="480" y="35"/>
                </a:lnTo>
                <a:lnTo>
                  <a:pt x="464" y="29"/>
                </a:lnTo>
                <a:lnTo>
                  <a:pt x="447" y="24"/>
                </a:lnTo>
                <a:lnTo>
                  <a:pt x="428" y="18"/>
                </a:lnTo>
                <a:lnTo>
                  <a:pt x="408" y="14"/>
                </a:lnTo>
                <a:lnTo>
                  <a:pt x="387" y="9"/>
                </a:lnTo>
                <a:lnTo>
                  <a:pt x="365" y="6"/>
                </a:lnTo>
                <a:lnTo>
                  <a:pt x="342" y="3"/>
                </a:lnTo>
                <a:lnTo>
                  <a:pt x="319" y="2"/>
                </a:lnTo>
                <a:lnTo>
                  <a:pt x="296" y="1"/>
                </a:lnTo>
                <a:lnTo>
                  <a:pt x="272" y="0"/>
                </a:lnTo>
                <a:lnTo>
                  <a:pt x="248" y="1"/>
                </a:lnTo>
                <a:lnTo>
                  <a:pt x="225" y="2"/>
                </a:lnTo>
                <a:lnTo>
                  <a:pt x="202" y="4"/>
                </a:lnTo>
                <a:lnTo>
                  <a:pt x="179" y="6"/>
                </a:lnTo>
                <a:lnTo>
                  <a:pt x="157" y="9"/>
                </a:lnTo>
                <a:lnTo>
                  <a:pt x="136" y="14"/>
                </a:lnTo>
                <a:lnTo>
                  <a:pt x="116" y="18"/>
                </a:lnTo>
                <a:lnTo>
                  <a:pt x="97" y="24"/>
                </a:lnTo>
                <a:lnTo>
                  <a:pt x="80" y="29"/>
                </a:lnTo>
                <a:lnTo>
                  <a:pt x="64" y="35"/>
                </a:lnTo>
                <a:lnTo>
                  <a:pt x="49" y="42"/>
                </a:lnTo>
                <a:lnTo>
                  <a:pt x="36" y="50"/>
                </a:lnTo>
                <a:lnTo>
                  <a:pt x="26" y="57"/>
                </a:lnTo>
                <a:lnTo>
                  <a:pt x="16" y="65"/>
                </a:lnTo>
                <a:lnTo>
                  <a:pt x="9" y="73"/>
                </a:lnTo>
                <a:lnTo>
                  <a:pt x="4" y="82"/>
                </a:lnTo>
                <a:lnTo>
                  <a:pt x="1" y="90"/>
                </a:lnTo>
                <a:lnTo>
                  <a:pt x="0" y="9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3164827" y="2205826"/>
            <a:ext cx="1068388" cy="687388"/>
          </a:xfrm>
          <a:custGeom>
            <a:avLst/>
            <a:gdLst>
              <a:gd name="T0" fmla="*/ 0 w 673"/>
              <a:gd name="T1" fmla="*/ 344488 h 433"/>
              <a:gd name="T2" fmla="*/ 525463 w 673"/>
              <a:gd name="T3" fmla="*/ 0 h 433"/>
              <a:gd name="T4" fmla="*/ 1066800 w 673"/>
              <a:gd name="T5" fmla="*/ 355600 h 433"/>
              <a:gd name="T6" fmla="*/ 525463 w 673"/>
              <a:gd name="T7" fmla="*/ 685800 h 433"/>
              <a:gd name="T8" fmla="*/ 0 w 673"/>
              <a:gd name="T9" fmla="*/ 344488 h 4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3" h="433">
                <a:moveTo>
                  <a:pt x="0" y="217"/>
                </a:moveTo>
                <a:lnTo>
                  <a:pt x="331" y="0"/>
                </a:lnTo>
                <a:lnTo>
                  <a:pt x="672" y="224"/>
                </a:lnTo>
                <a:lnTo>
                  <a:pt x="331" y="432"/>
                </a:lnTo>
                <a:lnTo>
                  <a:pt x="0" y="2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5041252" y="2434426"/>
            <a:ext cx="1339850" cy="293688"/>
          </a:xfrm>
          <a:custGeom>
            <a:avLst/>
            <a:gdLst>
              <a:gd name="T0" fmla="*/ 1338263 w 844"/>
              <a:gd name="T1" fmla="*/ 292100 h 185"/>
              <a:gd name="T2" fmla="*/ 1338263 w 844"/>
              <a:gd name="T3" fmla="*/ 0 h 185"/>
              <a:gd name="T4" fmla="*/ 0 w 844"/>
              <a:gd name="T5" fmla="*/ 0 h 185"/>
              <a:gd name="T6" fmla="*/ 0 w 844"/>
              <a:gd name="T7" fmla="*/ 292100 h 185"/>
              <a:gd name="T8" fmla="*/ 1338263 w 844"/>
              <a:gd name="T9" fmla="*/ 292100 h 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44" h="185">
                <a:moveTo>
                  <a:pt x="843" y="184"/>
                </a:moveTo>
                <a:lnTo>
                  <a:pt x="843" y="0"/>
                </a:lnTo>
                <a:lnTo>
                  <a:pt x="0" y="0"/>
                </a:lnTo>
                <a:lnTo>
                  <a:pt x="0" y="184"/>
                </a:lnTo>
                <a:lnTo>
                  <a:pt x="843" y="18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677840" y="1910551"/>
            <a:ext cx="5318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age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490390" y="1883564"/>
            <a:ext cx="8366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pname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085702" y="2385214"/>
            <a:ext cx="13446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Dependents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280715" y="2415376"/>
            <a:ext cx="8699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Covers</a:t>
            </a:r>
          </a:p>
        </p:txBody>
      </p: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426390" y="1672426"/>
            <a:ext cx="2454275" cy="1055688"/>
            <a:chOff x="1827" y="768"/>
            <a:chExt cx="1546" cy="665"/>
          </a:xfrm>
        </p:grpSpPr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1827" y="924"/>
              <a:ext cx="545" cy="198"/>
            </a:xfrm>
            <a:custGeom>
              <a:avLst/>
              <a:gdLst>
                <a:gd name="T0" fmla="*/ 543 w 545"/>
                <a:gd name="T1" fmla="*/ 90 h 198"/>
                <a:gd name="T2" fmla="*/ 535 w 545"/>
                <a:gd name="T3" fmla="*/ 73 h 198"/>
                <a:gd name="T4" fmla="*/ 519 w 545"/>
                <a:gd name="T5" fmla="*/ 57 h 198"/>
                <a:gd name="T6" fmla="*/ 495 w 545"/>
                <a:gd name="T7" fmla="*/ 42 h 198"/>
                <a:gd name="T8" fmla="*/ 464 w 545"/>
                <a:gd name="T9" fmla="*/ 29 h 198"/>
                <a:gd name="T10" fmla="*/ 428 w 545"/>
                <a:gd name="T11" fmla="*/ 18 h 198"/>
                <a:gd name="T12" fmla="*/ 387 w 545"/>
                <a:gd name="T13" fmla="*/ 9 h 198"/>
                <a:gd name="T14" fmla="*/ 343 w 545"/>
                <a:gd name="T15" fmla="*/ 3 h 198"/>
                <a:gd name="T16" fmla="*/ 296 w 545"/>
                <a:gd name="T17" fmla="*/ 1 h 198"/>
                <a:gd name="T18" fmla="*/ 248 w 545"/>
                <a:gd name="T19" fmla="*/ 1 h 198"/>
                <a:gd name="T20" fmla="*/ 202 w 545"/>
                <a:gd name="T21" fmla="*/ 3 h 198"/>
                <a:gd name="T22" fmla="*/ 157 w 545"/>
                <a:gd name="T23" fmla="*/ 9 h 198"/>
                <a:gd name="T24" fmla="*/ 116 w 545"/>
                <a:gd name="T25" fmla="*/ 18 h 198"/>
                <a:gd name="T26" fmla="*/ 80 w 545"/>
                <a:gd name="T27" fmla="*/ 29 h 198"/>
                <a:gd name="T28" fmla="*/ 49 w 545"/>
                <a:gd name="T29" fmla="*/ 42 h 198"/>
                <a:gd name="T30" fmla="*/ 25 w 545"/>
                <a:gd name="T31" fmla="*/ 57 h 198"/>
                <a:gd name="T32" fmla="*/ 9 w 545"/>
                <a:gd name="T33" fmla="*/ 73 h 198"/>
                <a:gd name="T34" fmla="*/ 1 w 545"/>
                <a:gd name="T35" fmla="*/ 90 h 198"/>
                <a:gd name="T36" fmla="*/ 1 w 545"/>
                <a:gd name="T37" fmla="*/ 107 h 198"/>
                <a:gd name="T38" fmla="*/ 9 w 545"/>
                <a:gd name="T39" fmla="*/ 124 h 198"/>
                <a:gd name="T40" fmla="*/ 25 w 545"/>
                <a:gd name="T41" fmla="*/ 140 h 198"/>
                <a:gd name="T42" fmla="*/ 49 w 545"/>
                <a:gd name="T43" fmla="*/ 155 h 198"/>
                <a:gd name="T44" fmla="*/ 80 w 545"/>
                <a:gd name="T45" fmla="*/ 168 h 198"/>
                <a:gd name="T46" fmla="*/ 116 w 545"/>
                <a:gd name="T47" fmla="*/ 179 h 198"/>
                <a:gd name="T48" fmla="*/ 157 w 545"/>
                <a:gd name="T49" fmla="*/ 188 h 198"/>
                <a:gd name="T50" fmla="*/ 202 w 545"/>
                <a:gd name="T51" fmla="*/ 194 h 198"/>
                <a:gd name="T52" fmla="*/ 248 w 545"/>
                <a:gd name="T53" fmla="*/ 197 h 198"/>
                <a:gd name="T54" fmla="*/ 296 w 545"/>
                <a:gd name="T55" fmla="*/ 197 h 198"/>
                <a:gd name="T56" fmla="*/ 343 w 545"/>
                <a:gd name="T57" fmla="*/ 194 h 198"/>
                <a:gd name="T58" fmla="*/ 387 w 545"/>
                <a:gd name="T59" fmla="*/ 188 h 198"/>
                <a:gd name="T60" fmla="*/ 428 w 545"/>
                <a:gd name="T61" fmla="*/ 179 h 198"/>
                <a:gd name="T62" fmla="*/ 464 w 545"/>
                <a:gd name="T63" fmla="*/ 168 h 198"/>
                <a:gd name="T64" fmla="*/ 495 w 545"/>
                <a:gd name="T65" fmla="*/ 155 h 198"/>
                <a:gd name="T66" fmla="*/ 519 w 545"/>
                <a:gd name="T67" fmla="*/ 140 h 198"/>
                <a:gd name="T68" fmla="*/ 535 w 545"/>
                <a:gd name="T69" fmla="*/ 124 h 198"/>
                <a:gd name="T70" fmla="*/ 543 w 545"/>
                <a:gd name="T71" fmla="*/ 107 h 19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45" h="198">
                  <a:moveTo>
                    <a:pt x="544" y="99"/>
                  </a:moveTo>
                  <a:lnTo>
                    <a:pt x="543" y="90"/>
                  </a:lnTo>
                  <a:lnTo>
                    <a:pt x="540" y="81"/>
                  </a:lnTo>
                  <a:lnTo>
                    <a:pt x="535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0" y="35"/>
                  </a:lnTo>
                  <a:lnTo>
                    <a:pt x="464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8" y="13"/>
                  </a:lnTo>
                  <a:lnTo>
                    <a:pt x="387" y="9"/>
                  </a:lnTo>
                  <a:lnTo>
                    <a:pt x="365" y="6"/>
                  </a:lnTo>
                  <a:lnTo>
                    <a:pt x="343" y="3"/>
                  </a:lnTo>
                  <a:lnTo>
                    <a:pt x="319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8" y="1"/>
                  </a:lnTo>
                  <a:lnTo>
                    <a:pt x="225" y="2"/>
                  </a:lnTo>
                  <a:lnTo>
                    <a:pt x="202" y="3"/>
                  </a:lnTo>
                  <a:lnTo>
                    <a:pt x="179" y="6"/>
                  </a:lnTo>
                  <a:lnTo>
                    <a:pt x="157" y="9"/>
                  </a:lnTo>
                  <a:lnTo>
                    <a:pt x="136" y="13"/>
                  </a:lnTo>
                  <a:lnTo>
                    <a:pt x="116" y="18"/>
                  </a:lnTo>
                  <a:lnTo>
                    <a:pt x="97" y="23"/>
                  </a:lnTo>
                  <a:lnTo>
                    <a:pt x="80" y="29"/>
                  </a:lnTo>
                  <a:lnTo>
                    <a:pt x="64" y="35"/>
                  </a:lnTo>
                  <a:lnTo>
                    <a:pt x="49" y="42"/>
                  </a:lnTo>
                  <a:lnTo>
                    <a:pt x="36" y="49"/>
                  </a:lnTo>
                  <a:lnTo>
                    <a:pt x="25" y="57"/>
                  </a:lnTo>
                  <a:lnTo>
                    <a:pt x="16" y="65"/>
                  </a:lnTo>
                  <a:lnTo>
                    <a:pt x="9" y="73"/>
                  </a:lnTo>
                  <a:lnTo>
                    <a:pt x="4" y="81"/>
                  </a:lnTo>
                  <a:lnTo>
                    <a:pt x="1" y="90"/>
                  </a:lnTo>
                  <a:lnTo>
                    <a:pt x="0" y="99"/>
                  </a:lnTo>
                  <a:lnTo>
                    <a:pt x="1" y="107"/>
                  </a:lnTo>
                  <a:lnTo>
                    <a:pt x="4" y="116"/>
                  </a:lnTo>
                  <a:lnTo>
                    <a:pt x="9" y="124"/>
                  </a:lnTo>
                  <a:lnTo>
                    <a:pt x="16" y="132"/>
                  </a:lnTo>
                  <a:lnTo>
                    <a:pt x="25" y="140"/>
                  </a:lnTo>
                  <a:lnTo>
                    <a:pt x="36" y="148"/>
                  </a:lnTo>
                  <a:lnTo>
                    <a:pt x="49" y="155"/>
                  </a:lnTo>
                  <a:lnTo>
                    <a:pt x="64" y="162"/>
                  </a:lnTo>
                  <a:lnTo>
                    <a:pt x="80" y="168"/>
                  </a:lnTo>
                  <a:lnTo>
                    <a:pt x="97" y="174"/>
                  </a:lnTo>
                  <a:lnTo>
                    <a:pt x="116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5"/>
                  </a:lnTo>
                  <a:lnTo>
                    <a:pt x="248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19" y="195"/>
                  </a:lnTo>
                  <a:lnTo>
                    <a:pt x="343" y="194"/>
                  </a:lnTo>
                  <a:lnTo>
                    <a:pt x="365" y="191"/>
                  </a:lnTo>
                  <a:lnTo>
                    <a:pt x="387" y="188"/>
                  </a:lnTo>
                  <a:lnTo>
                    <a:pt x="408" y="184"/>
                  </a:lnTo>
                  <a:lnTo>
                    <a:pt x="428" y="179"/>
                  </a:lnTo>
                  <a:lnTo>
                    <a:pt x="447" y="174"/>
                  </a:lnTo>
                  <a:lnTo>
                    <a:pt x="464" y="168"/>
                  </a:lnTo>
                  <a:lnTo>
                    <a:pt x="480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5" y="124"/>
                  </a:lnTo>
                  <a:lnTo>
                    <a:pt x="540" y="116"/>
                  </a:lnTo>
                  <a:lnTo>
                    <a:pt x="543" y="107"/>
                  </a:lnTo>
                  <a:lnTo>
                    <a:pt x="544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2827" y="924"/>
              <a:ext cx="546" cy="198"/>
            </a:xfrm>
            <a:custGeom>
              <a:avLst/>
              <a:gdLst>
                <a:gd name="T0" fmla="*/ 1 w 546"/>
                <a:gd name="T1" fmla="*/ 107 h 198"/>
                <a:gd name="T2" fmla="*/ 9 w 546"/>
                <a:gd name="T3" fmla="*/ 124 h 198"/>
                <a:gd name="T4" fmla="*/ 26 w 546"/>
                <a:gd name="T5" fmla="*/ 140 h 198"/>
                <a:gd name="T6" fmla="*/ 50 w 546"/>
                <a:gd name="T7" fmla="*/ 155 h 198"/>
                <a:gd name="T8" fmla="*/ 80 w 546"/>
                <a:gd name="T9" fmla="*/ 168 h 198"/>
                <a:gd name="T10" fmla="*/ 117 w 546"/>
                <a:gd name="T11" fmla="*/ 179 h 198"/>
                <a:gd name="T12" fmla="*/ 157 w 546"/>
                <a:gd name="T13" fmla="*/ 188 h 198"/>
                <a:gd name="T14" fmla="*/ 202 w 546"/>
                <a:gd name="T15" fmla="*/ 194 h 198"/>
                <a:gd name="T16" fmla="*/ 249 w 546"/>
                <a:gd name="T17" fmla="*/ 197 h 198"/>
                <a:gd name="T18" fmla="*/ 296 w 546"/>
                <a:gd name="T19" fmla="*/ 197 h 198"/>
                <a:gd name="T20" fmla="*/ 343 w 546"/>
                <a:gd name="T21" fmla="*/ 194 h 198"/>
                <a:gd name="T22" fmla="*/ 388 w 546"/>
                <a:gd name="T23" fmla="*/ 188 h 198"/>
                <a:gd name="T24" fmla="*/ 428 w 546"/>
                <a:gd name="T25" fmla="*/ 179 h 198"/>
                <a:gd name="T26" fmla="*/ 465 w 546"/>
                <a:gd name="T27" fmla="*/ 168 h 198"/>
                <a:gd name="T28" fmla="*/ 495 w 546"/>
                <a:gd name="T29" fmla="*/ 155 h 198"/>
                <a:gd name="T30" fmla="*/ 519 w 546"/>
                <a:gd name="T31" fmla="*/ 140 h 198"/>
                <a:gd name="T32" fmla="*/ 536 w 546"/>
                <a:gd name="T33" fmla="*/ 124 h 198"/>
                <a:gd name="T34" fmla="*/ 544 w 546"/>
                <a:gd name="T35" fmla="*/ 107 h 198"/>
                <a:gd name="T36" fmla="*/ 544 w 546"/>
                <a:gd name="T37" fmla="*/ 90 h 198"/>
                <a:gd name="T38" fmla="*/ 536 w 546"/>
                <a:gd name="T39" fmla="*/ 73 h 198"/>
                <a:gd name="T40" fmla="*/ 519 w 546"/>
                <a:gd name="T41" fmla="*/ 57 h 198"/>
                <a:gd name="T42" fmla="*/ 495 w 546"/>
                <a:gd name="T43" fmla="*/ 42 h 198"/>
                <a:gd name="T44" fmla="*/ 465 w 546"/>
                <a:gd name="T45" fmla="*/ 29 h 198"/>
                <a:gd name="T46" fmla="*/ 428 w 546"/>
                <a:gd name="T47" fmla="*/ 18 h 198"/>
                <a:gd name="T48" fmla="*/ 388 w 546"/>
                <a:gd name="T49" fmla="*/ 9 h 198"/>
                <a:gd name="T50" fmla="*/ 343 w 546"/>
                <a:gd name="T51" fmla="*/ 3 h 198"/>
                <a:gd name="T52" fmla="*/ 296 w 546"/>
                <a:gd name="T53" fmla="*/ 1 h 198"/>
                <a:gd name="T54" fmla="*/ 249 w 546"/>
                <a:gd name="T55" fmla="*/ 1 h 198"/>
                <a:gd name="T56" fmla="*/ 202 w 546"/>
                <a:gd name="T57" fmla="*/ 3 h 198"/>
                <a:gd name="T58" fmla="*/ 157 w 546"/>
                <a:gd name="T59" fmla="*/ 9 h 198"/>
                <a:gd name="T60" fmla="*/ 117 w 546"/>
                <a:gd name="T61" fmla="*/ 18 h 198"/>
                <a:gd name="T62" fmla="*/ 80 w 546"/>
                <a:gd name="T63" fmla="*/ 29 h 198"/>
                <a:gd name="T64" fmla="*/ 50 w 546"/>
                <a:gd name="T65" fmla="*/ 42 h 198"/>
                <a:gd name="T66" fmla="*/ 26 w 546"/>
                <a:gd name="T67" fmla="*/ 57 h 198"/>
                <a:gd name="T68" fmla="*/ 9 w 546"/>
                <a:gd name="T69" fmla="*/ 73 h 198"/>
                <a:gd name="T70" fmla="*/ 1 w 546"/>
                <a:gd name="T71" fmla="*/ 90 h 19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46" h="198">
                  <a:moveTo>
                    <a:pt x="0" y="99"/>
                  </a:moveTo>
                  <a:lnTo>
                    <a:pt x="1" y="107"/>
                  </a:lnTo>
                  <a:lnTo>
                    <a:pt x="5" y="116"/>
                  </a:lnTo>
                  <a:lnTo>
                    <a:pt x="9" y="124"/>
                  </a:lnTo>
                  <a:lnTo>
                    <a:pt x="17" y="132"/>
                  </a:lnTo>
                  <a:lnTo>
                    <a:pt x="26" y="140"/>
                  </a:lnTo>
                  <a:lnTo>
                    <a:pt x="37" y="148"/>
                  </a:lnTo>
                  <a:lnTo>
                    <a:pt x="50" y="155"/>
                  </a:lnTo>
                  <a:lnTo>
                    <a:pt x="64" y="162"/>
                  </a:lnTo>
                  <a:lnTo>
                    <a:pt x="80" y="168"/>
                  </a:lnTo>
                  <a:lnTo>
                    <a:pt x="98" y="174"/>
                  </a:lnTo>
                  <a:lnTo>
                    <a:pt x="117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5"/>
                  </a:lnTo>
                  <a:lnTo>
                    <a:pt x="249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20" y="195"/>
                  </a:lnTo>
                  <a:lnTo>
                    <a:pt x="343" y="194"/>
                  </a:lnTo>
                  <a:lnTo>
                    <a:pt x="366" y="191"/>
                  </a:lnTo>
                  <a:lnTo>
                    <a:pt x="388" y="188"/>
                  </a:lnTo>
                  <a:lnTo>
                    <a:pt x="409" y="184"/>
                  </a:lnTo>
                  <a:lnTo>
                    <a:pt x="428" y="179"/>
                  </a:lnTo>
                  <a:lnTo>
                    <a:pt x="448" y="174"/>
                  </a:lnTo>
                  <a:lnTo>
                    <a:pt x="465" y="168"/>
                  </a:lnTo>
                  <a:lnTo>
                    <a:pt x="481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6" y="124"/>
                  </a:lnTo>
                  <a:lnTo>
                    <a:pt x="540" y="116"/>
                  </a:lnTo>
                  <a:lnTo>
                    <a:pt x="544" y="107"/>
                  </a:lnTo>
                  <a:lnTo>
                    <a:pt x="545" y="99"/>
                  </a:lnTo>
                  <a:lnTo>
                    <a:pt x="544" y="90"/>
                  </a:lnTo>
                  <a:lnTo>
                    <a:pt x="540" y="81"/>
                  </a:lnTo>
                  <a:lnTo>
                    <a:pt x="536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1" y="35"/>
                  </a:lnTo>
                  <a:lnTo>
                    <a:pt x="465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9" y="13"/>
                  </a:lnTo>
                  <a:lnTo>
                    <a:pt x="388" y="9"/>
                  </a:lnTo>
                  <a:lnTo>
                    <a:pt x="366" y="6"/>
                  </a:lnTo>
                  <a:lnTo>
                    <a:pt x="343" y="3"/>
                  </a:lnTo>
                  <a:lnTo>
                    <a:pt x="320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9" y="1"/>
                  </a:lnTo>
                  <a:lnTo>
                    <a:pt x="225" y="2"/>
                  </a:lnTo>
                  <a:lnTo>
                    <a:pt x="202" y="3"/>
                  </a:lnTo>
                  <a:lnTo>
                    <a:pt x="179" y="6"/>
                  </a:lnTo>
                  <a:lnTo>
                    <a:pt x="157" y="9"/>
                  </a:lnTo>
                  <a:lnTo>
                    <a:pt x="136" y="13"/>
                  </a:lnTo>
                  <a:lnTo>
                    <a:pt x="117" y="18"/>
                  </a:lnTo>
                  <a:lnTo>
                    <a:pt x="97" y="23"/>
                  </a:lnTo>
                  <a:lnTo>
                    <a:pt x="80" y="29"/>
                  </a:lnTo>
                  <a:lnTo>
                    <a:pt x="64" y="35"/>
                  </a:lnTo>
                  <a:lnTo>
                    <a:pt x="50" y="42"/>
                  </a:lnTo>
                  <a:lnTo>
                    <a:pt x="37" y="49"/>
                  </a:lnTo>
                  <a:lnTo>
                    <a:pt x="26" y="57"/>
                  </a:lnTo>
                  <a:lnTo>
                    <a:pt x="17" y="65"/>
                  </a:lnTo>
                  <a:lnTo>
                    <a:pt x="9" y="73"/>
                  </a:lnTo>
                  <a:lnTo>
                    <a:pt x="5" y="81"/>
                  </a:lnTo>
                  <a:lnTo>
                    <a:pt x="1" y="90"/>
                  </a:lnTo>
                  <a:lnTo>
                    <a:pt x="0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2317" y="1242"/>
              <a:ext cx="820" cy="170"/>
            </a:xfrm>
            <a:custGeom>
              <a:avLst/>
              <a:gdLst>
                <a:gd name="T0" fmla="*/ 819 w 820"/>
                <a:gd name="T1" fmla="*/ 169 h 170"/>
                <a:gd name="T2" fmla="*/ 819 w 820"/>
                <a:gd name="T3" fmla="*/ 0 h 170"/>
                <a:gd name="T4" fmla="*/ 0 w 820"/>
                <a:gd name="T5" fmla="*/ 0 h 170"/>
                <a:gd name="T6" fmla="*/ 0 w 820"/>
                <a:gd name="T7" fmla="*/ 169 h 170"/>
                <a:gd name="T8" fmla="*/ 819 w 820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0" h="170">
                  <a:moveTo>
                    <a:pt x="819" y="169"/>
                  </a:moveTo>
                  <a:lnTo>
                    <a:pt x="819" y="0"/>
                  </a:lnTo>
                  <a:lnTo>
                    <a:pt x="0" y="0"/>
                  </a:lnTo>
                  <a:lnTo>
                    <a:pt x="0" y="169"/>
                  </a:lnTo>
                  <a:lnTo>
                    <a:pt x="819" y="16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2317" y="779"/>
              <a:ext cx="545" cy="198"/>
            </a:xfrm>
            <a:custGeom>
              <a:avLst/>
              <a:gdLst>
                <a:gd name="T0" fmla="*/ 543 w 545"/>
                <a:gd name="T1" fmla="*/ 90 h 198"/>
                <a:gd name="T2" fmla="*/ 535 w 545"/>
                <a:gd name="T3" fmla="*/ 73 h 198"/>
                <a:gd name="T4" fmla="*/ 519 w 545"/>
                <a:gd name="T5" fmla="*/ 57 h 198"/>
                <a:gd name="T6" fmla="*/ 495 w 545"/>
                <a:gd name="T7" fmla="*/ 42 h 198"/>
                <a:gd name="T8" fmla="*/ 465 w 545"/>
                <a:gd name="T9" fmla="*/ 29 h 198"/>
                <a:gd name="T10" fmla="*/ 428 w 545"/>
                <a:gd name="T11" fmla="*/ 18 h 198"/>
                <a:gd name="T12" fmla="*/ 387 w 545"/>
                <a:gd name="T13" fmla="*/ 10 h 198"/>
                <a:gd name="T14" fmla="*/ 343 w 545"/>
                <a:gd name="T15" fmla="*/ 4 h 198"/>
                <a:gd name="T16" fmla="*/ 296 w 545"/>
                <a:gd name="T17" fmla="*/ 1 h 198"/>
                <a:gd name="T18" fmla="*/ 248 w 545"/>
                <a:gd name="T19" fmla="*/ 1 h 198"/>
                <a:gd name="T20" fmla="*/ 202 w 545"/>
                <a:gd name="T21" fmla="*/ 4 h 198"/>
                <a:gd name="T22" fmla="*/ 157 w 545"/>
                <a:gd name="T23" fmla="*/ 10 h 198"/>
                <a:gd name="T24" fmla="*/ 116 w 545"/>
                <a:gd name="T25" fmla="*/ 18 h 198"/>
                <a:gd name="T26" fmla="*/ 79 w 545"/>
                <a:gd name="T27" fmla="*/ 29 h 198"/>
                <a:gd name="T28" fmla="*/ 49 w 545"/>
                <a:gd name="T29" fmla="*/ 42 h 198"/>
                <a:gd name="T30" fmla="*/ 25 w 545"/>
                <a:gd name="T31" fmla="*/ 57 h 198"/>
                <a:gd name="T32" fmla="*/ 9 w 545"/>
                <a:gd name="T33" fmla="*/ 73 h 198"/>
                <a:gd name="T34" fmla="*/ 1 w 545"/>
                <a:gd name="T35" fmla="*/ 90 h 198"/>
                <a:gd name="T36" fmla="*/ 1 w 545"/>
                <a:gd name="T37" fmla="*/ 107 h 198"/>
                <a:gd name="T38" fmla="*/ 9 w 545"/>
                <a:gd name="T39" fmla="*/ 124 h 198"/>
                <a:gd name="T40" fmla="*/ 25 w 545"/>
                <a:gd name="T41" fmla="*/ 140 h 198"/>
                <a:gd name="T42" fmla="*/ 49 w 545"/>
                <a:gd name="T43" fmla="*/ 155 h 198"/>
                <a:gd name="T44" fmla="*/ 79 w 545"/>
                <a:gd name="T45" fmla="*/ 168 h 198"/>
                <a:gd name="T46" fmla="*/ 116 w 545"/>
                <a:gd name="T47" fmla="*/ 179 h 198"/>
                <a:gd name="T48" fmla="*/ 157 w 545"/>
                <a:gd name="T49" fmla="*/ 188 h 198"/>
                <a:gd name="T50" fmla="*/ 202 w 545"/>
                <a:gd name="T51" fmla="*/ 194 h 198"/>
                <a:gd name="T52" fmla="*/ 248 w 545"/>
                <a:gd name="T53" fmla="*/ 197 h 198"/>
                <a:gd name="T54" fmla="*/ 296 w 545"/>
                <a:gd name="T55" fmla="*/ 197 h 198"/>
                <a:gd name="T56" fmla="*/ 343 w 545"/>
                <a:gd name="T57" fmla="*/ 194 h 198"/>
                <a:gd name="T58" fmla="*/ 387 w 545"/>
                <a:gd name="T59" fmla="*/ 188 h 198"/>
                <a:gd name="T60" fmla="*/ 428 w 545"/>
                <a:gd name="T61" fmla="*/ 179 h 198"/>
                <a:gd name="T62" fmla="*/ 465 w 545"/>
                <a:gd name="T63" fmla="*/ 168 h 198"/>
                <a:gd name="T64" fmla="*/ 495 w 545"/>
                <a:gd name="T65" fmla="*/ 155 h 198"/>
                <a:gd name="T66" fmla="*/ 519 w 545"/>
                <a:gd name="T67" fmla="*/ 140 h 198"/>
                <a:gd name="T68" fmla="*/ 535 w 545"/>
                <a:gd name="T69" fmla="*/ 124 h 198"/>
                <a:gd name="T70" fmla="*/ 543 w 545"/>
                <a:gd name="T71" fmla="*/ 107 h 19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45" h="198">
                  <a:moveTo>
                    <a:pt x="544" y="99"/>
                  </a:moveTo>
                  <a:lnTo>
                    <a:pt x="543" y="90"/>
                  </a:lnTo>
                  <a:lnTo>
                    <a:pt x="540" y="82"/>
                  </a:lnTo>
                  <a:lnTo>
                    <a:pt x="535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1" y="35"/>
                  </a:lnTo>
                  <a:lnTo>
                    <a:pt x="465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8" y="13"/>
                  </a:lnTo>
                  <a:lnTo>
                    <a:pt x="387" y="10"/>
                  </a:lnTo>
                  <a:lnTo>
                    <a:pt x="365" y="6"/>
                  </a:lnTo>
                  <a:lnTo>
                    <a:pt x="343" y="4"/>
                  </a:lnTo>
                  <a:lnTo>
                    <a:pt x="319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8" y="1"/>
                  </a:lnTo>
                  <a:lnTo>
                    <a:pt x="225" y="2"/>
                  </a:lnTo>
                  <a:lnTo>
                    <a:pt x="202" y="4"/>
                  </a:lnTo>
                  <a:lnTo>
                    <a:pt x="179" y="6"/>
                  </a:lnTo>
                  <a:lnTo>
                    <a:pt x="157" y="10"/>
                  </a:lnTo>
                  <a:lnTo>
                    <a:pt x="136" y="13"/>
                  </a:lnTo>
                  <a:lnTo>
                    <a:pt x="116" y="18"/>
                  </a:lnTo>
                  <a:lnTo>
                    <a:pt x="97" y="23"/>
                  </a:lnTo>
                  <a:lnTo>
                    <a:pt x="79" y="29"/>
                  </a:lnTo>
                  <a:lnTo>
                    <a:pt x="63" y="35"/>
                  </a:lnTo>
                  <a:lnTo>
                    <a:pt x="49" y="42"/>
                  </a:lnTo>
                  <a:lnTo>
                    <a:pt x="37" y="49"/>
                  </a:lnTo>
                  <a:lnTo>
                    <a:pt x="25" y="57"/>
                  </a:lnTo>
                  <a:lnTo>
                    <a:pt x="16" y="65"/>
                  </a:lnTo>
                  <a:lnTo>
                    <a:pt x="9" y="73"/>
                  </a:lnTo>
                  <a:lnTo>
                    <a:pt x="4" y="82"/>
                  </a:lnTo>
                  <a:lnTo>
                    <a:pt x="1" y="90"/>
                  </a:lnTo>
                  <a:lnTo>
                    <a:pt x="0" y="99"/>
                  </a:lnTo>
                  <a:lnTo>
                    <a:pt x="1" y="107"/>
                  </a:lnTo>
                  <a:lnTo>
                    <a:pt x="4" y="116"/>
                  </a:lnTo>
                  <a:lnTo>
                    <a:pt x="9" y="124"/>
                  </a:lnTo>
                  <a:lnTo>
                    <a:pt x="16" y="132"/>
                  </a:lnTo>
                  <a:lnTo>
                    <a:pt x="25" y="140"/>
                  </a:lnTo>
                  <a:lnTo>
                    <a:pt x="37" y="148"/>
                  </a:lnTo>
                  <a:lnTo>
                    <a:pt x="49" y="155"/>
                  </a:lnTo>
                  <a:lnTo>
                    <a:pt x="63" y="162"/>
                  </a:lnTo>
                  <a:lnTo>
                    <a:pt x="79" y="168"/>
                  </a:lnTo>
                  <a:lnTo>
                    <a:pt x="97" y="174"/>
                  </a:lnTo>
                  <a:lnTo>
                    <a:pt x="116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6"/>
                  </a:lnTo>
                  <a:lnTo>
                    <a:pt x="248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19" y="196"/>
                  </a:lnTo>
                  <a:lnTo>
                    <a:pt x="343" y="194"/>
                  </a:lnTo>
                  <a:lnTo>
                    <a:pt x="365" y="191"/>
                  </a:lnTo>
                  <a:lnTo>
                    <a:pt x="387" y="188"/>
                  </a:lnTo>
                  <a:lnTo>
                    <a:pt x="408" y="184"/>
                  </a:lnTo>
                  <a:lnTo>
                    <a:pt x="428" y="179"/>
                  </a:lnTo>
                  <a:lnTo>
                    <a:pt x="447" y="174"/>
                  </a:lnTo>
                  <a:lnTo>
                    <a:pt x="465" y="168"/>
                  </a:lnTo>
                  <a:lnTo>
                    <a:pt x="481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5" y="124"/>
                  </a:lnTo>
                  <a:lnTo>
                    <a:pt x="540" y="116"/>
                  </a:lnTo>
                  <a:lnTo>
                    <a:pt x="543" y="107"/>
                  </a:lnTo>
                  <a:lnTo>
                    <a:pt x="544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2345" y="768"/>
              <a:ext cx="44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2358" y="1223"/>
              <a:ext cx="79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Employees</a:t>
              </a: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1851" y="912"/>
              <a:ext cx="4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u="sng" err="1">
                  <a:solidFill>
                    <a:srgbClr val="000000"/>
                  </a:solidFill>
                  <a:latin typeface="Arial" panose="020B0604020202020204" pitchFamily="34" charset="0"/>
                </a:rPr>
                <a:t>empid</a:t>
              </a:r>
              <a:endParaRPr lang="en-US" altLang="en-US" sz="1600" u="sng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998" y="904"/>
              <a:ext cx="29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err="1">
                  <a:solidFill>
                    <a:srgbClr val="000000"/>
                  </a:solidFill>
                  <a:latin typeface="Arial" panose="020B0604020202020204" pitchFamily="34" charset="0"/>
                </a:rPr>
                <a:t>sal</a:t>
              </a:r>
              <a:endParaRPr lang="en-US" altLang="en-US" sz="16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2097" y="1137"/>
              <a:ext cx="318" cy="9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2582" y="993"/>
              <a:ext cx="0" cy="24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H="1">
              <a:off x="2809" y="1137"/>
              <a:ext cx="296" cy="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4222102" y="2570951"/>
            <a:ext cx="795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4939652" y="2228051"/>
            <a:ext cx="322263" cy="1841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H="1">
            <a:off x="5749277" y="2258214"/>
            <a:ext cx="271463" cy="1698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4555477" y="2145501"/>
            <a:ext cx="676275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0" name="Group 30"/>
          <p:cNvGrpSpPr>
            <a:grpSpLocks/>
          </p:cNvGrpSpPr>
          <p:nvPr/>
        </p:nvGrpSpPr>
        <p:grpSpPr bwMode="auto">
          <a:xfrm>
            <a:off x="2480615" y="3083714"/>
            <a:ext cx="2227262" cy="850900"/>
            <a:chOff x="3121" y="1657"/>
            <a:chExt cx="1403" cy="536"/>
          </a:xfrm>
        </p:grpSpPr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3121" y="1978"/>
              <a:ext cx="672" cy="209"/>
            </a:xfrm>
            <a:custGeom>
              <a:avLst/>
              <a:gdLst>
                <a:gd name="T0" fmla="*/ 669 w 672"/>
                <a:gd name="T1" fmla="*/ 95 h 209"/>
                <a:gd name="T2" fmla="*/ 659 w 672"/>
                <a:gd name="T3" fmla="*/ 77 h 209"/>
                <a:gd name="T4" fmla="*/ 640 w 672"/>
                <a:gd name="T5" fmla="*/ 59 h 209"/>
                <a:gd name="T6" fmla="*/ 610 w 672"/>
                <a:gd name="T7" fmla="*/ 44 h 209"/>
                <a:gd name="T8" fmla="*/ 573 w 672"/>
                <a:gd name="T9" fmla="*/ 29 h 209"/>
                <a:gd name="T10" fmla="*/ 527 w 672"/>
                <a:gd name="T11" fmla="*/ 19 h 209"/>
                <a:gd name="T12" fmla="*/ 477 w 672"/>
                <a:gd name="T13" fmla="*/ 9 h 209"/>
                <a:gd name="T14" fmla="*/ 423 w 672"/>
                <a:gd name="T15" fmla="*/ 3 h 209"/>
                <a:gd name="T16" fmla="*/ 365 w 672"/>
                <a:gd name="T17" fmla="*/ 0 h 209"/>
                <a:gd name="T18" fmla="*/ 305 w 672"/>
                <a:gd name="T19" fmla="*/ 0 h 209"/>
                <a:gd name="T20" fmla="*/ 249 w 672"/>
                <a:gd name="T21" fmla="*/ 3 h 209"/>
                <a:gd name="T22" fmla="*/ 193 w 672"/>
                <a:gd name="T23" fmla="*/ 9 h 209"/>
                <a:gd name="T24" fmla="*/ 143 w 672"/>
                <a:gd name="T25" fmla="*/ 19 h 209"/>
                <a:gd name="T26" fmla="*/ 98 w 672"/>
                <a:gd name="T27" fmla="*/ 29 h 209"/>
                <a:gd name="T28" fmla="*/ 60 w 672"/>
                <a:gd name="T29" fmla="*/ 44 h 209"/>
                <a:gd name="T30" fmla="*/ 30 w 672"/>
                <a:gd name="T31" fmla="*/ 59 h 209"/>
                <a:gd name="T32" fmla="*/ 11 w 672"/>
                <a:gd name="T33" fmla="*/ 77 h 209"/>
                <a:gd name="T34" fmla="*/ 1 w 672"/>
                <a:gd name="T35" fmla="*/ 95 h 209"/>
                <a:gd name="T36" fmla="*/ 1 w 672"/>
                <a:gd name="T37" fmla="*/ 112 h 209"/>
                <a:gd name="T38" fmla="*/ 11 w 672"/>
                <a:gd name="T39" fmla="*/ 130 h 209"/>
                <a:gd name="T40" fmla="*/ 30 w 672"/>
                <a:gd name="T41" fmla="*/ 148 h 209"/>
                <a:gd name="T42" fmla="*/ 60 w 672"/>
                <a:gd name="T43" fmla="*/ 163 h 209"/>
                <a:gd name="T44" fmla="*/ 98 w 672"/>
                <a:gd name="T45" fmla="*/ 178 h 209"/>
                <a:gd name="T46" fmla="*/ 143 w 672"/>
                <a:gd name="T47" fmla="*/ 189 h 209"/>
                <a:gd name="T48" fmla="*/ 193 w 672"/>
                <a:gd name="T49" fmla="*/ 198 h 209"/>
                <a:gd name="T50" fmla="*/ 249 w 672"/>
                <a:gd name="T51" fmla="*/ 204 h 209"/>
                <a:gd name="T52" fmla="*/ 305 w 672"/>
                <a:gd name="T53" fmla="*/ 208 h 209"/>
                <a:gd name="T54" fmla="*/ 365 w 672"/>
                <a:gd name="T55" fmla="*/ 208 h 209"/>
                <a:gd name="T56" fmla="*/ 423 w 672"/>
                <a:gd name="T57" fmla="*/ 204 h 209"/>
                <a:gd name="T58" fmla="*/ 477 w 672"/>
                <a:gd name="T59" fmla="*/ 198 h 209"/>
                <a:gd name="T60" fmla="*/ 527 w 672"/>
                <a:gd name="T61" fmla="*/ 189 h 209"/>
                <a:gd name="T62" fmla="*/ 573 w 672"/>
                <a:gd name="T63" fmla="*/ 178 h 209"/>
                <a:gd name="T64" fmla="*/ 610 w 672"/>
                <a:gd name="T65" fmla="*/ 163 h 209"/>
                <a:gd name="T66" fmla="*/ 640 w 672"/>
                <a:gd name="T67" fmla="*/ 148 h 209"/>
                <a:gd name="T68" fmla="*/ 659 w 672"/>
                <a:gd name="T69" fmla="*/ 130 h 209"/>
                <a:gd name="T70" fmla="*/ 669 w 672"/>
                <a:gd name="T71" fmla="*/ 112 h 20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72" h="209">
                  <a:moveTo>
                    <a:pt x="671" y="104"/>
                  </a:moveTo>
                  <a:lnTo>
                    <a:pt x="669" y="95"/>
                  </a:lnTo>
                  <a:lnTo>
                    <a:pt x="666" y="85"/>
                  </a:lnTo>
                  <a:lnTo>
                    <a:pt x="659" y="77"/>
                  </a:lnTo>
                  <a:lnTo>
                    <a:pt x="651" y="68"/>
                  </a:lnTo>
                  <a:lnTo>
                    <a:pt x="640" y="59"/>
                  </a:lnTo>
                  <a:lnTo>
                    <a:pt x="626" y="52"/>
                  </a:lnTo>
                  <a:lnTo>
                    <a:pt x="610" y="44"/>
                  </a:lnTo>
                  <a:lnTo>
                    <a:pt x="593" y="37"/>
                  </a:lnTo>
                  <a:lnTo>
                    <a:pt x="573" y="29"/>
                  </a:lnTo>
                  <a:lnTo>
                    <a:pt x="551" y="24"/>
                  </a:lnTo>
                  <a:lnTo>
                    <a:pt x="527" y="19"/>
                  </a:lnTo>
                  <a:lnTo>
                    <a:pt x="503" y="13"/>
                  </a:lnTo>
                  <a:lnTo>
                    <a:pt x="477" y="9"/>
                  </a:lnTo>
                  <a:lnTo>
                    <a:pt x="450" y="6"/>
                  </a:lnTo>
                  <a:lnTo>
                    <a:pt x="423" y="3"/>
                  </a:lnTo>
                  <a:lnTo>
                    <a:pt x="394" y="1"/>
                  </a:lnTo>
                  <a:lnTo>
                    <a:pt x="365" y="0"/>
                  </a:lnTo>
                  <a:lnTo>
                    <a:pt x="335" y="0"/>
                  </a:lnTo>
                  <a:lnTo>
                    <a:pt x="305" y="0"/>
                  </a:lnTo>
                  <a:lnTo>
                    <a:pt x="277" y="1"/>
                  </a:lnTo>
                  <a:lnTo>
                    <a:pt x="249" y="3"/>
                  </a:lnTo>
                  <a:lnTo>
                    <a:pt x="220" y="6"/>
                  </a:lnTo>
                  <a:lnTo>
                    <a:pt x="193" y="9"/>
                  </a:lnTo>
                  <a:lnTo>
                    <a:pt x="167" y="13"/>
                  </a:lnTo>
                  <a:lnTo>
                    <a:pt x="143" y="19"/>
                  </a:lnTo>
                  <a:lnTo>
                    <a:pt x="119" y="24"/>
                  </a:lnTo>
                  <a:lnTo>
                    <a:pt x="98" y="29"/>
                  </a:lnTo>
                  <a:lnTo>
                    <a:pt x="78" y="37"/>
                  </a:lnTo>
                  <a:lnTo>
                    <a:pt x="60" y="44"/>
                  </a:lnTo>
                  <a:lnTo>
                    <a:pt x="44" y="52"/>
                  </a:lnTo>
                  <a:lnTo>
                    <a:pt x="30" y="59"/>
                  </a:lnTo>
                  <a:lnTo>
                    <a:pt x="19" y="68"/>
                  </a:lnTo>
                  <a:lnTo>
                    <a:pt x="11" y="77"/>
                  </a:lnTo>
                  <a:lnTo>
                    <a:pt x="4" y="85"/>
                  </a:lnTo>
                  <a:lnTo>
                    <a:pt x="1" y="95"/>
                  </a:lnTo>
                  <a:lnTo>
                    <a:pt x="0" y="104"/>
                  </a:lnTo>
                  <a:lnTo>
                    <a:pt x="1" y="112"/>
                  </a:lnTo>
                  <a:lnTo>
                    <a:pt x="4" y="122"/>
                  </a:lnTo>
                  <a:lnTo>
                    <a:pt x="11" y="130"/>
                  </a:lnTo>
                  <a:lnTo>
                    <a:pt x="19" y="140"/>
                  </a:lnTo>
                  <a:lnTo>
                    <a:pt x="30" y="148"/>
                  </a:lnTo>
                  <a:lnTo>
                    <a:pt x="44" y="157"/>
                  </a:lnTo>
                  <a:lnTo>
                    <a:pt x="60" y="163"/>
                  </a:lnTo>
                  <a:lnTo>
                    <a:pt x="78" y="170"/>
                  </a:lnTo>
                  <a:lnTo>
                    <a:pt x="98" y="178"/>
                  </a:lnTo>
                  <a:lnTo>
                    <a:pt x="119" y="183"/>
                  </a:lnTo>
                  <a:lnTo>
                    <a:pt x="143" y="189"/>
                  </a:lnTo>
                  <a:lnTo>
                    <a:pt x="167" y="194"/>
                  </a:lnTo>
                  <a:lnTo>
                    <a:pt x="193" y="198"/>
                  </a:lnTo>
                  <a:lnTo>
                    <a:pt x="220" y="201"/>
                  </a:lnTo>
                  <a:lnTo>
                    <a:pt x="249" y="204"/>
                  </a:lnTo>
                  <a:lnTo>
                    <a:pt x="277" y="206"/>
                  </a:lnTo>
                  <a:lnTo>
                    <a:pt x="305" y="208"/>
                  </a:lnTo>
                  <a:lnTo>
                    <a:pt x="335" y="208"/>
                  </a:lnTo>
                  <a:lnTo>
                    <a:pt x="365" y="208"/>
                  </a:lnTo>
                  <a:lnTo>
                    <a:pt x="394" y="206"/>
                  </a:lnTo>
                  <a:lnTo>
                    <a:pt x="423" y="204"/>
                  </a:lnTo>
                  <a:lnTo>
                    <a:pt x="450" y="201"/>
                  </a:lnTo>
                  <a:lnTo>
                    <a:pt x="477" y="198"/>
                  </a:lnTo>
                  <a:lnTo>
                    <a:pt x="503" y="194"/>
                  </a:lnTo>
                  <a:lnTo>
                    <a:pt x="527" y="189"/>
                  </a:lnTo>
                  <a:lnTo>
                    <a:pt x="551" y="183"/>
                  </a:lnTo>
                  <a:lnTo>
                    <a:pt x="573" y="178"/>
                  </a:lnTo>
                  <a:lnTo>
                    <a:pt x="593" y="170"/>
                  </a:lnTo>
                  <a:lnTo>
                    <a:pt x="610" y="163"/>
                  </a:lnTo>
                  <a:lnTo>
                    <a:pt x="626" y="157"/>
                  </a:lnTo>
                  <a:lnTo>
                    <a:pt x="640" y="148"/>
                  </a:lnTo>
                  <a:lnTo>
                    <a:pt x="651" y="140"/>
                  </a:lnTo>
                  <a:lnTo>
                    <a:pt x="659" y="130"/>
                  </a:lnTo>
                  <a:lnTo>
                    <a:pt x="666" y="122"/>
                  </a:lnTo>
                  <a:lnTo>
                    <a:pt x="669" y="112"/>
                  </a:lnTo>
                  <a:lnTo>
                    <a:pt x="671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3978" y="1995"/>
              <a:ext cx="546" cy="198"/>
            </a:xfrm>
            <a:custGeom>
              <a:avLst/>
              <a:gdLst>
                <a:gd name="T0" fmla="*/ 1 w 546"/>
                <a:gd name="T1" fmla="*/ 107 h 198"/>
                <a:gd name="T2" fmla="*/ 9 w 546"/>
                <a:gd name="T3" fmla="*/ 124 h 198"/>
                <a:gd name="T4" fmla="*/ 25 w 546"/>
                <a:gd name="T5" fmla="*/ 141 h 198"/>
                <a:gd name="T6" fmla="*/ 50 w 546"/>
                <a:gd name="T7" fmla="*/ 155 h 198"/>
                <a:gd name="T8" fmla="*/ 80 w 546"/>
                <a:gd name="T9" fmla="*/ 168 h 198"/>
                <a:gd name="T10" fmla="*/ 116 w 546"/>
                <a:gd name="T11" fmla="*/ 179 h 198"/>
                <a:gd name="T12" fmla="*/ 157 w 546"/>
                <a:gd name="T13" fmla="*/ 188 h 198"/>
                <a:gd name="T14" fmla="*/ 202 w 546"/>
                <a:gd name="T15" fmla="*/ 194 h 198"/>
                <a:gd name="T16" fmla="*/ 248 w 546"/>
                <a:gd name="T17" fmla="*/ 197 h 198"/>
                <a:gd name="T18" fmla="*/ 296 w 546"/>
                <a:gd name="T19" fmla="*/ 197 h 198"/>
                <a:gd name="T20" fmla="*/ 343 w 546"/>
                <a:gd name="T21" fmla="*/ 194 h 198"/>
                <a:gd name="T22" fmla="*/ 387 w 546"/>
                <a:gd name="T23" fmla="*/ 188 h 198"/>
                <a:gd name="T24" fmla="*/ 428 w 546"/>
                <a:gd name="T25" fmla="*/ 179 h 198"/>
                <a:gd name="T26" fmla="*/ 465 w 546"/>
                <a:gd name="T27" fmla="*/ 168 h 198"/>
                <a:gd name="T28" fmla="*/ 495 w 546"/>
                <a:gd name="T29" fmla="*/ 155 h 198"/>
                <a:gd name="T30" fmla="*/ 519 w 546"/>
                <a:gd name="T31" fmla="*/ 140 h 198"/>
                <a:gd name="T32" fmla="*/ 535 w 546"/>
                <a:gd name="T33" fmla="*/ 124 h 198"/>
                <a:gd name="T34" fmla="*/ 544 w 546"/>
                <a:gd name="T35" fmla="*/ 107 h 198"/>
                <a:gd name="T36" fmla="*/ 544 w 546"/>
                <a:gd name="T37" fmla="*/ 90 h 198"/>
                <a:gd name="T38" fmla="*/ 535 w 546"/>
                <a:gd name="T39" fmla="*/ 73 h 198"/>
                <a:gd name="T40" fmla="*/ 519 w 546"/>
                <a:gd name="T41" fmla="*/ 57 h 198"/>
                <a:gd name="T42" fmla="*/ 495 w 546"/>
                <a:gd name="T43" fmla="*/ 42 h 198"/>
                <a:gd name="T44" fmla="*/ 465 w 546"/>
                <a:gd name="T45" fmla="*/ 29 h 198"/>
                <a:gd name="T46" fmla="*/ 428 w 546"/>
                <a:gd name="T47" fmla="*/ 18 h 198"/>
                <a:gd name="T48" fmla="*/ 387 w 546"/>
                <a:gd name="T49" fmla="*/ 9 h 198"/>
                <a:gd name="T50" fmla="*/ 343 w 546"/>
                <a:gd name="T51" fmla="*/ 4 h 198"/>
                <a:gd name="T52" fmla="*/ 296 w 546"/>
                <a:gd name="T53" fmla="*/ 1 h 198"/>
                <a:gd name="T54" fmla="*/ 248 w 546"/>
                <a:gd name="T55" fmla="*/ 1 h 198"/>
                <a:gd name="T56" fmla="*/ 202 w 546"/>
                <a:gd name="T57" fmla="*/ 4 h 198"/>
                <a:gd name="T58" fmla="*/ 157 w 546"/>
                <a:gd name="T59" fmla="*/ 10 h 198"/>
                <a:gd name="T60" fmla="*/ 116 w 546"/>
                <a:gd name="T61" fmla="*/ 18 h 198"/>
                <a:gd name="T62" fmla="*/ 80 w 546"/>
                <a:gd name="T63" fmla="*/ 29 h 198"/>
                <a:gd name="T64" fmla="*/ 49 w 546"/>
                <a:gd name="T65" fmla="*/ 43 h 198"/>
                <a:gd name="T66" fmla="*/ 25 w 546"/>
                <a:gd name="T67" fmla="*/ 57 h 198"/>
                <a:gd name="T68" fmla="*/ 9 w 546"/>
                <a:gd name="T69" fmla="*/ 74 h 198"/>
                <a:gd name="T70" fmla="*/ 1 w 546"/>
                <a:gd name="T71" fmla="*/ 91 h 19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46" h="198">
                  <a:moveTo>
                    <a:pt x="0" y="99"/>
                  </a:moveTo>
                  <a:lnTo>
                    <a:pt x="1" y="107"/>
                  </a:lnTo>
                  <a:lnTo>
                    <a:pt x="4" y="116"/>
                  </a:lnTo>
                  <a:lnTo>
                    <a:pt x="9" y="124"/>
                  </a:lnTo>
                  <a:lnTo>
                    <a:pt x="16" y="132"/>
                  </a:lnTo>
                  <a:lnTo>
                    <a:pt x="25" y="141"/>
                  </a:lnTo>
                  <a:lnTo>
                    <a:pt x="37" y="148"/>
                  </a:lnTo>
                  <a:lnTo>
                    <a:pt x="50" y="155"/>
                  </a:lnTo>
                  <a:lnTo>
                    <a:pt x="63" y="162"/>
                  </a:lnTo>
                  <a:lnTo>
                    <a:pt x="80" y="168"/>
                  </a:lnTo>
                  <a:lnTo>
                    <a:pt x="97" y="174"/>
                  </a:lnTo>
                  <a:lnTo>
                    <a:pt x="116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6"/>
                  </a:lnTo>
                  <a:lnTo>
                    <a:pt x="248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20" y="196"/>
                  </a:lnTo>
                  <a:lnTo>
                    <a:pt x="343" y="194"/>
                  </a:lnTo>
                  <a:lnTo>
                    <a:pt x="365" y="191"/>
                  </a:lnTo>
                  <a:lnTo>
                    <a:pt x="387" y="188"/>
                  </a:lnTo>
                  <a:lnTo>
                    <a:pt x="409" y="184"/>
                  </a:lnTo>
                  <a:lnTo>
                    <a:pt x="428" y="179"/>
                  </a:lnTo>
                  <a:lnTo>
                    <a:pt x="447" y="174"/>
                  </a:lnTo>
                  <a:lnTo>
                    <a:pt x="465" y="168"/>
                  </a:lnTo>
                  <a:lnTo>
                    <a:pt x="481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5" y="124"/>
                  </a:lnTo>
                  <a:lnTo>
                    <a:pt x="540" y="116"/>
                  </a:lnTo>
                  <a:lnTo>
                    <a:pt x="544" y="107"/>
                  </a:lnTo>
                  <a:lnTo>
                    <a:pt x="545" y="99"/>
                  </a:lnTo>
                  <a:lnTo>
                    <a:pt x="544" y="90"/>
                  </a:lnTo>
                  <a:lnTo>
                    <a:pt x="540" y="82"/>
                  </a:lnTo>
                  <a:lnTo>
                    <a:pt x="535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1" y="35"/>
                  </a:lnTo>
                  <a:lnTo>
                    <a:pt x="465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8" y="13"/>
                  </a:lnTo>
                  <a:lnTo>
                    <a:pt x="387" y="9"/>
                  </a:lnTo>
                  <a:lnTo>
                    <a:pt x="365" y="6"/>
                  </a:lnTo>
                  <a:lnTo>
                    <a:pt x="343" y="4"/>
                  </a:lnTo>
                  <a:lnTo>
                    <a:pt x="320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8" y="1"/>
                  </a:lnTo>
                  <a:lnTo>
                    <a:pt x="225" y="2"/>
                  </a:lnTo>
                  <a:lnTo>
                    <a:pt x="202" y="4"/>
                  </a:lnTo>
                  <a:lnTo>
                    <a:pt x="179" y="6"/>
                  </a:lnTo>
                  <a:lnTo>
                    <a:pt x="157" y="10"/>
                  </a:lnTo>
                  <a:lnTo>
                    <a:pt x="136" y="13"/>
                  </a:lnTo>
                  <a:lnTo>
                    <a:pt x="116" y="18"/>
                  </a:lnTo>
                  <a:lnTo>
                    <a:pt x="97" y="23"/>
                  </a:lnTo>
                  <a:lnTo>
                    <a:pt x="80" y="29"/>
                  </a:lnTo>
                  <a:lnTo>
                    <a:pt x="63" y="36"/>
                  </a:lnTo>
                  <a:lnTo>
                    <a:pt x="49" y="43"/>
                  </a:lnTo>
                  <a:lnTo>
                    <a:pt x="37" y="49"/>
                  </a:lnTo>
                  <a:lnTo>
                    <a:pt x="25" y="57"/>
                  </a:lnTo>
                  <a:lnTo>
                    <a:pt x="16" y="65"/>
                  </a:lnTo>
                  <a:lnTo>
                    <a:pt x="9" y="74"/>
                  </a:lnTo>
                  <a:lnTo>
                    <a:pt x="4" y="82"/>
                  </a:lnTo>
                  <a:lnTo>
                    <a:pt x="1" y="91"/>
                  </a:lnTo>
                  <a:lnTo>
                    <a:pt x="0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3597" y="1677"/>
              <a:ext cx="711" cy="203"/>
            </a:xfrm>
            <a:custGeom>
              <a:avLst/>
              <a:gdLst>
                <a:gd name="T0" fmla="*/ 710 w 711"/>
                <a:gd name="T1" fmla="*/ 202 h 203"/>
                <a:gd name="T2" fmla="*/ 710 w 711"/>
                <a:gd name="T3" fmla="*/ 0 h 203"/>
                <a:gd name="T4" fmla="*/ 0 w 711"/>
                <a:gd name="T5" fmla="*/ 0 h 203"/>
                <a:gd name="T6" fmla="*/ 0 w 711"/>
                <a:gd name="T7" fmla="*/ 202 h 203"/>
                <a:gd name="T8" fmla="*/ 710 w 711"/>
                <a:gd name="T9" fmla="*/ 202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11" h="203">
                  <a:moveTo>
                    <a:pt x="710" y="202"/>
                  </a:moveTo>
                  <a:lnTo>
                    <a:pt x="710" y="0"/>
                  </a:lnTo>
                  <a:lnTo>
                    <a:pt x="0" y="0"/>
                  </a:lnTo>
                  <a:lnTo>
                    <a:pt x="0" y="202"/>
                  </a:lnTo>
                  <a:lnTo>
                    <a:pt x="710" y="20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3666" y="1657"/>
              <a:ext cx="5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Policies</a:t>
              </a: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3126" y="1963"/>
              <a:ext cx="5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u="sng">
                  <a:solidFill>
                    <a:srgbClr val="000000"/>
                  </a:solidFill>
                  <a:latin typeface="Arial" panose="020B0604020202020204" pitchFamily="34" charset="0"/>
                </a:rPr>
                <a:t>policyid</a:t>
              </a: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4114" y="1976"/>
              <a:ext cx="37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cost</a:t>
              </a: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V="1">
              <a:off x="3455" y="1873"/>
              <a:ext cx="299" cy="11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 flipV="1">
              <a:off x="4009" y="1887"/>
              <a:ext cx="248" cy="10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9" name="Line 60"/>
          <p:cNvSpPr>
            <a:spLocks noChangeShapeType="1"/>
          </p:cNvSpPr>
          <p:nvPr/>
        </p:nvSpPr>
        <p:spPr bwMode="auto">
          <a:xfrm>
            <a:off x="3698227" y="2897976"/>
            <a:ext cx="0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" name="Line 79"/>
          <p:cNvSpPr>
            <a:spLocks noChangeShapeType="1"/>
          </p:cNvSpPr>
          <p:nvPr/>
        </p:nvSpPr>
        <p:spPr bwMode="auto">
          <a:xfrm flipH="1">
            <a:off x="2472677" y="2586826"/>
            <a:ext cx="6985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" name="Rectangle 80"/>
          <p:cNvSpPr>
            <a:spLocks noChangeArrowheads="1"/>
          </p:cNvSpPr>
          <p:nvPr/>
        </p:nvSpPr>
        <p:spPr bwMode="auto">
          <a:xfrm>
            <a:off x="781990" y="2870989"/>
            <a:ext cx="16795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>
                <a:solidFill>
                  <a:srgbClr val="CF0E30"/>
                </a:solidFill>
                <a:latin typeface="Book Antiqua" panose="02040602050305030304" pitchFamily="18" charset="0"/>
              </a:rPr>
              <a:t>Bad design</a:t>
            </a: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6126724" y="6063096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IN" altLang="en-US"/>
          </a:p>
        </p:txBody>
      </p:sp>
      <p:grpSp>
        <p:nvGrpSpPr>
          <p:cNvPr id="43" name="Group 39"/>
          <p:cNvGrpSpPr>
            <a:grpSpLocks/>
          </p:cNvGrpSpPr>
          <p:nvPr/>
        </p:nvGrpSpPr>
        <p:grpSpPr bwMode="auto">
          <a:xfrm>
            <a:off x="9784324" y="4691496"/>
            <a:ext cx="1557338" cy="584200"/>
            <a:chOff x="4272" y="3072"/>
            <a:chExt cx="981" cy="368"/>
          </a:xfrm>
        </p:grpSpPr>
        <p:sp>
          <p:nvSpPr>
            <p:cNvPr id="44" name="Freeform 40"/>
            <p:cNvSpPr>
              <a:spLocks/>
            </p:cNvSpPr>
            <p:nvPr/>
          </p:nvSpPr>
          <p:spPr bwMode="auto">
            <a:xfrm>
              <a:off x="4272" y="3072"/>
              <a:ext cx="981" cy="368"/>
            </a:xfrm>
            <a:custGeom>
              <a:avLst/>
              <a:gdLst>
                <a:gd name="T0" fmla="*/ 0 w 981"/>
                <a:gd name="T1" fmla="*/ 183 h 368"/>
                <a:gd name="T2" fmla="*/ 483 w 981"/>
                <a:gd name="T3" fmla="*/ 0 h 368"/>
                <a:gd name="T4" fmla="*/ 980 w 981"/>
                <a:gd name="T5" fmla="*/ 189 h 368"/>
                <a:gd name="T6" fmla="*/ 483 w 981"/>
                <a:gd name="T7" fmla="*/ 367 h 368"/>
                <a:gd name="T8" fmla="*/ 0 w 981"/>
                <a:gd name="T9" fmla="*/ 183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1" h="368">
                  <a:moveTo>
                    <a:pt x="0" y="183"/>
                  </a:moveTo>
                  <a:lnTo>
                    <a:pt x="483" y="0"/>
                  </a:lnTo>
                  <a:lnTo>
                    <a:pt x="980" y="189"/>
                  </a:lnTo>
                  <a:lnTo>
                    <a:pt x="483" y="367"/>
                  </a:lnTo>
                  <a:lnTo>
                    <a:pt x="0" y="183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4367" y="3133"/>
              <a:ext cx="80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Beneficiary</a:t>
              </a:r>
            </a:p>
          </p:txBody>
        </p:sp>
      </p:grpSp>
      <p:sp>
        <p:nvSpPr>
          <p:cNvPr id="46" name="Freeform 42"/>
          <p:cNvSpPr>
            <a:spLocks/>
          </p:cNvSpPr>
          <p:nvPr/>
        </p:nvSpPr>
        <p:spPr bwMode="auto">
          <a:xfrm>
            <a:off x="10012924" y="3396096"/>
            <a:ext cx="965200" cy="382588"/>
          </a:xfrm>
          <a:custGeom>
            <a:avLst/>
            <a:gdLst>
              <a:gd name="T0" fmla="*/ 962025 w 608"/>
              <a:gd name="T1" fmla="*/ 174625 h 241"/>
              <a:gd name="T2" fmla="*/ 946150 w 608"/>
              <a:gd name="T3" fmla="*/ 141288 h 241"/>
              <a:gd name="T4" fmla="*/ 919163 w 608"/>
              <a:gd name="T5" fmla="*/ 109538 h 241"/>
              <a:gd name="T6" fmla="*/ 876300 w 608"/>
              <a:gd name="T7" fmla="*/ 80963 h 241"/>
              <a:gd name="T8" fmla="*/ 823913 w 608"/>
              <a:gd name="T9" fmla="*/ 57150 h 241"/>
              <a:gd name="T10" fmla="*/ 757238 w 608"/>
              <a:gd name="T11" fmla="*/ 34925 h 241"/>
              <a:gd name="T12" fmla="*/ 684213 w 608"/>
              <a:gd name="T13" fmla="*/ 17463 h 241"/>
              <a:gd name="T14" fmla="*/ 606425 w 608"/>
              <a:gd name="T15" fmla="*/ 7938 h 241"/>
              <a:gd name="T16" fmla="*/ 525463 w 608"/>
              <a:gd name="T17" fmla="*/ 1588 h 241"/>
              <a:gd name="T18" fmla="*/ 439738 w 608"/>
              <a:gd name="T19" fmla="*/ 1588 h 241"/>
              <a:gd name="T20" fmla="*/ 357188 w 608"/>
              <a:gd name="T21" fmla="*/ 7938 h 241"/>
              <a:gd name="T22" fmla="*/ 279400 w 608"/>
              <a:gd name="T23" fmla="*/ 17463 h 241"/>
              <a:gd name="T24" fmla="*/ 206375 w 608"/>
              <a:gd name="T25" fmla="*/ 34925 h 241"/>
              <a:gd name="T26" fmla="*/ 139700 w 608"/>
              <a:gd name="T27" fmla="*/ 57150 h 241"/>
              <a:gd name="T28" fmla="*/ 87313 w 608"/>
              <a:gd name="T29" fmla="*/ 80963 h 241"/>
              <a:gd name="T30" fmla="*/ 46038 w 608"/>
              <a:gd name="T31" fmla="*/ 109538 h 241"/>
              <a:gd name="T32" fmla="*/ 17463 w 608"/>
              <a:gd name="T33" fmla="*/ 141288 h 241"/>
              <a:gd name="T34" fmla="*/ 1588 w 608"/>
              <a:gd name="T35" fmla="*/ 174625 h 241"/>
              <a:gd name="T36" fmla="*/ 1588 w 608"/>
              <a:gd name="T37" fmla="*/ 206375 h 241"/>
              <a:gd name="T38" fmla="*/ 17463 w 608"/>
              <a:gd name="T39" fmla="*/ 239713 h 241"/>
              <a:gd name="T40" fmla="*/ 46038 w 608"/>
              <a:gd name="T41" fmla="*/ 271463 h 241"/>
              <a:gd name="T42" fmla="*/ 87313 w 608"/>
              <a:gd name="T43" fmla="*/ 300038 h 241"/>
              <a:gd name="T44" fmla="*/ 139700 w 608"/>
              <a:gd name="T45" fmla="*/ 327025 h 241"/>
              <a:gd name="T46" fmla="*/ 206375 w 608"/>
              <a:gd name="T47" fmla="*/ 346075 h 241"/>
              <a:gd name="T48" fmla="*/ 279400 w 608"/>
              <a:gd name="T49" fmla="*/ 363538 h 241"/>
              <a:gd name="T50" fmla="*/ 357188 w 608"/>
              <a:gd name="T51" fmla="*/ 374650 h 241"/>
              <a:gd name="T52" fmla="*/ 439738 w 608"/>
              <a:gd name="T53" fmla="*/ 381000 h 241"/>
              <a:gd name="T54" fmla="*/ 525463 w 608"/>
              <a:gd name="T55" fmla="*/ 381000 h 241"/>
              <a:gd name="T56" fmla="*/ 606425 w 608"/>
              <a:gd name="T57" fmla="*/ 374650 h 241"/>
              <a:gd name="T58" fmla="*/ 684213 w 608"/>
              <a:gd name="T59" fmla="*/ 363538 h 241"/>
              <a:gd name="T60" fmla="*/ 757238 w 608"/>
              <a:gd name="T61" fmla="*/ 346075 h 241"/>
              <a:gd name="T62" fmla="*/ 823913 w 608"/>
              <a:gd name="T63" fmla="*/ 327025 h 241"/>
              <a:gd name="T64" fmla="*/ 876300 w 608"/>
              <a:gd name="T65" fmla="*/ 300038 h 241"/>
              <a:gd name="T66" fmla="*/ 919163 w 608"/>
              <a:gd name="T67" fmla="*/ 271463 h 241"/>
              <a:gd name="T68" fmla="*/ 946150 w 608"/>
              <a:gd name="T69" fmla="*/ 239713 h 241"/>
              <a:gd name="T70" fmla="*/ 962025 w 608"/>
              <a:gd name="T71" fmla="*/ 206375 h 24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8" h="241">
                <a:moveTo>
                  <a:pt x="607" y="120"/>
                </a:moveTo>
                <a:lnTo>
                  <a:pt x="606" y="110"/>
                </a:lnTo>
                <a:lnTo>
                  <a:pt x="602" y="100"/>
                </a:lnTo>
                <a:lnTo>
                  <a:pt x="596" y="89"/>
                </a:lnTo>
                <a:lnTo>
                  <a:pt x="589" y="79"/>
                </a:lnTo>
                <a:lnTo>
                  <a:pt x="579" y="69"/>
                </a:lnTo>
                <a:lnTo>
                  <a:pt x="566" y="60"/>
                </a:lnTo>
                <a:lnTo>
                  <a:pt x="552" y="51"/>
                </a:lnTo>
                <a:lnTo>
                  <a:pt x="537" y="43"/>
                </a:lnTo>
                <a:lnTo>
                  <a:pt x="519" y="36"/>
                </a:lnTo>
                <a:lnTo>
                  <a:pt x="499" y="28"/>
                </a:lnTo>
                <a:lnTo>
                  <a:pt x="477" y="22"/>
                </a:lnTo>
                <a:lnTo>
                  <a:pt x="456" y="17"/>
                </a:lnTo>
                <a:lnTo>
                  <a:pt x="431" y="11"/>
                </a:lnTo>
                <a:lnTo>
                  <a:pt x="407" y="8"/>
                </a:lnTo>
                <a:lnTo>
                  <a:pt x="382" y="5"/>
                </a:lnTo>
                <a:lnTo>
                  <a:pt x="356" y="3"/>
                </a:lnTo>
                <a:lnTo>
                  <a:pt x="331" y="1"/>
                </a:lnTo>
                <a:lnTo>
                  <a:pt x="303" y="0"/>
                </a:lnTo>
                <a:lnTo>
                  <a:pt x="277" y="1"/>
                </a:lnTo>
                <a:lnTo>
                  <a:pt x="251" y="3"/>
                </a:lnTo>
                <a:lnTo>
                  <a:pt x="225" y="5"/>
                </a:lnTo>
                <a:lnTo>
                  <a:pt x="200" y="8"/>
                </a:lnTo>
                <a:lnTo>
                  <a:pt x="176" y="11"/>
                </a:lnTo>
                <a:lnTo>
                  <a:pt x="151" y="17"/>
                </a:lnTo>
                <a:lnTo>
                  <a:pt x="130" y="22"/>
                </a:lnTo>
                <a:lnTo>
                  <a:pt x="109" y="28"/>
                </a:lnTo>
                <a:lnTo>
                  <a:pt x="88" y="36"/>
                </a:lnTo>
                <a:lnTo>
                  <a:pt x="71" y="43"/>
                </a:lnTo>
                <a:lnTo>
                  <a:pt x="55" y="51"/>
                </a:lnTo>
                <a:lnTo>
                  <a:pt x="41" y="60"/>
                </a:lnTo>
                <a:lnTo>
                  <a:pt x="29" y="69"/>
                </a:lnTo>
                <a:lnTo>
                  <a:pt x="18" y="79"/>
                </a:lnTo>
                <a:lnTo>
                  <a:pt x="11" y="89"/>
                </a:lnTo>
                <a:lnTo>
                  <a:pt x="5" y="100"/>
                </a:lnTo>
                <a:lnTo>
                  <a:pt x="1" y="110"/>
                </a:lnTo>
                <a:lnTo>
                  <a:pt x="0" y="120"/>
                </a:lnTo>
                <a:lnTo>
                  <a:pt x="1" y="130"/>
                </a:lnTo>
                <a:lnTo>
                  <a:pt x="5" y="142"/>
                </a:lnTo>
                <a:lnTo>
                  <a:pt x="11" y="151"/>
                </a:lnTo>
                <a:lnTo>
                  <a:pt x="18" y="161"/>
                </a:lnTo>
                <a:lnTo>
                  <a:pt x="29" y="171"/>
                </a:lnTo>
                <a:lnTo>
                  <a:pt x="41" y="180"/>
                </a:lnTo>
                <a:lnTo>
                  <a:pt x="55" y="189"/>
                </a:lnTo>
                <a:lnTo>
                  <a:pt x="71" y="198"/>
                </a:lnTo>
                <a:lnTo>
                  <a:pt x="88" y="206"/>
                </a:lnTo>
                <a:lnTo>
                  <a:pt x="109" y="212"/>
                </a:lnTo>
                <a:lnTo>
                  <a:pt x="130" y="218"/>
                </a:lnTo>
                <a:lnTo>
                  <a:pt x="151" y="223"/>
                </a:lnTo>
                <a:lnTo>
                  <a:pt x="176" y="229"/>
                </a:lnTo>
                <a:lnTo>
                  <a:pt x="200" y="232"/>
                </a:lnTo>
                <a:lnTo>
                  <a:pt x="225" y="236"/>
                </a:lnTo>
                <a:lnTo>
                  <a:pt x="251" y="239"/>
                </a:lnTo>
                <a:lnTo>
                  <a:pt x="277" y="240"/>
                </a:lnTo>
                <a:lnTo>
                  <a:pt x="303" y="240"/>
                </a:lnTo>
                <a:lnTo>
                  <a:pt x="331" y="240"/>
                </a:lnTo>
                <a:lnTo>
                  <a:pt x="356" y="239"/>
                </a:lnTo>
                <a:lnTo>
                  <a:pt x="382" y="236"/>
                </a:lnTo>
                <a:lnTo>
                  <a:pt x="407" y="232"/>
                </a:lnTo>
                <a:lnTo>
                  <a:pt x="431" y="229"/>
                </a:lnTo>
                <a:lnTo>
                  <a:pt x="456" y="223"/>
                </a:lnTo>
                <a:lnTo>
                  <a:pt x="477" y="218"/>
                </a:lnTo>
                <a:lnTo>
                  <a:pt x="499" y="212"/>
                </a:lnTo>
                <a:lnTo>
                  <a:pt x="519" y="206"/>
                </a:lnTo>
                <a:lnTo>
                  <a:pt x="537" y="198"/>
                </a:lnTo>
                <a:lnTo>
                  <a:pt x="552" y="189"/>
                </a:lnTo>
                <a:lnTo>
                  <a:pt x="566" y="180"/>
                </a:lnTo>
                <a:lnTo>
                  <a:pt x="579" y="171"/>
                </a:lnTo>
                <a:lnTo>
                  <a:pt x="589" y="161"/>
                </a:lnTo>
                <a:lnTo>
                  <a:pt x="596" y="151"/>
                </a:lnTo>
                <a:lnTo>
                  <a:pt x="602" y="142"/>
                </a:lnTo>
                <a:lnTo>
                  <a:pt x="606" y="130"/>
                </a:lnTo>
                <a:lnTo>
                  <a:pt x="607" y="1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7" name="Freeform 43"/>
          <p:cNvSpPr>
            <a:spLocks/>
          </p:cNvSpPr>
          <p:nvPr/>
        </p:nvSpPr>
        <p:spPr bwMode="auto">
          <a:xfrm>
            <a:off x="11155924" y="3472296"/>
            <a:ext cx="795338" cy="300038"/>
          </a:xfrm>
          <a:custGeom>
            <a:avLst/>
            <a:gdLst>
              <a:gd name="T0" fmla="*/ 1588 w 501"/>
              <a:gd name="T1" fmla="*/ 161925 h 189"/>
              <a:gd name="T2" fmla="*/ 12700 w 501"/>
              <a:gd name="T3" fmla="*/ 187325 h 189"/>
              <a:gd name="T4" fmla="*/ 36513 w 501"/>
              <a:gd name="T5" fmla="*/ 211138 h 189"/>
              <a:gd name="T6" fmla="*/ 71438 w 501"/>
              <a:gd name="T7" fmla="*/ 234950 h 189"/>
              <a:gd name="T8" fmla="*/ 115888 w 501"/>
              <a:gd name="T9" fmla="*/ 254000 h 189"/>
              <a:gd name="T10" fmla="*/ 169863 w 501"/>
              <a:gd name="T11" fmla="*/ 271463 h 189"/>
              <a:gd name="T12" fmla="*/ 230188 w 501"/>
              <a:gd name="T13" fmla="*/ 284163 h 189"/>
              <a:gd name="T14" fmla="*/ 293688 w 501"/>
              <a:gd name="T15" fmla="*/ 293688 h 189"/>
              <a:gd name="T16" fmla="*/ 361950 w 501"/>
              <a:gd name="T17" fmla="*/ 296863 h 189"/>
              <a:gd name="T18" fmla="*/ 431800 w 501"/>
              <a:gd name="T19" fmla="*/ 296863 h 189"/>
              <a:gd name="T20" fmla="*/ 500063 w 501"/>
              <a:gd name="T21" fmla="*/ 292100 h 189"/>
              <a:gd name="T22" fmla="*/ 565150 w 501"/>
              <a:gd name="T23" fmla="*/ 284163 h 189"/>
              <a:gd name="T24" fmla="*/ 625475 w 501"/>
              <a:gd name="T25" fmla="*/ 271463 h 189"/>
              <a:gd name="T26" fmla="*/ 677863 w 501"/>
              <a:gd name="T27" fmla="*/ 254000 h 189"/>
              <a:gd name="T28" fmla="*/ 722313 w 501"/>
              <a:gd name="T29" fmla="*/ 234950 h 189"/>
              <a:gd name="T30" fmla="*/ 757238 w 501"/>
              <a:gd name="T31" fmla="*/ 211138 h 189"/>
              <a:gd name="T32" fmla="*/ 781050 w 501"/>
              <a:gd name="T33" fmla="*/ 187325 h 189"/>
              <a:gd name="T34" fmla="*/ 792163 w 501"/>
              <a:gd name="T35" fmla="*/ 161925 h 189"/>
              <a:gd name="T36" fmla="*/ 792163 w 501"/>
              <a:gd name="T37" fmla="*/ 134938 h 189"/>
              <a:gd name="T38" fmla="*/ 781050 w 501"/>
              <a:gd name="T39" fmla="*/ 109538 h 189"/>
              <a:gd name="T40" fmla="*/ 757238 w 501"/>
              <a:gd name="T41" fmla="*/ 85725 h 189"/>
              <a:gd name="T42" fmla="*/ 722313 w 501"/>
              <a:gd name="T43" fmla="*/ 63500 h 189"/>
              <a:gd name="T44" fmla="*/ 677863 w 501"/>
              <a:gd name="T45" fmla="*/ 42863 h 189"/>
              <a:gd name="T46" fmla="*/ 623888 w 501"/>
              <a:gd name="T47" fmla="*/ 26988 h 189"/>
              <a:gd name="T48" fmla="*/ 565150 w 501"/>
              <a:gd name="T49" fmla="*/ 12700 h 189"/>
              <a:gd name="T50" fmla="*/ 500063 w 501"/>
              <a:gd name="T51" fmla="*/ 4763 h 189"/>
              <a:gd name="T52" fmla="*/ 431800 w 501"/>
              <a:gd name="T53" fmla="*/ 0 h 189"/>
              <a:gd name="T54" fmla="*/ 361950 w 501"/>
              <a:gd name="T55" fmla="*/ 0 h 189"/>
              <a:gd name="T56" fmla="*/ 293688 w 501"/>
              <a:gd name="T57" fmla="*/ 4763 h 189"/>
              <a:gd name="T58" fmla="*/ 228600 w 501"/>
              <a:gd name="T59" fmla="*/ 12700 h 189"/>
              <a:gd name="T60" fmla="*/ 169863 w 501"/>
              <a:gd name="T61" fmla="*/ 26988 h 189"/>
              <a:gd name="T62" fmla="*/ 115888 w 501"/>
              <a:gd name="T63" fmla="*/ 44450 h 189"/>
              <a:gd name="T64" fmla="*/ 71438 w 501"/>
              <a:gd name="T65" fmla="*/ 63500 h 189"/>
              <a:gd name="T66" fmla="*/ 36513 w 501"/>
              <a:gd name="T67" fmla="*/ 85725 h 189"/>
              <a:gd name="T68" fmla="*/ 12700 w 501"/>
              <a:gd name="T69" fmla="*/ 109538 h 189"/>
              <a:gd name="T70" fmla="*/ 1588 w 501"/>
              <a:gd name="T71" fmla="*/ 134938 h 18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01" h="189">
                <a:moveTo>
                  <a:pt x="0" y="94"/>
                </a:moveTo>
                <a:lnTo>
                  <a:pt x="1" y="102"/>
                </a:lnTo>
                <a:lnTo>
                  <a:pt x="4" y="110"/>
                </a:lnTo>
                <a:lnTo>
                  <a:pt x="8" y="118"/>
                </a:lnTo>
                <a:lnTo>
                  <a:pt x="15" y="126"/>
                </a:lnTo>
                <a:lnTo>
                  <a:pt x="23" y="133"/>
                </a:lnTo>
                <a:lnTo>
                  <a:pt x="33" y="141"/>
                </a:lnTo>
                <a:lnTo>
                  <a:pt x="45" y="148"/>
                </a:lnTo>
                <a:lnTo>
                  <a:pt x="58" y="154"/>
                </a:lnTo>
                <a:lnTo>
                  <a:pt x="73" y="160"/>
                </a:lnTo>
                <a:lnTo>
                  <a:pt x="89" y="166"/>
                </a:lnTo>
                <a:lnTo>
                  <a:pt x="107" y="171"/>
                </a:lnTo>
                <a:lnTo>
                  <a:pt x="125" y="175"/>
                </a:lnTo>
                <a:lnTo>
                  <a:pt x="145" y="179"/>
                </a:lnTo>
                <a:lnTo>
                  <a:pt x="164" y="182"/>
                </a:lnTo>
                <a:lnTo>
                  <a:pt x="185" y="185"/>
                </a:lnTo>
                <a:lnTo>
                  <a:pt x="207" y="186"/>
                </a:lnTo>
                <a:lnTo>
                  <a:pt x="228" y="187"/>
                </a:lnTo>
                <a:lnTo>
                  <a:pt x="250" y="188"/>
                </a:lnTo>
                <a:lnTo>
                  <a:pt x="272" y="187"/>
                </a:lnTo>
                <a:lnTo>
                  <a:pt x="293" y="186"/>
                </a:lnTo>
                <a:lnTo>
                  <a:pt x="315" y="184"/>
                </a:lnTo>
                <a:lnTo>
                  <a:pt x="336" y="182"/>
                </a:lnTo>
                <a:lnTo>
                  <a:pt x="356" y="179"/>
                </a:lnTo>
                <a:lnTo>
                  <a:pt x="375" y="175"/>
                </a:lnTo>
                <a:lnTo>
                  <a:pt x="394" y="171"/>
                </a:lnTo>
                <a:lnTo>
                  <a:pt x="411" y="165"/>
                </a:lnTo>
                <a:lnTo>
                  <a:pt x="427" y="160"/>
                </a:lnTo>
                <a:lnTo>
                  <a:pt x="442" y="154"/>
                </a:lnTo>
                <a:lnTo>
                  <a:pt x="455" y="148"/>
                </a:lnTo>
                <a:lnTo>
                  <a:pt x="467" y="141"/>
                </a:lnTo>
                <a:lnTo>
                  <a:pt x="477" y="133"/>
                </a:lnTo>
                <a:lnTo>
                  <a:pt x="486" y="126"/>
                </a:lnTo>
                <a:lnTo>
                  <a:pt x="492" y="118"/>
                </a:lnTo>
                <a:lnTo>
                  <a:pt x="497" y="110"/>
                </a:lnTo>
                <a:lnTo>
                  <a:pt x="499" y="102"/>
                </a:lnTo>
                <a:lnTo>
                  <a:pt x="500" y="94"/>
                </a:lnTo>
                <a:lnTo>
                  <a:pt x="499" y="85"/>
                </a:lnTo>
                <a:lnTo>
                  <a:pt x="497" y="77"/>
                </a:lnTo>
                <a:lnTo>
                  <a:pt x="492" y="69"/>
                </a:lnTo>
                <a:lnTo>
                  <a:pt x="485" y="62"/>
                </a:lnTo>
                <a:lnTo>
                  <a:pt x="477" y="54"/>
                </a:lnTo>
                <a:lnTo>
                  <a:pt x="467" y="47"/>
                </a:lnTo>
                <a:lnTo>
                  <a:pt x="455" y="40"/>
                </a:lnTo>
                <a:lnTo>
                  <a:pt x="442" y="33"/>
                </a:lnTo>
                <a:lnTo>
                  <a:pt x="427" y="27"/>
                </a:lnTo>
                <a:lnTo>
                  <a:pt x="411" y="22"/>
                </a:lnTo>
                <a:lnTo>
                  <a:pt x="393" y="17"/>
                </a:lnTo>
                <a:lnTo>
                  <a:pt x="375" y="12"/>
                </a:lnTo>
                <a:lnTo>
                  <a:pt x="356" y="8"/>
                </a:lnTo>
                <a:lnTo>
                  <a:pt x="336" y="5"/>
                </a:lnTo>
                <a:lnTo>
                  <a:pt x="315" y="3"/>
                </a:lnTo>
                <a:lnTo>
                  <a:pt x="293" y="1"/>
                </a:lnTo>
                <a:lnTo>
                  <a:pt x="272" y="0"/>
                </a:lnTo>
                <a:lnTo>
                  <a:pt x="250" y="0"/>
                </a:lnTo>
                <a:lnTo>
                  <a:pt x="228" y="0"/>
                </a:lnTo>
                <a:lnTo>
                  <a:pt x="207" y="1"/>
                </a:lnTo>
                <a:lnTo>
                  <a:pt x="185" y="3"/>
                </a:lnTo>
                <a:lnTo>
                  <a:pt x="164" y="5"/>
                </a:lnTo>
                <a:lnTo>
                  <a:pt x="144" y="8"/>
                </a:lnTo>
                <a:lnTo>
                  <a:pt x="125" y="12"/>
                </a:lnTo>
                <a:lnTo>
                  <a:pt x="107" y="17"/>
                </a:lnTo>
                <a:lnTo>
                  <a:pt x="89" y="22"/>
                </a:lnTo>
                <a:lnTo>
                  <a:pt x="73" y="28"/>
                </a:lnTo>
                <a:lnTo>
                  <a:pt x="58" y="33"/>
                </a:lnTo>
                <a:lnTo>
                  <a:pt x="45" y="40"/>
                </a:lnTo>
                <a:lnTo>
                  <a:pt x="33" y="47"/>
                </a:lnTo>
                <a:lnTo>
                  <a:pt x="23" y="54"/>
                </a:lnTo>
                <a:lnTo>
                  <a:pt x="15" y="62"/>
                </a:lnTo>
                <a:lnTo>
                  <a:pt x="8" y="69"/>
                </a:lnTo>
                <a:lnTo>
                  <a:pt x="4" y="78"/>
                </a:lnTo>
                <a:lnTo>
                  <a:pt x="1" y="85"/>
                </a:lnTo>
                <a:lnTo>
                  <a:pt x="0" y="9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" name="Freeform 44"/>
          <p:cNvSpPr>
            <a:spLocks/>
          </p:cNvSpPr>
          <p:nvPr/>
        </p:nvSpPr>
        <p:spPr bwMode="auto">
          <a:xfrm>
            <a:off x="10678087" y="3972359"/>
            <a:ext cx="1343025" cy="279400"/>
          </a:xfrm>
          <a:custGeom>
            <a:avLst/>
            <a:gdLst>
              <a:gd name="T0" fmla="*/ 1341438 w 846"/>
              <a:gd name="T1" fmla="*/ 277813 h 176"/>
              <a:gd name="T2" fmla="*/ 1341438 w 846"/>
              <a:gd name="T3" fmla="*/ 0 h 176"/>
              <a:gd name="T4" fmla="*/ 0 w 846"/>
              <a:gd name="T5" fmla="*/ 0 h 176"/>
              <a:gd name="T6" fmla="*/ 0 w 846"/>
              <a:gd name="T7" fmla="*/ 277813 h 176"/>
              <a:gd name="T8" fmla="*/ 1341438 w 846"/>
              <a:gd name="T9" fmla="*/ 277813 h 1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46" h="176">
                <a:moveTo>
                  <a:pt x="845" y="175"/>
                </a:moveTo>
                <a:lnTo>
                  <a:pt x="845" y="0"/>
                </a:lnTo>
                <a:lnTo>
                  <a:pt x="0" y="0"/>
                </a:lnTo>
                <a:lnTo>
                  <a:pt x="0" y="175"/>
                </a:lnTo>
                <a:lnTo>
                  <a:pt x="845" y="175"/>
                </a:lnTo>
              </a:path>
            </a:pathLst>
          </a:custGeom>
          <a:noFill/>
          <a:ln w="508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" name="Rectangle 45"/>
          <p:cNvSpPr>
            <a:spLocks noChangeArrowheads="1"/>
          </p:cNvSpPr>
          <p:nvPr/>
        </p:nvSpPr>
        <p:spPr bwMode="auto">
          <a:xfrm>
            <a:off x="11319437" y="3421496"/>
            <a:ext cx="5318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age</a:t>
            </a:r>
          </a:p>
        </p:txBody>
      </p:sp>
      <p:sp>
        <p:nvSpPr>
          <p:cNvPr id="50" name="Rectangle 46"/>
          <p:cNvSpPr>
            <a:spLocks noChangeArrowheads="1"/>
          </p:cNvSpPr>
          <p:nvPr/>
        </p:nvSpPr>
        <p:spPr bwMode="auto">
          <a:xfrm>
            <a:off x="10082774" y="3369109"/>
            <a:ext cx="8366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pname</a:t>
            </a:r>
          </a:p>
        </p:txBody>
      </p:sp>
      <p:sp>
        <p:nvSpPr>
          <p:cNvPr id="51" name="Rectangle 47"/>
          <p:cNvSpPr>
            <a:spLocks noChangeArrowheads="1"/>
          </p:cNvSpPr>
          <p:nvPr/>
        </p:nvSpPr>
        <p:spPr bwMode="auto">
          <a:xfrm>
            <a:off x="10668562" y="3945371"/>
            <a:ext cx="13446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Dependents</a:t>
            </a:r>
          </a:p>
        </p:txBody>
      </p:sp>
      <p:sp>
        <p:nvSpPr>
          <p:cNvPr id="52" name="Line 48"/>
          <p:cNvSpPr>
            <a:spLocks noChangeShapeType="1"/>
          </p:cNvSpPr>
          <p:nvPr/>
        </p:nvSpPr>
        <p:spPr bwMode="auto">
          <a:xfrm>
            <a:off x="10274861" y="3681847"/>
            <a:ext cx="587375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" name="Line 49"/>
          <p:cNvSpPr>
            <a:spLocks noChangeShapeType="1"/>
          </p:cNvSpPr>
          <p:nvPr/>
        </p:nvSpPr>
        <p:spPr bwMode="auto">
          <a:xfrm>
            <a:off x="10628874" y="3767571"/>
            <a:ext cx="292100" cy="1857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" name="Line 50"/>
          <p:cNvSpPr>
            <a:spLocks noChangeShapeType="1"/>
          </p:cNvSpPr>
          <p:nvPr/>
        </p:nvSpPr>
        <p:spPr bwMode="auto">
          <a:xfrm flipH="1">
            <a:off x="11575056" y="3777344"/>
            <a:ext cx="76364" cy="124431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55" name="Group 51"/>
          <p:cNvGrpSpPr>
            <a:grpSpLocks/>
          </p:cNvGrpSpPr>
          <p:nvPr/>
        </p:nvGrpSpPr>
        <p:grpSpPr bwMode="auto">
          <a:xfrm>
            <a:off x="8717524" y="5605896"/>
            <a:ext cx="2265363" cy="898525"/>
            <a:chOff x="3600" y="3648"/>
            <a:chExt cx="1427" cy="566"/>
          </a:xfrm>
        </p:grpSpPr>
        <p:sp>
          <p:nvSpPr>
            <p:cNvPr id="56" name="Freeform 52"/>
            <p:cNvSpPr>
              <a:spLocks/>
            </p:cNvSpPr>
            <p:nvPr/>
          </p:nvSpPr>
          <p:spPr bwMode="auto">
            <a:xfrm>
              <a:off x="3600" y="4000"/>
              <a:ext cx="713" cy="209"/>
            </a:xfrm>
            <a:custGeom>
              <a:avLst/>
              <a:gdLst>
                <a:gd name="T0" fmla="*/ 710 w 713"/>
                <a:gd name="T1" fmla="*/ 94 h 209"/>
                <a:gd name="T2" fmla="*/ 700 w 713"/>
                <a:gd name="T3" fmla="*/ 76 h 209"/>
                <a:gd name="T4" fmla="*/ 679 w 713"/>
                <a:gd name="T5" fmla="*/ 59 h 209"/>
                <a:gd name="T6" fmla="*/ 648 w 713"/>
                <a:gd name="T7" fmla="*/ 44 h 209"/>
                <a:gd name="T8" fmla="*/ 608 w 713"/>
                <a:gd name="T9" fmla="*/ 29 h 209"/>
                <a:gd name="T10" fmla="*/ 561 w 713"/>
                <a:gd name="T11" fmla="*/ 18 h 209"/>
                <a:gd name="T12" fmla="*/ 507 w 713"/>
                <a:gd name="T13" fmla="*/ 8 h 209"/>
                <a:gd name="T14" fmla="*/ 449 w 713"/>
                <a:gd name="T15" fmla="*/ 3 h 209"/>
                <a:gd name="T16" fmla="*/ 387 w 713"/>
                <a:gd name="T17" fmla="*/ 0 h 209"/>
                <a:gd name="T18" fmla="*/ 325 w 713"/>
                <a:gd name="T19" fmla="*/ 0 h 209"/>
                <a:gd name="T20" fmla="*/ 264 w 713"/>
                <a:gd name="T21" fmla="*/ 3 h 209"/>
                <a:gd name="T22" fmla="*/ 206 w 713"/>
                <a:gd name="T23" fmla="*/ 8 h 209"/>
                <a:gd name="T24" fmla="*/ 152 w 713"/>
                <a:gd name="T25" fmla="*/ 18 h 209"/>
                <a:gd name="T26" fmla="*/ 105 w 713"/>
                <a:gd name="T27" fmla="*/ 29 h 209"/>
                <a:gd name="T28" fmla="*/ 65 w 713"/>
                <a:gd name="T29" fmla="*/ 44 h 209"/>
                <a:gd name="T30" fmla="*/ 34 w 713"/>
                <a:gd name="T31" fmla="*/ 59 h 209"/>
                <a:gd name="T32" fmla="*/ 12 w 713"/>
                <a:gd name="T33" fmla="*/ 76 h 209"/>
                <a:gd name="T34" fmla="*/ 1 w 713"/>
                <a:gd name="T35" fmla="*/ 94 h 209"/>
                <a:gd name="T36" fmla="*/ 1 w 713"/>
                <a:gd name="T37" fmla="*/ 112 h 209"/>
                <a:gd name="T38" fmla="*/ 12 w 713"/>
                <a:gd name="T39" fmla="*/ 130 h 209"/>
                <a:gd name="T40" fmla="*/ 34 w 713"/>
                <a:gd name="T41" fmla="*/ 147 h 209"/>
                <a:gd name="T42" fmla="*/ 65 w 713"/>
                <a:gd name="T43" fmla="*/ 163 h 209"/>
                <a:gd name="T44" fmla="*/ 105 w 713"/>
                <a:gd name="T45" fmla="*/ 177 h 209"/>
                <a:gd name="T46" fmla="*/ 152 w 713"/>
                <a:gd name="T47" fmla="*/ 189 h 209"/>
                <a:gd name="T48" fmla="*/ 206 w 713"/>
                <a:gd name="T49" fmla="*/ 198 h 209"/>
                <a:gd name="T50" fmla="*/ 264 w 713"/>
                <a:gd name="T51" fmla="*/ 204 h 209"/>
                <a:gd name="T52" fmla="*/ 325 w 713"/>
                <a:gd name="T53" fmla="*/ 206 h 209"/>
                <a:gd name="T54" fmla="*/ 387 w 713"/>
                <a:gd name="T55" fmla="*/ 206 h 209"/>
                <a:gd name="T56" fmla="*/ 449 w 713"/>
                <a:gd name="T57" fmla="*/ 204 h 209"/>
                <a:gd name="T58" fmla="*/ 507 w 713"/>
                <a:gd name="T59" fmla="*/ 198 h 209"/>
                <a:gd name="T60" fmla="*/ 561 w 713"/>
                <a:gd name="T61" fmla="*/ 189 h 209"/>
                <a:gd name="T62" fmla="*/ 608 w 713"/>
                <a:gd name="T63" fmla="*/ 177 h 209"/>
                <a:gd name="T64" fmla="*/ 648 w 713"/>
                <a:gd name="T65" fmla="*/ 163 h 209"/>
                <a:gd name="T66" fmla="*/ 679 w 713"/>
                <a:gd name="T67" fmla="*/ 147 h 209"/>
                <a:gd name="T68" fmla="*/ 700 w 713"/>
                <a:gd name="T69" fmla="*/ 130 h 209"/>
                <a:gd name="T70" fmla="*/ 710 w 713"/>
                <a:gd name="T71" fmla="*/ 112 h 20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13" h="209">
                  <a:moveTo>
                    <a:pt x="712" y="104"/>
                  </a:moveTo>
                  <a:lnTo>
                    <a:pt x="710" y="94"/>
                  </a:lnTo>
                  <a:lnTo>
                    <a:pt x="707" y="86"/>
                  </a:lnTo>
                  <a:lnTo>
                    <a:pt x="700" y="76"/>
                  </a:lnTo>
                  <a:lnTo>
                    <a:pt x="690" y="68"/>
                  </a:lnTo>
                  <a:lnTo>
                    <a:pt x="679" y="59"/>
                  </a:lnTo>
                  <a:lnTo>
                    <a:pt x="665" y="52"/>
                  </a:lnTo>
                  <a:lnTo>
                    <a:pt x="648" y="44"/>
                  </a:lnTo>
                  <a:lnTo>
                    <a:pt x="629" y="36"/>
                  </a:lnTo>
                  <a:lnTo>
                    <a:pt x="608" y="29"/>
                  </a:lnTo>
                  <a:lnTo>
                    <a:pt x="585" y="24"/>
                  </a:lnTo>
                  <a:lnTo>
                    <a:pt x="561" y="18"/>
                  </a:lnTo>
                  <a:lnTo>
                    <a:pt x="534" y="13"/>
                  </a:lnTo>
                  <a:lnTo>
                    <a:pt x="507" y="8"/>
                  </a:lnTo>
                  <a:lnTo>
                    <a:pt x="478" y="5"/>
                  </a:lnTo>
                  <a:lnTo>
                    <a:pt x="449" y="3"/>
                  </a:lnTo>
                  <a:lnTo>
                    <a:pt x="419" y="1"/>
                  </a:lnTo>
                  <a:lnTo>
                    <a:pt x="387" y="0"/>
                  </a:lnTo>
                  <a:lnTo>
                    <a:pt x="356" y="0"/>
                  </a:lnTo>
                  <a:lnTo>
                    <a:pt x="325" y="0"/>
                  </a:lnTo>
                  <a:lnTo>
                    <a:pt x="294" y="1"/>
                  </a:lnTo>
                  <a:lnTo>
                    <a:pt x="264" y="3"/>
                  </a:lnTo>
                  <a:lnTo>
                    <a:pt x="235" y="5"/>
                  </a:lnTo>
                  <a:lnTo>
                    <a:pt x="206" y="8"/>
                  </a:lnTo>
                  <a:lnTo>
                    <a:pt x="179" y="13"/>
                  </a:lnTo>
                  <a:lnTo>
                    <a:pt x="152" y="18"/>
                  </a:lnTo>
                  <a:lnTo>
                    <a:pt x="127" y="24"/>
                  </a:lnTo>
                  <a:lnTo>
                    <a:pt x="105" y="29"/>
                  </a:lnTo>
                  <a:lnTo>
                    <a:pt x="83" y="36"/>
                  </a:lnTo>
                  <a:lnTo>
                    <a:pt x="65" y="44"/>
                  </a:lnTo>
                  <a:lnTo>
                    <a:pt x="48" y="52"/>
                  </a:lnTo>
                  <a:lnTo>
                    <a:pt x="34" y="59"/>
                  </a:lnTo>
                  <a:lnTo>
                    <a:pt x="22" y="68"/>
                  </a:lnTo>
                  <a:lnTo>
                    <a:pt x="12" y="76"/>
                  </a:lnTo>
                  <a:lnTo>
                    <a:pt x="5" y="86"/>
                  </a:lnTo>
                  <a:lnTo>
                    <a:pt x="1" y="94"/>
                  </a:lnTo>
                  <a:lnTo>
                    <a:pt x="0" y="104"/>
                  </a:lnTo>
                  <a:lnTo>
                    <a:pt x="1" y="112"/>
                  </a:lnTo>
                  <a:lnTo>
                    <a:pt x="5" y="121"/>
                  </a:lnTo>
                  <a:lnTo>
                    <a:pt x="12" y="130"/>
                  </a:lnTo>
                  <a:lnTo>
                    <a:pt x="22" y="139"/>
                  </a:lnTo>
                  <a:lnTo>
                    <a:pt x="34" y="147"/>
                  </a:lnTo>
                  <a:lnTo>
                    <a:pt x="48" y="156"/>
                  </a:lnTo>
                  <a:lnTo>
                    <a:pt x="65" y="163"/>
                  </a:lnTo>
                  <a:lnTo>
                    <a:pt x="83" y="170"/>
                  </a:lnTo>
                  <a:lnTo>
                    <a:pt x="105" y="177"/>
                  </a:lnTo>
                  <a:lnTo>
                    <a:pt x="127" y="182"/>
                  </a:lnTo>
                  <a:lnTo>
                    <a:pt x="152" y="189"/>
                  </a:lnTo>
                  <a:lnTo>
                    <a:pt x="179" y="193"/>
                  </a:lnTo>
                  <a:lnTo>
                    <a:pt x="206" y="198"/>
                  </a:lnTo>
                  <a:lnTo>
                    <a:pt x="235" y="201"/>
                  </a:lnTo>
                  <a:lnTo>
                    <a:pt x="264" y="204"/>
                  </a:lnTo>
                  <a:lnTo>
                    <a:pt x="294" y="205"/>
                  </a:lnTo>
                  <a:lnTo>
                    <a:pt x="325" y="206"/>
                  </a:lnTo>
                  <a:lnTo>
                    <a:pt x="356" y="208"/>
                  </a:lnTo>
                  <a:lnTo>
                    <a:pt x="387" y="206"/>
                  </a:lnTo>
                  <a:lnTo>
                    <a:pt x="419" y="205"/>
                  </a:lnTo>
                  <a:lnTo>
                    <a:pt x="449" y="204"/>
                  </a:lnTo>
                  <a:lnTo>
                    <a:pt x="478" y="201"/>
                  </a:lnTo>
                  <a:lnTo>
                    <a:pt x="507" y="198"/>
                  </a:lnTo>
                  <a:lnTo>
                    <a:pt x="534" y="193"/>
                  </a:lnTo>
                  <a:lnTo>
                    <a:pt x="561" y="189"/>
                  </a:lnTo>
                  <a:lnTo>
                    <a:pt x="585" y="182"/>
                  </a:lnTo>
                  <a:lnTo>
                    <a:pt x="608" y="177"/>
                  </a:lnTo>
                  <a:lnTo>
                    <a:pt x="629" y="170"/>
                  </a:lnTo>
                  <a:lnTo>
                    <a:pt x="648" y="163"/>
                  </a:lnTo>
                  <a:lnTo>
                    <a:pt x="665" y="156"/>
                  </a:lnTo>
                  <a:lnTo>
                    <a:pt x="679" y="147"/>
                  </a:lnTo>
                  <a:lnTo>
                    <a:pt x="690" y="139"/>
                  </a:lnTo>
                  <a:lnTo>
                    <a:pt x="700" y="130"/>
                  </a:lnTo>
                  <a:lnTo>
                    <a:pt x="707" y="121"/>
                  </a:lnTo>
                  <a:lnTo>
                    <a:pt x="710" y="112"/>
                  </a:lnTo>
                  <a:lnTo>
                    <a:pt x="712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Freeform 53"/>
            <p:cNvSpPr>
              <a:spLocks/>
            </p:cNvSpPr>
            <p:nvPr/>
          </p:nvSpPr>
          <p:spPr bwMode="auto">
            <a:xfrm>
              <a:off x="4525" y="4025"/>
              <a:ext cx="502" cy="189"/>
            </a:xfrm>
            <a:custGeom>
              <a:avLst/>
              <a:gdLst>
                <a:gd name="T0" fmla="*/ 1 w 502"/>
                <a:gd name="T1" fmla="*/ 103 h 189"/>
                <a:gd name="T2" fmla="*/ 8 w 502"/>
                <a:gd name="T3" fmla="*/ 119 h 189"/>
                <a:gd name="T4" fmla="*/ 23 w 502"/>
                <a:gd name="T5" fmla="*/ 134 h 189"/>
                <a:gd name="T6" fmla="*/ 45 w 502"/>
                <a:gd name="T7" fmla="*/ 148 h 189"/>
                <a:gd name="T8" fmla="*/ 73 w 502"/>
                <a:gd name="T9" fmla="*/ 161 h 189"/>
                <a:gd name="T10" fmla="*/ 107 w 502"/>
                <a:gd name="T11" fmla="*/ 171 h 189"/>
                <a:gd name="T12" fmla="*/ 145 w 502"/>
                <a:gd name="T13" fmla="*/ 180 h 189"/>
                <a:gd name="T14" fmla="*/ 185 w 502"/>
                <a:gd name="T15" fmla="*/ 185 h 189"/>
                <a:gd name="T16" fmla="*/ 228 w 502"/>
                <a:gd name="T17" fmla="*/ 188 h 189"/>
                <a:gd name="T18" fmla="*/ 272 w 502"/>
                <a:gd name="T19" fmla="*/ 188 h 189"/>
                <a:gd name="T20" fmla="*/ 315 w 502"/>
                <a:gd name="T21" fmla="*/ 185 h 189"/>
                <a:gd name="T22" fmla="*/ 356 w 502"/>
                <a:gd name="T23" fmla="*/ 179 h 189"/>
                <a:gd name="T24" fmla="*/ 394 w 502"/>
                <a:gd name="T25" fmla="*/ 171 h 189"/>
                <a:gd name="T26" fmla="*/ 427 w 502"/>
                <a:gd name="T27" fmla="*/ 160 h 189"/>
                <a:gd name="T28" fmla="*/ 456 w 502"/>
                <a:gd name="T29" fmla="*/ 148 h 189"/>
                <a:gd name="T30" fmla="*/ 477 w 502"/>
                <a:gd name="T31" fmla="*/ 134 h 189"/>
                <a:gd name="T32" fmla="*/ 492 w 502"/>
                <a:gd name="T33" fmla="*/ 118 h 189"/>
                <a:gd name="T34" fmla="*/ 500 w 502"/>
                <a:gd name="T35" fmla="*/ 102 h 189"/>
                <a:gd name="T36" fmla="*/ 500 w 502"/>
                <a:gd name="T37" fmla="*/ 86 h 189"/>
                <a:gd name="T38" fmla="*/ 492 w 502"/>
                <a:gd name="T39" fmla="*/ 70 h 189"/>
                <a:gd name="T40" fmla="*/ 477 w 502"/>
                <a:gd name="T41" fmla="*/ 54 h 189"/>
                <a:gd name="T42" fmla="*/ 456 w 502"/>
                <a:gd name="T43" fmla="*/ 40 h 189"/>
                <a:gd name="T44" fmla="*/ 427 w 502"/>
                <a:gd name="T45" fmla="*/ 28 h 189"/>
                <a:gd name="T46" fmla="*/ 394 w 502"/>
                <a:gd name="T47" fmla="*/ 17 h 189"/>
                <a:gd name="T48" fmla="*/ 356 w 502"/>
                <a:gd name="T49" fmla="*/ 9 h 189"/>
                <a:gd name="T50" fmla="*/ 315 w 502"/>
                <a:gd name="T51" fmla="*/ 3 h 189"/>
                <a:gd name="T52" fmla="*/ 272 w 502"/>
                <a:gd name="T53" fmla="*/ 1 h 189"/>
                <a:gd name="T54" fmla="*/ 228 w 502"/>
                <a:gd name="T55" fmla="*/ 1 h 189"/>
                <a:gd name="T56" fmla="*/ 185 w 502"/>
                <a:gd name="T57" fmla="*/ 3 h 189"/>
                <a:gd name="T58" fmla="*/ 145 w 502"/>
                <a:gd name="T59" fmla="*/ 9 h 189"/>
                <a:gd name="T60" fmla="*/ 107 w 502"/>
                <a:gd name="T61" fmla="*/ 17 h 189"/>
                <a:gd name="T62" fmla="*/ 73 w 502"/>
                <a:gd name="T63" fmla="*/ 28 h 189"/>
                <a:gd name="T64" fmla="*/ 45 w 502"/>
                <a:gd name="T65" fmla="*/ 40 h 189"/>
                <a:gd name="T66" fmla="*/ 23 w 502"/>
                <a:gd name="T67" fmla="*/ 55 h 189"/>
                <a:gd name="T68" fmla="*/ 8 w 502"/>
                <a:gd name="T69" fmla="*/ 70 h 189"/>
                <a:gd name="T70" fmla="*/ 1 w 502"/>
                <a:gd name="T71" fmla="*/ 86 h 18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02" h="189">
                  <a:moveTo>
                    <a:pt x="0" y="94"/>
                  </a:moveTo>
                  <a:lnTo>
                    <a:pt x="1" y="103"/>
                  </a:lnTo>
                  <a:lnTo>
                    <a:pt x="4" y="110"/>
                  </a:lnTo>
                  <a:lnTo>
                    <a:pt x="8" y="119"/>
                  </a:lnTo>
                  <a:lnTo>
                    <a:pt x="15" y="127"/>
                  </a:lnTo>
                  <a:lnTo>
                    <a:pt x="23" y="134"/>
                  </a:lnTo>
                  <a:lnTo>
                    <a:pt x="34" y="141"/>
                  </a:lnTo>
                  <a:lnTo>
                    <a:pt x="45" y="148"/>
                  </a:lnTo>
                  <a:lnTo>
                    <a:pt x="58" y="155"/>
                  </a:lnTo>
                  <a:lnTo>
                    <a:pt x="73" y="161"/>
                  </a:lnTo>
                  <a:lnTo>
                    <a:pt x="89" y="166"/>
                  </a:lnTo>
                  <a:lnTo>
                    <a:pt x="107" y="171"/>
                  </a:lnTo>
                  <a:lnTo>
                    <a:pt x="125" y="176"/>
                  </a:lnTo>
                  <a:lnTo>
                    <a:pt x="145" y="180"/>
                  </a:lnTo>
                  <a:lnTo>
                    <a:pt x="165" y="183"/>
                  </a:lnTo>
                  <a:lnTo>
                    <a:pt x="185" y="185"/>
                  </a:lnTo>
                  <a:lnTo>
                    <a:pt x="207" y="187"/>
                  </a:lnTo>
                  <a:lnTo>
                    <a:pt x="228" y="188"/>
                  </a:lnTo>
                  <a:lnTo>
                    <a:pt x="251" y="188"/>
                  </a:lnTo>
                  <a:lnTo>
                    <a:pt x="272" y="188"/>
                  </a:lnTo>
                  <a:lnTo>
                    <a:pt x="294" y="187"/>
                  </a:lnTo>
                  <a:lnTo>
                    <a:pt x="315" y="185"/>
                  </a:lnTo>
                  <a:lnTo>
                    <a:pt x="336" y="183"/>
                  </a:lnTo>
                  <a:lnTo>
                    <a:pt x="356" y="179"/>
                  </a:lnTo>
                  <a:lnTo>
                    <a:pt x="376" y="176"/>
                  </a:lnTo>
                  <a:lnTo>
                    <a:pt x="394" y="171"/>
                  </a:lnTo>
                  <a:lnTo>
                    <a:pt x="411" y="166"/>
                  </a:lnTo>
                  <a:lnTo>
                    <a:pt x="427" y="160"/>
                  </a:lnTo>
                  <a:lnTo>
                    <a:pt x="442" y="154"/>
                  </a:lnTo>
                  <a:lnTo>
                    <a:pt x="456" y="148"/>
                  </a:lnTo>
                  <a:lnTo>
                    <a:pt x="467" y="141"/>
                  </a:lnTo>
                  <a:lnTo>
                    <a:pt x="477" y="134"/>
                  </a:lnTo>
                  <a:lnTo>
                    <a:pt x="486" y="126"/>
                  </a:lnTo>
                  <a:lnTo>
                    <a:pt x="492" y="118"/>
                  </a:lnTo>
                  <a:lnTo>
                    <a:pt x="497" y="110"/>
                  </a:lnTo>
                  <a:lnTo>
                    <a:pt x="500" y="102"/>
                  </a:lnTo>
                  <a:lnTo>
                    <a:pt x="501" y="94"/>
                  </a:lnTo>
                  <a:lnTo>
                    <a:pt x="500" y="86"/>
                  </a:lnTo>
                  <a:lnTo>
                    <a:pt x="497" y="78"/>
                  </a:lnTo>
                  <a:lnTo>
                    <a:pt x="492" y="70"/>
                  </a:lnTo>
                  <a:lnTo>
                    <a:pt x="486" y="62"/>
                  </a:lnTo>
                  <a:lnTo>
                    <a:pt x="477" y="54"/>
                  </a:lnTo>
                  <a:lnTo>
                    <a:pt x="467" y="47"/>
                  </a:lnTo>
                  <a:lnTo>
                    <a:pt x="456" y="40"/>
                  </a:lnTo>
                  <a:lnTo>
                    <a:pt x="442" y="34"/>
                  </a:lnTo>
                  <a:lnTo>
                    <a:pt x="427" y="28"/>
                  </a:lnTo>
                  <a:lnTo>
                    <a:pt x="411" y="22"/>
                  </a:lnTo>
                  <a:lnTo>
                    <a:pt x="394" y="17"/>
                  </a:lnTo>
                  <a:lnTo>
                    <a:pt x="375" y="13"/>
                  </a:lnTo>
                  <a:lnTo>
                    <a:pt x="356" y="9"/>
                  </a:lnTo>
                  <a:lnTo>
                    <a:pt x="336" y="6"/>
                  </a:lnTo>
                  <a:lnTo>
                    <a:pt x="315" y="3"/>
                  </a:lnTo>
                  <a:lnTo>
                    <a:pt x="294" y="2"/>
                  </a:lnTo>
                  <a:lnTo>
                    <a:pt x="272" y="1"/>
                  </a:lnTo>
                  <a:lnTo>
                    <a:pt x="250" y="0"/>
                  </a:lnTo>
                  <a:lnTo>
                    <a:pt x="228" y="1"/>
                  </a:lnTo>
                  <a:lnTo>
                    <a:pt x="207" y="2"/>
                  </a:lnTo>
                  <a:lnTo>
                    <a:pt x="185" y="3"/>
                  </a:lnTo>
                  <a:lnTo>
                    <a:pt x="165" y="6"/>
                  </a:lnTo>
                  <a:lnTo>
                    <a:pt x="145" y="9"/>
                  </a:lnTo>
                  <a:lnTo>
                    <a:pt x="125" y="13"/>
                  </a:lnTo>
                  <a:lnTo>
                    <a:pt x="107" y="17"/>
                  </a:lnTo>
                  <a:lnTo>
                    <a:pt x="89" y="22"/>
                  </a:lnTo>
                  <a:lnTo>
                    <a:pt x="73" y="28"/>
                  </a:lnTo>
                  <a:lnTo>
                    <a:pt x="58" y="34"/>
                  </a:lnTo>
                  <a:lnTo>
                    <a:pt x="45" y="40"/>
                  </a:lnTo>
                  <a:lnTo>
                    <a:pt x="34" y="47"/>
                  </a:lnTo>
                  <a:lnTo>
                    <a:pt x="23" y="55"/>
                  </a:lnTo>
                  <a:lnTo>
                    <a:pt x="15" y="62"/>
                  </a:lnTo>
                  <a:lnTo>
                    <a:pt x="8" y="70"/>
                  </a:lnTo>
                  <a:lnTo>
                    <a:pt x="4" y="78"/>
                  </a:lnTo>
                  <a:lnTo>
                    <a:pt x="1" y="86"/>
                  </a:lnTo>
                  <a:lnTo>
                    <a:pt x="0" y="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Freeform 54"/>
            <p:cNvSpPr>
              <a:spLocks/>
            </p:cNvSpPr>
            <p:nvPr/>
          </p:nvSpPr>
          <p:spPr bwMode="auto">
            <a:xfrm>
              <a:off x="4171" y="3688"/>
              <a:ext cx="624" cy="195"/>
            </a:xfrm>
            <a:custGeom>
              <a:avLst/>
              <a:gdLst>
                <a:gd name="T0" fmla="*/ 623 w 624"/>
                <a:gd name="T1" fmla="*/ 194 h 195"/>
                <a:gd name="T2" fmla="*/ 623 w 624"/>
                <a:gd name="T3" fmla="*/ 0 h 195"/>
                <a:gd name="T4" fmla="*/ 0 w 624"/>
                <a:gd name="T5" fmla="*/ 0 h 195"/>
                <a:gd name="T6" fmla="*/ 0 w 624"/>
                <a:gd name="T7" fmla="*/ 194 h 195"/>
                <a:gd name="T8" fmla="*/ 623 w 624"/>
                <a:gd name="T9" fmla="*/ 194 h 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4" h="195">
                  <a:moveTo>
                    <a:pt x="623" y="194"/>
                  </a:moveTo>
                  <a:lnTo>
                    <a:pt x="623" y="0"/>
                  </a:lnTo>
                  <a:lnTo>
                    <a:pt x="0" y="0"/>
                  </a:lnTo>
                  <a:lnTo>
                    <a:pt x="0" y="194"/>
                  </a:lnTo>
                  <a:lnTo>
                    <a:pt x="623" y="1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Rectangle 55"/>
            <p:cNvSpPr>
              <a:spLocks noChangeArrowheads="1"/>
            </p:cNvSpPr>
            <p:nvPr/>
          </p:nvSpPr>
          <p:spPr bwMode="auto">
            <a:xfrm>
              <a:off x="3683" y="3988"/>
              <a:ext cx="5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u="sng">
                  <a:solidFill>
                    <a:srgbClr val="000000"/>
                  </a:solidFill>
                  <a:latin typeface="Arial" panose="020B0604020202020204" pitchFamily="34" charset="0"/>
                </a:rPr>
                <a:t>policyid</a:t>
              </a:r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4571" y="3998"/>
              <a:ext cx="37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cost</a:t>
              </a:r>
            </a:p>
          </p:txBody>
        </p:sp>
        <p:sp>
          <p:nvSpPr>
            <p:cNvPr id="61" name="Rectangle 57"/>
            <p:cNvSpPr>
              <a:spLocks noChangeArrowheads="1"/>
            </p:cNvSpPr>
            <p:nvPr/>
          </p:nvSpPr>
          <p:spPr bwMode="auto">
            <a:xfrm>
              <a:off x="4168" y="3648"/>
              <a:ext cx="5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Policies</a:t>
              </a:r>
            </a:p>
          </p:txBody>
        </p:sp>
        <p:sp>
          <p:nvSpPr>
            <p:cNvPr id="62" name="Line 58"/>
            <p:cNvSpPr>
              <a:spLocks noChangeShapeType="1"/>
            </p:cNvSpPr>
            <p:nvPr/>
          </p:nvSpPr>
          <p:spPr bwMode="auto">
            <a:xfrm flipV="1">
              <a:off x="4032" y="3880"/>
              <a:ext cx="271" cy="1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" name="Line 59"/>
            <p:cNvSpPr>
              <a:spLocks noChangeShapeType="1"/>
            </p:cNvSpPr>
            <p:nvPr/>
          </p:nvSpPr>
          <p:spPr bwMode="auto">
            <a:xfrm flipH="1" flipV="1">
              <a:off x="4495" y="3880"/>
              <a:ext cx="257" cy="1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4" name="Rectangle 61"/>
          <p:cNvSpPr>
            <a:spLocks noChangeArrowheads="1"/>
          </p:cNvSpPr>
          <p:nvPr/>
        </p:nvSpPr>
        <p:spPr bwMode="auto">
          <a:xfrm>
            <a:off x="7547537" y="4683559"/>
            <a:ext cx="11747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Purchaser</a:t>
            </a:r>
          </a:p>
        </p:txBody>
      </p:sp>
      <p:sp>
        <p:nvSpPr>
          <p:cNvPr id="65" name="Freeform 62"/>
          <p:cNvSpPr>
            <a:spLocks/>
          </p:cNvSpPr>
          <p:nvPr/>
        </p:nvSpPr>
        <p:spPr bwMode="auto">
          <a:xfrm>
            <a:off x="7474512" y="4564496"/>
            <a:ext cx="1293812" cy="600075"/>
          </a:xfrm>
          <a:custGeom>
            <a:avLst/>
            <a:gdLst>
              <a:gd name="T0" fmla="*/ 0 w 815"/>
              <a:gd name="T1" fmla="*/ 298450 h 378"/>
              <a:gd name="T2" fmla="*/ 638175 w 815"/>
              <a:gd name="T3" fmla="*/ 0 h 378"/>
              <a:gd name="T4" fmla="*/ 1292225 w 815"/>
              <a:gd name="T5" fmla="*/ 307975 h 378"/>
              <a:gd name="T6" fmla="*/ 638175 w 815"/>
              <a:gd name="T7" fmla="*/ 598488 h 378"/>
              <a:gd name="T8" fmla="*/ 0 w 815"/>
              <a:gd name="T9" fmla="*/ 298450 h 3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5" h="378">
                <a:moveTo>
                  <a:pt x="0" y="188"/>
                </a:moveTo>
                <a:lnTo>
                  <a:pt x="402" y="0"/>
                </a:lnTo>
                <a:lnTo>
                  <a:pt x="814" y="194"/>
                </a:lnTo>
                <a:lnTo>
                  <a:pt x="402" y="377"/>
                </a:lnTo>
                <a:lnTo>
                  <a:pt x="0" y="1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" name="Group 63"/>
          <p:cNvGrpSpPr>
            <a:grpSpLocks/>
          </p:cNvGrpSpPr>
          <p:nvPr/>
        </p:nvGrpSpPr>
        <p:grpSpPr bwMode="auto">
          <a:xfrm>
            <a:off x="5717149" y="3356409"/>
            <a:ext cx="2257425" cy="1076325"/>
            <a:chOff x="1710" y="2231"/>
            <a:chExt cx="1422" cy="678"/>
          </a:xfrm>
        </p:grpSpPr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1710" y="2385"/>
              <a:ext cx="501" cy="189"/>
            </a:xfrm>
            <a:custGeom>
              <a:avLst/>
              <a:gdLst>
                <a:gd name="T0" fmla="*/ 499 w 501"/>
                <a:gd name="T1" fmla="*/ 86 h 189"/>
                <a:gd name="T2" fmla="*/ 492 w 501"/>
                <a:gd name="T3" fmla="*/ 70 h 189"/>
                <a:gd name="T4" fmla="*/ 477 w 501"/>
                <a:gd name="T5" fmla="*/ 54 h 189"/>
                <a:gd name="T6" fmla="*/ 455 w 501"/>
                <a:gd name="T7" fmla="*/ 40 h 189"/>
                <a:gd name="T8" fmla="*/ 427 w 501"/>
                <a:gd name="T9" fmla="*/ 28 h 189"/>
                <a:gd name="T10" fmla="*/ 393 w 501"/>
                <a:gd name="T11" fmla="*/ 17 h 189"/>
                <a:gd name="T12" fmla="*/ 356 w 501"/>
                <a:gd name="T13" fmla="*/ 9 h 189"/>
                <a:gd name="T14" fmla="*/ 315 w 501"/>
                <a:gd name="T15" fmla="*/ 3 h 189"/>
                <a:gd name="T16" fmla="*/ 272 w 501"/>
                <a:gd name="T17" fmla="*/ 1 h 189"/>
                <a:gd name="T18" fmla="*/ 228 w 501"/>
                <a:gd name="T19" fmla="*/ 1 h 189"/>
                <a:gd name="T20" fmla="*/ 185 w 501"/>
                <a:gd name="T21" fmla="*/ 3 h 189"/>
                <a:gd name="T22" fmla="*/ 144 w 501"/>
                <a:gd name="T23" fmla="*/ 9 h 189"/>
                <a:gd name="T24" fmla="*/ 107 w 501"/>
                <a:gd name="T25" fmla="*/ 17 h 189"/>
                <a:gd name="T26" fmla="*/ 73 w 501"/>
                <a:gd name="T27" fmla="*/ 28 h 189"/>
                <a:gd name="T28" fmla="*/ 45 w 501"/>
                <a:gd name="T29" fmla="*/ 40 h 189"/>
                <a:gd name="T30" fmla="*/ 23 w 501"/>
                <a:gd name="T31" fmla="*/ 54 h 189"/>
                <a:gd name="T32" fmla="*/ 8 w 501"/>
                <a:gd name="T33" fmla="*/ 70 h 189"/>
                <a:gd name="T34" fmla="*/ 1 w 501"/>
                <a:gd name="T35" fmla="*/ 86 h 189"/>
                <a:gd name="T36" fmla="*/ 1 w 501"/>
                <a:gd name="T37" fmla="*/ 103 h 189"/>
                <a:gd name="T38" fmla="*/ 8 w 501"/>
                <a:gd name="T39" fmla="*/ 119 h 189"/>
                <a:gd name="T40" fmla="*/ 23 w 501"/>
                <a:gd name="T41" fmla="*/ 134 h 189"/>
                <a:gd name="T42" fmla="*/ 45 w 501"/>
                <a:gd name="T43" fmla="*/ 148 h 189"/>
                <a:gd name="T44" fmla="*/ 73 w 501"/>
                <a:gd name="T45" fmla="*/ 160 h 189"/>
                <a:gd name="T46" fmla="*/ 107 w 501"/>
                <a:gd name="T47" fmla="*/ 171 h 189"/>
                <a:gd name="T48" fmla="*/ 144 w 501"/>
                <a:gd name="T49" fmla="*/ 179 h 189"/>
                <a:gd name="T50" fmla="*/ 185 w 501"/>
                <a:gd name="T51" fmla="*/ 185 h 189"/>
                <a:gd name="T52" fmla="*/ 228 w 501"/>
                <a:gd name="T53" fmla="*/ 188 h 189"/>
                <a:gd name="T54" fmla="*/ 272 w 501"/>
                <a:gd name="T55" fmla="*/ 188 h 189"/>
                <a:gd name="T56" fmla="*/ 315 w 501"/>
                <a:gd name="T57" fmla="*/ 185 h 189"/>
                <a:gd name="T58" fmla="*/ 356 w 501"/>
                <a:gd name="T59" fmla="*/ 179 h 189"/>
                <a:gd name="T60" fmla="*/ 393 w 501"/>
                <a:gd name="T61" fmla="*/ 171 h 189"/>
                <a:gd name="T62" fmla="*/ 427 w 501"/>
                <a:gd name="T63" fmla="*/ 160 h 189"/>
                <a:gd name="T64" fmla="*/ 455 w 501"/>
                <a:gd name="T65" fmla="*/ 148 h 189"/>
                <a:gd name="T66" fmla="*/ 477 w 501"/>
                <a:gd name="T67" fmla="*/ 134 h 189"/>
                <a:gd name="T68" fmla="*/ 492 w 501"/>
                <a:gd name="T69" fmla="*/ 119 h 189"/>
                <a:gd name="T70" fmla="*/ 499 w 501"/>
                <a:gd name="T71" fmla="*/ 103 h 18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01" h="189">
                  <a:moveTo>
                    <a:pt x="500" y="94"/>
                  </a:moveTo>
                  <a:lnTo>
                    <a:pt x="499" y="86"/>
                  </a:lnTo>
                  <a:lnTo>
                    <a:pt x="496" y="78"/>
                  </a:lnTo>
                  <a:lnTo>
                    <a:pt x="492" y="70"/>
                  </a:lnTo>
                  <a:lnTo>
                    <a:pt x="485" y="62"/>
                  </a:lnTo>
                  <a:lnTo>
                    <a:pt x="477" y="54"/>
                  </a:lnTo>
                  <a:lnTo>
                    <a:pt x="467" y="47"/>
                  </a:lnTo>
                  <a:lnTo>
                    <a:pt x="455" y="40"/>
                  </a:lnTo>
                  <a:lnTo>
                    <a:pt x="442" y="34"/>
                  </a:lnTo>
                  <a:lnTo>
                    <a:pt x="427" y="28"/>
                  </a:lnTo>
                  <a:lnTo>
                    <a:pt x="411" y="22"/>
                  </a:lnTo>
                  <a:lnTo>
                    <a:pt x="393" y="17"/>
                  </a:lnTo>
                  <a:lnTo>
                    <a:pt x="375" y="13"/>
                  </a:lnTo>
                  <a:lnTo>
                    <a:pt x="356" y="9"/>
                  </a:lnTo>
                  <a:lnTo>
                    <a:pt x="336" y="6"/>
                  </a:lnTo>
                  <a:lnTo>
                    <a:pt x="315" y="3"/>
                  </a:lnTo>
                  <a:lnTo>
                    <a:pt x="293" y="2"/>
                  </a:lnTo>
                  <a:lnTo>
                    <a:pt x="272" y="1"/>
                  </a:lnTo>
                  <a:lnTo>
                    <a:pt x="250" y="0"/>
                  </a:lnTo>
                  <a:lnTo>
                    <a:pt x="228" y="1"/>
                  </a:lnTo>
                  <a:lnTo>
                    <a:pt x="207" y="2"/>
                  </a:lnTo>
                  <a:lnTo>
                    <a:pt x="185" y="3"/>
                  </a:lnTo>
                  <a:lnTo>
                    <a:pt x="164" y="6"/>
                  </a:lnTo>
                  <a:lnTo>
                    <a:pt x="144" y="9"/>
                  </a:lnTo>
                  <a:lnTo>
                    <a:pt x="125" y="13"/>
                  </a:lnTo>
                  <a:lnTo>
                    <a:pt x="107" y="17"/>
                  </a:lnTo>
                  <a:lnTo>
                    <a:pt x="89" y="22"/>
                  </a:lnTo>
                  <a:lnTo>
                    <a:pt x="73" y="28"/>
                  </a:lnTo>
                  <a:lnTo>
                    <a:pt x="58" y="34"/>
                  </a:lnTo>
                  <a:lnTo>
                    <a:pt x="45" y="40"/>
                  </a:lnTo>
                  <a:lnTo>
                    <a:pt x="33" y="47"/>
                  </a:lnTo>
                  <a:lnTo>
                    <a:pt x="23" y="54"/>
                  </a:lnTo>
                  <a:lnTo>
                    <a:pt x="15" y="62"/>
                  </a:lnTo>
                  <a:lnTo>
                    <a:pt x="8" y="70"/>
                  </a:lnTo>
                  <a:lnTo>
                    <a:pt x="3" y="78"/>
                  </a:lnTo>
                  <a:lnTo>
                    <a:pt x="1" y="86"/>
                  </a:lnTo>
                  <a:lnTo>
                    <a:pt x="0" y="94"/>
                  </a:lnTo>
                  <a:lnTo>
                    <a:pt x="1" y="103"/>
                  </a:lnTo>
                  <a:lnTo>
                    <a:pt x="3" y="110"/>
                  </a:lnTo>
                  <a:lnTo>
                    <a:pt x="8" y="119"/>
                  </a:lnTo>
                  <a:lnTo>
                    <a:pt x="15" y="127"/>
                  </a:lnTo>
                  <a:lnTo>
                    <a:pt x="23" y="134"/>
                  </a:lnTo>
                  <a:lnTo>
                    <a:pt x="33" y="141"/>
                  </a:lnTo>
                  <a:lnTo>
                    <a:pt x="45" y="148"/>
                  </a:lnTo>
                  <a:lnTo>
                    <a:pt x="58" y="154"/>
                  </a:lnTo>
                  <a:lnTo>
                    <a:pt x="73" y="160"/>
                  </a:lnTo>
                  <a:lnTo>
                    <a:pt x="89" y="166"/>
                  </a:lnTo>
                  <a:lnTo>
                    <a:pt x="107" y="171"/>
                  </a:lnTo>
                  <a:lnTo>
                    <a:pt x="125" y="176"/>
                  </a:lnTo>
                  <a:lnTo>
                    <a:pt x="144" y="179"/>
                  </a:lnTo>
                  <a:lnTo>
                    <a:pt x="164" y="183"/>
                  </a:lnTo>
                  <a:lnTo>
                    <a:pt x="185" y="185"/>
                  </a:lnTo>
                  <a:lnTo>
                    <a:pt x="207" y="187"/>
                  </a:lnTo>
                  <a:lnTo>
                    <a:pt x="228" y="188"/>
                  </a:lnTo>
                  <a:lnTo>
                    <a:pt x="250" y="188"/>
                  </a:lnTo>
                  <a:lnTo>
                    <a:pt x="272" y="188"/>
                  </a:lnTo>
                  <a:lnTo>
                    <a:pt x="293" y="187"/>
                  </a:lnTo>
                  <a:lnTo>
                    <a:pt x="315" y="185"/>
                  </a:lnTo>
                  <a:lnTo>
                    <a:pt x="336" y="183"/>
                  </a:lnTo>
                  <a:lnTo>
                    <a:pt x="356" y="179"/>
                  </a:lnTo>
                  <a:lnTo>
                    <a:pt x="375" y="176"/>
                  </a:lnTo>
                  <a:lnTo>
                    <a:pt x="393" y="171"/>
                  </a:lnTo>
                  <a:lnTo>
                    <a:pt x="411" y="166"/>
                  </a:lnTo>
                  <a:lnTo>
                    <a:pt x="427" y="160"/>
                  </a:lnTo>
                  <a:lnTo>
                    <a:pt x="442" y="154"/>
                  </a:lnTo>
                  <a:lnTo>
                    <a:pt x="455" y="148"/>
                  </a:lnTo>
                  <a:lnTo>
                    <a:pt x="467" y="141"/>
                  </a:lnTo>
                  <a:lnTo>
                    <a:pt x="477" y="134"/>
                  </a:lnTo>
                  <a:lnTo>
                    <a:pt x="485" y="127"/>
                  </a:lnTo>
                  <a:lnTo>
                    <a:pt x="492" y="119"/>
                  </a:lnTo>
                  <a:lnTo>
                    <a:pt x="496" y="110"/>
                  </a:lnTo>
                  <a:lnTo>
                    <a:pt x="499" y="103"/>
                  </a:lnTo>
                  <a:lnTo>
                    <a:pt x="500" y="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8" name="Freeform 65"/>
            <p:cNvSpPr>
              <a:spLocks/>
            </p:cNvSpPr>
            <p:nvPr/>
          </p:nvSpPr>
          <p:spPr bwMode="auto">
            <a:xfrm>
              <a:off x="2630" y="2385"/>
              <a:ext cx="502" cy="189"/>
            </a:xfrm>
            <a:custGeom>
              <a:avLst/>
              <a:gdLst>
                <a:gd name="T0" fmla="*/ 1 w 502"/>
                <a:gd name="T1" fmla="*/ 103 h 189"/>
                <a:gd name="T2" fmla="*/ 8 w 502"/>
                <a:gd name="T3" fmla="*/ 119 h 189"/>
                <a:gd name="T4" fmla="*/ 24 w 502"/>
                <a:gd name="T5" fmla="*/ 134 h 189"/>
                <a:gd name="T6" fmla="*/ 45 w 502"/>
                <a:gd name="T7" fmla="*/ 148 h 189"/>
                <a:gd name="T8" fmla="*/ 73 w 502"/>
                <a:gd name="T9" fmla="*/ 161 h 189"/>
                <a:gd name="T10" fmla="*/ 107 w 502"/>
                <a:gd name="T11" fmla="*/ 171 h 189"/>
                <a:gd name="T12" fmla="*/ 144 w 502"/>
                <a:gd name="T13" fmla="*/ 179 h 189"/>
                <a:gd name="T14" fmla="*/ 186 w 502"/>
                <a:gd name="T15" fmla="*/ 185 h 189"/>
                <a:gd name="T16" fmla="*/ 229 w 502"/>
                <a:gd name="T17" fmla="*/ 188 h 189"/>
                <a:gd name="T18" fmla="*/ 272 w 502"/>
                <a:gd name="T19" fmla="*/ 188 h 189"/>
                <a:gd name="T20" fmla="*/ 315 w 502"/>
                <a:gd name="T21" fmla="*/ 185 h 189"/>
                <a:gd name="T22" fmla="*/ 356 w 502"/>
                <a:gd name="T23" fmla="*/ 179 h 189"/>
                <a:gd name="T24" fmla="*/ 394 w 502"/>
                <a:gd name="T25" fmla="*/ 171 h 189"/>
                <a:gd name="T26" fmla="*/ 427 w 502"/>
                <a:gd name="T27" fmla="*/ 160 h 189"/>
                <a:gd name="T28" fmla="*/ 455 w 502"/>
                <a:gd name="T29" fmla="*/ 148 h 189"/>
                <a:gd name="T30" fmla="*/ 477 w 502"/>
                <a:gd name="T31" fmla="*/ 134 h 189"/>
                <a:gd name="T32" fmla="*/ 492 w 502"/>
                <a:gd name="T33" fmla="*/ 118 h 189"/>
                <a:gd name="T34" fmla="*/ 500 w 502"/>
                <a:gd name="T35" fmla="*/ 102 h 189"/>
                <a:gd name="T36" fmla="*/ 500 w 502"/>
                <a:gd name="T37" fmla="*/ 86 h 189"/>
                <a:gd name="T38" fmla="*/ 492 w 502"/>
                <a:gd name="T39" fmla="*/ 70 h 189"/>
                <a:gd name="T40" fmla="*/ 477 w 502"/>
                <a:gd name="T41" fmla="*/ 54 h 189"/>
                <a:gd name="T42" fmla="*/ 455 w 502"/>
                <a:gd name="T43" fmla="*/ 40 h 189"/>
                <a:gd name="T44" fmla="*/ 427 w 502"/>
                <a:gd name="T45" fmla="*/ 28 h 189"/>
                <a:gd name="T46" fmla="*/ 394 w 502"/>
                <a:gd name="T47" fmla="*/ 17 h 189"/>
                <a:gd name="T48" fmla="*/ 356 w 502"/>
                <a:gd name="T49" fmla="*/ 9 h 189"/>
                <a:gd name="T50" fmla="*/ 315 w 502"/>
                <a:gd name="T51" fmla="*/ 3 h 189"/>
                <a:gd name="T52" fmla="*/ 272 w 502"/>
                <a:gd name="T53" fmla="*/ 1 h 189"/>
                <a:gd name="T54" fmla="*/ 229 w 502"/>
                <a:gd name="T55" fmla="*/ 1 h 189"/>
                <a:gd name="T56" fmla="*/ 185 w 502"/>
                <a:gd name="T57" fmla="*/ 3 h 189"/>
                <a:gd name="T58" fmla="*/ 144 w 502"/>
                <a:gd name="T59" fmla="*/ 9 h 189"/>
                <a:gd name="T60" fmla="*/ 107 w 502"/>
                <a:gd name="T61" fmla="*/ 17 h 189"/>
                <a:gd name="T62" fmla="*/ 73 w 502"/>
                <a:gd name="T63" fmla="*/ 28 h 189"/>
                <a:gd name="T64" fmla="*/ 45 w 502"/>
                <a:gd name="T65" fmla="*/ 40 h 189"/>
                <a:gd name="T66" fmla="*/ 24 w 502"/>
                <a:gd name="T67" fmla="*/ 55 h 189"/>
                <a:gd name="T68" fmla="*/ 8 w 502"/>
                <a:gd name="T69" fmla="*/ 70 h 189"/>
                <a:gd name="T70" fmla="*/ 1 w 502"/>
                <a:gd name="T71" fmla="*/ 86 h 18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02" h="189">
                  <a:moveTo>
                    <a:pt x="0" y="94"/>
                  </a:moveTo>
                  <a:lnTo>
                    <a:pt x="1" y="103"/>
                  </a:lnTo>
                  <a:lnTo>
                    <a:pt x="4" y="110"/>
                  </a:lnTo>
                  <a:lnTo>
                    <a:pt x="8" y="119"/>
                  </a:lnTo>
                  <a:lnTo>
                    <a:pt x="15" y="127"/>
                  </a:lnTo>
                  <a:lnTo>
                    <a:pt x="24" y="134"/>
                  </a:lnTo>
                  <a:lnTo>
                    <a:pt x="33" y="141"/>
                  </a:lnTo>
                  <a:lnTo>
                    <a:pt x="45" y="148"/>
                  </a:lnTo>
                  <a:lnTo>
                    <a:pt x="59" y="155"/>
                  </a:lnTo>
                  <a:lnTo>
                    <a:pt x="73" y="161"/>
                  </a:lnTo>
                  <a:lnTo>
                    <a:pt x="90" y="166"/>
                  </a:lnTo>
                  <a:lnTo>
                    <a:pt x="107" y="171"/>
                  </a:lnTo>
                  <a:lnTo>
                    <a:pt x="125" y="176"/>
                  </a:lnTo>
                  <a:lnTo>
                    <a:pt x="144" y="179"/>
                  </a:lnTo>
                  <a:lnTo>
                    <a:pt x="165" y="183"/>
                  </a:lnTo>
                  <a:lnTo>
                    <a:pt x="186" y="185"/>
                  </a:lnTo>
                  <a:lnTo>
                    <a:pt x="207" y="187"/>
                  </a:lnTo>
                  <a:lnTo>
                    <a:pt x="229" y="188"/>
                  </a:lnTo>
                  <a:lnTo>
                    <a:pt x="250" y="188"/>
                  </a:lnTo>
                  <a:lnTo>
                    <a:pt x="272" y="188"/>
                  </a:lnTo>
                  <a:lnTo>
                    <a:pt x="294" y="187"/>
                  </a:lnTo>
                  <a:lnTo>
                    <a:pt x="315" y="185"/>
                  </a:lnTo>
                  <a:lnTo>
                    <a:pt x="336" y="183"/>
                  </a:lnTo>
                  <a:lnTo>
                    <a:pt x="356" y="179"/>
                  </a:lnTo>
                  <a:lnTo>
                    <a:pt x="375" y="176"/>
                  </a:lnTo>
                  <a:lnTo>
                    <a:pt x="394" y="171"/>
                  </a:lnTo>
                  <a:lnTo>
                    <a:pt x="411" y="166"/>
                  </a:lnTo>
                  <a:lnTo>
                    <a:pt x="427" y="160"/>
                  </a:lnTo>
                  <a:lnTo>
                    <a:pt x="442" y="154"/>
                  </a:lnTo>
                  <a:lnTo>
                    <a:pt x="455" y="148"/>
                  </a:lnTo>
                  <a:lnTo>
                    <a:pt x="467" y="141"/>
                  </a:lnTo>
                  <a:lnTo>
                    <a:pt x="477" y="134"/>
                  </a:lnTo>
                  <a:lnTo>
                    <a:pt x="485" y="126"/>
                  </a:lnTo>
                  <a:lnTo>
                    <a:pt x="492" y="118"/>
                  </a:lnTo>
                  <a:lnTo>
                    <a:pt x="497" y="110"/>
                  </a:lnTo>
                  <a:lnTo>
                    <a:pt x="500" y="102"/>
                  </a:lnTo>
                  <a:lnTo>
                    <a:pt x="501" y="94"/>
                  </a:lnTo>
                  <a:lnTo>
                    <a:pt x="500" y="86"/>
                  </a:lnTo>
                  <a:lnTo>
                    <a:pt x="497" y="78"/>
                  </a:lnTo>
                  <a:lnTo>
                    <a:pt x="492" y="70"/>
                  </a:lnTo>
                  <a:lnTo>
                    <a:pt x="485" y="62"/>
                  </a:lnTo>
                  <a:lnTo>
                    <a:pt x="477" y="54"/>
                  </a:lnTo>
                  <a:lnTo>
                    <a:pt x="467" y="47"/>
                  </a:lnTo>
                  <a:lnTo>
                    <a:pt x="455" y="40"/>
                  </a:lnTo>
                  <a:lnTo>
                    <a:pt x="442" y="34"/>
                  </a:lnTo>
                  <a:lnTo>
                    <a:pt x="427" y="28"/>
                  </a:lnTo>
                  <a:lnTo>
                    <a:pt x="411" y="22"/>
                  </a:lnTo>
                  <a:lnTo>
                    <a:pt x="394" y="17"/>
                  </a:lnTo>
                  <a:lnTo>
                    <a:pt x="375" y="13"/>
                  </a:lnTo>
                  <a:lnTo>
                    <a:pt x="356" y="9"/>
                  </a:lnTo>
                  <a:lnTo>
                    <a:pt x="336" y="6"/>
                  </a:lnTo>
                  <a:lnTo>
                    <a:pt x="315" y="3"/>
                  </a:lnTo>
                  <a:lnTo>
                    <a:pt x="294" y="2"/>
                  </a:lnTo>
                  <a:lnTo>
                    <a:pt x="272" y="1"/>
                  </a:lnTo>
                  <a:lnTo>
                    <a:pt x="250" y="0"/>
                  </a:lnTo>
                  <a:lnTo>
                    <a:pt x="229" y="1"/>
                  </a:lnTo>
                  <a:lnTo>
                    <a:pt x="207" y="2"/>
                  </a:lnTo>
                  <a:lnTo>
                    <a:pt x="185" y="3"/>
                  </a:lnTo>
                  <a:lnTo>
                    <a:pt x="165" y="6"/>
                  </a:lnTo>
                  <a:lnTo>
                    <a:pt x="144" y="9"/>
                  </a:lnTo>
                  <a:lnTo>
                    <a:pt x="125" y="13"/>
                  </a:lnTo>
                  <a:lnTo>
                    <a:pt x="107" y="17"/>
                  </a:lnTo>
                  <a:lnTo>
                    <a:pt x="89" y="22"/>
                  </a:lnTo>
                  <a:lnTo>
                    <a:pt x="73" y="28"/>
                  </a:lnTo>
                  <a:lnTo>
                    <a:pt x="59" y="34"/>
                  </a:lnTo>
                  <a:lnTo>
                    <a:pt x="45" y="40"/>
                  </a:lnTo>
                  <a:lnTo>
                    <a:pt x="33" y="47"/>
                  </a:lnTo>
                  <a:lnTo>
                    <a:pt x="24" y="55"/>
                  </a:lnTo>
                  <a:lnTo>
                    <a:pt x="15" y="62"/>
                  </a:lnTo>
                  <a:lnTo>
                    <a:pt x="8" y="70"/>
                  </a:lnTo>
                  <a:lnTo>
                    <a:pt x="4" y="78"/>
                  </a:lnTo>
                  <a:lnTo>
                    <a:pt x="1" y="86"/>
                  </a:lnTo>
                  <a:lnTo>
                    <a:pt x="0" y="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" name="Freeform 66"/>
            <p:cNvSpPr>
              <a:spLocks/>
            </p:cNvSpPr>
            <p:nvPr/>
          </p:nvSpPr>
          <p:spPr bwMode="auto">
            <a:xfrm>
              <a:off x="2160" y="2247"/>
              <a:ext cx="502" cy="189"/>
            </a:xfrm>
            <a:custGeom>
              <a:avLst/>
              <a:gdLst>
                <a:gd name="T0" fmla="*/ 500 w 502"/>
                <a:gd name="T1" fmla="*/ 86 h 189"/>
                <a:gd name="T2" fmla="*/ 493 w 502"/>
                <a:gd name="T3" fmla="*/ 70 h 189"/>
                <a:gd name="T4" fmla="*/ 478 w 502"/>
                <a:gd name="T5" fmla="*/ 54 h 189"/>
                <a:gd name="T6" fmla="*/ 456 w 502"/>
                <a:gd name="T7" fmla="*/ 40 h 189"/>
                <a:gd name="T8" fmla="*/ 428 w 502"/>
                <a:gd name="T9" fmla="*/ 28 h 189"/>
                <a:gd name="T10" fmla="*/ 394 w 502"/>
                <a:gd name="T11" fmla="*/ 17 h 189"/>
                <a:gd name="T12" fmla="*/ 356 w 502"/>
                <a:gd name="T13" fmla="*/ 9 h 189"/>
                <a:gd name="T14" fmla="*/ 316 w 502"/>
                <a:gd name="T15" fmla="*/ 4 h 189"/>
                <a:gd name="T16" fmla="*/ 273 w 502"/>
                <a:gd name="T17" fmla="*/ 1 h 189"/>
                <a:gd name="T18" fmla="*/ 229 w 502"/>
                <a:gd name="T19" fmla="*/ 1 h 189"/>
                <a:gd name="T20" fmla="*/ 186 w 502"/>
                <a:gd name="T21" fmla="*/ 4 h 189"/>
                <a:gd name="T22" fmla="*/ 145 w 502"/>
                <a:gd name="T23" fmla="*/ 9 h 189"/>
                <a:gd name="T24" fmla="*/ 107 w 502"/>
                <a:gd name="T25" fmla="*/ 17 h 189"/>
                <a:gd name="T26" fmla="*/ 74 w 502"/>
                <a:gd name="T27" fmla="*/ 28 h 189"/>
                <a:gd name="T28" fmla="*/ 45 w 502"/>
                <a:gd name="T29" fmla="*/ 40 h 189"/>
                <a:gd name="T30" fmla="*/ 24 w 502"/>
                <a:gd name="T31" fmla="*/ 54 h 189"/>
                <a:gd name="T32" fmla="*/ 9 w 502"/>
                <a:gd name="T33" fmla="*/ 70 h 189"/>
                <a:gd name="T34" fmla="*/ 1 w 502"/>
                <a:gd name="T35" fmla="*/ 86 h 189"/>
                <a:gd name="T36" fmla="*/ 1 w 502"/>
                <a:gd name="T37" fmla="*/ 102 h 189"/>
                <a:gd name="T38" fmla="*/ 9 w 502"/>
                <a:gd name="T39" fmla="*/ 118 h 189"/>
                <a:gd name="T40" fmla="*/ 24 w 502"/>
                <a:gd name="T41" fmla="*/ 134 h 189"/>
                <a:gd name="T42" fmla="*/ 45 w 502"/>
                <a:gd name="T43" fmla="*/ 148 h 189"/>
                <a:gd name="T44" fmla="*/ 74 w 502"/>
                <a:gd name="T45" fmla="*/ 161 h 189"/>
                <a:gd name="T46" fmla="*/ 107 w 502"/>
                <a:gd name="T47" fmla="*/ 171 h 189"/>
                <a:gd name="T48" fmla="*/ 145 w 502"/>
                <a:gd name="T49" fmla="*/ 179 h 189"/>
                <a:gd name="T50" fmla="*/ 186 w 502"/>
                <a:gd name="T51" fmla="*/ 185 h 189"/>
                <a:gd name="T52" fmla="*/ 229 w 502"/>
                <a:gd name="T53" fmla="*/ 188 h 189"/>
                <a:gd name="T54" fmla="*/ 273 w 502"/>
                <a:gd name="T55" fmla="*/ 188 h 189"/>
                <a:gd name="T56" fmla="*/ 316 w 502"/>
                <a:gd name="T57" fmla="*/ 185 h 189"/>
                <a:gd name="T58" fmla="*/ 356 w 502"/>
                <a:gd name="T59" fmla="*/ 179 h 189"/>
                <a:gd name="T60" fmla="*/ 394 w 502"/>
                <a:gd name="T61" fmla="*/ 171 h 189"/>
                <a:gd name="T62" fmla="*/ 428 w 502"/>
                <a:gd name="T63" fmla="*/ 161 h 189"/>
                <a:gd name="T64" fmla="*/ 456 w 502"/>
                <a:gd name="T65" fmla="*/ 148 h 189"/>
                <a:gd name="T66" fmla="*/ 478 w 502"/>
                <a:gd name="T67" fmla="*/ 134 h 189"/>
                <a:gd name="T68" fmla="*/ 493 w 502"/>
                <a:gd name="T69" fmla="*/ 118 h 189"/>
                <a:gd name="T70" fmla="*/ 500 w 502"/>
                <a:gd name="T71" fmla="*/ 102 h 18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02" h="189">
                  <a:moveTo>
                    <a:pt x="501" y="94"/>
                  </a:moveTo>
                  <a:lnTo>
                    <a:pt x="500" y="86"/>
                  </a:lnTo>
                  <a:lnTo>
                    <a:pt x="497" y="78"/>
                  </a:lnTo>
                  <a:lnTo>
                    <a:pt x="493" y="70"/>
                  </a:lnTo>
                  <a:lnTo>
                    <a:pt x="486" y="62"/>
                  </a:lnTo>
                  <a:lnTo>
                    <a:pt x="478" y="54"/>
                  </a:lnTo>
                  <a:lnTo>
                    <a:pt x="467" y="47"/>
                  </a:lnTo>
                  <a:lnTo>
                    <a:pt x="456" y="40"/>
                  </a:lnTo>
                  <a:lnTo>
                    <a:pt x="443" y="34"/>
                  </a:lnTo>
                  <a:lnTo>
                    <a:pt x="428" y="28"/>
                  </a:lnTo>
                  <a:lnTo>
                    <a:pt x="412" y="22"/>
                  </a:lnTo>
                  <a:lnTo>
                    <a:pt x="394" y="17"/>
                  </a:lnTo>
                  <a:lnTo>
                    <a:pt x="376" y="13"/>
                  </a:lnTo>
                  <a:lnTo>
                    <a:pt x="356" y="9"/>
                  </a:lnTo>
                  <a:lnTo>
                    <a:pt x="336" y="6"/>
                  </a:lnTo>
                  <a:lnTo>
                    <a:pt x="316" y="4"/>
                  </a:lnTo>
                  <a:lnTo>
                    <a:pt x="294" y="2"/>
                  </a:lnTo>
                  <a:lnTo>
                    <a:pt x="273" y="1"/>
                  </a:lnTo>
                  <a:lnTo>
                    <a:pt x="251" y="0"/>
                  </a:lnTo>
                  <a:lnTo>
                    <a:pt x="229" y="1"/>
                  </a:lnTo>
                  <a:lnTo>
                    <a:pt x="207" y="2"/>
                  </a:lnTo>
                  <a:lnTo>
                    <a:pt x="186" y="4"/>
                  </a:lnTo>
                  <a:lnTo>
                    <a:pt x="165" y="6"/>
                  </a:lnTo>
                  <a:lnTo>
                    <a:pt x="145" y="9"/>
                  </a:lnTo>
                  <a:lnTo>
                    <a:pt x="125" y="13"/>
                  </a:lnTo>
                  <a:lnTo>
                    <a:pt x="107" y="17"/>
                  </a:lnTo>
                  <a:lnTo>
                    <a:pt x="90" y="22"/>
                  </a:lnTo>
                  <a:lnTo>
                    <a:pt x="74" y="28"/>
                  </a:lnTo>
                  <a:lnTo>
                    <a:pt x="59" y="34"/>
                  </a:lnTo>
                  <a:lnTo>
                    <a:pt x="45" y="40"/>
                  </a:lnTo>
                  <a:lnTo>
                    <a:pt x="34" y="47"/>
                  </a:lnTo>
                  <a:lnTo>
                    <a:pt x="24" y="54"/>
                  </a:lnTo>
                  <a:lnTo>
                    <a:pt x="15" y="62"/>
                  </a:lnTo>
                  <a:lnTo>
                    <a:pt x="9" y="70"/>
                  </a:lnTo>
                  <a:lnTo>
                    <a:pt x="4" y="78"/>
                  </a:lnTo>
                  <a:lnTo>
                    <a:pt x="1" y="86"/>
                  </a:lnTo>
                  <a:lnTo>
                    <a:pt x="0" y="94"/>
                  </a:lnTo>
                  <a:lnTo>
                    <a:pt x="1" y="102"/>
                  </a:lnTo>
                  <a:lnTo>
                    <a:pt x="4" y="111"/>
                  </a:lnTo>
                  <a:lnTo>
                    <a:pt x="9" y="118"/>
                  </a:lnTo>
                  <a:lnTo>
                    <a:pt x="15" y="126"/>
                  </a:lnTo>
                  <a:lnTo>
                    <a:pt x="24" y="134"/>
                  </a:lnTo>
                  <a:lnTo>
                    <a:pt x="34" y="141"/>
                  </a:lnTo>
                  <a:lnTo>
                    <a:pt x="45" y="148"/>
                  </a:lnTo>
                  <a:lnTo>
                    <a:pt x="59" y="155"/>
                  </a:lnTo>
                  <a:lnTo>
                    <a:pt x="74" y="161"/>
                  </a:lnTo>
                  <a:lnTo>
                    <a:pt x="90" y="166"/>
                  </a:lnTo>
                  <a:lnTo>
                    <a:pt x="107" y="171"/>
                  </a:lnTo>
                  <a:lnTo>
                    <a:pt x="125" y="175"/>
                  </a:lnTo>
                  <a:lnTo>
                    <a:pt x="145" y="179"/>
                  </a:lnTo>
                  <a:lnTo>
                    <a:pt x="165" y="182"/>
                  </a:lnTo>
                  <a:lnTo>
                    <a:pt x="186" y="185"/>
                  </a:lnTo>
                  <a:lnTo>
                    <a:pt x="207" y="187"/>
                  </a:lnTo>
                  <a:lnTo>
                    <a:pt x="229" y="188"/>
                  </a:lnTo>
                  <a:lnTo>
                    <a:pt x="251" y="188"/>
                  </a:lnTo>
                  <a:lnTo>
                    <a:pt x="273" y="188"/>
                  </a:lnTo>
                  <a:lnTo>
                    <a:pt x="294" y="187"/>
                  </a:lnTo>
                  <a:lnTo>
                    <a:pt x="316" y="185"/>
                  </a:lnTo>
                  <a:lnTo>
                    <a:pt x="336" y="182"/>
                  </a:lnTo>
                  <a:lnTo>
                    <a:pt x="356" y="179"/>
                  </a:lnTo>
                  <a:lnTo>
                    <a:pt x="376" y="175"/>
                  </a:lnTo>
                  <a:lnTo>
                    <a:pt x="394" y="171"/>
                  </a:lnTo>
                  <a:lnTo>
                    <a:pt x="412" y="166"/>
                  </a:lnTo>
                  <a:lnTo>
                    <a:pt x="428" y="161"/>
                  </a:lnTo>
                  <a:lnTo>
                    <a:pt x="443" y="155"/>
                  </a:lnTo>
                  <a:lnTo>
                    <a:pt x="456" y="148"/>
                  </a:lnTo>
                  <a:lnTo>
                    <a:pt x="467" y="141"/>
                  </a:lnTo>
                  <a:lnTo>
                    <a:pt x="478" y="134"/>
                  </a:lnTo>
                  <a:lnTo>
                    <a:pt x="486" y="126"/>
                  </a:lnTo>
                  <a:lnTo>
                    <a:pt x="493" y="118"/>
                  </a:lnTo>
                  <a:lnTo>
                    <a:pt x="497" y="111"/>
                  </a:lnTo>
                  <a:lnTo>
                    <a:pt x="500" y="102"/>
                  </a:lnTo>
                  <a:lnTo>
                    <a:pt x="501" y="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2213" y="2231"/>
              <a:ext cx="44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2067" y="2699"/>
              <a:ext cx="8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Employees</a:t>
              </a:r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1738" y="2362"/>
              <a:ext cx="4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u="sng" err="1">
                  <a:solidFill>
                    <a:srgbClr val="000000"/>
                  </a:solidFill>
                  <a:latin typeface="Arial" panose="020B0604020202020204" pitchFamily="34" charset="0"/>
                </a:rPr>
                <a:t>empid</a:t>
              </a:r>
              <a:endParaRPr lang="en-US" altLang="en-US" sz="1600" u="sng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2782" y="2359"/>
              <a:ext cx="29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err="1">
                  <a:solidFill>
                    <a:srgbClr val="000000"/>
                  </a:solidFill>
                  <a:latin typeface="Arial" panose="020B0604020202020204" pitchFamily="34" charset="0"/>
                </a:rPr>
                <a:t>sal</a:t>
              </a:r>
              <a:endParaRPr lang="en-US" altLang="en-US" sz="16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2063" y="2692"/>
              <a:ext cx="751" cy="170"/>
            </a:xfrm>
            <a:custGeom>
              <a:avLst/>
              <a:gdLst>
                <a:gd name="T0" fmla="*/ 750 w 751"/>
                <a:gd name="T1" fmla="*/ 169 h 170"/>
                <a:gd name="T2" fmla="*/ 750 w 751"/>
                <a:gd name="T3" fmla="*/ 0 h 170"/>
                <a:gd name="T4" fmla="*/ 0 w 751"/>
                <a:gd name="T5" fmla="*/ 0 h 170"/>
                <a:gd name="T6" fmla="*/ 0 w 751"/>
                <a:gd name="T7" fmla="*/ 169 h 170"/>
                <a:gd name="T8" fmla="*/ 750 w 751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1" h="170">
                  <a:moveTo>
                    <a:pt x="750" y="169"/>
                  </a:moveTo>
                  <a:lnTo>
                    <a:pt x="750" y="0"/>
                  </a:lnTo>
                  <a:lnTo>
                    <a:pt x="0" y="0"/>
                  </a:lnTo>
                  <a:lnTo>
                    <a:pt x="0" y="169"/>
                  </a:lnTo>
                  <a:lnTo>
                    <a:pt x="750" y="16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" name="Line 72"/>
            <p:cNvSpPr>
              <a:spLocks noChangeShapeType="1"/>
            </p:cNvSpPr>
            <p:nvPr/>
          </p:nvSpPr>
          <p:spPr bwMode="auto">
            <a:xfrm>
              <a:off x="1962" y="2577"/>
              <a:ext cx="338" cy="10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" name="Line 73"/>
            <p:cNvSpPr>
              <a:spLocks noChangeShapeType="1"/>
            </p:cNvSpPr>
            <p:nvPr/>
          </p:nvSpPr>
          <p:spPr bwMode="auto">
            <a:xfrm>
              <a:off x="2423" y="2442"/>
              <a:ext cx="31" cy="24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" name="Line 74"/>
            <p:cNvSpPr>
              <a:spLocks noChangeShapeType="1"/>
            </p:cNvSpPr>
            <p:nvPr/>
          </p:nvSpPr>
          <p:spPr bwMode="auto">
            <a:xfrm flipV="1">
              <a:off x="2548" y="2540"/>
              <a:ext cx="184" cy="15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8" name="Line 75"/>
          <p:cNvSpPr>
            <a:spLocks noChangeShapeType="1"/>
          </p:cNvSpPr>
          <p:nvPr/>
        </p:nvSpPr>
        <p:spPr bwMode="auto">
          <a:xfrm flipH="1" flipV="1">
            <a:off x="8412724" y="4996296"/>
            <a:ext cx="1193800" cy="6604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" name="Line 76"/>
          <p:cNvSpPr>
            <a:spLocks noChangeShapeType="1"/>
          </p:cNvSpPr>
          <p:nvPr/>
        </p:nvSpPr>
        <p:spPr bwMode="auto">
          <a:xfrm flipH="1">
            <a:off x="10546324" y="4259696"/>
            <a:ext cx="711200" cy="4318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0" name="Line 77"/>
          <p:cNvSpPr>
            <a:spLocks noChangeShapeType="1"/>
          </p:cNvSpPr>
          <p:nvPr/>
        </p:nvSpPr>
        <p:spPr bwMode="auto">
          <a:xfrm flipV="1">
            <a:off x="10089124" y="5301096"/>
            <a:ext cx="45720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1" name="Line 78"/>
          <p:cNvSpPr>
            <a:spLocks noChangeShapeType="1"/>
          </p:cNvSpPr>
          <p:nvPr/>
        </p:nvSpPr>
        <p:spPr bwMode="auto">
          <a:xfrm>
            <a:off x="6971274" y="4393046"/>
            <a:ext cx="825500" cy="292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7193524" y="5453496"/>
            <a:ext cx="19510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>
                <a:solidFill>
                  <a:srgbClr val="CF0E30"/>
                </a:solidFill>
                <a:latin typeface="Book Antiqua" panose="02040602050305030304" pitchFamily="18" charset="0"/>
              </a:rPr>
              <a:t>Better design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24780" y="4903393"/>
            <a:ext cx="6181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/>
              <a:t>What are the additional constraints in the second design?</a:t>
            </a:r>
          </a:p>
        </p:txBody>
      </p:sp>
    </p:spTree>
    <p:extLst>
      <p:ext uri="{BB962C8B-B14F-4D97-AF65-F5344CB8AC3E}">
        <p14:creationId xmlns:p14="http://schemas.microsoft.com/office/powerpoint/2010/main" val="3916992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228600" y="1527630"/>
            <a:ext cx="7162800" cy="20287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0">
                <a:solidFill>
                  <a:schemeClr val="tx2"/>
                </a:solidFill>
                <a:latin typeface="Courier New" panose="02070309020205020404" pitchFamily="49" charset="0"/>
              </a:rPr>
              <a:t>CREATE TABLE</a:t>
            </a: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 Policies 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800" b="0" i="0" err="1">
                <a:solidFill>
                  <a:schemeClr val="tx2"/>
                </a:solidFill>
                <a:latin typeface="Courier New" panose="02070309020205020404" pitchFamily="49" charset="0"/>
              </a:rPr>
              <a:t>policyid</a:t>
            </a: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i="0">
                <a:solidFill>
                  <a:schemeClr val="tx2"/>
                </a:solidFill>
                <a:latin typeface="Courier New" panose="02070309020205020404" pitchFamily="49" charset="0"/>
              </a:rPr>
              <a:t>INTEGER</a:t>
            </a: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   cost     </a:t>
            </a:r>
            <a:r>
              <a:rPr lang="en-US" altLang="en-US" sz="1800" i="0">
                <a:solidFill>
                  <a:schemeClr val="tx2"/>
                </a:solidFill>
                <a:latin typeface="Courier New" panose="02070309020205020404" pitchFamily="49" charset="0"/>
              </a:rPr>
              <a:t>REAL</a:t>
            </a: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800" b="0" i="0" err="1">
                <a:solidFill>
                  <a:schemeClr val="tx2"/>
                </a:solidFill>
                <a:latin typeface="Courier New" panose="02070309020205020404" pitchFamily="49" charset="0"/>
              </a:rPr>
              <a:t>empid</a:t>
            </a: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800" i="0">
                <a:solidFill>
                  <a:schemeClr val="tx2"/>
                </a:solidFill>
                <a:latin typeface="Courier New" panose="02070309020205020404" pitchFamily="49" charset="0"/>
              </a:rPr>
              <a:t>CHAR(11)  NOT NULL</a:t>
            </a: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800" i="0">
                <a:solidFill>
                  <a:schemeClr val="tx2"/>
                </a:solidFill>
                <a:latin typeface="Courier New" panose="02070309020205020404" pitchFamily="49" charset="0"/>
              </a:rPr>
              <a:t>PRIMARY KEY</a:t>
            </a: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 (</a:t>
            </a:r>
            <a:r>
              <a:rPr lang="en-US" altLang="en-US" sz="1800" b="0" i="0" err="1">
                <a:solidFill>
                  <a:schemeClr val="tx2"/>
                </a:solidFill>
                <a:latin typeface="Courier New" panose="02070309020205020404" pitchFamily="49" charset="0"/>
              </a:rPr>
              <a:t>policyid</a:t>
            </a: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800" i="0">
                <a:solidFill>
                  <a:schemeClr val="tx2"/>
                </a:solidFill>
                <a:latin typeface="Courier New" panose="02070309020205020404" pitchFamily="49" charset="0"/>
              </a:rPr>
              <a:t>FOREIGN KEY</a:t>
            </a: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 (</a:t>
            </a:r>
            <a:r>
              <a:rPr lang="en-US" altLang="en-US" sz="1800" b="0" i="0" err="1">
                <a:solidFill>
                  <a:schemeClr val="tx2"/>
                </a:solidFill>
                <a:latin typeface="Courier New" panose="02070309020205020404" pitchFamily="49" charset="0"/>
              </a:rPr>
              <a:t>empid</a:t>
            </a: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) </a:t>
            </a:r>
            <a:r>
              <a:rPr lang="en-US" altLang="en-US" sz="1800" i="0">
                <a:solidFill>
                  <a:schemeClr val="tx2"/>
                </a:solidFill>
                <a:latin typeface="Courier New" panose="02070309020205020404" pitchFamily="49" charset="0"/>
              </a:rPr>
              <a:t>REFERENCES</a:t>
            </a: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 Employees(</a:t>
            </a:r>
            <a:r>
              <a:rPr lang="en-US" altLang="en-US" sz="1800" b="0" i="0" err="1">
                <a:solidFill>
                  <a:schemeClr val="tx2"/>
                </a:solidFill>
                <a:latin typeface="Courier New" panose="02070309020205020404" pitchFamily="49" charset="0"/>
              </a:rPr>
              <a:t>empid</a:t>
            </a: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800" i="0">
                <a:solidFill>
                  <a:schemeClr val="tx2"/>
                </a:solidFill>
                <a:latin typeface="Courier New" panose="02070309020205020404" pitchFamily="49" charset="0"/>
              </a:rPr>
              <a:t>ON DELETE CASCADE</a:t>
            </a: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642937" y="4126368"/>
            <a:ext cx="6338887" cy="202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0">
                <a:solidFill>
                  <a:schemeClr val="tx2"/>
                </a:solidFill>
                <a:latin typeface="Courier New" panose="02070309020205020404" pitchFamily="49" charset="0"/>
              </a:rPr>
              <a:t>CREATE TABLE</a:t>
            </a: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 Dependents 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800" b="0" i="0" err="1">
                <a:solidFill>
                  <a:schemeClr val="tx2"/>
                </a:solidFill>
                <a:latin typeface="Courier New" panose="02070309020205020404" pitchFamily="49" charset="0"/>
              </a:rPr>
              <a:t>pname</a:t>
            </a: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i="0">
                <a:solidFill>
                  <a:schemeClr val="tx2"/>
                </a:solidFill>
                <a:latin typeface="Courier New" panose="02070309020205020404" pitchFamily="49" charset="0"/>
              </a:rPr>
              <a:t>CHAR(20),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   age      </a:t>
            </a:r>
            <a:r>
              <a:rPr lang="en-US" altLang="en-US" sz="1800" i="0">
                <a:solidFill>
                  <a:schemeClr val="tx2"/>
                </a:solidFill>
                <a:latin typeface="Courier New" panose="02070309020205020404" pitchFamily="49" charset="0"/>
              </a:rPr>
              <a:t>INTEGER,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800" b="0" i="0" err="1">
                <a:solidFill>
                  <a:schemeClr val="tx2"/>
                </a:solidFill>
                <a:latin typeface="Courier New" panose="02070309020205020404" pitchFamily="49" charset="0"/>
              </a:rPr>
              <a:t>policyid</a:t>
            </a: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i="0">
                <a:solidFill>
                  <a:schemeClr val="tx2"/>
                </a:solidFill>
                <a:latin typeface="Courier New" panose="02070309020205020404" pitchFamily="49" charset="0"/>
              </a:rPr>
              <a:t>INTEGER,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800" i="0">
                <a:solidFill>
                  <a:schemeClr val="tx2"/>
                </a:solidFill>
                <a:latin typeface="Courier New" panose="02070309020205020404" pitchFamily="49" charset="0"/>
              </a:rPr>
              <a:t>PRIMARY KEY</a:t>
            </a: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 (</a:t>
            </a:r>
            <a:r>
              <a:rPr lang="en-US" altLang="en-US" sz="1800" b="0" i="0" err="1">
                <a:solidFill>
                  <a:schemeClr val="tx2"/>
                </a:solidFill>
                <a:latin typeface="Courier New" panose="02070309020205020404" pitchFamily="49" charset="0"/>
              </a:rPr>
              <a:t>pname</a:t>
            </a: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800" b="0" i="0" err="1">
                <a:solidFill>
                  <a:schemeClr val="tx2"/>
                </a:solidFill>
                <a:latin typeface="Courier New" panose="02070309020205020404" pitchFamily="49" charset="0"/>
              </a:rPr>
              <a:t>policyid</a:t>
            </a: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800" i="0">
                <a:solidFill>
                  <a:schemeClr val="tx2"/>
                </a:solidFill>
                <a:latin typeface="Courier New" panose="02070309020205020404" pitchFamily="49" charset="0"/>
              </a:rPr>
              <a:t>FOREIGN KEY</a:t>
            </a: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 (</a:t>
            </a:r>
            <a:r>
              <a:rPr lang="en-US" altLang="en-US" sz="1800" b="0" i="0" err="1">
                <a:solidFill>
                  <a:schemeClr val="tx2"/>
                </a:solidFill>
                <a:latin typeface="Courier New" panose="02070309020205020404" pitchFamily="49" charset="0"/>
              </a:rPr>
              <a:t>policyid</a:t>
            </a: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1800" i="0">
                <a:solidFill>
                  <a:schemeClr val="tx2"/>
                </a:solidFill>
                <a:latin typeface="Courier New" panose="02070309020205020404" pitchFamily="49" charset="0"/>
              </a:rPr>
              <a:t>REFERENCES</a:t>
            </a: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 Policies,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800" i="0">
                <a:solidFill>
                  <a:schemeClr val="tx2"/>
                </a:solidFill>
                <a:latin typeface="Courier New" panose="02070309020205020404" pitchFamily="49" charset="0"/>
              </a:rPr>
              <a:t>ON DELETE CASCADE</a:t>
            </a:r>
            <a:r>
              <a:rPr lang="en-US" altLang="en-US" sz="1800" b="0" i="0">
                <a:solidFill>
                  <a:schemeClr val="tx2"/>
                </a:solidFill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910" y="1193069"/>
            <a:ext cx="4571320" cy="24472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1360" y="465936"/>
            <a:ext cx="70665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/>
              <a:t>Create separate Employees relation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/>
              <a:t>Combine Purchaser information with </a:t>
            </a:r>
            <a:r>
              <a:rPr lang="en-IN" sz="2800" err="1"/>
              <a:t>Poilcies</a:t>
            </a:r>
            <a:endParaRPr lang="en-IN" sz="2800"/>
          </a:p>
        </p:txBody>
      </p:sp>
      <p:sp>
        <p:nvSpPr>
          <p:cNvPr id="8" name="TextBox 7"/>
          <p:cNvSpPr txBox="1"/>
          <p:nvPr/>
        </p:nvSpPr>
        <p:spPr>
          <a:xfrm>
            <a:off x="451360" y="3630780"/>
            <a:ext cx="792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/>
              <a:t>Combine Beneficiary information with Dependents</a:t>
            </a:r>
          </a:p>
        </p:txBody>
      </p:sp>
    </p:spTree>
    <p:extLst>
      <p:ext uri="{BB962C8B-B14F-4D97-AF65-F5344CB8AC3E}">
        <p14:creationId xmlns:p14="http://schemas.microsoft.com/office/powerpoint/2010/main" val="412998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9-Sep-2021  - Quiz 1</a:t>
            </a:r>
          </a:p>
          <a:p>
            <a:pPr lvl="1"/>
            <a:r>
              <a:rPr lang="en-IN"/>
              <a:t>Syllabus: </a:t>
            </a:r>
            <a:r>
              <a:rPr lang="en-IN" err="1"/>
              <a:t>Upto</a:t>
            </a:r>
            <a:r>
              <a:rPr lang="en-IN"/>
              <a:t> ER Diagram</a:t>
            </a:r>
          </a:p>
          <a:p>
            <a:r>
              <a:rPr lang="en-IN"/>
              <a:t>10-Sep-2021 – No Class </a:t>
            </a:r>
          </a:p>
          <a:p>
            <a:pPr lvl="1"/>
            <a:r>
              <a:rPr lang="en-IN"/>
              <a:t>Class adjusted today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31067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Example 2.4 (From lecture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/>
              <a:t>A company database needs to store information about employees (identified by </a:t>
            </a:r>
            <a:r>
              <a:rPr lang="en-IN" err="1"/>
              <a:t>ssn</a:t>
            </a:r>
            <a:r>
              <a:rPr lang="en-IN"/>
              <a:t>, with salary and phone as attributes), departments (identified by </a:t>
            </a:r>
            <a:r>
              <a:rPr lang="en-IN" err="1"/>
              <a:t>dno</a:t>
            </a:r>
            <a:r>
              <a:rPr lang="en-IN"/>
              <a:t>, with </a:t>
            </a:r>
            <a:r>
              <a:rPr lang="en-IN" err="1"/>
              <a:t>dname</a:t>
            </a:r>
            <a:r>
              <a:rPr lang="en-IN"/>
              <a:t> and budget as attributes), and children of employees (with name and age as attributes). </a:t>
            </a:r>
          </a:p>
          <a:p>
            <a:pPr lvl="1"/>
            <a:r>
              <a:rPr lang="en-IN"/>
              <a:t>Employees work in departments; </a:t>
            </a:r>
          </a:p>
          <a:p>
            <a:pPr lvl="1"/>
            <a:r>
              <a:rPr lang="en-IN"/>
              <a:t>each department is managed by an employee; </a:t>
            </a:r>
          </a:p>
          <a:p>
            <a:pPr lvl="1"/>
            <a:r>
              <a:rPr lang="en-IN"/>
              <a:t>a child must be identified uniquely by name when the parent (who is an employee; assume that only one parent works for the company) is known. </a:t>
            </a:r>
          </a:p>
          <a:p>
            <a:pPr lvl="1"/>
            <a:r>
              <a:rPr lang="en-IN"/>
              <a:t>We are not interested in information about a child once the parent leaves the company.</a:t>
            </a:r>
          </a:p>
          <a:p>
            <a:r>
              <a:rPr lang="en-IN"/>
              <a:t>Draw an ER diagram that captures this information (only major attributes shown).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219244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2960"/>
            <a:ext cx="10515600" cy="4351338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8366865" y="2868239"/>
            <a:ext cx="1682906" cy="502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chemeClr val="tx1"/>
                </a:solidFill>
              </a:rPr>
              <a:t>Departments</a:t>
            </a:r>
          </a:p>
        </p:txBody>
      </p:sp>
      <p:sp>
        <p:nvSpPr>
          <p:cNvPr id="7" name="Diamond 6"/>
          <p:cNvSpPr/>
          <p:nvPr/>
        </p:nvSpPr>
        <p:spPr>
          <a:xfrm>
            <a:off x="5496621" y="1690688"/>
            <a:ext cx="1650381" cy="104821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Works in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7390" y="2884449"/>
            <a:ext cx="1371600" cy="62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chemeClr val="tx1"/>
                </a:solidFill>
              </a:rPr>
              <a:t>Employees</a:t>
            </a:r>
          </a:p>
        </p:txBody>
      </p:sp>
      <p:sp>
        <p:nvSpPr>
          <p:cNvPr id="9" name="Oval 8"/>
          <p:cNvSpPr/>
          <p:nvPr/>
        </p:nvSpPr>
        <p:spPr>
          <a:xfrm>
            <a:off x="2354766" y="1993737"/>
            <a:ext cx="1081668" cy="5199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>
                <a:solidFill>
                  <a:schemeClr val="tx1"/>
                </a:solidFill>
              </a:rPr>
              <a:t>SSN</a:t>
            </a:r>
          </a:p>
        </p:txBody>
      </p:sp>
      <p:sp>
        <p:nvSpPr>
          <p:cNvPr id="11" name="Oval 10"/>
          <p:cNvSpPr/>
          <p:nvPr/>
        </p:nvSpPr>
        <p:spPr>
          <a:xfrm>
            <a:off x="3693841" y="2009185"/>
            <a:ext cx="1081668" cy="5199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Salary</a:t>
            </a:r>
          </a:p>
        </p:txBody>
      </p:sp>
      <p:sp>
        <p:nvSpPr>
          <p:cNvPr id="12" name="Oval 11"/>
          <p:cNvSpPr/>
          <p:nvPr/>
        </p:nvSpPr>
        <p:spPr>
          <a:xfrm>
            <a:off x="1460810" y="2704376"/>
            <a:ext cx="1276815" cy="5199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Phone</a:t>
            </a:r>
          </a:p>
        </p:txBody>
      </p:sp>
      <p:cxnSp>
        <p:nvCxnSpPr>
          <p:cNvPr id="14" name="Straight Connector 13"/>
          <p:cNvCxnSpPr>
            <a:endCxn id="8" idx="0"/>
          </p:cNvCxnSpPr>
          <p:nvPr/>
        </p:nvCxnSpPr>
        <p:spPr>
          <a:xfrm flipH="1">
            <a:off x="3873190" y="2529130"/>
            <a:ext cx="230459" cy="355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00039" y="2513682"/>
            <a:ext cx="446049" cy="370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6"/>
          </p:cNvCxnSpPr>
          <p:nvPr/>
        </p:nvCxnSpPr>
        <p:spPr>
          <a:xfrm>
            <a:off x="2737625" y="2964349"/>
            <a:ext cx="500875" cy="124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7" idx="1"/>
          </p:cNvCxnSpPr>
          <p:nvPr/>
        </p:nvCxnSpPr>
        <p:spPr>
          <a:xfrm flipV="1">
            <a:off x="4558990" y="2214796"/>
            <a:ext cx="937631" cy="669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147002" y="2207941"/>
            <a:ext cx="1261946" cy="676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5318202" y="3329377"/>
            <a:ext cx="2153115" cy="123205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Manages</a:t>
            </a:r>
          </a:p>
        </p:txBody>
      </p:sp>
      <p:cxnSp>
        <p:nvCxnSpPr>
          <p:cNvPr id="27" name="Straight Connector 26"/>
          <p:cNvCxnSpPr>
            <a:endCxn id="23" idx="1"/>
          </p:cNvCxnSpPr>
          <p:nvPr/>
        </p:nvCxnSpPr>
        <p:spPr>
          <a:xfrm>
            <a:off x="4558990" y="3508917"/>
            <a:ext cx="759212" cy="43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427652" y="3388184"/>
            <a:ext cx="937631" cy="571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24761" y="25312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(0,N)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62946" y="248014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(0,N)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24761" y="335782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(0,N)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338464" y="32170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(1,1)</a:t>
            </a:r>
          </a:p>
        </p:txBody>
      </p:sp>
      <p:sp>
        <p:nvSpPr>
          <p:cNvPr id="34" name="Oval 33"/>
          <p:cNvSpPr/>
          <p:nvPr/>
        </p:nvSpPr>
        <p:spPr>
          <a:xfrm>
            <a:off x="8294640" y="1790388"/>
            <a:ext cx="1081668" cy="5199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>
                <a:solidFill>
                  <a:schemeClr val="tx1"/>
                </a:solidFill>
              </a:rPr>
              <a:t>DNO</a:t>
            </a:r>
          </a:p>
        </p:txBody>
      </p:sp>
      <p:sp>
        <p:nvSpPr>
          <p:cNvPr id="35" name="Oval 34"/>
          <p:cNvSpPr/>
          <p:nvPr/>
        </p:nvSpPr>
        <p:spPr>
          <a:xfrm>
            <a:off x="8994857" y="3858629"/>
            <a:ext cx="1259149" cy="5199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budget</a:t>
            </a:r>
          </a:p>
        </p:txBody>
      </p:sp>
      <p:sp>
        <p:nvSpPr>
          <p:cNvPr id="36" name="Oval 35"/>
          <p:cNvSpPr/>
          <p:nvPr/>
        </p:nvSpPr>
        <p:spPr>
          <a:xfrm>
            <a:off x="9529182" y="1843488"/>
            <a:ext cx="1276815" cy="5199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err="1">
                <a:solidFill>
                  <a:schemeClr val="tx1"/>
                </a:solidFill>
              </a:rPr>
              <a:t>Dname</a:t>
            </a:r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endCxn id="35" idx="0"/>
          </p:cNvCxnSpPr>
          <p:nvPr/>
        </p:nvCxnSpPr>
        <p:spPr>
          <a:xfrm>
            <a:off x="9529182" y="3357828"/>
            <a:ext cx="95250" cy="5008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738859" y="2319601"/>
            <a:ext cx="23211" cy="5097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9736881" y="2374252"/>
            <a:ext cx="302688" cy="514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100039" y="5076814"/>
            <a:ext cx="1371600" cy="624468"/>
          </a:xfrm>
          <a:prstGeom prst="rect">
            <a:avLst/>
          </a:prstGeom>
          <a:noFill/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chemeClr val="tx1"/>
                </a:solidFill>
              </a:rPr>
              <a:t>Children</a:t>
            </a:r>
          </a:p>
        </p:txBody>
      </p:sp>
      <p:sp>
        <p:nvSpPr>
          <p:cNvPr id="46" name="Diamond 45"/>
          <p:cNvSpPr/>
          <p:nvPr/>
        </p:nvSpPr>
        <p:spPr>
          <a:xfrm>
            <a:off x="2432824" y="3956779"/>
            <a:ext cx="2522034" cy="672173"/>
          </a:xfrm>
          <a:prstGeom prst="diamond">
            <a:avLst/>
          </a:prstGeom>
          <a:noFill/>
          <a:ln w="4445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dependent</a:t>
            </a:r>
          </a:p>
        </p:txBody>
      </p:sp>
      <p:cxnSp>
        <p:nvCxnSpPr>
          <p:cNvPr id="48" name="Straight Connector 47"/>
          <p:cNvCxnSpPr>
            <a:endCxn id="46" idx="2"/>
          </p:cNvCxnSpPr>
          <p:nvPr/>
        </p:nvCxnSpPr>
        <p:spPr>
          <a:xfrm flipV="1">
            <a:off x="3693841" y="4628952"/>
            <a:ext cx="0" cy="447862"/>
          </a:xfrm>
          <a:prstGeom prst="line">
            <a:avLst/>
          </a:prstGeom>
          <a:ln w="34925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6" idx="0"/>
          </p:cNvCxnSpPr>
          <p:nvPr/>
        </p:nvCxnSpPr>
        <p:spPr>
          <a:xfrm flipV="1">
            <a:off x="3693841" y="3508917"/>
            <a:ext cx="0" cy="447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460810" y="5389048"/>
            <a:ext cx="1170878" cy="6214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err="1">
                <a:solidFill>
                  <a:schemeClr val="tx1"/>
                </a:solidFill>
              </a:rPr>
              <a:t>cname</a:t>
            </a:r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53" name="Straight Connector 52"/>
          <p:cNvCxnSpPr>
            <a:stCxn id="51" idx="6"/>
          </p:cNvCxnSpPr>
          <p:nvPr/>
        </p:nvCxnSpPr>
        <p:spPr>
          <a:xfrm flipV="1">
            <a:off x="2631688" y="5553307"/>
            <a:ext cx="468351" cy="146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693841" y="461454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(1,1)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683861" y="353732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(0,N)</a:t>
            </a:r>
          </a:p>
        </p:txBody>
      </p:sp>
    </p:spTree>
    <p:extLst>
      <p:ext uri="{BB962C8B-B14F-4D97-AF65-F5344CB8AC3E}">
        <p14:creationId xmlns:p14="http://schemas.microsoft.com/office/powerpoint/2010/main" val="1215017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Ex: 3.14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the scenario from Exercise 2.4, where you designed an ER diagram for a company database. Write SQL statements to create the corresponding relations and capture as many of the constraints as possible. If you cannot capture some constraints, explain why.</a:t>
            </a:r>
            <a:endParaRPr lang="en-US" b="1"/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920246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First we begin with the entities “Employees” and “Departments.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3091541" y="5602798"/>
            <a:ext cx="13716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Departments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3396341" y="3341913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Employees</a:t>
            </a:r>
          </a:p>
        </p:txBody>
      </p:sp>
      <p:sp>
        <p:nvSpPr>
          <p:cNvPr id="8" name="Oval 7"/>
          <p:cNvSpPr/>
          <p:nvPr/>
        </p:nvSpPr>
        <p:spPr>
          <a:xfrm>
            <a:off x="4767941" y="2579913"/>
            <a:ext cx="1219200" cy="5334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phone</a:t>
            </a:r>
          </a:p>
        </p:txBody>
      </p:sp>
      <p:sp>
        <p:nvSpPr>
          <p:cNvPr id="9" name="Oval 8"/>
          <p:cNvSpPr/>
          <p:nvPr/>
        </p:nvSpPr>
        <p:spPr>
          <a:xfrm>
            <a:off x="2024741" y="2732313"/>
            <a:ext cx="1143000" cy="5334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err="1">
                <a:solidFill>
                  <a:schemeClr val="tx1"/>
                </a:solidFill>
              </a:rPr>
              <a:t>ssn</a:t>
            </a:r>
            <a:endParaRPr lang="en-US" sz="1600" u="sng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396341" y="2427513"/>
            <a:ext cx="1143000" cy="5334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salary</a:t>
            </a:r>
          </a:p>
        </p:txBody>
      </p:sp>
      <p:sp>
        <p:nvSpPr>
          <p:cNvPr id="11" name="Oval 10"/>
          <p:cNvSpPr/>
          <p:nvPr/>
        </p:nvSpPr>
        <p:spPr>
          <a:xfrm>
            <a:off x="4463141" y="4993198"/>
            <a:ext cx="1219200" cy="5334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budget</a:t>
            </a:r>
          </a:p>
        </p:txBody>
      </p:sp>
      <p:sp>
        <p:nvSpPr>
          <p:cNvPr id="12" name="Oval 11"/>
          <p:cNvSpPr/>
          <p:nvPr/>
        </p:nvSpPr>
        <p:spPr>
          <a:xfrm>
            <a:off x="2100941" y="4840798"/>
            <a:ext cx="1143000" cy="5334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err="1">
                <a:solidFill>
                  <a:schemeClr val="tx1"/>
                </a:solidFill>
              </a:rPr>
              <a:t>dno</a:t>
            </a:r>
            <a:endParaRPr lang="en-US" sz="1600" u="sng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96341" y="4459798"/>
            <a:ext cx="1143000" cy="5334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chemeClr val="tx1"/>
                </a:solidFill>
              </a:rPr>
              <a:t>dname</a:t>
            </a:r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stCxn id="9" idx="5"/>
            <a:endCxn id="7" idx="0"/>
          </p:cNvCxnSpPr>
          <p:nvPr/>
        </p:nvCxnSpPr>
        <p:spPr>
          <a:xfrm rot="16200000" flipH="1">
            <a:off x="3445039" y="2742910"/>
            <a:ext cx="154315" cy="1043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4"/>
            <a:endCxn id="7" idx="0"/>
          </p:cNvCxnSpPr>
          <p:nvPr/>
        </p:nvCxnSpPr>
        <p:spPr>
          <a:xfrm rot="16200000" flipH="1">
            <a:off x="3815441" y="3113313"/>
            <a:ext cx="381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3"/>
            <a:endCxn id="7" idx="0"/>
          </p:cNvCxnSpPr>
          <p:nvPr/>
        </p:nvCxnSpPr>
        <p:spPr>
          <a:xfrm rot="5400000">
            <a:off x="4341908" y="2737331"/>
            <a:ext cx="306715" cy="902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5"/>
            <a:endCxn id="6" idx="0"/>
          </p:cNvCxnSpPr>
          <p:nvPr/>
        </p:nvCxnSpPr>
        <p:spPr>
          <a:xfrm rot="16200000" flipH="1">
            <a:off x="3273589" y="5099045"/>
            <a:ext cx="306715" cy="7007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4"/>
            <a:endCxn id="6" idx="0"/>
          </p:cNvCxnSpPr>
          <p:nvPr/>
        </p:nvCxnSpPr>
        <p:spPr>
          <a:xfrm rot="5400000">
            <a:off x="3567791" y="5202748"/>
            <a:ext cx="60960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3"/>
            <a:endCxn id="6" idx="0"/>
          </p:cNvCxnSpPr>
          <p:nvPr/>
        </p:nvCxnSpPr>
        <p:spPr>
          <a:xfrm rot="5400000">
            <a:off x="4132358" y="5093466"/>
            <a:ext cx="154315" cy="864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72941" y="2503713"/>
            <a:ext cx="3747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CREATE TABLE Employees(</a:t>
            </a:r>
          </a:p>
          <a:p>
            <a:r>
              <a:rPr lang="en-US"/>
              <a:t>	</a:t>
            </a:r>
            <a:r>
              <a:rPr lang="en-US" err="1"/>
              <a:t>ssn</a:t>
            </a:r>
            <a:r>
              <a:rPr lang="en-US"/>
              <a:t> CHAR(10),</a:t>
            </a:r>
          </a:p>
          <a:p>
            <a:pPr lvl="2"/>
            <a:r>
              <a:rPr lang="en-US" err="1"/>
              <a:t>sal</a:t>
            </a:r>
            <a:r>
              <a:rPr lang="en-US"/>
              <a:t> INTEGER,</a:t>
            </a:r>
          </a:p>
          <a:p>
            <a:pPr lvl="2"/>
            <a:r>
              <a:rPr lang="en-US"/>
              <a:t>phone CHAR(13),</a:t>
            </a:r>
          </a:p>
          <a:p>
            <a:pPr lvl="2"/>
            <a:r>
              <a:rPr lang="en-US"/>
              <a:t>PRIMARY KEY (</a:t>
            </a:r>
            <a:r>
              <a:rPr lang="en-US" err="1"/>
              <a:t>ssn</a:t>
            </a:r>
            <a:r>
              <a:rPr lang="en-US"/>
              <a:t>) 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CREATE TABLE Departments (</a:t>
            </a:r>
          </a:p>
          <a:p>
            <a:r>
              <a:rPr lang="en-US"/>
              <a:t>	</a:t>
            </a:r>
            <a:r>
              <a:rPr lang="en-US" err="1"/>
              <a:t>dno</a:t>
            </a:r>
            <a:r>
              <a:rPr lang="en-US"/>
              <a:t> INTEGER,</a:t>
            </a:r>
          </a:p>
          <a:p>
            <a:pPr lvl="2"/>
            <a:r>
              <a:rPr lang="en-US"/>
              <a:t>budget INTEGER,</a:t>
            </a:r>
          </a:p>
          <a:p>
            <a:pPr lvl="2"/>
            <a:r>
              <a:rPr lang="en-US" err="1"/>
              <a:t>dname</a:t>
            </a:r>
            <a:r>
              <a:rPr lang="en-US"/>
              <a:t> CHAR(20),</a:t>
            </a:r>
          </a:p>
          <a:p>
            <a:pPr lvl="2"/>
            <a:r>
              <a:rPr lang="en-US"/>
              <a:t>PRIMARY KEY (</a:t>
            </a:r>
            <a:r>
              <a:rPr lang="en-US" err="1"/>
              <a:t>dno</a:t>
            </a:r>
            <a:r>
              <a:rPr lang="en-US"/>
              <a:t>) )</a:t>
            </a:r>
          </a:p>
        </p:txBody>
      </p:sp>
    </p:spTree>
    <p:extLst>
      <p:ext uri="{BB962C8B-B14F-4D97-AF65-F5344CB8AC3E}">
        <p14:creationId xmlns:p14="http://schemas.microsoft.com/office/powerpoint/2010/main" val="15609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222" y="271951"/>
            <a:ext cx="10515600" cy="4351338"/>
          </a:xfrm>
        </p:spPr>
        <p:txBody>
          <a:bodyPr/>
          <a:lstStyle/>
          <a:p>
            <a:r>
              <a:rPr lang="en-US"/>
              <a:t>Next, we translate the relationships, </a:t>
            </a:r>
            <a:r>
              <a:rPr lang="en-US" err="1"/>
              <a:t>Works_In</a:t>
            </a:r>
            <a:r>
              <a:rPr lang="en-US"/>
              <a:t> and Manages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7563057" y="1977868"/>
            <a:ext cx="13716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Departments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3295857" y="197786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Employees</a:t>
            </a:r>
          </a:p>
        </p:txBody>
      </p:sp>
      <p:sp>
        <p:nvSpPr>
          <p:cNvPr id="8" name="Oval 7"/>
          <p:cNvSpPr/>
          <p:nvPr/>
        </p:nvSpPr>
        <p:spPr>
          <a:xfrm>
            <a:off x="4667457" y="1215868"/>
            <a:ext cx="1219200" cy="5334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phone</a:t>
            </a:r>
          </a:p>
        </p:txBody>
      </p:sp>
      <p:sp>
        <p:nvSpPr>
          <p:cNvPr id="9" name="Oval 8"/>
          <p:cNvSpPr/>
          <p:nvPr/>
        </p:nvSpPr>
        <p:spPr>
          <a:xfrm>
            <a:off x="1924257" y="1368268"/>
            <a:ext cx="1143000" cy="5334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err="1">
                <a:solidFill>
                  <a:schemeClr val="tx1"/>
                </a:solidFill>
              </a:rPr>
              <a:t>ssn</a:t>
            </a:r>
            <a:endParaRPr lang="en-US" sz="1600" u="sng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295857" y="1063468"/>
            <a:ext cx="1143000" cy="5334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salary</a:t>
            </a:r>
          </a:p>
        </p:txBody>
      </p:sp>
      <p:sp>
        <p:nvSpPr>
          <p:cNvPr id="11" name="Oval 10"/>
          <p:cNvSpPr/>
          <p:nvPr/>
        </p:nvSpPr>
        <p:spPr>
          <a:xfrm>
            <a:off x="8934657" y="1368268"/>
            <a:ext cx="1219200" cy="5334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budget</a:t>
            </a:r>
          </a:p>
        </p:txBody>
      </p:sp>
      <p:sp>
        <p:nvSpPr>
          <p:cNvPr id="12" name="Oval 11"/>
          <p:cNvSpPr/>
          <p:nvPr/>
        </p:nvSpPr>
        <p:spPr>
          <a:xfrm>
            <a:off x="6572457" y="1215868"/>
            <a:ext cx="1143000" cy="5334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err="1">
                <a:solidFill>
                  <a:schemeClr val="tx1"/>
                </a:solidFill>
              </a:rPr>
              <a:t>dno</a:t>
            </a:r>
            <a:endParaRPr lang="en-US" sz="1600" u="sng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867857" y="834868"/>
            <a:ext cx="1143000" cy="5334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chemeClr val="tx1"/>
                </a:solidFill>
              </a:rPr>
              <a:t>dname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Diamond 13"/>
          <p:cNvSpPr/>
          <p:nvPr/>
        </p:nvSpPr>
        <p:spPr>
          <a:xfrm>
            <a:off x="5505657" y="1673068"/>
            <a:ext cx="1371600" cy="914400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600" err="1">
                <a:solidFill>
                  <a:schemeClr val="tx1"/>
                </a:solidFill>
              </a:rPr>
              <a:t>Works_In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5" name="Diamond 14"/>
          <p:cNvSpPr/>
          <p:nvPr/>
        </p:nvSpPr>
        <p:spPr>
          <a:xfrm>
            <a:off x="5581857" y="2663668"/>
            <a:ext cx="1371600" cy="914400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Manages</a:t>
            </a:r>
          </a:p>
        </p:txBody>
      </p:sp>
      <p:cxnSp>
        <p:nvCxnSpPr>
          <p:cNvPr id="16" name="Straight Connector 15"/>
          <p:cNvCxnSpPr>
            <a:stCxn id="7" idx="3"/>
            <a:endCxn id="15" idx="1"/>
          </p:cNvCxnSpPr>
          <p:nvPr/>
        </p:nvCxnSpPr>
        <p:spPr>
          <a:xfrm>
            <a:off x="4591257" y="2206468"/>
            <a:ext cx="9906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3"/>
            <a:endCxn id="6" idx="1"/>
          </p:cNvCxnSpPr>
          <p:nvPr/>
        </p:nvCxnSpPr>
        <p:spPr>
          <a:xfrm flipV="1">
            <a:off x="6953457" y="2206468"/>
            <a:ext cx="609600" cy="914400"/>
          </a:xfrm>
          <a:prstGeom prst="line">
            <a:avLst/>
          </a:prstGeom>
          <a:ln w="28575">
            <a:solidFill>
              <a:schemeClr val="tx1">
                <a:alpha val="99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14" idx="1"/>
          </p:cNvCxnSpPr>
          <p:nvPr/>
        </p:nvCxnSpPr>
        <p:spPr>
          <a:xfrm flipV="1">
            <a:off x="4591257" y="2130268"/>
            <a:ext cx="9144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4" idx="3"/>
            <a:endCxn id="6" idx="1"/>
          </p:cNvCxnSpPr>
          <p:nvPr/>
        </p:nvCxnSpPr>
        <p:spPr>
          <a:xfrm>
            <a:off x="6877257" y="2130268"/>
            <a:ext cx="6858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5"/>
            <a:endCxn id="7" idx="0"/>
          </p:cNvCxnSpPr>
          <p:nvPr/>
        </p:nvCxnSpPr>
        <p:spPr>
          <a:xfrm rot="16200000" flipH="1">
            <a:off x="3344555" y="1378865"/>
            <a:ext cx="154315" cy="1043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4"/>
            <a:endCxn id="7" idx="0"/>
          </p:cNvCxnSpPr>
          <p:nvPr/>
        </p:nvCxnSpPr>
        <p:spPr>
          <a:xfrm rot="16200000" flipH="1">
            <a:off x="3714957" y="1749268"/>
            <a:ext cx="381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3"/>
            <a:endCxn id="7" idx="0"/>
          </p:cNvCxnSpPr>
          <p:nvPr/>
        </p:nvCxnSpPr>
        <p:spPr>
          <a:xfrm rot="5400000">
            <a:off x="4241424" y="1373286"/>
            <a:ext cx="306715" cy="902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5"/>
            <a:endCxn id="6" idx="0"/>
          </p:cNvCxnSpPr>
          <p:nvPr/>
        </p:nvCxnSpPr>
        <p:spPr>
          <a:xfrm rot="16200000" flipH="1">
            <a:off x="7745105" y="1474115"/>
            <a:ext cx="306715" cy="7007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4"/>
            <a:endCxn id="6" idx="0"/>
          </p:cNvCxnSpPr>
          <p:nvPr/>
        </p:nvCxnSpPr>
        <p:spPr>
          <a:xfrm rot="5400000">
            <a:off x="8039307" y="1577818"/>
            <a:ext cx="60960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3"/>
            <a:endCxn id="6" idx="0"/>
          </p:cNvCxnSpPr>
          <p:nvPr/>
        </p:nvCxnSpPr>
        <p:spPr>
          <a:xfrm rot="5400000">
            <a:off x="8603874" y="1468536"/>
            <a:ext cx="154315" cy="864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1"/>
            <a:endCxn id="14" idx="3"/>
          </p:cNvCxnSpPr>
          <p:nvPr/>
        </p:nvCxnSpPr>
        <p:spPr>
          <a:xfrm rot="10800000">
            <a:off x="6877257" y="2130268"/>
            <a:ext cx="685800" cy="7620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43257" y="3695810"/>
            <a:ext cx="48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CREATE TABLE </a:t>
            </a:r>
            <a:r>
              <a:rPr lang="en-US" err="1"/>
              <a:t>Works_in</a:t>
            </a:r>
            <a:r>
              <a:rPr lang="en-US"/>
              <a:t>(</a:t>
            </a:r>
          </a:p>
          <a:p>
            <a:r>
              <a:rPr lang="en-US"/>
              <a:t>	</a:t>
            </a:r>
            <a:r>
              <a:rPr lang="en-US" err="1"/>
              <a:t>ssn</a:t>
            </a:r>
            <a:r>
              <a:rPr lang="en-US"/>
              <a:t> CHAR(10),</a:t>
            </a:r>
          </a:p>
          <a:p>
            <a:r>
              <a:rPr lang="en-US"/>
              <a:t>	</a:t>
            </a:r>
            <a:r>
              <a:rPr lang="en-US" err="1"/>
              <a:t>dno</a:t>
            </a:r>
            <a:r>
              <a:rPr lang="en-US"/>
              <a:t> INTEGER,</a:t>
            </a:r>
          </a:p>
          <a:p>
            <a:r>
              <a:rPr lang="en-US"/>
              <a:t>	PRIMARY KEY (</a:t>
            </a:r>
            <a:r>
              <a:rPr lang="en-US" err="1"/>
              <a:t>ssn</a:t>
            </a:r>
            <a:r>
              <a:rPr lang="en-US"/>
              <a:t>, </a:t>
            </a:r>
            <a:r>
              <a:rPr lang="en-US" err="1"/>
              <a:t>dno</a:t>
            </a:r>
            <a:r>
              <a:rPr lang="en-US"/>
              <a:t>),</a:t>
            </a:r>
          </a:p>
          <a:p>
            <a:r>
              <a:rPr lang="en-US"/>
              <a:t>	FOREIGN KEY (</a:t>
            </a:r>
            <a:r>
              <a:rPr lang="en-US" err="1"/>
              <a:t>ssn</a:t>
            </a:r>
            <a:r>
              <a:rPr lang="en-US"/>
              <a:t>)</a:t>
            </a:r>
          </a:p>
          <a:p>
            <a:r>
              <a:rPr lang="en-US"/>
              <a:t>		REFERENCES  Employees,</a:t>
            </a:r>
          </a:p>
          <a:p>
            <a:r>
              <a:rPr lang="en-US"/>
              <a:t>	FOREIGN KEY (</a:t>
            </a:r>
            <a:r>
              <a:rPr lang="en-US" err="1"/>
              <a:t>dno</a:t>
            </a:r>
            <a:r>
              <a:rPr lang="en-US"/>
              <a:t>)</a:t>
            </a:r>
          </a:p>
          <a:p>
            <a:r>
              <a:rPr lang="en-US"/>
              <a:t>		REFERENCES  Departments)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91457" y="3803019"/>
            <a:ext cx="472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CREATE TABLE Manages (</a:t>
            </a:r>
          </a:p>
          <a:p>
            <a:r>
              <a:rPr lang="en-US"/>
              <a:t>	</a:t>
            </a:r>
            <a:r>
              <a:rPr lang="en-US" err="1"/>
              <a:t>ssn</a:t>
            </a:r>
            <a:r>
              <a:rPr lang="en-US"/>
              <a:t> CHAR(10),</a:t>
            </a:r>
          </a:p>
          <a:p>
            <a:r>
              <a:rPr lang="en-US"/>
              <a:t>	</a:t>
            </a:r>
            <a:r>
              <a:rPr lang="en-US" err="1"/>
              <a:t>dno</a:t>
            </a:r>
            <a:r>
              <a:rPr lang="en-US"/>
              <a:t> INTEGER,</a:t>
            </a:r>
          </a:p>
          <a:p>
            <a:r>
              <a:rPr lang="en-US"/>
              <a:t>	PRIMARY KEY (</a:t>
            </a:r>
            <a:r>
              <a:rPr lang="en-US" err="1"/>
              <a:t>dno</a:t>
            </a:r>
            <a:r>
              <a:rPr lang="en-US"/>
              <a:t>),</a:t>
            </a:r>
          </a:p>
          <a:p>
            <a:r>
              <a:rPr lang="en-US"/>
              <a:t>	FOREIGN KEY (</a:t>
            </a:r>
            <a:r>
              <a:rPr lang="en-US" err="1"/>
              <a:t>ssn</a:t>
            </a:r>
            <a:r>
              <a:rPr lang="en-US"/>
              <a:t>)</a:t>
            </a:r>
          </a:p>
          <a:p>
            <a:r>
              <a:rPr lang="en-US"/>
              <a:t>		REFERENCES  Employees,</a:t>
            </a:r>
          </a:p>
          <a:p>
            <a:r>
              <a:rPr lang="en-US"/>
              <a:t>	FOREIGN KEY (</a:t>
            </a:r>
            <a:r>
              <a:rPr lang="en-US" err="1"/>
              <a:t>dno</a:t>
            </a:r>
            <a:r>
              <a:rPr lang="en-US"/>
              <a:t>)</a:t>
            </a:r>
          </a:p>
          <a:p>
            <a:r>
              <a:rPr lang="en-US"/>
              <a:t>		REFERENCES Departments)</a:t>
            </a:r>
          </a:p>
        </p:txBody>
      </p:sp>
    </p:spTree>
    <p:extLst>
      <p:ext uri="{BB962C8B-B14F-4D97-AF65-F5344CB8AC3E}">
        <p14:creationId xmlns:p14="http://schemas.microsoft.com/office/powerpoint/2010/main" val="360286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Why did we make </a:t>
            </a:r>
            <a:r>
              <a:rPr lang="en-US" i="1" err="1"/>
              <a:t>dno</a:t>
            </a:r>
            <a:r>
              <a:rPr lang="en-US"/>
              <a:t> the primary key for Manages?</a:t>
            </a:r>
          </a:p>
          <a:p>
            <a:r>
              <a:rPr lang="en-US"/>
              <a:t>Since each department can have at most one manager, each </a:t>
            </a:r>
            <a:r>
              <a:rPr lang="en-US" err="1"/>
              <a:t>dno</a:t>
            </a:r>
            <a:r>
              <a:rPr lang="en-US"/>
              <a:t> can appear at most once in the Manages table, making it a key for Manages.</a:t>
            </a:r>
          </a:p>
          <a:p>
            <a:r>
              <a:rPr lang="en-US"/>
              <a:t>Note that if we had made (</a:t>
            </a:r>
            <a:r>
              <a:rPr lang="en-US" err="1"/>
              <a:t>ssn</a:t>
            </a:r>
            <a:r>
              <a:rPr lang="en-US"/>
              <a:t>, </a:t>
            </a:r>
            <a:r>
              <a:rPr lang="en-US" err="1"/>
              <a:t>dno</a:t>
            </a:r>
            <a:r>
              <a:rPr lang="en-US"/>
              <a:t>) the key for Manages, a department could have more than one Manager.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349770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5923"/>
            <a:ext cx="10515600" cy="4351338"/>
          </a:xfrm>
        </p:spPr>
        <p:txBody>
          <a:bodyPr/>
          <a:lstStyle/>
          <a:p>
            <a:r>
              <a:rPr lang="en-US"/>
              <a:t>Finally, we translate the weak entity “Children” and its corresponding relationship “Dependent”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1028" y="4809461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Child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4828" y="2447261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Employees</a:t>
            </a:r>
          </a:p>
        </p:txBody>
      </p:sp>
      <p:sp>
        <p:nvSpPr>
          <p:cNvPr id="8" name="Oval 7"/>
          <p:cNvSpPr/>
          <p:nvPr/>
        </p:nvSpPr>
        <p:spPr>
          <a:xfrm>
            <a:off x="2360428" y="5495261"/>
            <a:ext cx="1143000" cy="5334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" name="Oval 8"/>
          <p:cNvSpPr/>
          <p:nvPr/>
        </p:nvSpPr>
        <p:spPr>
          <a:xfrm>
            <a:off x="4494028" y="5495261"/>
            <a:ext cx="1143000" cy="5334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age</a:t>
            </a:r>
          </a:p>
        </p:txBody>
      </p:sp>
      <p:sp>
        <p:nvSpPr>
          <p:cNvPr id="10" name="Oval 9"/>
          <p:cNvSpPr/>
          <p:nvPr/>
        </p:nvSpPr>
        <p:spPr>
          <a:xfrm>
            <a:off x="4646428" y="1685261"/>
            <a:ext cx="1219200" cy="5334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phone</a:t>
            </a:r>
          </a:p>
        </p:txBody>
      </p:sp>
      <p:sp>
        <p:nvSpPr>
          <p:cNvPr id="11" name="Oval 10"/>
          <p:cNvSpPr/>
          <p:nvPr/>
        </p:nvSpPr>
        <p:spPr>
          <a:xfrm>
            <a:off x="1903228" y="1837661"/>
            <a:ext cx="1143000" cy="5334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err="1">
                <a:solidFill>
                  <a:schemeClr val="tx1"/>
                </a:solidFill>
              </a:rPr>
              <a:t>ssn</a:t>
            </a:r>
            <a:endParaRPr lang="en-US" sz="1600" u="sng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274828" y="1532861"/>
            <a:ext cx="1143000" cy="5334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salary</a:t>
            </a:r>
          </a:p>
        </p:txBody>
      </p:sp>
      <p:sp>
        <p:nvSpPr>
          <p:cNvPr id="13" name="Diamond 12"/>
          <p:cNvSpPr/>
          <p:nvPr/>
        </p:nvSpPr>
        <p:spPr>
          <a:xfrm>
            <a:off x="3274828" y="3361661"/>
            <a:ext cx="1371600" cy="914400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Dependent</a:t>
            </a:r>
          </a:p>
        </p:txBody>
      </p:sp>
      <p:cxnSp>
        <p:nvCxnSpPr>
          <p:cNvPr id="14" name="Straight Connector 13"/>
          <p:cNvCxnSpPr>
            <a:stCxn id="6" idx="2"/>
            <a:endCxn id="9" idx="1"/>
          </p:cNvCxnSpPr>
          <p:nvPr/>
        </p:nvCxnSpPr>
        <p:spPr>
          <a:xfrm rot="16200000" flipH="1">
            <a:off x="4176715" y="5088673"/>
            <a:ext cx="306715" cy="66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2"/>
            <a:endCxn id="8" idx="7"/>
          </p:cNvCxnSpPr>
          <p:nvPr/>
        </p:nvCxnSpPr>
        <p:spPr>
          <a:xfrm rot="5400000">
            <a:off x="3514027" y="5088674"/>
            <a:ext cx="306715" cy="66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2"/>
            <a:endCxn id="13" idx="0"/>
          </p:cNvCxnSpPr>
          <p:nvPr/>
        </p:nvCxnSpPr>
        <p:spPr>
          <a:xfrm rot="16200000" flipH="1">
            <a:off x="3712978" y="3114011"/>
            <a:ext cx="457200" cy="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2"/>
            <a:endCxn id="6" idx="0"/>
          </p:cNvCxnSpPr>
          <p:nvPr/>
        </p:nvCxnSpPr>
        <p:spPr>
          <a:xfrm rot="16200000" flipH="1">
            <a:off x="3712978" y="4523711"/>
            <a:ext cx="533400" cy="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5"/>
            <a:endCxn id="7" idx="0"/>
          </p:cNvCxnSpPr>
          <p:nvPr/>
        </p:nvCxnSpPr>
        <p:spPr>
          <a:xfrm rot="16200000" flipH="1">
            <a:off x="3323526" y="1848258"/>
            <a:ext cx="154315" cy="1043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4"/>
            <a:endCxn id="7" idx="0"/>
          </p:cNvCxnSpPr>
          <p:nvPr/>
        </p:nvCxnSpPr>
        <p:spPr>
          <a:xfrm rot="16200000" flipH="1">
            <a:off x="3693928" y="2218661"/>
            <a:ext cx="381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3"/>
            <a:endCxn id="7" idx="0"/>
          </p:cNvCxnSpPr>
          <p:nvPr/>
        </p:nvCxnSpPr>
        <p:spPr>
          <a:xfrm rot="5400000">
            <a:off x="4220395" y="1842679"/>
            <a:ext cx="306715" cy="902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2" idx="0"/>
            <a:endCxn id="23" idx="2"/>
          </p:cNvCxnSpPr>
          <p:nvPr/>
        </p:nvCxnSpPr>
        <p:spPr>
          <a:xfrm rot="16200000" flipV="1">
            <a:off x="3712978" y="4523711"/>
            <a:ext cx="533400" cy="381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351028" y="4809461"/>
            <a:ext cx="1295400" cy="4572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Child</a:t>
            </a:r>
          </a:p>
        </p:txBody>
      </p:sp>
      <p:sp>
        <p:nvSpPr>
          <p:cNvPr id="23" name="Diamond 22"/>
          <p:cNvSpPr/>
          <p:nvPr/>
        </p:nvSpPr>
        <p:spPr>
          <a:xfrm>
            <a:off x="3274828" y="3361661"/>
            <a:ext cx="1371600" cy="914400"/>
          </a:xfrm>
          <a:prstGeom prst="diamond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Dependent</a:t>
            </a:r>
          </a:p>
        </p:txBody>
      </p:sp>
      <p:sp>
        <p:nvSpPr>
          <p:cNvPr id="24" name="Oval 23"/>
          <p:cNvSpPr/>
          <p:nvPr/>
        </p:nvSpPr>
        <p:spPr>
          <a:xfrm>
            <a:off x="2360428" y="5495261"/>
            <a:ext cx="1143000" cy="5334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dash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65628" y="2528937"/>
            <a:ext cx="449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CREATE TABLE Dependents(</a:t>
            </a:r>
          </a:p>
          <a:p>
            <a:r>
              <a:rPr lang="en-US"/>
              <a:t>	</a:t>
            </a:r>
            <a:r>
              <a:rPr lang="en-US" err="1"/>
              <a:t>ssn</a:t>
            </a:r>
            <a:r>
              <a:rPr lang="en-US"/>
              <a:t> CHAR(10),</a:t>
            </a:r>
          </a:p>
          <a:p>
            <a:r>
              <a:rPr lang="en-US"/>
              <a:t>	name CHAR(10),</a:t>
            </a:r>
          </a:p>
          <a:p>
            <a:r>
              <a:rPr lang="en-US"/>
              <a:t>	age INTEGER,</a:t>
            </a:r>
          </a:p>
          <a:p>
            <a:pPr lvl="2"/>
            <a:r>
              <a:rPr lang="en-US"/>
              <a:t>PRIMARY KEY (</a:t>
            </a:r>
            <a:r>
              <a:rPr lang="en-US" err="1"/>
              <a:t>ssn</a:t>
            </a:r>
            <a:r>
              <a:rPr lang="en-US"/>
              <a:t>, name),</a:t>
            </a:r>
          </a:p>
          <a:p>
            <a:pPr lvl="2"/>
            <a:r>
              <a:rPr lang="en-US"/>
              <a:t>FOREIGN KEY (</a:t>
            </a:r>
            <a:r>
              <a:rPr lang="en-US" err="1"/>
              <a:t>ssn</a:t>
            </a:r>
            <a:r>
              <a:rPr lang="en-US"/>
              <a:t>)                                 	REFERENCES Employees,</a:t>
            </a:r>
          </a:p>
          <a:p>
            <a:pPr lvl="2"/>
            <a:r>
              <a:rPr lang="en-US"/>
              <a:t>	ON DELETE CASCADE )</a:t>
            </a:r>
          </a:p>
        </p:txBody>
      </p:sp>
    </p:spTree>
    <p:extLst>
      <p:ext uri="{BB962C8B-B14F-4D97-AF65-F5344CB8AC3E}">
        <p14:creationId xmlns:p14="http://schemas.microsoft.com/office/powerpoint/2010/main" val="242075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Practice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Ex: 3.8, Ex: 3.11, Ex: 3.15 and Ex: 3.19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29695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75242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4874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Logical DB Design: ER to Relational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862" y="1491843"/>
            <a:ext cx="10515600" cy="4351338"/>
          </a:xfrm>
        </p:spPr>
        <p:txBody>
          <a:bodyPr/>
          <a:lstStyle/>
          <a:p>
            <a:r>
              <a:rPr lang="en-IN"/>
              <a:t>Entity set is directly mapped to a relation</a:t>
            </a:r>
          </a:p>
          <a:p>
            <a:pPr lvl="1"/>
            <a:r>
              <a:rPr lang="en-IN"/>
              <a:t>Attributes of the entity set become attributes of the relation</a:t>
            </a:r>
          </a:p>
          <a:p>
            <a:pPr lvl="1"/>
            <a:r>
              <a:rPr lang="en-IN"/>
              <a:t>Primary keys are also known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967562" y="4611686"/>
            <a:ext cx="4657725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Employees 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en-US" sz="1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empid</a:t>
            </a:r>
            <a:r>
              <a:rPr lang="en-US" altLang="en-US" sz="18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CHAR(11),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name CHAR(20),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altLang="en-US" sz="1800" b="1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</a:t>
            </a:r>
            <a:r>
              <a:rPr lang="en-US" altLang="en-US" sz="18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INTEGER,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PRIMARY KEY  (</a:t>
            </a:r>
            <a:r>
              <a:rPr lang="en-US" altLang="en-US" sz="1800" b="1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empid</a:t>
            </a:r>
            <a:r>
              <a:rPr lang="en-US" altLang="en-US" sz="18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639911" y="2729594"/>
            <a:ext cx="3835400" cy="1444625"/>
            <a:chOff x="240" y="2112"/>
            <a:chExt cx="2776" cy="1048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1104" y="2832"/>
              <a:ext cx="1144" cy="328"/>
              <a:chOff x="1104" y="2832"/>
              <a:chExt cx="1144" cy="328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104" y="2832"/>
                <a:ext cx="1144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u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1600" b="1">
                  <a:latin typeface="+mj-lt"/>
                </a:endParaRPr>
              </a:p>
            </p:txBody>
          </p:sp>
          <p:sp>
            <p:nvSpPr>
              <p:cNvPr id="19" name="Rectangle 10"/>
              <p:cNvSpPr>
                <a:spLocks noChangeArrowheads="1"/>
              </p:cNvSpPr>
              <p:nvPr/>
            </p:nvSpPr>
            <p:spPr bwMode="auto">
              <a:xfrm>
                <a:off x="1187" y="2849"/>
                <a:ext cx="9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u"/>
                  <a:defRPr sz="28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1" i="0">
                    <a:solidFill>
                      <a:schemeClr val="tx2"/>
                    </a:solidFill>
                    <a:latin typeface="+mj-lt"/>
                  </a:rPr>
                  <a:t>Employees</a:t>
                </a:r>
              </a:p>
            </p:txBody>
          </p:sp>
        </p:grp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240" y="2256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1600" b="1">
                <a:latin typeface="+mj-lt"/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285" y="2319"/>
              <a:ext cx="6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i="0" u="sng" err="1">
                  <a:solidFill>
                    <a:schemeClr val="tx2"/>
                  </a:solidFill>
                  <a:latin typeface="+mj-lt"/>
                </a:rPr>
                <a:t>empid</a:t>
              </a:r>
              <a:endParaRPr lang="en-US" altLang="en-US" sz="2000" b="1" i="0" u="sng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1296" y="2112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1600" b="1">
                <a:latin typeface="+mj-lt"/>
              </a:endParaRPr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2304" y="2256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1600" b="1">
                <a:latin typeface="+mj-lt"/>
              </a:endParaRPr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1332" y="2176"/>
              <a:ext cx="5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i="0">
                  <a:solidFill>
                    <a:schemeClr val="tx2"/>
                  </a:solidFill>
                  <a:latin typeface="+mj-lt"/>
                </a:rPr>
                <a:t>name</a:t>
              </a: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2483" y="2322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err="1">
                  <a:solidFill>
                    <a:schemeClr val="tx2"/>
                  </a:solidFill>
                  <a:latin typeface="+mj-lt"/>
                </a:rPr>
                <a:t>sal</a:t>
              </a:r>
              <a:endParaRPr lang="en-US" altLang="en-US" sz="2000" b="1" i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624" y="2592"/>
              <a:ext cx="472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b="1">
                <a:latin typeface="+mj-lt"/>
              </a:endParaRPr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1676" y="2448"/>
              <a:ext cx="0" cy="37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b="1">
                <a:latin typeface="+mj-lt"/>
              </a:endParaRP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V="1">
              <a:off x="2256" y="2584"/>
              <a:ext cx="376" cy="2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b="1">
                <a:latin typeface="+mj-lt"/>
              </a:endParaRPr>
            </a:p>
          </p:txBody>
        </p:sp>
      </p:grpSp>
      <p:graphicFrame>
        <p:nvGraphicFramePr>
          <p:cNvPr id="20" name="Group 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8978787"/>
              </p:ext>
            </p:extLst>
          </p:nvPr>
        </p:nvGraphicFramePr>
        <p:xfrm>
          <a:off x="1849211" y="4724400"/>
          <a:ext cx="3638550" cy="1349374"/>
        </p:xfrm>
        <a:graphic>
          <a:graphicData uri="http://schemas.openxmlformats.org/drawingml/2006/table">
            <a:tbl>
              <a:tblPr/>
              <a:tblGrid>
                <a:gridCol w="1533525">
                  <a:extLst>
                    <a:ext uri="{9D8B030D-6E8A-4147-A177-3AD203B41FA5}">
                      <a16:colId xmlns:a16="http://schemas.microsoft.com/office/drawing/2014/main" val="3128512351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6117608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4057290552"/>
                    </a:ext>
                  </a:extLst>
                </a:gridCol>
              </a:tblGrid>
              <a:tr h="3352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empid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sal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615899"/>
                  </a:ext>
                </a:extLst>
              </a:tr>
              <a:tr h="3380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123-22-3666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Attishoo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48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6471810"/>
                  </a:ext>
                </a:extLst>
              </a:tr>
              <a:tr h="3380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231-31-5368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Smiley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652990"/>
                  </a:ext>
                </a:extLst>
              </a:tr>
              <a:tr h="3380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131-24-3650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Smethurst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35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702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72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603" y="21727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/>
              <a:t>Relationship Sets to Tables (without constraints)</a:t>
            </a:r>
            <a:endParaRPr lang="en-IN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71254"/>
            <a:ext cx="10981924" cy="17696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In translating a relationship set to a relation, attributes of the relation must include:</a:t>
            </a:r>
          </a:p>
          <a:p>
            <a:pPr lvl="1">
              <a:buSzPct val="75000"/>
            </a:pPr>
            <a:r>
              <a:rPr lang="en-US" altLang="en-US"/>
              <a:t>Keys for each participating entity set  (as foreign keys).</a:t>
            </a:r>
          </a:p>
          <a:p>
            <a:pPr lvl="1">
              <a:buSzPct val="75000"/>
            </a:pPr>
            <a:r>
              <a:rPr lang="en-US" altLang="en-US"/>
              <a:t>Set of non-descriptive attributes forms a </a:t>
            </a:r>
            <a:r>
              <a:rPr lang="en-US" altLang="en-US" b="1" err="1"/>
              <a:t>superkey</a:t>
            </a:r>
            <a:r>
              <a:rPr lang="en-US" altLang="en-US"/>
              <a:t> for the relation.</a:t>
            </a:r>
          </a:p>
          <a:p>
            <a:pPr lvl="1">
              <a:buSzPct val="75000"/>
            </a:pPr>
            <a:r>
              <a:rPr lang="en-US" altLang="en-US"/>
              <a:t>All descriptive attributes of the relationship set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259203" y="1185467"/>
            <a:ext cx="5380943" cy="2241550"/>
            <a:chOff x="193" y="1028"/>
            <a:chExt cx="3591" cy="1119"/>
          </a:xfrm>
        </p:grpSpPr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665" y="1177"/>
              <a:ext cx="528" cy="270"/>
            </a:xfrm>
            <a:custGeom>
              <a:avLst/>
              <a:gdLst>
                <a:gd name="T0" fmla="*/ 525 w 528"/>
                <a:gd name="T1" fmla="*/ 123 h 270"/>
                <a:gd name="T2" fmla="*/ 517 w 528"/>
                <a:gd name="T3" fmla="*/ 100 h 270"/>
                <a:gd name="T4" fmla="*/ 501 w 528"/>
                <a:gd name="T5" fmla="*/ 78 h 270"/>
                <a:gd name="T6" fmla="*/ 478 w 528"/>
                <a:gd name="T7" fmla="*/ 57 h 270"/>
                <a:gd name="T8" fmla="*/ 449 w 528"/>
                <a:gd name="T9" fmla="*/ 40 h 270"/>
                <a:gd name="T10" fmla="*/ 414 w 528"/>
                <a:gd name="T11" fmla="*/ 24 h 270"/>
                <a:gd name="T12" fmla="*/ 374 w 528"/>
                <a:gd name="T13" fmla="*/ 14 h 270"/>
                <a:gd name="T14" fmla="*/ 331 w 528"/>
                <a:gd name="T15" fmla="*/ 5 h 270"/>
                <a:gd name="T16" fmla="*/ 286 w 528"/>
                <a:gd name="T17" fmla="*/ 1 h 270"/>
                <a:gd name="T18" fmla="*/ 240 w 528"/>
                <a:gd name="T19" fmla="*/ 1 h 270"/>
                <a:gd name="T20" fmla="*/ 195 w 528"/>
                <a:gd name="T21" fmla="*/ 5 h 270"/>
                <a:gd name="T22" fmla="*/ 152 w 528"/>
                <a:gd name="T23" fmla="*/ 14 h 270"/>
                <a:gd name="T24" fmla="*/ 112 w 528"/>
                <a:gd name="T25" fmla="*/ 24 h 270"/>
                <a:gd name="T26" fmla="*/ 77 w 528"/>
                <a:gd name="T27" fmla="*/ 40 h 270"/>
                <a:gd name="T28" fmla="*/ 48 w 528"/>
                <a:gd name="T29" fmla="*/ 57 h 270"/>
                <a:gd name="T30" fmla="*/ 25 w 528"/>
                <a:gd name="T31" fmla="*/ 78 h 270"/>
                <a:gd name="T32" fmla="*/ 9 w 528"/>
                <a:gd name="T33" fmla="*/ 100 h 270"/>
                <a:gd name="T34" fmla="*/ 1 w 528"/>
                <a:gd name="T35" fmla="*/ 123 h 270"/>
                <a:gd name="T36" fmla="*/ 1 w 528"/>
                <a:gd name="T37" fmla="*/ 145 h 270"/>
                <a:gd name="T38" fmla="*/ 9 w 528"/>
                <a:gd name="T39" fmla="*/ 168 h 270"/>
                <a:gd name="T40" fmla="*/ 25 w 528"/>
                <a:gd name="T41" fmla="*/ 190 h 270"/>
                <a:gd name="T42" fmla="*/ 48 w 528"/>
                <a:gd name="T43" fmla="*/ 211 h 270"/>
                <a:gd name="T44" fmla="*/ 77 w 528"/>
                <a:gd name="T45" fmla="*/ 228 h 270"/>
                <a:gd name="T46" fmla="*/ 112 w 528"/>
                <a:gd name="T47" fmla="*/ 244 h 270"/>
                <a:gd name="T48" fmla="*/ 152 w 528"/>
                <a:gd name="T49" fmla="*/ 256 h 270"/>
                <a:gd name="T50" fmla="*/ 195 w 528"/>
                <a:gd name="T51" fmla="*/ 264 h 270"/>
                <a:gd name="T52" fmla="*/ 240 w 528"/>
                <a:gd name="T53" fmla="*/ 267 h 270"/>
                <a:gd name="T54" fmla="*/ 286 w 528"/>
                <a:gd name="T55" fmla="*/ 267 h 270"/>
                <a:gd name="T56" fmla="*/ 331 w 528"/>
                <a:gd name="T57" fmla="*/ 264 h 270"/>
                <a:gd name="T58" fmla="*/ 374 w 528"/>
                <a:gd name="T59" fmla="*/ 256 h 270"/>
                <a:gd name="T60" fmla="*/ 414 w 528"/>
                <a:gd name="T61" fmla="*/ 244 h 270"/>
                <a:gd name="T62" fmla="*/ 449 w 528"/>
                <a:gd name="T63" fmla="*/ 228 h 270"/>
                <a:gd name="T64" fmla="*/ 478 w 528"/>
                <a:gd name="T65" fmla="*/ 211 h 270"/>
                <a:gd name="T66" fmla="*/ 501 w 528"/>
                <a:gd name="T67" fmla="*/ 190 h 270"/>
                <a:gd name="T68" fmla="*/ 517 w 528"/>
                <a:gd name="T69" fmla="*/ 168 h 270"/>
                <a:gd name="T70" fmla="*/ 525 w 528"/>
                <a:gd name="T71" fmla="*/ 145 h 27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8" h="270">
                  <a:moveTo>
                    <a:pt x="527" y="134"/>
                  </a:moveTo>
                  <a:lnTo>
                    <a:pt x="525" y="123"/>
                  </a:lnTo>
                  <a:lnTo>
                    <a:pt x="522" y="111"/>
                  </a:lnTo>
                  <a:lnTo>
                    <a:pt x="517" y="100"/>
                  </a:lnTo>
                  <a:lnTo>
                    <a:pt x="510" y="88"/>
                  </a:lnTo>
                  <a:lnTo>
                    <a:pt x="501" y="78"/>
                  </a:lnTo>
                  <a:lnTo>
                    <a:pt x="490" y="67"/>
                  </a:lnTo>
                  <a:lnTo>
                    <a:pt x="478" y="57"/>
                  </a:lnTo>
                  <a:lnTo>
                    <a:pt x="465" y="48"/>
                  </a:lnTo>
                  <a:lnTo>
                    <a:pt x="449" y="40"/>
                  </a:lnTo>
                  <a:lnTo>
                    <a:pt x="433" y="32"/>
                  </a:lnTo>
                  <a:lnTo>
                    <a:pt x="414" y="24"/>
                  </a:lnTo>
                  <a:lnTo>
                    <a:pt x="394" y="18"/>
                  </a:lnTo>
                  <a:lnTo>
                    <a:pt x="374" y="14"/>
                  </a:lnTo>
                  <a:lnTo>
                    <a:pt x="353" y="8"/>
                  </a:lnTo>
                  <a:lnTo>
                    <a:pt x="331" y="5"/>
                  </a:lnTo>
                  <a:lnTo>
                    <a:pt x="309" y="2"/>
                  </a:lnTo>
                  <a:lnTo>
                    <a:pt x="286" y="1"/>
                  </a:lnTo>
                  <a:lnTo>
                    <a:pt x="262" y="0"/>
                  </a:lnTo>
                  <a:lnTo>
                    <a:pt x="240" y="1"/>
                  </a:lnTo>
                  <a:lnTo>
                    <a:pt x="218" y="2"/>
                  </a:lnTo>
                  <a:lnTo>
                    <a:pt x="195" y="5"/>
                  </a:lnTo>
                  <a:lnTo>
                    <a:pt x="173" y="8"/>
                  </a:lnTo>
                  <a:lnTo>
                    <a:pt x="152" y="14"/>
                  </a:lnTo>
                  <a:lnTo>
                    <a:pt x="132" y="18"/>
                  </a:lnTo>
                  <a:lnTo>
                    <a:pt x="112" y="24"/>
                  </a:lnTo>
                  <a:lnTo>
                    <a:pt x="94" y="32"/>
                  </a:lnTo>
                  <a:lnTo>
                    <a:pt x="77" y="40"/>
                  </a:lnTo>
                  <a:lnTo>
                    <a:pt x="62" y="48"/>
                  </a:lnTo>
                  <a:lnTo>
                    <a:pt x="48" y="57"/>
                  </a:lnTo>
                  <a:lnTo>
                    <a:pt x="36" y="67"/>
                  </a:lnTo>
                  <a:lnTo>
                    <a:pt x="25" y="78"/>
                  </a:lnTo>
                  <a:lnTo>
                    <a:pt x="16" y="88"/>
                  </a:lnTo>
                  <a:lnTo>
                    <a:pt x="9" y="100"/>
                  </a:lnTo>
                  <a:lnTo>
                    <a:pt x="4" y="111"/>
                  </a:lnTo>
                  <a:lnTo>
                    <a:pt x="1" y="123"/>
                  </a:lnTo>
                  <a:lnTo>
                    <a:pt x="0" y="134"/>
                  </a:lnTo>
                  <a:lnTo>
                    <a:pt x="1" y="145"/>
                  </a:lnTo>
                  <a:lnTo>
                    <a:pt x="4" y="158"/>
                  </a:lnTo>
                  <a:lnTo>
                    <a:pt x="9" y="168"/>
                  </a:lnTo>
                  <a:lnTo>
                    <a:pt x="16" y="180"/>
                  </a:lnTo>
                  <a:lnTo>
                    <a:pt x="25" y="190"/>
                  </a:lnTo>
                  <a:lnTo>
                    <a:pt x="36" y="201"/>
                  </a:lnTo>
                  <a:lnTo>
                    <a:pt x="48" y="211"/>
                  </a:lnTo>
                  <a:lnTo>
                    <a:pt x="62" y="220"/>
                  </a:lnTo>
                  <a:lnTo>
                    <a:pt x="77" y="228"/>
                  </a:lnTo>
                  <a:lnTo>
                    <a:pt x="94" y="237"/>
                  </a:lnTo>
                  <a:lnTo>
                    <a:pt x="112" y="244"/>
                  </a:lnTo>
                  <a:lnTo>
                    <a:pt x="132" y="250"/>
                  </a:lnTo>
                  <a:lnTo>
                    <a:pt x="152" y="256"/>
                  </a:lnTo>
                  <a:lnTo>
                    <a:pt x="173" y="260"/>
                  </a:lnTo>
                  <a:lnTo>
                    <a:pt x="195" y="264"/>
                  </a:lnTo>
                  <a:lnTo>
                    <a:pt x="218" y="266"/>
                  </a:lnTo>
                  <a:lnTo>
                    <a:pt x="240" y="267"/>
                  </a:lnTo>
                  <a:lnTo>
                    <a:pt x="262" y="269"/>
                  </a:lnTo>
                  <a:lnTo>
                    <a:pt x="286" y="267"/>
                  </a:lnTo>
                  <a:lnTo>
                    <a:pt x="309" y="266"/>
                  </a:lnTo>
                  <a:lnTo>
                    <a:pt x="331" y="264"/>
                  </a:lnTo>
                  <a:lnTo>
                    <a:pt x="353" y="260"/>
                  </a:lnTo>
                  <a:lnTo>
                    <a:pt x="374" y="256"/>
                  </a:lnTo>
                  <a:lnTo>
                    <a:pt x="394" y="250"/>
                  </a:lnTo>
                  <a:lnTo>
                    <a:pt x="414" y="244"/>
                  </a:lnTo>
                  <a:lnTo>
                    <a:pt x="433" y="237"/>
                  </a:lnTo>
                  <a:lnTo>
                    <a:pt x="449" y="228"/>
                  </a:lnTo>
                  <a:lnTo>
                    <a:pt x="465" y="220"/>
                  </a:lnTo>
                  <a:lnTo>
                    <a:pt x="478" y="211"/>
                  </a:lnTo>
                  <a:lnTo>
                    <a:pt x="490" y="201"/>
                  </a:lnTo>
                  <a:lnTo>
                    <a:pt x="501" y="190"/>
                  </a:lnTo>
                  <a:lnTo>
                    <a:pt x="510" y="180"/>
                  </a:lnTo>
                  <a:lnTo>
                    <a:pt x="517" y="168"/>
                  </a:lnTo>
                  <a:lnTo>
                    <a:pt x="522" y="158"/>
                  </a:lnTo>
                  <a:lnTo>
                    <a:pt x="525" y="145"/>
                  </a:lnTo>
                  <a:lnTo>
                    <a:pt x="527" y="1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2294" y="1383"/>
              <a:ext cx="525" cy="269"/>
            </a:xfrm>
            <a:custGeom>
              <a:avLst/>
              <a:gdLst>
                <a:gd name="T0" fmla="*/ 522 w 525"/>
                <a:gd name="T1" fmla="*/ 121 h 269"/>
                <a:gd name="T2" fmla="*/ 515 w 525"/>
                <a:gd name="T3" fmla="*/ 98 h 269"/>
                <a:gd name="T4" fmla="*/ 500 w 525"/>
                <a:gd name="T5" fmla="*/ 77 h 269"/>
                <a:gd name="T6" fmla="*/ 476 w 525"/>
                <a:gd name="T7" fmla="*/ 57 h 269"/>
                <a:gd name="T8" fmla="*/ 446 w 525"/>
                <a:gd name="T9" fmla="*/ 38 h 269"/>
                <a:gd name="T10" fmla="*/ 412 w 525"/>
                <a:gd name="T11" fmla="*/ 24 h 269"/>
                <a:gd name="T12" fmla="*/ 372 w 525"/>
                <a:gd name="T13" fmla="*/ 12 h 269"/>
                <a:gd name="T14" fmla="*/ 329 w 525"/>
                <a:gd name="T15" fmla="*/ 4 h 269"/>
                <a:gd name="T16" fmla="*/ 284 w 525"/>
                <a:gd name="T17" fmla="*/ 0 h 269"/>
                <a:gd name="T18" fmla="*/ 239 w 525"/>
                <a:gd name="T19" fmla="*/ 0 h 269"/>
                <a:gd name="T20" fmla="*/ 194 w 525"/>
                <a:gd name="T21" fmla="*/ 4 h 269"/>
                <a:gd name="T22" fmla="*/ 151 w 525"/>
                <a:gd name="T23" fmla="*/ 12 h 269"/>
                <a:gd name="T24" fmla="*/ 111 w 525"/>
                <a:gd name="T25" fmla="*/ 24 h 269"/>
                <a:gd name="T26" fmla="*/ 76 w 525"/>
                <a:gd name="T27" fmla="*/ 38 h 269"/>
                <a:gd name="T28" fmla="*/ 46 w 525"/>
                <a:gd name="T29" fmla="*/ 57 h 269"/>
                <a:gd name="T30" fmla="*/ 23 w 525"/>
                <a:gd name="T31" fmla="*/ 77 h 269"/>
                <a:gd name="T32" fmla="*/ 8 w 525"/>
                <a:gd name="T33" fmla="*/ 98 h 269"/>
                <a:gd name="T34" fmla="*/ 1 w 525"/>
                <a:gd name="T35" fmla="*/ 121 h 269"/>
                <a:gd name="T36" fmla="*/ 1 w 525"/>
                <a:gd name="T37" fmla="*/ 144 h 269"/>
                <a:gd name="T38" fmla="*/ 8 w 525"/>
                <a:gd name="T39" fmla="*/ 167 h 269"/>
                <a:gd name="T40" fmla="*/ 23 w 525"/>
                <a:gd name="T41" fmla="*/ 190 h 269"/>
                <a:gd name="T42" fmla="*/ 46 w 525"/>
                <a:gd name="T43" fmla="*/ 210 h 269"/>
                <a:gd name="T44" fmla="*/ 76 w 525"/>
                <a:gd name="T45" fmla="*/ 227 h 269"/>
                <a:gd name="T46" fmla="*/ 111 w 525"/>
                <a:gd name="T47" fmla="*/ 243 h 269"/>
                <a:gd name="T48" fmla="*/ 151 w 525"/>
                <a:gd name="T49" fmla="*/ 255 h 269"/>
                <a:gd name="T50" fmla="*/ 194 w 525"/>
                <a:gd name="T51" fmla="*/ 263 h 269"/>
                <a:gd name="T52" fmla="*/ 239 w 525"/>
                <a:gd name="T53" fmla="*/ 268 h 269"/>
                <a:gd name="T54" fmla="*/ 284 w 525"/>
                <a:gd name="T55" fmla="*/ 268 h 269"/>
                <a:gd name="T56" fmla="*/ 329 w 525"/>
                <a:gd name="T57" fmla="*/ 263 h 269"/>
                <a:gd name="T58" fmla="*/ 372 w 525"/>
                <a:gd name="T59" fmla="*/ 255 h 269"/>
                <a:gd name="T60" fmla="*/ 412 w 525"/>
                <a:gd name="T61" fmla="*/ 243 h 269"/>
                <a:gd name="T62" fmla="*/ 446 w 525"/>
                <a:gd name="T63" fmla="*/ 227 h 269"/>
                <a:gd name="T64" fmla="*/ 476 w 525"/>
                <a:gd name="T65" fmla="*/ 210 h 269"/>
                <a:gd name="T66" fmla="*/ 500 w 525"/>
                <a:gd name="T67" fmla="*/ 190 h 269"/>
                <a:gd name="T68" fmla="*/ 515 w 525"/>
                <a:gd name="T69" fmla="*/ 167 h 269"/>
                <a:gd name="T70" fmla="*/ 522 w 525"/>
                <a:gd name="T71" fmla="*/ 144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5" h="269">
                  <a:moveTo>
                    <a:pt x="524" y="133"/>
                  </a:moveTo>
                  <a:lnTo>
                    <a:pt x="522" y="121"/>
                  </a:lnTo>
                  <a:lnTo>
                    <a:pt x="519" y="110"/>
                  </a:lnTo>
                  <a:lnTo>
                    <a:pt x="515" y="98"/>
                  </a:lnTo>
                  <a:lnTo>
                    <a:pt x="507" y="87"/>
                  </a:lnTo>
                  <a:lnTo>
                    <a:pt x="500" y="77"/>
                  </a:lnTo>
                  <a:lnTo>
                    <a:pt x="489" y="65"/>
                  </a:lnTo>
                  <a:lnTo>
                    <a:pt x="476" y="57"/>
                  </a:lnTo>
                  <a:lnTo>
                    <a:pt x="463" y="47"/>
                  </a:lnTo>
                  <a:lnTo>
                    <a:pt x="446" y="38"/>
                  </a:lnTo>
                  <a:lnTo>
                    <a:pt x="430" y="31"/>
                  </a:lnTo>
                  <a:lnTo>
                    <a:pt x="412" y="24"/>
                  </a:lnTo>
                  <a:lnTo>
                    <a:pt x="392" y="17"/>
                  </a:lnTo>
                  <a:lnTo>
                    <a:pt x="372" y="12"/>
                  </a:lnTo>
                  <a:lnTo>
                    <a:pt x="351" y="8"/>
                  </a:lnTo>
                  <a:lnTo>
                    <a:pt x="329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1" y="8"/>
                  </a:lnTo>
                  <a:lnTo>
                    <a:pt x="151" y="12"/>
                  </a:lnTo>
                  <a:lnTo>
                    <a:pt x="130" y="17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6" y="38"/>
                  </a:lnTo>
                  <a:lnTo>
                    <a:pt x="60" y="47"/>
                  </a:lnTo>
                  <a:lnTo>
                    <a:pt x="46" y="57"/>
                  </a:lnTo>
                  <a:lnTo>
                    <a:pt x="34" y="65"/>
                  </a:lnTo>
                  <a:lnTo>
                    <a:pt x="23" y="77"/>
                  </a:lnTo>
                  <a:lnTo>
                    <a:pt x="15" y="87"/>
                  </a:lnTo>
                  <a:lnTo>
                    <a:pt x="8" y="98"/>
                  </a:lnTo>
                  <a:lnTo>
                    <a:pt x="3" y="110"/>
                  </a:lnTo>
                  <a:lnTo>
                    <a:pt x="1" y="121"/>
                  </a:lnTo>
                  <a:lnTo>
                    <a:pt x="0" y="133"/>
                  </a:lnTo>
                  <a:lnTo>
                    <a:pt x="1" y="144"/>
                  </a:lnTo>
                  <a:lnTo>
                    <a:pt x="3" y="157"/>
                  </a:lnTo>
                  <a:lnTo>
                    <a:pt x="8" y="167"/>
                  </a:lnTo>
                  <a:lnTo>
                    <a:pt x="15" y="179"/>
                  </a:lnTo>
                  <a:lnTo>
                    <a:pt x="23" y="190"/>
                  </a:lnTo>
                  <a:lnTo>
                    <a:pt x="34" y="200"/>
                  </a:lnTo>
                  <a:lnTo>
                    <a:pt x="46" y="210"/>
                  </a:lnTo>
                  <a:lnTo>
                    <a:pt x="60" y="219"/>
                  </a:lnTo>
                  <a:lnTo>
                    <a:pt x="76" y="227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0" y="249"/>
                  </a:lnTo>
                  <a:lnTo>
                    <a:pt x="151" y="255"/>
                  </a:lnTo>
                  <a:lnTo>
                    <a:pt x="171" y="259"/>
                  </a:lnTo>
                  <a:lnTo>
                    <a:pt x="194" y="263"/>
                  </a:lnTo>
                  <a:lnTo>
                    <a:pt x="216" y="265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29" y="263"/>
                  </a:lnTo>
                  <a:lnTo>
                    <a:pt x="351" y="259"/>
                  </a:lnTo>
                  <a:lnTo>
                    <a:pt x="372" y="255"/>
                  </a:lnTo>
                  <a:lnTo>
                    <a:pt x="392" y="249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6" y="227"/>
                  </a:lnTo>
                  <a:lnTo>
                    <a:pt x="463" y="219"/>
                  </a:lnTo>
                  <a:lnTo>
                    <a:pt x="476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7" y="179"/>
                  </a:lnTo>
                  <a:lnTo>
                    <a:pt x="515" y="167"/>
                  </a:lnTo>
                  <a:lnTo>
                    <a:pt x="519" y="157"/>
                  </a:lnTo>
                  <a:lnTo>
                    <a:pt x="522" y="144"/>
                  </a:lnTo>
                  <a:lnTo>
                    <a:pt x="524" y="13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3259" y="1383"/>
              <a:ext cx="525" cy="269"/>
            </a:xfrm>
            <a:custGeom>
              <a:avLst/>
              <a:gdLst>
                <a:gd name="T0" fmla="*/ 1 w 525"/>
                <a:gd name="T1" fmla="*/ 144 h 269"/>
                <a:gd name="T2" fmla="*/ 8 w 525"/>
                <a:gd name="T3" fmla="*/ 167 h 269"/>
                <a:gd name="T4" fmla="*/ 25 w 525"/>
                <a:gd name="T5" fmla="*/ 190 h 269"/>
                <a:gd name="T6" fmla="*/ 47 w 525"/>
                <a:gd name="T7" fmla="*/ 210 h 269"/>
                <a:gd name="T8" fmla="*/ 77 w 525"/>
                <a:gd name="T9" fmla="*/ 227 h 269"/>
                <a:gd name="T10" fmla="*/ 111 w 525"/>
                <a:gd name="T11" fmla="*/ 243 h 269"/>
                <a:gd name="T12" fmla="*/ 151 w 525"/>
                <a:gd name="T13" fmla="*/ 255 h 269"/>
                <a:gd name="T14" fmla="*/ 194 w 525"/>
                <a:gd name="T15" fmla="*/ 263 h 269"/>
                <a:gd name="T16" fmla="*/ 239 w 525"/>
                <a:gd name="T17" fmla="*/ 268 h 269"/>
                <a:gd name="T18" fmla="*/ 284 w 525"/>
                <a:gd name="T19" fmla="*/ 268 h 269"/>
                <a:gd name="T20" fmla="*/ 330 w 525"/>
                <a:gd name="T21" fmla="*/ 263 h 269"/>
                <a:gd name="T22" fmla="*/ 372 w 525"/>
                <a:gd name="T23" fmla="*/ 255 h 269"/>
                <a:gd name="T24" fmla="*/ 412 w 525"/>
                <a:gd name="T25" fmla="*/ 243 h 269"/>
                <a:gd name="T26" fmla="*/ 447 w 525"/>
                <a:gd name="T27" fmla="*/ 227 h 269"/>
                <a:gd name="T28" fmla="*/ 477 w 525"/>
                <a:gd name="T29" fmla="*/ 210 h 269"/>
                <a:gd name="T30" fmla="*/ 500 w 525"/>
                <a:gd name="T31" fmla="*/ 190 h 269"/>
                <a:gd name="T32" fmla="*/ 515 w 525"/>
                <a:gd name="T33" fmla="*/ 167 h 269"/>
                <a:gd name="T34" fmla="*/ 522 w 525"/>
                <a:gd name="T35" fmla="*/ 144 h 269"/>
                <a:gd name="T36" fmla="*/ 522 w 525"/>
                <a:gd name="T37" fmla="*/ 121 h 269"/>
                <a:gd name="T38" fmla="*/ 515 w 525"/>
                <a:gd name="T39" fmla="*/ 98 h 269"/>
                <a:gd name="T40" fmla="*/ 500 w 525"/>
                <a:gd name="T41" fmla="*/ 77 h 269"/>
                <a:gd name="T42" fmla="*/ 477 w 525"/>
                <a:gd name="T43" fmla="*/ 55 h 269"/>
                <a:gd name="T44" fmla="*/ 447 w 525"/>
                <a:gd name="T45" fmla="*/ 38 h 269"/>
                <a:gd name="T46" fmla="*/ 412 w 525"/>
                <a:gd name="T47" fmla="*/ 22 h 269"/>
                <a:gd name="T48" fmla="*/ 372 w 525"/>
                <a:gd name="T49" fmla="*/ 12 h 269"/>
                <a:gd name="T50" fmla="*/ 329 w 525"/>
                <a:gd name="T51" fmla="*/ 4 h 269"/>
                <a:gd name="T52" fmla="*/ 284 w 525"/>
                <a:gd name="T53" fmla="*/ 0 h 269"/>
                <a:gd name="T54" fmla="*/ 239 w 525"/>
                <a:gd name="T55" fmla="*/ 0 h 269"/>
                <a:gd name="T56" fmla="*/ 194 w 525"/>
                <a:gd name="T57" fmla="*/ 4 h 269"/>
                <a:gd name="T58" fmla="*/ 151 w 525"/>
                <a:gd name="T59" fmla="*/ 12 h 269"/>
                <a:gd name="T60" fmla="*/ 111 w 525"/>
                <a:gd name="T61" fmla="*/ 24 h 269"/>
                <a:gd name="T62" fmla="*/ 77 w 525"/>
                <a:gd name="T63" fmla="*/ 38 h 269"/>
                <a:gd name="T64" fmla="*/ 47 w 525"/>
                <a:gd name="T65" fmla="*/ 57 h 269"/>
                <a:gd name="T66" fmla="*/ 25 w 525"/>
                <a:gd name="T67" fmla="*/ 77 h 269"/>
                <a:gd name="T68" fmla="*/ 8 w 525"/>
                <a:gd name="T69" fmla="*/ 98 h 269"/>
                <a:gd name="T70" fmla="*/ 1 w 525"/>
                <a:gd name="T71" fmla="*/ 121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5" h="269">
                  <a:moveTo>
                    <a:pt x="0" y="134"/>
                  </a:moveTo>
                  <a:lnTo>
                    <a:pt x="1" y="144"/>
                  </a:lnTo>
                  <a:lnTo>
                    <a:pt x="4" y="157"/>
                  </a:lnTo>
                  <a:lnTo>
                    <a:pt x="8" y="167"/>
                  </a:lnTo>
                  <a:lnTo>
                    <a:pt x="16" y="179"/>
                  </a:lnTo>
                  <a:lnTo>
                    <a:pt x="25" y="190"/>
                  </a:lnTo>
                  <a:lnTo>
                    <a:pt x="34" y="200"/>
                  </a:lnTo>
                  <a:lnTo>
                    <a:pt x="47" y="210"/>
                  </a:lnTo>
                  <a:lnTo>
                    <a:pt x="61" y="219"/>
                  </a:lnTo>
                  <a:lnTo>
                    <a:pt x="77" y="227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1" y="249"/>
                  </a:lnTo>
                  <a:lnTo>
                    <a:pt x="151" y="255"/>
                  </a:lnTo>
                  <a:lnTo>
                    <a:pt x="172" y="259"/>
                  </a:lnTo>
                  <a:lnTo>
                    <a:pt x="194" y="263"/>
                  </a:lnTo>
                  <a:lnTo>
                    <a:pt x="216" y="265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30" y="263"/>
                  </a:lnTo>
                  <a:lnTo>
                    <a:pt x="352" y="259"/>
                  </a:lnTo>
                  <a:lnTo>
                    <a:pt x="372" y="255"/>
                  </a:lnTo>
                  <a:lnTo>
                    <a:pt x="393" y="249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7" y="227"/>
                  </a:lnTo>
                  <a:lnTo>
                    <a:pt x="463" y="219"/>
                  </a:lnTo>
                  <a:lnTo>
                    <a:pt x="477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8" y="179"/>
                  </a:lnTo>
                  <a:lnTo>
                    <a:pt x="515" y="167"/>
                  </a:lnTo>
                  <a:lnTo>
                    <a:pt x="520" y="157"/>
                  </a:lnTo>
                  <a:lnTo>
                    <a:pt x="522" y="144"/>
                  </a:lnTo>
                  <a:lnTo>
                    <a:pt x="524" y="133"/>
                  </a:lnTo>
                  <a:lnTo>
                    <a:pt x="522" y="121"/>
                  </a:lnTo>
                  <a:lnTo>
                    <a:pt x="520" y="110"/>
                  </a:lnTo>
                  <a:lnTo>
                    <a:pt x="515" y="98"/>
                  </a:lnTo>
                  <a:lnTo>
                    <a:pt x="508" y="87"/>
                  </a:lnTo>
                  <a:lnTo>
                    <a:pt x="500" y="77"/>
                  </a:lnTo>
                  <a:lnTo>
                    <a:pt x="489" y="65"/>
                  </a:lnTo>
                  <a:lnTo>
                    <a:pt x="477" y="55"/>
                  </a:lnTo>
                  <a:lnTo>
                    <a:pt x="463" y="47"/>
                  </a:lnTo>
                  <a:lnTo>
                    <a:pt x="447" y="38"/>
                  </a:lnTo>
                  <a:lnTo>
                    <a:pt x="430" y="31"/>
                  </a:lnTo>
                  <a:lnTo>
                    <a:pt x="412" y="22"/>
                  </a:lnTo>
                  <a:lnTo>
                    <a:pt x="393" y="17"/>
                  </a:lnTo>
                  <a:lnTo>
                    <a:pt x="372" y="12"/>
                  </a:lnTo>
                  <a:lnTo>
                    <a:pt x="352" y="7"/>
                  </a:lnTo>
                  <a:lnTo>
                    <a:pt x="329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2" y="8"/>
                  </a:lnTo>
                  <a:lnTo>
                    <a:pt x="151" y="12"/>
                  </a:lnTo>
                  <a:lnTo>
                    <a:pt x="131" y="17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7" y="38"/>
                  </a:lnTo>
                  <a:lnTo>
                    <a:pt x="61" y="47"/>
                  </a:lnTo>
                  <a:lnTo>
                    <a:pt x="47" y="57"/>
                  </a:lnTo>
                  <a:lnTo>
                    <a:pt x="34" y="67"/>
                  </a:lnTo>
                  <a:lnTo>
                    <a:pt x="25" y="77"/>
                  </a:lnTo>
                  <a:lnTo>
                    <a:pt x="16" y="87"/>
                  </a:lnTo>
                  <a:lnTo>
                    <a:pt x="8" y="98"/>
                  </a:lnTo>
                  <a:lnTo>
                    <a:pt x="4" y="110"/>
                  </a:lnTo>
                  <a:lnTo>
                    <a:pt x="1" y="121"/>
                  </a:lnTo>
                  <a:lnTo>
                    <a:pt x="0" y="1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1716" y="1028"/>
              <a:ext cx="525" cy="269"/>
            </a:xfrm>
            <a:custGeom>
              <a:avLst/>
              <a:gdLst>
                <a:gd name="T0" fmla="*/ 1 w 525"/>
                <a:gd name="T1" fmla="*/ 146 h 269"/>
                <a:gd name="T2" fmla="*/ 8 w 525"/>
                <a:gd name="T3" fmla="*/ 169 h 269"/>
                <a:gd name="T4" fmla="*/ 25 w 525"/>
                <a:gd name="T5" fmla="*/ 190 h 269"/>
                <a:gd name="T6" fmla="*/ 47 w 525"/>
                <a:gd name="T7" fmla="*/ 210 h 269"/>
                <a:gd name="T8" fmla="*/ 77 w 525"/>
                <a:gd name="T9" fmla="*/ 229 h 269"/>
                <a:gd name="T10" fmla="*/ 111 w 525"/>
                <a:gd name="T11" fmla="*/ 243 h 269"/>
                <a:gd name="T12" fmla="*/ 151 w 525"/>
                <a:gd name="T13" fmla="*/ 256 h 269"/>
                <a:gd name="T14" fmla="*/ 194 w 525"/>
                <a:gd name="T15" fmla="*/ 263 h 269"/>
                <a:gd name="T16" fmla="*/ 239 w 525"/>
                <a:gd name="T17" fmla="*/ 268 h 269"/>
                <a:gd name="T18" fmla="*/ 284 w 525"/>
                <a:gd name="T19" fmla="*/ 268 h 269"/>
                <a:gd name="T20" fmla="*/ 330 w 525"/>
                <a:gd name="T21" fmla="*/ 263 h 269"/>
                <a:gd name="T22" fmla="*/ 372 w 525"/>
                <a:gd name="T23" fmla="*/ 255 h 269"/>
                <a:gd name="T24" fmla="*/ 413 w 525"/>
                <a:gd name="T25" fmla="*/ 243 h 269"/>
                <a:gd name="T26" fmla="*/ 447 w 525"/>
                <a:gd name="T27" fmla="*/ 227 h 269"/>
                <a:gd name="T28" fmla="*/ 477 w 525"/>
                <a:gd name="T29" fmla="*/ 210 h 269"/>
                <a:gd name="T30" fmla="*/ 500 w 525"/>
                <a:gd name="T31" fmla="*/ 190 h 269"/>
                <a:gd name="T32" fmla="*/ 515 w 525"/>
                <a:gd name="T33" fmla="*/ 169 h 269"/>
                <a:gd name="T34" fmla="*/ 524 w 525"/>
                <a:gd name="T35" fmla="*/ 146 h 269"/>
                <a:gd name="T36" fmla="*/ 524 w 525"/>
                <a:gd name="T37" fmla="*/ 121 h 269"/>
                <a:gd name="T38" fmla="*/ 515 w 525"/>
                <a:gd name="T39" fmla="*/ 98 h 269"/>
                <a:gd name="T40" fmla="*/ 500 w 525"/>
                <a:gd name="T41" fmla="*/ 77 h 269"/>
                <a:gd name="T42" fmla="*/ 477 w 525"/>
                <a:gd name="T43" fmla="*/ 57 h 269"/>
                <a:gd name="T44" fmla="*/ 447 w 525"/>
                <a:gd name="T45" fmla="*/ 38 h 269"/>
                <a:gd name="T46" fmla="*/ 413 w 525"/>
                <a:gd name="T47" fmla="*/ 24 h 269"/>
                <a:gd name="T48" fmla="*/ 372 w 525"/>
                <a:gd name="T49" fmla="*/ 12 h 269"/>
                <a:gd name="T50" fmla="*/ 330 w 525"/>
                <a:gd name="T51" fmla="*/ 4 h 269"/>
                <a:gd name="T52" fmla="*/ 284 w 525"/>
                <a:gd name="T53" fmla="*/ 0 h 269"/>
                <a:gd name="T54" fmla="*/ 239 w 525"/>
                <a:gd name="T55" fmla="*/ 0 h 269"/>
                <a:gd name="T56" fmla="*/ 194 w 525"/>
                <a:gd name="T57" fmla="*/ 4 h 269"/>
                <a:gd name="T58" fmla="*/ 151 w 525"/>
                <a:gd name="T59" fmla="*/ 12 h 269"/>
                <a:gd name="T60" fmla="*/ 111 w 525"/>
                <a:gd name="T61" fmla="*/ 24 h 269"/>
                <a:gd name="T62" fmla="*/ 77 w 525"/>
                <a:gd name="T63" fmla="*/ 38 h 269"/>
                <a:gd name="T64" fmla="*/ 47 w 525"/>
                <a:gd name="T65" fmla="*/ 57 h 269"/>
                <a:gd name="T66" fmla="*/ 25 w 525"/>
                <a:gd name="T67" fmla="*/ 77 h 269"/>
                <a:gd name="T68" fmla="*/ 8 w 525"/>
                <a:gd name="T69" fmla="*/ 98 h 269"/>
                <a:gd name="T70" fmla="*/ 1 w 525"/>
                <a:gd name="T71" fmla="*/ 121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5" h="269">
                  <a:moveTo>
                    <a:pt x="0" y="134"/>
                  </a:moveTo>
                  <a:lnTo>
                    <a:pt x="1" y="146"/>
                  </a:lnTo>
                  <a:lnTo>
                    <a:pt x="4" y="157"/>
                  </a:lnTo>
                  <a:lnTo>
                    <a:pt x="8" y="169"/>
                  </a:lnTo>
                  <a:lnTo>
                    <a:pt x="16" y="180"/>
                  </a:lnTo>
                  <a:lnTo>
                    <a:pt x="25" y="190"/>
                  </a:lnTo>
                  <a:lnTo>
                    <a:pt x="35" y="200"/>
                  </a:lnTo>
                  <a:lnTo>
                    <a:pt x="47" y="210"/>
                  </a:lnTo>
                  <a:lnTo>
                    <a:pt x="60" y="220"/>
                  </a:lnTo>
                  <a:lnTo>
                    <a:pt x="77" y="229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1" y="250"/>
                  </a:lnTo>
                  <a:lnTo>
                    <a:pt x="151" y="256"/>
                  </a:lnTo>
                  <a:lnTo>
                    <a:pt x="172" y="260"/>
                  </a:lnTo>
                  <a:lnTo>
                    <a:pt x="194" y="263"/>
                  </a:lnTo>
                  <a:lnTo>
                    <a:pt x="216" y="266"/>
                  </a:lnTo>
                  <a:lnTo>
                    <a:pt x="239" y="268"/>
                  </a:lnTo>
                  <a:lnTo>
                    <a:pt x="263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30" y="263"/>
                  </a:lnTo>
                  <a:lnTo>
                    <a:pt x="352" y="260"/>
                  </a:lnTo>
                  <a:lnTo>
                    <a:pt x="372" y="255"/>
                  </a:lnTo>
                  <a:lnTo>
                    <a:pt x="393" y="250"/>
                  </a:lnTo>
                  <a:lnTo>
                    <a:pt x="413" y="243"/>
                  </a:lnTo>
                  <a:lnTo>
                    <a:pt x="430" y="236"/>
                  </a:lnTo>
                  <a:lnTo>
                    <a:pt x="447" y="227"/>
                  </a:lnTo>
                  <a:lnTo>
                    <a:pt x="463" y="219"/>
                  </a:lnTo>
                  <a:lnTo>
                    <a:pt x="477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8" y="180"/>
                  </a:lnTo>
                  <a:lnTo>
                    <a:pt x="515" y="169"/>
                  </a:lnTo>
                  <a:lnTo>
                    <a:pt x="520" y="157"/>
                  </a:lnTo>
                  <a:lnTo>
                    <a:pt x="524" y="146"/>
                  </a:lnTo>
                  <a:lnTo>
                    <a:pt x="524" y="134"/>
                  </a:lnTo>
                  <a:lnTo>
                    <a:pt x="524" y="121"/>
                  </a:lnTo>
                  <a:lnTo>
                    <a:pt x="520" y="110"/>
                  </a:lnTo>
                  <a:lnTo>
                    <a:pt x="515" y="98"/>
                  </a:lnTo>
                  <a:lnTo>
                    <a:pt x="508" y="87"/>
                  </a:lnTo>
                  <a:lnTo>
                    <a:pt x="500" y="77"/>
                  </a:lnTo>
                  <a:lnTo>
                    <a:pt x="489" y="67"/>
                  </a:lnTo>
                  <a:lnTo>
                    <a:pt x="477" y="57"/>
                  </a:lnTo>
                  <a:lnTo>
                    <a:pt x="463" y="47"/>
                  </a:lnTo>
                  <a:lnTo>
                    <a:pt x="447" y="38"/>
                  </a:lnTo>
                  <a:lnTo>
                    <a:pt x="430" y="31"/>
                  </a:lnTo>
                  <a:lnTo>
                    <a:pt x="413" y="24"/>
                  </a:lnTo>
                  <a:lnTo>
                    <a:pt x="393" y="18"/>
                  </a:lnTo>
                  <a:lnTo>
                    <a:pt x="372" y="12"/>
                  </a:lnTo>
                  <a:lnTo>
                    <a:pt x="352" y="8"/>
                  </a:lnTo>
                  <a:lnTo>
                    <a:pt x="330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2" y="8"/>
                  </a:lnTo>
                  <a:lnTo>
                    <a:pt x="151" y="12"/>
                  </a:lnTo>
                  <a:lnTo>
                    <a:pt x="130" y="18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7" y="38"/>
                  </a:lnTo>
                  <a:lnTo>
                    <a:pt x="60" y="47"/>
                  </a:lnTo>
                  <a:lnTo>
                    <a:pt x="47" y="57"/>
                  </a:lnTo>
                  <a:lnTo>
                    <a:pt x="34" y="67"/>
                  </a:lnTo>
                  <a:lnTo>
                    <a:pt x="25" y="77"/>
                  </a:lnTo>
                  <a:lnTo>
                    <a:pt x="16" y="87"/>
                  </a:lnTo>
                  <a:lnTo>
                    <a:pt x="8" y="98"/>
                  </a:lnTo>
                  <a:lnTo>
                    <a:pt x="4" y="111"/>
                  </a:lnTo>
                  <a:lnTo>
                    <a:pt x="1" y="121"/>
                  </a:lnTo>
                  <a:lnTo>
                    <a:pt x="0" y="1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193" y="1375"/>
              <a:ext cx="526" cy="270"/>
            </a:xfrm>
            <a:custGeom>
              <a:avLst/>
              <a:gdLst>
                <a:gd name="T0" fmla="*/ 523 w 526"/>
                <a:gd name="T1" fmla="*/ 123 h 270"/>
                <a:gd name="T2" fmla="*/ 516 w 526"/>
                <a:gd name="T3" fmla="*/ 100 h 270"/>
                <a:gd name="T4" fmla="*/ 500 w 526"/>
                <a:gd name="T5" fmla="*/ 77 h 270"/>
                <a:gd name="T6" fmla="*/ 477 w 526"/>
                <a:gd name="T7" fmla="*/ 57 h 270"/>
                <a:gd name="T8" fmla="*/ 447 w 526"/>
                <a:gd name="T9" fmla="*/ 40 h 270"/>
                <a:gd name="T10" fmla="*/ 413 w 526"/>
                <a:gd name="T11" fmla="*/ 24 h 270"/>
                <a:gd name="T12" fmla="*/ 373 w 526"/>
                <a:gd name="T13" fmla="*/ 12 h 270"/>
                <a:gd name="T14" fmla="*/ 330 w 526"/>
                <a:gd name="T15" fmla="*/ 4 h 270"/>
                <a:gd name="T16" fmla="*/ 284 w 526"/>
                <a:gd name="T17" fmla="*/ 1 h 270"/>
                <a:gd name="T18" fmla="*/ 240 w 526"/>
                <a:gd name="T19" fmla="*/ 1 h 270"/>
                <a:gd name="T20" fmla="*/ 194 w 526"/>
                <a:gd name="T21" fmla="*/ 4 h 270"/>
                <a:gd name="T22" fmla="*/ 151 w 526"/>
                <a:gd name="T23" fmla="*/ 12 h 270"/>
                <a:gd name="T24" fmla="*/ 111 w 526"/>
                <a:gd name="T25" fmla="*/ 24 h 270"/>
                <a:gd name="T26" fmla="*/ 77 w 526"/>
                <a:gd name="T27" fmla="*/ 40 h 270"/>
                <a:gd name="T28" fmla="*/ 47 w 526"/>
                <a:gd name="T29" fmla="*/ 57 h 270"/>
                <a:gd name="T30" fmla="*/ 25 w 526"/>
                <a:gd name="T31" fmla="*/ 77 h 270"/>
                <a:gd name="T32" fmla="*/ 8 w 526"/>
                <a:gd name="T33" fmla="*/ 100 h 270"/>
                <a:gd name="T34" fmla="*/ 1 w 526"/>
                <a:gd name="T35" fmla="*/ 123 h 270"/>
                <a:gd name="T36" fmla="*/ 1 w 526"/>
                <a:gd name="T37" fmla="*/ 145 h 270"/>
                <a:gd name="T38" fmla="*/ 8 w 526"/>
                <a:gd name="T39" fmla="*/ 168 h 270"/>
                <a:gd name="T40" fmla="*/ 25 w 526"/>
                <a:gd name="T41" fmla="*/ 190 h 270"/>
                <a:gd name="T42" fmla="*/ 47 w 526"/>
                <a:gd name="T43" fmla="*/ 211 h 270"/>
                <a:gd name="T44" fmla="*/ 77 w 526"/>
                <a:gd name="T45" fmla="*/ 228 h 270"/>
                <a:gd name="T46" fmla="*/ 111 w 526"/>
                <a:gd name="T47" fmla="*/ 244 h 270"/>
                <a:gd name="T48" fmla="*/ 151 w 526"/>
                <a:gd name="T49" fmla="*/ 254 h 270"/>
                <a:gd name="T50" fmla="*/ 194 w 526"/>
                <a:gd name="T51" fmla="*/ 263 h 270"/>
                <a:gd name="T52" fmla="*/ 240 w 526"/>
                <a:gd name="T53" fmla="*/ 267 h 270"/>
                <a:gd name="T54" fmla="*/ 284 w 526"/>
                <a:gd name="T55" fmla="*/ 267 h 270"/>
                <a:gd name="T56" fmla="*/ 330 w 526"/>
                <a:gd name="T57" fmla="*/ 263 h 270"/>
                <a:gd name="T58" fmla="*/ 373 w 526"/>
                <a:gd name="T59" fmla="*/ 254 h 270"/>
                <a:gd name="T60" fmla="*/ 413 w 526"/>
                <a:gd name="T61" fmla="*/ 244 h 270"/>
                <a:gd name="T62" fmla="*/ 447 w 526"/>
                <a:gd name="T63" fmla="*/ 228 h 270"/>
                <a:gd name="T64" fmla="*/ 477 w 526"/>
                <a:gd name="T65" fmla="*/ 211 h 270"/>
                <a:gd name="T66" fmla="*/ 500 w 526"/>
                <a:gd name="T67" fmla="*/ 190 h 270"/>
                <a:gd name="T68" fmla="*/ 516 w 526"/>
                <a:gd name="T69" fmla="*/ 168 h 270"/>
                <a:gd name="T70" fmla="*/ 523 w 526"/>
                <a:gd name="T71" fmla="*/ 145 h 27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6" h="270">
                  <a:moveTo>
                    <a:pt x="525" y="134"/>
                  </a:moveTo>
                  <a:lnTo>
                    <a:pt x="523" y="123"/>
                  </a:lnTo>
                  <a:lnTo>
                    <a:pt x="520" y="110"/>
                  </a:lnTo>
                  <a:lnTo>
                    <a:pt x="516" y="100"/>
                  </a:lnTo>
                  <a:lnTo>
                    <a:pt x="508" y="88"/>
                  </a:lnTo>
                  <a:lnTo>
                    <a:pt x="500" y="77"/>
                  </a:lnTo>
                  <a:lnTo>
                    <a:pt x="489" y="67"/>
                  </a:lnTo>
                  <a:lnTo>
                    <a:pt x="477" y="57"/>
                  </a:lnTo>
                  <a:lnTo>
                    <a:pt x="463" y="48"/>
                  </a:lnTo>
                  <a:lnTo>
                    <a:pt x="447" y="40"/>
                  </a:lnTo>
                  <a:lnTo>
                    <a:pt x="431" y="31"/>
                  </a:lnTo>
                  <a:lnTo>
                    <a:pt x="413" y="24"/>
                  </a:lnTo>
                  <a:lnTo>
                    <a:pt x="393" y="18"/>
                  </a:lnTo>
                  <a:lnTo>
                    <a:pt x="373" y="12"/>
                  </a:lnTo>
                  <a:lnTo>
                    <a:pt x="352" y="8"/>
                  </a:lnTo>
                  <a:lnTo>
                    <a:pt x="330" y="4"/>
                  </a:lnTo>
                  <a:lnTo>
                    <a:pt x="307" y="2"/>
                  </a:lnTo>
                  <a:lnTo>
                    <a:pt x="284" y="1"/>
                  </a:lnTo>
                  <a:lnTo>
                    <a:pt x="261" y="0"/>
                  </a:lnTo>
                  <a:lnTo>
                    <a:pt x="240" y="1"/>
                  </a:lnTo>
                  <a:lnTo>
                    <a:pt x="217" y="2"/>
                  </a:lnTo>
                  <a:lnTo>
                    <a:pt x="194" y="4"/>
                  </a:lnTo>
                  <a:lnTo>
                    <a:pt x="172" y="8"/>
                  </a:lnTo>
                  <a:lnTo>
                    <a:pt x="151" y="12"/>
                  </a:lnTo>
                  <a:lnTo>
                    <a:pt x="131" y="18"/>
                  </a:lnTo>
                  <a:lnTo>
                    <a:pt x="111" y="24"/>
                  </a:lnTo>
                  <a:lnTo>
                    <a:pt x="94" y="31"/>
                  </a:lnTo>
                  <a:lnTo>
                    <a:pt x="77" y="40"/>
                  </a:lnTo>
                  <a:lnTo>
                    <a:pt x="61" y="48"/>
                  </a:lnTo>
                  <a:lnTo>
                    <a:pt x="47" y="57"/>
                  </a:lnTo>
                  <a:lnTo>
                    <a:pt x="35" y="67"/>
                  </a:lnTo>
                  <a:lnTo>
                    <a:pt x="25" y="77"/>
                  </a:lnTo>
                  <a:lnTo>
                    <a:pt x="16" y="88"/>
                  </a:lnTo>
                  <a:lnTo>
                    <a:pt x="8" y="100"/>
                  </a:lnTo>
                  <a:lnTo>
                    <a:pt x="4" y="110"/>
                  </a:lnTo>
                  <a:lnTo>
                    <a:pt x="1" y="123"/>
                  </a:lnTo>
                  <a:lnTo>
                    <a:pt x="0" y="134"/>
                  </a:lnTo>
                  <a:lnTo>
                    <a:pt x="1" y="145"/>
                  </a:lnTo>
                  <a:lnTo>
                    <a:pt x="4" y="157"/>
                  </a:lnTo>
                  <a:lnTo>
                    <a:pt x="8" y="168"/>
                  </a:lnTo>
                  <a:lnTo>
                    <a:pt x="16" y="180"/>
                  </a:lnTo>
                  <a:lnTo>
                    <a:pt x="25" y="190"/>
                  </a:lnTo>
                  <a:lnTo>
                    <a:pt x="35" y="201"/>
                  </a:lnTo>
                  <a:lnTo>
                    <a:pt x="47" y="211"/>
                  </a:lnTo>
                  <a:lnTo>
                    <a:pt x="61" y="220"/>
                  </a:lnTo>
                  <a:lnTo>
                    <a:pt x="77" y="228"/>
                  </a:lnTo>
                  <a:lnTo>
                    <a:pt x="94" y="236"/>
                  </a:lnTo>
                  <a:lnTo>
                    <a:pt x="111" y="244"/>
                  </a:lnTo>
                  <a:lnTo>
                    <a:pt x="131" y="250"/>
                  </a:lnTo>
                  <a:lnTo>
                    <a:pt x="151" y="254"/>
                  </a:lnTo>
                  <a:lnTo>
                    <a:pt x="172" y="260"/>
                  </a:lnTo>
                  <a:lnTo>
                    <a:pt x="194" y="263"/>
                  </a:lnTo>
                  <a:lnTo>
                    <a:pt x="217" y="266"/>
                  </a:lnTo>
                  <a:lnTo>
                    <a:pt x="240" y="267"/>
                  </a:lnTo>
                  <a:lnTo>
                    <a:pt x="261" y="269"/>
                  </a:lnTo>
                  <a:lnTo>
                    <a:pt x="284" y="267"/>
                  </a:lnTo>
                  <a:lnTo>
                    <a:pt x="307" y="266"/>
                  </a:lnTo>
                  <a:lnTo>
                    <a:pt x="330" y="263"/>
                  </a:lnTo>
                  <a:lnTo>
                    <a:pt x="352" y="260"/>
                  </a:lnTo>
                  <a:lnTo>
                    <a:pt x="373" y="254"/>
                  </a:lnTo>
                  <a:lnTo>
                    <a:pt x="393" y="250"/>
                  </a:lnTo>
                  <a:lnTo>
                    <a:pt x="413" y="244"/>
                  </a:lnTo>
                  <a:lnTo>
                    <a:pt x="431" y="236"/>
                  </a:lnTo>
                  <a:lnTo>
                    <a:pt x="447" y="228"/>
                  </a:lnTo>
                  <a:lnTo>
                    <a:pt x="463" y="220"/>
                  </a:lnTo>
                  <a:lnTo>
                    <a:pt x="477" y="211"/>
                  </a:lnTo>
                  <a:lnTo>
                    <a:pt x="489" y="201"/>
                  </a:lnTo>
                  <a:lnTo>
                    <a:pt x="500" y="190"/>
                  </a:lnTo>
                  <a:lnTo>
                    <a:pt x="508" y="180"/>
                  </a:lnTo>
                  <a:lnTo>
                    <a:pt x="516" y="168"/>
                  </a:lnTo>
                  <a:lnTo>
                    <a:pt x="520" y="157"/>
                  </a:lnTo>
                  <a:lnTo>
                    <a:pt x="523" y="145"/>
                  </a:lnTo>
                  <a:lnTo>
                    <a:pt x="525" y="1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1159" y="1375"/>
              <a:ext cx="525" cy="270"/>
            </a:xfrm>
            <a:custGeom>
              <a:avLst/>
              <a:gdLst>
                <a:gd name="T0" fmla="*/ 1 w 525"/>
                <a:gd name="T1" fmla="*/ 145 h 270"/>
                <a:gd name="T2" fmla="*/ 8 w 525"/>
                <a:gd name="T3" fmla="*/ 168 h 270"/>
                <a:gd name="T4" fmla="*/ 23 w 525"/>
                <a:gd name="T5" fmla="*/ 190 h 270"/>
                <a:gd name="T6" fmla="*/ 46 w 525"/>
                <a:gd name="T7" fmla="*/ 211 h 270"/>
                <a:gd name="T8" fmla="*/ 76 w 525"/>
                <a:gd name="T9" fmla="*/ 228 h 270"/>
                <a:gd name="T10" fmla="*/ 111 w 525"/>
                <a:gd name="T11" fmla="*/ 244 h 270"/>
                <a:gd name="T12" fmla="*/ 151 w 525"/>
                <a:gd name="T13" fmla="*/ 254 h 270"/>
                <a:gd name="T14" fmla="*/ 194 w 525"/>
                <a:gd name="T15" fmla="*/ 263 h 270"/>
                <a:gd name="T16" fmla="*/ 239 w 525"/>
                <a:gd name="T17" fmla="*/ 267 h 270"/>
                <a:gd name="T18" fmla="*/ 284 w 525"/>
                <a:gd name="T19" fmla="*/ 267 h 270"/>
                <a:gd name="T20" fmla="*/ 329 w 525"/>
                <a:gd name="T21" fmla="*/ 263 h 270"/>
                <a:gd name="T22" fmla="*/ 372 w 525"/>
                <a:gd name="T23" fmla="*/ 254 h 270"/>
                <a:gd name="T24" fmla="*/ 412 w 525"/>
                <a:gd name="T25" fmla="*/ 243 h 270"/>
                <a:gd name="T26" fmla="*/ 446 w 525"/>
                <a:gd name="T27" fmla="*/ 228 h 270"/>
                <a:gd name="T28" fmla="*/ 476 w 525"/>
                <a:gd name="T29" fmla="*/ 210 h 270"/>
                <a:gd name="T30" fmla="*/ 498 w 525"/>
                <a:gd name="T31" fmla="*/ 190 h 270"/>
                <a:gd name="T32" fmla="*/ 515 w 525"/>
                <a:gd name="T33" fmla="*/ 168 h 270"/>
                <a:gd name="T34" fmla="*/ 522 w 525"/>
                <a:gd name="T35" fmla="*/ 145 h 270"/>
                <a:gd name="T36" fmla="*/ 522 w 525"/>
                <a:gd name="T37" fmla="*/ 123 h 270"/>
                <a:gd name="T38" fmla="*/ 515 w 525"/>
                <a:gd name="T39" fmla="*/ 100 h 270"/>
                <a:gd name="T40" fmla="*/ 498 w 525"/>
                <a:gd name="T41" fmla="*/ 77 h 270"/>
                <a:gd name="T42" fmla="*/ 476 w 525"/>
                <a:gd name="T43" fmla="*/ 57 h 270"/>
                <a:gd name="T44" fmla="*/ 446 w 525"/>
                <a:gd name="T45" fmla="*/ 40 h 270"/>
                <a:gd name="T46" fmla="*/ 412 w 525"/>
                <a:gd name="T47" fmla="*/ 24 h 270"/>
                <a:gd name="T48" fmla="*/ 372 w 525"/>
                <a:gd name="T49" fmla="*/ 12 h 270"/>
                <a:gd name="T50" fmla="*/ 329 w 525"/>
                <a:gd name="T51" fmla="*/ 4 h 270"/>
                <a:gd name="T52" fmla="*/ 284 w 525"/>
                <a:gd name="T53" fmla="*/ 1 h 270"/>
                <a:gd name="T54" fmla="*/ 239 w 525"/>
                <a:gd name="T55" fmla="*/ 1 h 270"/>
                <a:gd name="T56" fmla="*/ 193 w 525"/>
                <a:gd name="T57" fmla="*/ 4 h 270"/>
                <a:gd name="T58" fmla="*/ 151 w 525"/>
                <a:gd name="T59" fmla="*/ 12 h 270"/>
                <a:gd name="T60" fmla="*/ 111 w 525"/>
                <a:gd name="T61" fmla="*/ 24 h 270"/>
                <a:gd name="T62" fmla="*/ 76 w 525"/>
                <a:gd name="T63" fmla="*/ 40 h 270"/>
                <a:gd name="T64" fmla="*/ 46 w 525"/>
                <a:gd name="T65" fmla="*/ 57 h 270"/>
                <a:gd name="T66" fmla="*/ 23 w 525"/>
                <a:gd name="T67" fmla="*/ 77 h 270"/>
                <a:gd name="T68" fmla="*/ 8 w 525"/>
                <a:gd name="T69" fmla="*/ 100 h 270"/>
                <a:gd name="T70" fmla="*/ 1 w 525"/>
                <a:gd name="T71" fmla="*/ 123 h 27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5" h="270">
                  <a:moveTo>
                    <a:pt x="0" y="134"/>
                  </a:moveTo>
                  <a:lnTo>
                    <a:pt x="1" y="145"/>
                  </a:lnTo>
                  <a:lnTo>
                    <a:pt x="3" y="157"/>
                  </a:lnTo>
                  <a:lnTo>
                    <a:pt x="8" y="168"/>
                  </a:lnTo>
                  <a:lnTo>
                    <a:pt x="15" y="180"/>
                  </a:lnTo>
                  <a:lnTo>
                    <a:pt x="23" y="190"/>
                  </a:lnTo>
                  <a:lnTo>
                    <a:pt x="34" y="201"/>
                  </a:lnTo>
                  <a:lnTo>
                    <a:pt x="46" y="211"/>
                  </a:lnTo>
                  <a:lnTo>
                    <a:pt x="60" y="220"/>
                  </a:lnTo>
                  <a:lnTo>
                    <a:pt x="76" y="228"/>
                  </a:lnTo>
                  <a:lnTo>
                    <a:pt x="93" y="236"/>
                  </a:lnTo>
                  <a:lnTo>
                    <a:pt x="111" y="244"/>
                  </a:lnTo>
                  <a:lnTo>
                    <a:pt x="130" y="250"/>
                  </a:lnTo>
                  <a:lnTo>
                    <a:pt x="151" y="254"/>
                  </a:lnTo>
                  <a:lnTo>
                    <a:pt x="171" y="260"/>
                  </a:lnTo>
                  <a:lnTo>
                    <a:pt x="194" y="263"/>
                  </a:lnTo>
                  <a:lnTo>
                    <a:pt x="216" y="266"/>
                  </a:lnTo>
                  <a:lnTo>
                    <a:pt x="239" y="267"/>
                  </a:lnTo>
                  <a:lnTo>
                    <a:pt x="262" y="269"/>
                  </a:lnTo>
                  <a:lnTo>
                    <a:pt x="284" y="267"/>
                  </a:lnTo>
                  <a:lnTo>
                    <a:pt x="307" y="266"/>
                  </a:lnTo>
                  <a:lnTo>
                    <a:pt x="329" y="263"/>
                  </a:lnTo>
                  <a:lnTo>
                    <a:pt x="351" y="260"/>
                  </a:lnTo>
                  <a:lnTo>
                    <a:pt x="372" y="254"/>
                  </a:lnTo>
                  <a:lnTo>
                    <a:pt x="392" y="250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6" y="228"/>
                  </a:lnTo>
                  <a:lnTo>
                    <a:pt x="462" y="220"/>
                  </a:lnTo>
                  <a:lnTo>
                    <a:pt x="476" y="210"/>
                  </a:lnTo>
                  <a:lnTo>
                    <a:pt x="489" y="201"/>
                  </a:lnTo>
                  <a:lnTo>
                    <a:pt x="498" y="190"/>
                  </a:lnTo>
                  <a:lnTo>
                    <a:pt x="507" y="180"/>
                  </a:lnTo>
                  <a:lnTo>
                    <a:pt x="515" y="168"/>
                  </a:lnTo>
                  <a:lnTo>
                    <a:pt x="519" y="157"/>
                  </a:lnTo>
                  <a:lnTo>
                    <a:pt x="522" y="145"/>
                  </a:lnTo>
                  <a:lnTo>
                    <a:pt x="524" y="134"/>
                  </a:lnTo>
                  <a:lnTo>
                    <a:pt x="522" y="123"/>
                  </a:lnTo>
                  <a:lnTo>
                    <a:pt x="519" y="110"/>
                  </a:lnTo>
                  <a:lnTo>
                    <a:pt x="515" y="100"/>
                  </a:lnTo>
                  <a:lnTo>
                    <a:pt x="507" y="88"/>
                  </a:lnTo>
                  <a:lnTo>
                    <a:pt x="498" y="77"/>
                  </a:lnTo>
                  <a:lnTo>
                    <a:pt x="489" y="67"/>
                  </a:lnTo>
                  <a:lnTo>
                    <a:pt x="476" y="57"/>
                  </a:lnTo>
                  <a:lnTo>
                    <a:pt x="462" y="48"/>
                  </a:lnTo>
                  <a:lnTo>
                    <a:pt x="446" y="40"/>
                  </a:lnTo>
                  <a:lnTo>
                    <a:pt x="430" y="31"/>
                  </a:lnTo>
                  <a:lnTo>
                    <a:pt x="412" y="24"/>
                  </a:lnTo>
                  <a:lnTo>
                    <a:pt x="392" y="18"/>
                  </a:lnTo>
                  <a:lnTo>
                    <a:pt x="372" y="12"/>
                  </a:lnTo>
                  <a:lnTo>
                    <a:pt x="351" y="8"/>
                  </a:lnTo>
                  <a:lnTo>
                    <a:pt x="329" y="4"/>
                  </a:lnTo>
                  <a:lnTo>
                    <a:pt x="307" y="2"/>
                  </a:lnTo>
                  <a:lnTo>
                    <a:pt x="284" y="1"/>
                  </a:lnTo>
                  <a:lnTo>
                    <a:pt x="262" y="0"/>
                  </a:lnTo>
                  <a:lnTo>
                    <a:pt x="239" y="1"/>
                  </a:lnTo>
                  <a:lnTo>
                    <a:pt x="216" y="2"/>
                  </a:lnTo>
                  <a:lnTo>
                    <a:pt x="193" y="4"/>
                  </a:lnTo>
                  <a:lnTo>
                    <a:pt x="171" y="8"/>
                  </a:lnTo>
                  <a:lnTo>
                    <a:pt x="151" y="12"/>
                  </a:lnTo>
                  <a:lnTo>
                    <a:pt x="130" y="18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6" y="40"/>
                  </a:lnTo>
                  <a:lnTo>
                    <a:pt x="60" y="48"/>
                  </a:lnTo>
                  <a:lnTo>
                    <a:pt x="46" y="57"/>
                  </a:lnTo>
                  <a:lnTo>
                    <a:pt x="34" y="67"/>
                  </a:lnTo>
                  <a:lnTo>
                    <a:pt x="23" y="77"/>
                  </a:lnTo>
                  <a:lnTo>
                    <a:pt x="15" y="88"/>
                  </a:lnTo>
                  <a:lnTo>
                    <a:pt x="8" y="100"/>
                  </a:lnTo>
                  <a:lnTo>
                    <a:pt x="3" y="110"/>
                  </a:lnTo>
                  <a:lnTo>
                    <a:pt x="1" y="123"/>
                  </a:lnTo>
                  <a:lnTo>
                    <a:pt x="0" y="1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1689" y="1705"/>
              <a:ext cx="788" cy="442"/>
            </a:xfrm>
            <a:custGeom>
              <a:avLst/>
              <a:gdLst>
                <a:gd name="T0" fmla="*/ 0 w 788"/>
                <a:gd name="T1" fmla="*/ 221 h 442"/>
                <a:gd name="T2" fmla="*/ 388 w 788"/>
                <a:gd name="T3" fmla="*/ 0 h 442"/>
                <a:gd name="T4" fmla="*/ 787 w 788"/>
                <a:gd name="T5" fmla="*/ 229 h 442"/>
                <a:gd name="T6" fmla="*/ 388 w 788"/>
                <a:gd name="T7" fmla="*/ 441 h 442"/>
                <a:gd name="T8" fmla="*/ 0 w 788"/>
                <a:gd name="T9" fmla="*/ 221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8" h="442">
                  <a:moveTo>
                    <a:pt x="0" y="221"/>
                  </a:moveTo>
                  <a:lnTo>
                    <a:pt x="388" y="0"/>
                  </a:lnTo>
                  <a:lnTo>
                    <a:pt x="787" y="229"/>
                  </a:lnTo>
                  <a:lnTo>
                    <a:pt x="388" y="441"/>
                  </a:lnTo>
                  <a:lnTo>
                    <a:pt x="0" y="2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2766" y="1815"/>
              <a:ext cx="851" cy="278"/>
            </a:xfrm>
            <a:custGeom>
              <a:avLst/>
              <a:gdLst>
                <a:gd name="T0" fmla="*/ 850 w 851"/>
                <a:gd name="T1" fmla="*/ 277 h 278"/>
                <a:gd name="T2" fmla="*/ 850 w 851"/>
                <a:gd name="T3" fmla="*/ 0 h 278"/>
                <a:gd name="T4" fmla="*/ 0 w 851"/>
                <a:gd name="T5" fmla="*/ 0 h 278"/>
                <a:gd name="T6" fmla="*/ 0 w 851"/>
                <a:gd name="T7" fmla="*/ 277 h 278"/>
                <a:gd name="T8" fmla="*/ 850 w 851"/>
                <a:gd name="T9" fmla="*/ 277 h 2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51" h="278">
                  <a:moveTo>
                    <a:pt x="850" y="277"/>
                  </a:moveTo>
                  <a:lnTo>
                    <a:pt x="850" y="0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850" y="27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600" y="1808"/>
              <a:ext cx="727" cy="277"/>
            </a:xfrm>
            <a:custGeom>
              <a:avLst/>
              <a:gdLst>
                <a:gd name="T0" fmla="*/ 726 w 727"/>
                <a:gd name="T1" fmla="*/ 276 h 277"/>
                <a:gd name="T2" fmla="*/ 726 w 727"/>
                <a:gd name="T3" fmla="*/ 0 h 277"/>
                <a:gd name="T4" fmla="*/ 0 w 727"/>
                <a:gd name="T5" fmla="*/ 0 h 277"/>
                <a:gd name="T6" fmla="*/ 0 w 727"/>
                <a:gd name="T7" fmla="*/ 276 h 277"/>
                <a:gd name="T8" fmla="*/ 726 w 727"/>
                <a:gd name="T9" fmla="*/ 276 h 2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7" h="277">
                  <a:moveTo>
                    <a:pt x="726" y="276"/>
                  </a:moveTo>
                  <a:lnTo>
                    <a:pt x="726" y="0"/>
                  </a:lnTo>
                  <a:lnTo>
                    <a:pt x="0" y="0"/>
                  </a:lnTo>
                  <a:lnTo>
                    <a:pt x="0" y="276"/>
                  </a:lnTo>
                  <a:lnTo>
                    <a:pt x="726" y="27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2766" y="1186"/>
              <a:ext cx="526" cy="269"/>
            </a:xfrm>
            <a:custGeom>
              <a:avLst/>
              <a:gdLst>
                <a:gd name="T0" fmla="*/ 523 w 526"/>
                <a:gd name="T1" fmla="*/ 121 h 269"/>
                <a:gd name="T2" fmla="*/ 516 w 526"/>
                <a:gd name="T3" fmla="*/ 98 h 269"/>
                <a:gd name="T4" fmla="*/ 501 w 526"/>
                <a:gd name="T5" fmla="*/ 77 h 269"/>
                <a:gd name="T6" fmla="*/ 478 w 526"/>
                <a:gd name="T7" fmla="*/ 57 h 269"/>
                <a:gd name="T8" fmla="*/ 448 w 526"/>
                <a:gd name="T9" fmla="*/ 38 h 269"/>
                <a:gd name="T10" fmla="*/ 412 w 526"/>
                <a:gd name="T11" fmla="*/ 24 h 269"/>
                <a:gd name="T12" fmla="*/ 373 w 526"/>
                <a:gd name="T13" fmla="*/ 12 h 269"/>
                <a:gd name="T14" fmla="*/ 330 w 526"/>
                <a:gd name="T15" fmla="*/ 4 h 269"/>
                <a:gd name="T16" fmla="*/ 285 w 526"/>
                <a:gd name="T17" fmla="*/ 0 h 269"/>
                <a:gd name="T18" fmla="*/ 239 w 526"/>
                <a:gd name="T19" fmla="*/ 0 h 269"/>
                <a:gd name="T20" fmla="*/ 194 w 526"/>
                <a:gd name="T21" fmla="*/ 4 h 269"/>
                <a:gd name="T22" fmla="*/ 151 w 526"/>
                <a:gd name="T23" fmla="*/ 12 h 269"/>
                <a:gd name="T24" fmla="*/ 112 w 526"/>
                <a:gd name="T25" fmla="*/ 24 h 269"/>
                <a:gd name="T26" fmla="*/ 76 w 526"/>
                <a:gd name="T27" fmla="*/ 38 h 269"/>
                <a:gd name="T28" fmla="*/ 46 w 526"/>
                <a:gd name="T29" fmla="*/ 57 h 269"/>
                <a:gd name="T30" fmla="*/ 23 w 526"/>
                <a:gd name="T31" fmla="*/ 77 h 269"/>
                <a:gd name="T32" fmla="*/ 8 w 526"/>
                <a:gd name="T33" fmla="*/ 98 h 269"/>
                <a:gd name="T34" fmla="*/ 1 w 526"/>
                <a:gd name="T35" fmla="*/ 121 h 269"/>
                <a:gd name="T36" fmla="*/ 1 w 526"/>
                <a:gd name="T37" fmla="*/ 146 h 269"/>
                <a:gd name="T38" fmla="*/ 8 w 526"/>
                <a:gd name="T39" fmla="*/ 169 h 269"/>
                <a:gd name="T40" fmla="*/ 23 w 526"/>
                <a:gd name="T41" fmla="*/ 190 h 269"/>
                <a:gd name="T42" fmla="*/ 46 w 526"/>
                <a:gd name="T43" fmla="*/ 210 h 269"/>
                <a:gd name="T44" fmla="*/ 76 w 526"/>
                <a:gd name="T45" fmla="*/ 229 h 269"/>
                <a:gd name="T46" fmla="*/ 112 w 526"/>
                <a:gd name="T47" fmla="*/ 243 h 269"/>
                <a:gd name="T48" fmla="*/ 151 w 526"/>
                <a:gd name="T49" fmla="*/ 256 h 269"/>
                <a:gd name="T50" fmla="*/ 194 w 526"/>
                <a:gd name="T51" fmla="*/ 263 h 269"/>
                <a:gd name="T52" fmla="*/ 239 w 526"/>
                <a:gd name="T53" fmla="*/ 268 h 269"/>
                <a:gd name="T54" fmla="*/ 285 w 526"/>
                <a:gd name="T55" fmla="*/ 268 h 269"/>
                <a:gd name="T56" fmla="*/ 330 w 526"/>
                <a:gd name="T57" fmla="*/ 263 h 269"/>
                <a:gd name="T58" fmla="*/ 373 w 526"/>
                <a:gd name="T59" fmla="*/ 256 h 269"/>
                <a:gd name="T60" fmla="*/ 412 w 526"/>
                <a:gd name="T61" fmla="*/ 243 h 269"/>
                <a:gd name="T62" fmla="*/ 448 w 526"/>
                <a:gd name="T63" fmla="*/ 229 h 269"/>
                <a:gd name="T64" fmla="*/ 478 w 526"/>
                <a:gd name="T65" fmla="*/ 210 h 269"/>
                <a:gd name="T66" fmla="*/ 501 w 526"/>
                <a:gd name="T67" fmla="*/ 190 h 269"/>
                <a:gd name="T68" fmla="*/ 516 w 526"/>
                <a:gd name="T69" fmla="*/ 169 h 269"/>
                <a:gd name="T70" fmla="*/ 523 w 526"/>
                <a:gd name="T71" fmla="*/ 146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6" h="269">
                  <a:moveTo>
                    <a:pt x="525" y="134"/>
                  </a:moveTo>
                  <a:lnTo>
                    <a:pt x="523" y="121"/>
                  </a:lnTo>
                  <a:lnTo>
                    <a:pt x="521" y="110"/>
                  </a:lnTo>
                  <a:lnTo>
                    <a:pt x="516" y="98"/>
                  </a:lnTo>
                  <a:lnTo>
                    <a:pt x="509" y="88"/>
                  </a:lnTo>
                  <a:lnTo>
                    <a:pt x="501" y="77"/>
                  </a:lnTo>
                  <a:lnTo>
                    <a:pt x="490" y="67"/>
                  </a:lnTo>
                  <a:lnTo>
                    <a:pt x="478" y="57"/>
                  </a:lnTo>
                  <a:lnTo>
                    <a:pt x="464" y="47"/>
                  </a:lnTo>
                  <a:lnTo>
                    <a:pt x="448" y="38"/>
                  </a:lnTo>
                  <a:lnTo>
                    <a:pt x="431" y="31"/>
                  </a:lnTo>
                  <a:lnTo>
                    <a:pt x="412" y="24"/>
                  </a:lnTo>
                  <a:lnTo>
                    <a:pt x="393" y="18"/>
                  </a:lnTo>
                  <a:lnTo>
                    <a:pt x="373" y="12"/>
                  </a:lnTo>
                  <a:lnTo>
                    <a:pt x="351" y="8"/>
                  </a:lnTo>
                  <a:lnTo>
                    <a:pt x="330" y="4"/>
                  </a:lnTo>
                  <a:lnTo>
                    <a:pt x="308" y="1"/>
                  </a:lnTo>
                  <a:lnTo>
                    <a:pt x="285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3" y="8"/>
                  </a:lnTo>
                  <a:lnTo>
                    <a:pt x="151" y="12"/>
                  </a:lnTo>
                  <a:lnTo>
                    <a:pt x="130" y="18"/>
                  </a:lnTo>
                  <a:lnTo>
                    <a:pt x="112" y="24"/>
                  </a:lnTo>
                  <a:lnTo>
                    <a:pt x="93" y="31"/>
                  </a:lnTo>
                  <a:lnTo>
                    <a:pt x="76" y="38"/>
                  </a:lnTo>
                  <a:lnTo>
                    <a:pt x="60" y="47"/>
                  </a:lnTo>
                  <a:lnTo>
                    <a:pt x="46" y="57"/>
                  </a:lnTo>
                  <a:lnTo>
                    <a:pt x="34" y="67"/>
                  </a:lnTo>
                  <a:lnTo>
                    <a:pt x="23" y="77"/>
                  </a:lnTo>
                  <a:lnTo>
                    <a:pt x="15" y="88"/>
                  </a:lnTo>
                  <a:lnTo>
                    <a:pt x="8" y="98"/>
                  </a:lnTo>
                  <a:lnTo>
                    <a:pt x="3" y="110"/>
                  </a:lnTo>
                  <a:lnTo>
                    <a:pt x="1" y="121"/>
                  </a:lnTo>
                  <a:lnTo>
                    <a:pt x="0" y="134"/>
                  </a:lnTo>
                  <a:lnTo>
                    <a:pt x="1" y="146"/>
                  </a:lnTo>
                  <a:lnTo>
                    <a:pt x="3" y="157"/>
                  </a:lnTo>
                  <a:lnTo>
                    <a:pt x="8" y="169"/>
                  </a:lnTo>
                  <a:lnTo>
                    <a:pt x="15" y="180"/>
                  </a:lnTo>
                  <a:lnTo>
                    <a:pt x="23" y="190"/>
                  </a:lnTo>
                  <a:lnTo>
                    <a:pt x="34" y="200"/>
                  </a:lnTo>
                  <a:lnTo>
                    <a:pt x="46" y="210"/>
                  </a:lnTo>
                  <a:lnTo>
                    <a:pt x="60" y="220"/>
                  </a:lnTo>
                  <a:lnTo>
                    <a:pt x="76" y="229"/>
                  </a:lnTo>
                  <a:lnTo>
                    <a:pt x="93" y="236"/>
                  </a:lnTo>
                  <a:lnTo>
                    <a:pt x="112" y="243"/>
                  </a:lnTo>
                  <a:lnTo>
                    <a:pt x="130" y="250"/>
                  </a:lnTo>
                  <a:lnTo>
                    <a:pt x="151" y="256"/>
                  </a:lnTo>
                  <a:lnTo>
                    <a:pt x="173" y="260"/>
                  </a:lnTo>
                  <a:lnTo>
                    <a:pt x="194" y="263"/>
                  </a:lnTo>
                  <a:lnTo>
                    <a:pt x="216" y="266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5" y="268"/>
                  </a:lnTo>
                  <a:lnTo>
                    <a:pt x="308" y="266"/>
                  </a:lnTo>
                  <a:lnTo>
                    <a:pt x="330" y="263"/>
                  </a:lnTo>
                  <a:lnTo>
                    <a:pt x="351" y="260"/>
                  </a:lnTo>
                  <a:lnTo>
                    <a:pt x="373" y="256"/>
                  </a:lnTo>
                  <a:lnTo>
                    <a:pt x="393" y="250"/>
                  </a:lnTo>
                  <a:lnTo>
                    <a:pt x="412" y="243"/>
                  </a:lnTo>
                  <a:lnTo>
                    <a:pt x="431" y="236"/>
                  </a:lnTo>
                  <a:lnTo>
                    <a:pt x="448" y="229"/>
                  </a:lnTo>
                  <a:lnTo>
                    <a:pt x="464" y="220"/>
                  </a:lnTo>
                  <a:lnTo>
                    <a:pt x="478" y="210"/>
                  </a:lnTo>
                  <a:lnTo>
                    <a:pt x="490" y="200"/>
                  </a:lnTo>
                  <a:lnTo>
                    <a:pt x="501" y="190"/>
                  </a:lnTo>
                  <a:lnTo>
                    <a:pt x="509" y="180"/>
                  </a:lnTo>
                  <a:lnTo>
                    <a:pt x="516" y="169"/>
                  </a:lnTo>
                  <a:lnTo>
                    <a:pt x="521" y="157"/>
                  </a:lnTo>
                  <a:lnTo>
                    <a:pt x="523" y="146"/>
                  </a:lnTo>
                  <a:lnTo>
                    <a:pt x="525" y="1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1237" y="1417"/>
              <a:ext cx="296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err="1">
                  <a:solidFill>
                    <a:srgbClr val="000000"/>
                  </a:solidFill>
                  <a:latin typeface="Arial" panose="020B0604020202020204" pitchFamily="34" charset="0"/>
                </a:rPr>
                <a:t>sal</a:t>
              </a:r>
              <a:endParaRPr lang="en-US" altLang="en-US" sz="16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2788" y="1212"/>
              <a:ext cx="540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dname</a:t>
              </a: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3240" y="1416"/>
              <a:ext cx="540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budget</a:t>
              </a: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2359" y="1417"/>
              <a:ext cx="304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u="sng">
                  <a:solidFill>
                    <a:srgbClr val="000000"/>
                  </a:solidFill>
                  <a:latin typeface="Arial" panose="020B0604020202020204" pitchFamily="34" charset="0"/>
                </a:rPr>
                <a:t>did</a:t>
              </a: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1762" y="1070"/>
              <a:ext cx="441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since</a:t>
              </a: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705" y="1204"/>
              <a:ext cx="572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1715" y="1835"/>
              <a:ext cx="698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Works_In</a:t>
              </a: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2728" y="1849"/>
              <a:ext cx="906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Departments</a:t>
              </a: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561" y="1849"/>
              <a:ext cx="919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Employees</a:t>
              </a: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247" y="1409"/>
              <a:ext cx="494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err="1">
                  <a:solidFill>
                    <a:srgbClr val="000000"/>
                  </a:solidFill>
                  <a:latin typeface="Arial" panose="020B0604020202020204" pitchFamily="34" charset="0"/>
                </a:rPr>
                <a:t>empid</a:t>
              </a:r>
              <a:endParaRPr lang="en-US" altLang="en-US" sz="16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908" y="1437"/>
              <a:ext cx="0" cy="3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431" y="1655"/>
              <a:ext cx="395" cy="15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H="1">
              <a:off x="1172" y="1655"/>
              <a:ext cx="253" cy="14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 flipH="1">
              <a:off x="1313" y="1924"/>
              <a:ext cx="36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2477" y="1935"/>
              <a:ext cx="26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1953" y="1307"/>
              <a:ext cx="117" cy="39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2559" y="1669"/>
              <a:ext cx="350" cy="1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3013" y="1470"/>
              <a:ext cx="75" cy="35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 flipH="1">
              <a:off x="3308" y="1650"/>
              <a:ext cx="200" cy="15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6969627" y="1424464"/>
            <a:ext cx="4673968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CREATE TABLE </a:t>
            </a:r>
            <a:r>
              <a:rPr lang="en-US" altLang="en-US" err="1">
                <a:latin typeface="Courier New" panose="02070309020205020404" pitchFamily="49" charset="0"/>
              </a:rPr>
              <a:t>Works_In</a:t>
            </a:r>
            <a:r>
              <a:rPr lang="en-US" altLang="en-US">
                <a:latin typeface="Courier New" panose="02070309020205020404" pitchFamily="49" charset="0"/>
              </a:rPr>
              <a:t> 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</a:t>
            </a:r>
            <a:r>
              <a:rPr lang="en-US" altLang="en-US" err="1">
                <a:latin typeface="Courier New" panose="02070309020205020404" pitchFamily="49" charset="0"/>
              </a:rPr>
              <a:t>empid</a:t>
            </a:r>
            <a:r>
              <a:rPr lang="en-US" altLang="en-US">
                <a:latin typeface="Courier New" panose="02070309020205020404" pitchFamily="49" charset="0"/>
              </a:rPr>
              <a:t>    CHAR(11),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did    INTEGER,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	since  DATE,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	PRIMARY KEY (</a:t>
            </a:r>
            <a:r>
              <a:rPr lang="en-US" altLang="en-US" err="1">
                <a:latin typeface="Courier New" panose="02070309020205020404" pitchFamily="49" charset="0"/>
              </a:rPr>
              <a:t>empid</a:t>
            </a:r>
            <a:r>
              <a:rPr lang="en-US" altLang="en-US">
                <a:latin typeface="Courier New" panose="02070309020205020404" pitchFamily="49" charset="0"/>
              </a:rPr>
              <a:t>, did),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	FOREIGN KEY (</a:t>
            </a:r>
            <a:r>
              <a:rPr lang="en-US" altLang="en-US" err="1">
                <a:latin typeface="Courier New" panose="02070309020205020404" pitchFamily="49" charset="0"/>
              </a:rPr>
              <a:t>empid</a:t>
            </a:r>
            <a:r>
              <a:rPr lang="en-US" altLang="en-US">
                <a:latin typeface="Courier New" panose="02070309020205020404" pitchFamily="49" charset="0"/>
              </a:rPr>
              <a:t>) REFERENCES Employees(</a:t>
            </a:r>
            <a:r>
              <a:rPr lang="en-US" altLang="en-US" err="1">
                <a:latin typeface="Courier New" panose="02070309020205020404" pitchFamily="49" charset="0"/>
              </a:rPr>
              <a:t>empid</a:t>
            </a:r>
            <a:r>
              <a:rPr lang="en-US" altLang="en-US">
                <a:latin typeface="Courier New" panose="02070309020205020404" pitchFamily="49" charset="0"/>
              </a:rPr>
              <a:t>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	FOREIGN KEY (did) REFERENCES Departments(did))</a:t>
            </a:r>
          </a:p>
        </p:txBody>
      </p:sp>
    </p:spTree>
    <p:extLst>
      <p:ext uri="{BB962C8B-B14F-4D97-AF65-F5344CB8AC3E}">
        <p14:creationId xmlns:p14="http://schemas.microsoft.com/office/powerpoint/2010/main" val="326741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23" y="15390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/>
              <a:t>Relationship Sets to Tables (with key constraints)</a:t>
            </a:r>
            <a:endParaRPr lang="en-IN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844" y="1351308"/>
            <a:ext cx="10515600" cy="4351338"/>
          </a:xfrm>
        </p:spPr>
        <p:txBody>
          <a:bodyPr/>
          <a:lstStyle/>
          <a:p>
            <a:r>
              <a:rPr lang="en-IN" b="1"/>
              <a:t>First Approach</a:t>
            </a:r>
            <a:r>
              <a:rPr lang="en-IN"/>
              <a:t>: Create separate table for the relationship</a:t>
            </a:r>
          </a:p>
          <a:p>
            <a:r>
              <a:rPr lang="en-IN"/>
              <a:t>Consider the relationship set Manages</a:t>
            </a:r>
          </a:p>
          <a:p>
            <a:pPr lvl="1"/>
            <a:r>
              <a:rPr lang="en-US" altLang="en-US"/>
              <a:t>Each </a:t>
            </a:r>
            <a:r>
              <a:rPr lang="en-US" altLang="en-US" err="1"/>
              <a:t>dept</a:t>
            </a:r>
            <a:r>
              <a:rPr lang="en-US" altLang="en-US"/>
              <a:t> has at most one manager, according to the  </a:t>
            </a:r>
            <a:r>
              <a:rPr lang="en-US" altLang="en-US" b="1"/>
              <a:t>key constraint</a:t>
            </a:r>
            <a:r>
              <a:rPr lang="en-US" altLang="en-US" i="1"/>
              <a:t> </a:t>
            </a:r>
            <a:r>
              <a:rPr lang="en-US" altLang="en-US"/>
              <a:t>on Manages. (Note: </a:t>
            </a:r>
            <a:r>
              <a:rPr lang="en-US" altLang="en-US" b="1"/>
              <a:t>did is the primary key </a:t>
            </a:r>
            <a:r>
              <a:rPr lang="en-US" altLang="en-US"/>
              <a:t>now!)</a:t>
            </a:r>
          </a:p>
          <a:p>
            <a:pPr lvl="1"/>
            <a:r>
              <a:rPr lang="en-US" altLang="en-US"/>
              <a:t>Create table Manages and separate tables for Employees and Departments</a:t>
            </a:r>
          </a:p>
          <a:p>
            <a:pPr marL="0" indent="0">
              <a:buNone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087" y="6105072"/>
            <a:ext cx="4114800" cy="365125"/>
          </a:xfrm>
        </p:spPr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Freeform 34"/>
          <p:cNvSpPr>
            <a:spLocks/>
          </p:cNvSpPr>
          <p:nvPr/>
        </p:nvSpPr>
        <p:spPr bwMode="auto">
          <a:xfrm>
            <a:off x="4118429" y="4307570"/>
            <a:ext cx="720725" cy="519113"/>
          </a:xfrm>
          <a:custGeom>
            <a:avLst/>
            <a:gdLst>
              <a:gd name="T0" fmla="*/ 2147483646 w 454"/>
              <a:gd name="T1" fmla="*/ 2147483646 h 327"/>
              <a:gd name="T2" fmla="*/ 2147483646 w 454"/>
              <a:gd name="T3" fmla="*/ 2147483646 h 327"/>
              <a:gd name="T4" fmla="*/ 2147483646 w 454"/>
              <a:gd name="T5" fmla="*/ 2147483646 h 327"/>
              <a:gd name="T6" fmla="*/ 2147483646 w 454"/>
              <a:gd name="T7" fmla="*/ 2147483646 h 327"/>
              <a:gd name="T8" fmla="*/ 2147483646 w 454"/>
              <a:gd name="T9" fmla="*/ 2147483646 h 327"/>
              <a:gd name="T10" fmla="*/ 2147483646 w 454"/>
              <a:gd name="T11" fmla="*/ 2147483646 h 327"/>
              <a:gd name="T12" fmla="*/ 2147483646 w 454"/>
              <a:gd name="T13" fmla="*/ 2147483646 h 327"/>
              <a:gd name="T14" fmla="*/ 2147483646 w 454"/>
              <a:gd name="T15" fmla="*/ 2147483646 h 327"/>
              <a:gd name="T16" fmla="*/ 2147483646 w 454"/>
              <a:gd name="T17" fmla="*/ 0 h 327"/>
              <a:gd name="T18" fmla="*/ 2147483646 w 454"/>
              <a:gd name="T19" fmla="*/ 0 h 327"/>
              <a:gd name="T20" fmla="*/ 2147483646 w 454"/>
              <a:gd name="T21" fmla="*/ 2147483646 h 327"/>
              <a:gd name="T22" fmla="*/ 2147483646 w 454"/>
              <a:gd name="T23" fmla="*/ 2147483646 h 327"/>
              <a:gd name="T24" fmla="*/ 2147483646 w 454"/>
              <a:gd name="T25" fmla="*/ 2147483646 h 327"/>
              <a:gd name="T26" fmla="*/ 2147483646 w 454"/>
              <a:gd name="T27" fmla="*/ 2147483646 h 327"/>
              <a:gd name="T28" fmla="*/ 2147483646 w 454"/>
              <a:gd name="T29" fmla="*/ 2147483646 h 327"/>
              <a:gd name="T30" fmla="*/ 2147483646 w 454"/>
              <a:gd name="T31" fmla="*/ 2147483646 h 327"/>
              <a:gd name="T32" fmla="*/ 2147483646 w 454"/>
              <a:gd name="T33" fmla="*/ 2147483646 h 327"/>
              <a:gd name="T34" fmla="*/ 2147483646 w 454"/>
              <a:gd name="T35" fmla="*/ 2147483646 h 327"/>
              <a:gd name="T36" fmla="*/ 2147483646 w 454"/>
              <a:gd name="T37" fmla="*/ 2147483646 h 327"/>
              <a:gd name="T38" fmla="*/ 2147483646 w 454"/>
              <a:gd name="T39" fmla="*/ 2147483646 h 327"/>
              <a:gd name="T40" fmla="*/ 2147483646 w 454"/>
              <a:gd name="T41" fmla="*/ 2147483646 h 327"/>
              <a:gd name="T42" fmla="*/ 2147483646 w 454"/>
              <a:gd name="T43" fmla="*/ 2147483646 h 327"/>
              <a:gd name="T44" fmla="*/ 2147483646 w 454"/>
              <a:gd name="T45" fmla="*/ 2147483646 h 327"/>
              <a:gd name="T46" fmla="*/ 2147483646 w 454"/>
              <a:gd name="T47" fmla="*/ 2147483646 h 327"/>
              <a:gd name="T48" fmla="*/ 2147483646 w 454"/>
              <a:gd name="T49" fmla="*/ 2147483646 h 327"/>
              <a:gd name="T50" fmla="*/ 2147483646 w 454"/>
              <a:gd name="T51" fmla="*/ 2147483646 h 327"/>
              <a:gd name="T52" fmla="*/ 2147483646 w 454"/>
              <a:gd name="T53" fmla="*/ 2147483646 h 327"/>
              <a:gd name="T54" fmla="*/ 2147483646 w 454"/>
              <a:gd name="T55" fmla="*/ 2147483646 h 327"/>
              <a:gd name="T56" fmla="*/ 2147483646 w 454"/>
              <a:gd name="T57" fmla="*/ 2147483646 h 327"/>
              <a:gd name="T58" fmla="*/ 2147483646 w 454"/>
              <a:gd name="T59" fmla="*/ 2147483646 h 327"/>
              <a:gd name="T60" fmla="*/ 2147483646 w 454"/>
              <a:gd name="T61" fmla="*/ 2147483646 h 327"/>
              <a:gd name="T62" fmla="*/ 2147483646 w 454"/>
              <a:gd name="T63" fmla="*/ 2147483646 h 327"/>
              <a:gd name="T64" fmla="*/ 2147483646 w 454"/>
              <a:gd name="T65" fmla="*/ 2147483646 h 327"/>
              <a:gd name="T66" fmla="*/ 2147483646 w 454"/>
              <a:gd name="T67" fmla="*/ 2147483646 h 327"/>
              <a:gd name="T68" fmla="*/ 2147483646 w 454"/>
              <a:gd name="T69" fmla="*/ 2147483646 h 327"/>
              <a:gd name="T70" fmla="*/ 2147483646 w 454"/>
              <a:gd name="T71" fmla="*/ 2147483646 h 32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454" h="327">
                <a:moveTo>
                  <a:pt x="453" y="163"/>
                </a:moveTo>
                <a:lnTo>
                  <a:pt x="451" y="148"/>
                </a:lnTo>
                <a:lnTo>
                  <a:pt x="448" y="134"/>
                </a:lnTo>
                <a:lnTo>
                  <a:pt x="445" y="120"/>
                </a:lnTo>
                <a:lnTo>
                  <a:pt x="439" y="106"/>
                </a:lnTo>
                <a:lnTo>
                  <a:pt x="431" y="94"/>
                </a:lnTo>
                <a:lnTo>
                  <a:pt x="422" y="80"/>
                </a:lnTo>
                <a:lnTo>
                  <a:pt x="411" y="68"/>
                </a:lnTo>
                <a:lnTo>
                  <a:pt x="399" y="57"/>
                </a:lnTo>
                <a:lnTo>
                  <a:pt x="386" y="47"/>
                </a:lnTo>
                <a:lnTo>
                  <a:pt x="372" y="37"/>
                </a:lnTo>
                <a:lnTo>
                  <a:pt x="356" y="29"/>
                </a:lnTo>
                <a:lnTo>
                  <a:pt x="339" y="21"/>
                </a:lnTo>
                <a:lnTo>
                  <a:pt x="322" y="15"/>
                </a:lnTo>
                <a:lnTo>
                  <a:pt x="303" y="9"/>
                </a:lnTo>
                <a:lnTo>
                  <a:pt x="285" y="5"/>
                </a:lnTo>
                <a:lnTo>
                  <a:pt x="265" y="1"/>
                </a:lnTo>
                <a:lnTo>
                  <a:pt x="246" y="0"/>
                </a:lnTo>
                <a:lnTo>
                  <a:pt x="225" y="0"/>
                </a:lnTo>
                <a:lnTo>
                  <a:pt x="206" y="0"/>
                </a:lnTo>
                <a:lnTo>
                  <a:pt x="186" y="1"/>
                </a:lnTo>
                <a:lnTo>
                  <a:pt x="167" y="5"/>
                </a:lnTo>
                <a:lnTo>
                  <a:pt x="148" y="9"/>
                </a:lnTo>
                <a:lnTo>
                  <a:pt x="130" y="15"/>
                </a:lnTo>
                <a:lnTo>
                  <a:pt x="113" y="21"/>
                </a:lnTo>
                <a:lnTo>
                  <a:pt x="96" y="29"/>
                </a:lnTo>
                <a:lnTo>
                  <a:pt x="80" y="37"/>
                </a:lnTo>
                <a:lnTo>
                  <a:pt x="65" y="47"/>
                </a:lnTo>
                <a:lnTo>
                  <a:pt x="53" y="57"/>
                </a:lnTo>
                <a:lnTo>
                  <a:pt x="40" y="68"/>
                </a:lnTo>
                <a:lnTo>
                  <a:pt x="29" y="80"/>
                </a:lnTo>
                <a:lnTo>
                  <a:pt x="21" y="94"/>
                </a:lnTo>
                <a:lnTo>
                  <a:pt x="13" y="106"/>
                </a:lnTo>
                <a:lnTo>
                  <a:pt x="7" y="120"/>
                </a:lnTo>
                <a:lnTo>
                  <a:pt x="3" y="134"/>
                </a:lnTo>
                <a:lnTo>
                  <a:pt x="1" y="148"/>
                </a:lnTo>
                <a:lnTo>
                  <a:pt x="0" y="163"/>
                </a:lnTo>
                <a:lnTo>
                  <a:pt x="1" y="177"/>
                </a:lnTo>
                <a:lnTo>
                  <a:pt x="3" y="191"/>
                </a:lnTo>
                <a:lnTo>
                  <a:pt x="7" y="205"/>
                </a:lnTo>
                <a:lnTo>
                  <a:pt x="13" y="217"/>
                </a:lnTo>
                <a:lnTo>
                  <a:pt x="21" y="231"/>
                </a:lnTo>
                <a:lnTo>
                  <a:pt x="29" y="244"/>
                </a:lnTo>
                <a:lnTo>
                  <a:pt x="40" y="255"/>
                </a:lnTo>
                <a:lnTo>
                  <a:pt x="53" y="266"/>
                </a:lnTo>
                <a:lnTo>
                  <a:pt x="65" y="278"/>
                </a:lnTo>
                <a:lnTo>
                  <a:pt x="80" y="288"/>
                </a:lnTo>
                <a:lnTo>
                  <a:pt x="96" y="296"/>
                </a:lnTo>
                <a:lnTo>
                  <a:pt x="113" y="303"/>
                </a:lnTo>
                <a:lnTo>
                  <a:pt x="130" y="310"/>
                </a:lnTo>
                <a:lnTo>
                  <a:pt x="148" y="316"/>
                </a:lnTo>
                <a:lnTo>
                  <a:pt x="167" y="320"/>
                </a:lnTo>
                <a:lnTo>
                  <a:pt x="186" y="323"/>
                </a:lnTo>
                <a:lnTo>
                  <a:pt x="206" y="326"/>
                </a:lnTo>
                <a:lnTo>
                  <a:pt x="225" y="326"/>
                </a:lnTo>
                <a:lnTo>
                  <a:pt x="246" y="326"/>
                </a:lnTo>
                <a:lnTo>
                  <a:pt x="265" y="323"/>
                </a:lnTo>
                <a:lnTo>
                  <a:pt x="285" y="320"/>
                </a:lnTo>
                <a:lnTo>
                  <a:pt x="303" y="316"/>
                </a:lnTo>
                <a:lnTo>
                  <a:pt x="322" y="310"/>
                </a:lnTo>
                <a:lnTo>
                  <a:pt x="339" y="303"/>
                </a:lnTo>
                <a:lnTo>
                  <a:pt x="356" y="296"/>
                </a:lnTo>
                <a:lnTo>
                  <a:pt x="372" y="288"/>
                </a:lnTo>
                <a:lnTo>
                  <a:pt x="386" y="278"/>
                </a:lnTo>
                <a:lnTo>
                  <a:pt x="399" y="266"/>
                </a:lnTo>
                <a:lnTo>
                  <a:pt x="411" y="255"/>
                </a:lnTo>
                <a:lnTo>
                  <a:pt x="422" y="244"/>
                </a:lnTo>
                <a:lnTo>
                  <a:pt x="431" y="231"/>
                </a:lnTo>
                <a:lnTo>
                  <a:pt x="439" y="217"/>
                </a:lnTo>
                <a:lnTo>
                  <a:pt x="445" y="205"/>
                </a:lnTo>
                <a:lnTo>
                  <a:pt x="448" y="191"/>
                </a:lnTo>
                <a:lnTo>
                  <a:pt x="451" y="177"/>
                </a:lnTo>
                <a:lnTo>
                  <a:pt x="453" y="16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" name="Freeform 35"/>
          <p:cNvSpPr>
            <a:spLocks/>
          </p:cNvSpPr>
          <p:nvPr/>
        </p:nvSpPr>
        <p:spPr bwMode="auto">
          <a:xfrm>
            <a:off x="5437642" y="4329795"/>
            <a:ext cx="912812" cy="496888"/>
          </a:xfrm>
          <a:custGeom>
            <a:avLst/>
            <a:gdLst>
              <a:gd name="T0" fmla="*/ 2147483646 w 575"/>
              <a:gd name="T1" fmla="*/ 2147483646 h 313"/>
              <a:gd name="T2" fmla="*/ 2147483646 w 575"/>
              <a:gd name="T3" fmla="*/ 2147483646 h 313"/>
              <a:gd name="T4" fmla="*/ 2147483646 w 575"/>
              <a:gd name="T5" fmla="*/ 2147483646 h 313"/>
              <a:gd name="T6" fmla="*/ 2147483646 w 575"/>
              <a:gd name="T7" fmla="*/ 2147483646 h 313"/>
              <a:gd name="T8" fmla="*/ 2147483646 w 575"/>
              <a:gd name="T9" fmla="*/ 2147483646 h 313"/>
              <a:gd name="T10" fmla="*/ 2147483646 w 575"/>
              <a:gd name="T11" fmla="*/ 2147483646 h 313"/>
              <a:gd name="T12" fmla="*/ 2147483646 w 575"/>
              <a:gd name="T13" fmla="*/ 2147483646 h 313"/>
              <a:gd name="T14" fmla="*/ 2147483646 w 575"/>
              <a:gd name="T15" fmla="*/ 2147483646 h 313"/>
              <a:gd name="T16" fmla="*/ 2147483646 w 575"/>
              <a:gd name="T17" fmla="*/ 2147483646 h 313"/>
              <a:gd name="T18" fmla="*/ 2147483646 w 575"/>
              <a:gd name="T19" fmla="*/ 2147483646 h 313"/>
              <a:gd name="T20" fmla="*/ 2147483646 w 575"/>
              <a:gd name="T21" fmla="*/ 2147483646 h 313"/>
              <a:gd name="T22" fmla="*/ 2147483646 w 575"/>
              <a:gd name="T23" fmla="*/ 2147483646 h 313"/>
              <a:gd name="T24" fmla="*/ 2147483646 w 575"/>
              <a:gd name="T25" fmla="*/ 2147483646 h 313"/>
              <a:gd name="T26" fmla="*/ 2147483646 w 575"/>
              <a:gd name="T27" fmla="*/ 2147483646 h 313"/>
              <a:gd name="T28" fmla="*/ 2147483646 w 575"/>
              <a:gd name="T29" fmla="*/ 2147483646 h 313"/>
              <a:gd name="T30" fmla="*/ 2147483646 w 575"/>
              <a:gd name="T31" fmla="*/ 2147483646 h 313"/>
              <a:gd name="T32" fmla="*/ 2147483646 w 575"/>
              <a:gd name="T33" fmla="*/ 2147483646 h 313"/>
              <a:gd name="T34" fmla="*/ 2147483646 w 575"/>
              <a:gd name="T35" fmla="*/ 2147483646 h 313"/>
              <a:gd name="T36" fmla="*/ 2147483646 w 575"/>
              <a:gd name="T37" fmla="*/ 2147483646 h 313"/>
              <a:gd name="T38" fmla="*/ 2147483646 w 575"/>
              <a:gd name="T39" fmla="*/ 2147483646 h 313"/>
              <a:gd name="T40" fmla="*/ 2147483646 w 575"/>
              <a:gd name="T41" fmla="*/ 2147483646 h 313"/>
              <a:gd name="T42" fmla="*/ 2147483646 w 575"/>
              <a:gd name="T43" fmla="*/ 2147483646 h 313"/>
              <a:gd name="T44" fmla="*/ 2147483646 w 575"/>
              <a:gd name="T45" fmla="*/ 2147483646 h 313"/>
              <a:gd name="T46" fmla="*/ 2147483646 w 575"/>
              <a:gd name="T47" fmla="*/ 2147483646 h 313"/>
              <a:gd name="T48" fmla="*/ 2147483646 w 575"/>
              <a:gd name="T49" fmla="*/ 2147483646 h 313"/>
              <a:gd name="T50" fmla="*/ 2147483646 w 575"/>
              <a:gd name="T51" fmla="*/ 2147483646 h 313"/>
              <a:gd name="T52" fmla="*/ 2147483646 w 575"/>
              <a:gd name="T53" fmla="*/ 0 h 313"/>
              <a:gd name="T54" fmla="*/ 2147483646 w 575"/>
              <a:gd name="T55" fmla="*/ 0 h 313"/>
              <a:gd name="T56" fmla="*/ 2147483646 w 575"/>
              <a:gd name="T57" fmla="*/ 2147483646 h 313"/>
              <a:gd name="T58" fmla="*/ 2147483646 w 575"/>
              <a:gd name="T59" fmla="*/ 2147483646 h 313"/>
              <a:gd name="T60" fmla="*/ 2147483646 w 575"/>
              <a:gd name="T61" fmla="*/ 2147483646 h 313"/>
              <a:gd name="T62" fmla="*/ 2147483646 w 575"/>
              <a:gd name="T63" fmla="*/ 2147483646 h 313"/>
              <a:gd name="T64" fmla="*/ 2147483646 w 575"/>
              <a:gd name="T65" fmla="*/ 2147483646 h 313"/>
              <a:gd name="T66" fmla="*/ 2147483646 w 575"/>
              <a:gd name="T67" fmla="*/ 2147483646 h 313"/>
              <a:gd name="T68" fmla="*/ 2147483646 w 575"/>
              <a:gd name="T69" fmla="*/ 2147483646 h 313"/>
              <a:gd name="T70" fmla="*/ 2147483646 w 575"/>
              <a:gd name="T71" fmla="*/ 2147483646 h 31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75" h="313">
                <a:moveTo>
                  <a:pt x="0" y="156"/>
                </a:moveTo>
                <a:lnTo>
                  <a:pt x="1" y="169"/>
                </a:lnTo>
                <a:lnTo>
                  <a:pt x="5" y="182"/>
                </a:lnTo>
                <a:lnTo>
                  <a:pt x="9" y="196"/>
                </a:lnTo>
                <a:lnTo>
                  <a:pt x="17" y="208"/>
                </a:lnTo>
                <a:lnTo>
                  <a:pt x="28" y="221"/>
                </a:lnTo>
                <a:lnTo>
                  <a:pt x="38" y="234"/>
                </a:lnTo>
                <a:lnTo>
                  <a:pt x="52" y="244"/>
                </a:lnTo>
                <a:lnTo>
                  <a:pt x="67" y="255"/>
                </a:lnTo>
                <a:lnTo>
                  <a:pt x="84" y="266"/>
                </a:lnTo>
                <a:lnTo>
                  <a:pt x="103" y="275"/>
                </a:lnTo>
                <a:lnTo>
                  <a:pt x="123" y="283"/>
                </a:lnTo>
                <a:lnTo>
                  <a:pt x="143" y="290"/>
                </a:lnTo>
                <a:lnTo>
                  <a:pt x="165" y="297"/>
                </a:lnTo>
                <a:lnTo>
                  <a:pt x="189" y="302"/>
                </a:lnTo>
                <a:lnTo>
                  <a:pt x="213" y="306"/>
                </a:lnTo>
                <a:lnTo>
                  <a:pt x="237" y="309"/>
                </a:lnTo>
                <a:lnTo>
                  <a:pt x="262" y="312"/>
                </a:lnTo>
                <a:lnTo>
                  <a:pt x="287" y="312"/>
                </a:lnTo>
                <a:lnTo>
                  <a:pt x="311" y="312"/>
                </a:lnTo>
                <a:lnTo>
                  <a:pt x="337" y="309"/>
                </a:lnTo>
                <a:lnTo>
                  <a:pt x="361" y="306"/>
                </a:lnTo>
                <a:lnTo>
                  <a:pt x="385" y="302"/>
                </a:lnTo>
                <a:lnTo>
                  <a:pt x="408" y="297"/>
                </a:lnTo>
                <a:lnTo>
                  <a:pt x="431" y="290"/>
                </a:lnTo>
                <a:lnTo>
                  <a:pt x="451" y="283"/>
                </a:lnTo>
                <a:lnTo>
                  <a:pt x="471" y="275"/>
                </a:lnTo>
                <a:lnTo>
                  <a:pt x="490" y="266"/>
                </a:lnTo>
                <a:lnTo>
                  <a:pt x="506" y="255"/>
                </a:lnTo>
                <a:lnTo>
                  <a:pt x="522" y="244"/>
                </a:lnTo>
                <a:lnTo>
                  <a:pt x="536" y="234"/>
                </a:lnTo>
                <a:lnTo>
                  <a:pt x="547" y="221"/>
                </a:lnTo>
                <a:lnTo>
                  <a:pt x="556" y="208"/>
                </a:lnTo>
                <a:lnTo>
                  <a:pt x="564" y="196"/>
                </a:lnTo>
                <a:lnTo>
                  <a:pt x="569" y="182"/>
                </a:lnTo>
                <a:lnTo>
                  <a:pt x="572" y="169"/>
                </a:lnTo>
                <a:lnTo>
                  <a:pt x="574" y="156"/>
                </a:lnTo>
                <a:lnTo>
                  <a:pt x="572" y="141"/>
                </a:lnTo>
                <a:lnTo>
                  <a:pt x="569" y="129"/>
                </a:lnTo>
                <a:lnTo>
                  <a:pt x="564" y="114"/>
                </a:lnTo>
                <a:lnTo>
                  <a:pt x="556" y="102"/>
                </a:lnTo>
                <a:lnTo>
                  <a:pt x="547" y="90"/>
                </a:lnTo>
                <a:lnTo>
                  <a:pt x="536" y="76"/>
                </a:lnTo>
                <a:lnTo>
                  <a:pt x="522" y="65"/>
                </a:lnTo>
                <a:lnTo>
                  <a:pt x="506" y="55"/>
                </a:lnTo>
                <a:lnTo>
                  <a:pt x="490" y="45"/>
                </a:lnTo>
                <a:lnTo>
                  <a:pt x="471" y="36"/>
                </a:lnTo>
                <a:lnTo>
                  <a:pt x="451" y="26"/>
                </a:lnTo>
                <a:lnTo>
                  <a:pt x="431" y="20"/>
                </a:lnTo>
                <a:lnTo>
                  <a:pt x="408" y="14"/>
                </a:lnTo>
                <a:lnTo>
                  <a:pt x="385" y="8"/>
                </a:lnTo>
                <a:lnTo>
                  <a:pt x="361" y="5"/>
                </a:lnTo>
                <a:lnTo>
                  <a:pt x="337" y="1"/>
                </a:lnTo>
                <a:lnTo>
                  <a:pt x="311" y="0"/>
                </a:lnTo>
                <a:lnTo>
                  <a:pt x="287" y="0"/>
                </a:lnTo>
                <a:lnTo>
                  <a:pt x="262" y="0"/>
                </a:lnTo>
                <a:lnTo>
                  <a:pt x="237" y="1"/>
                </a:lnTo>
                <a:lnTo>
                  <a:pt x="212" y="5"/>
                </a:lnTo>
                <a:lnTo>
                  <a:pt x="189" y="9"/>
                </a:lnTo>
                <a:lnTo>
                  <a:pt x="165" y="14"/>
                </a:lnTo>
                <a:lnTo>
                  <a:pt x="143" y="20"/>
                </a:lnTo>
                <a:lnTo>
                  <a:pt x="123" y="28"/>
                </a:lnTo>
                <a:lnTo>
                  <a:pt x="102" y="36"/>
                </a:lnTo>
                <a:lnTo>
                  <a:pt x="84" y="45"/>
                </a:lnTo>
                <a:lnTo>
                  <a:pt x="67" y="55"/>
                </a:lnTo>
                <a:lnTo>
                  <a:pt x="52" y="65"/>
                </a:lnTo>
                <a:lnTo>
                  <a:pt x="38" y="78"/>
                </a:lnTo>
                <a:lnTo>
                  <a:pt x="28" y="90"/>
                </a:lnTo>
                <a:lnTo>
                  <a:pt x="17" y="102"/>
                </a:lnTo>
                <a:lnTo>
                  <a:pt x="9" y="115"/>
                </a:lnTo>
                <a:lnTo>
                  <a:pt x="5" y="129"/>
                </a:lnTo>
                <a:lnTo>
                  <a:pt x="1" y="142"/>
                </a:lnTo>
                <a:lnTo>
                  <a:pt x="0" y="15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4688342" y="3926570"/>
            <a:ext cx="939800" cy="519113"/>
            <a:chOff x="4713" y="1060"/>
            <a:chExt cx="592" cy="327"/>
          </a:xfrm>
        </p:grpSpPr>
        <p:sp>
          <p:nvSpPr>
            <p:cNvPr id="9" name="Freeform 37"/>
            <p:cNvSpPr>
              <a:spLocks/>
            </p:cNvSpPr>
            <p:nvPr/>
          </p:nvSpPr>
          <p:spPr bwMode="auto">
            <a:xfrm>
              <a:off x="4713" y="1060"/>
              <a:ext cx="592" cy="327"/>
            </a:xfrm>
            <a:custGeom>
              <a:avLst/>
              <a:gdLst>
                <a:gd name="T0" fmla="*/ 589 w 592"/>
                <a:gd name="T1" fmla="*/ 148 h 327"/>
                <a:gd name="T2" fmla="*/ 581 w 592"/>
                <a:gd name="T3" fmla="*/ 120 h 327"/>
                <a:gd name="T4" fmla="*/ 563 w 592"/>
                <a:gd name="T5" fmla="*/ 94 h 327"/>
                <a:gd name="T6" fmla="*/ 538 w 592"/>
                <a:gd name="T7" fmla="*/ 68 h 327"/>
                <a:gd name="T8" fmla="*/ 505 w 592"/>
                <a:gd name="T9" fmla="*/ 46 h 327"/>
                <a:gd name="T10" fmla="*/ 465 w 592"/>
                <a:gd name="T11" fmla="*/ 29 h 327"/>
                <a:gd name="T12" fmla="*/ 420 w 592"/>
                <a:gd name="T13" fmla="*/ 14 h 327"/>
                <a:gd name="T14" fmla="*/ 372 w 592"/>
                <a:gd name="T15" fmla="*/ 4 h 327"/>
                <a:gd name="T16" fmla="*/ 321 w 592"/>
                <a:gd name="T17" fmla="*/ 0 h 327"/>
                <a:gd name="T18" fmla="*/ 269 w 592"/>
                <a:gd name="T19" fmla="*/ 0 h 327"/>
                <a:gd name="T20" fmla="*/ 218 w 592"/>
                <a:gd name="T21" fmla="*/ 4 h 327"/>
                <a:gd name="T22" fmla="*/ 170 w 592"/>
                <a:gd name="T23" fmla="*/ 14 h 327"/>
                <a:gd name="T24" fmla="*/ 125 w 592"/>
                <a:gd name="T25" fmla="*/ 29 h 327"/>
                <a:gd name="T26" fmla="*/ 85 w 592"/>
                <a:gd name="T27" fmla="*/ 46 h 327"/>
                <a:gd name="T28" fmla="*/ 53 w 592"/>
                <a:gd name="T29" fmla="*/ 68 h 327"/>
                <a:gd name="T30" fmla="*/ 27 w 592"/>
                <a:gd name="T31" fmla="*/ 94 h 327"/>
                <a:gd name="T32" fmla="*/ 9 w 592"/>
                <a:gd name="T33" fmla="*/ 120 h 327"/>
                <a:gd name="T34" fmla="*/ 1 w 592"/>
                <a:gd name="T35" fmla="*/ 148 h 327"/>
                <a:gd name="T36" fmla="*/ 1 w 592"/>
                <a:gd name="T37" fmla="*/ 177 h 327"/>
                <a:gd name="T38" fmla="*/ 9 w 592"/>
                <a:gd name="T39" fmla="*/ 205 h 327"/>
                <a:gd name="T40" fmla="*/ 27 w 592"/>
                <a:gd name="T41" fmla="*/ 231 h 327"/>
                <a:gd name="T42" fmla="*/ 53 w 592"/>
                <a:gd name="T43" fmla="*/ 257 h 327"/>
                <a:gd name="T44" fmla="*/ 85 w 592"/>
                <a:gd name="T45" fmla="*/ 278 h 327"/>
                <a:gd name="T46" fmla="*/ 125 w 592"/>
                <a:gd name="T47" fmla="*/ 296 h 327"/>
                <a:gd name="T48" fmla="*/ 170 w 592"/>
                <a:gd name="T49" fmla="*/ 310 h 327"/>
                <a:gd name="T50" fmla="*/ 218 w 592"/>
                <a:gd name="T51" fmla="*/ 320 h 327"/>
                <a:gd name="T52" fmla="*/ 269 w 592"/>
                <a:gd name="T53" fmla="*/ 326 h 327"/>
                <a:gd name="T54" fmla="*/ 321 w 592"/>
                <a:gd name="T55" fmla="*/ 326 h 327"/>
                <a:gd name="T56" fmla="*/ 372 w 592"/>
                <a:gd name="T57" fmla="*/ 320 h 327"/>
                <a:gd name="T58" fmla="*/ 420 w 592"/>
                <a:gd name="T59" fmla="*/ 310 h 327"/>
                <a:gd name="T60" fmla="*/ 465 w 592"/>
                <a:gd name="T61" fmla="*/ 296 h 327"/>
                <a:gd name="T62" fmla="*/ 505 w 592"/>
                <a:gd name="T63" fmla="*/ 278 h 327"/>
                <a:gd name="T64" fmla="*/ 538 w 592"/>
                <a:gd name="T65" fmla="*/ 257 h 327"/>
                <a:gd name="T66" fmla="*/ 563 w 592"/>
                <a:gd name="T67" fmla="*/ 231 h 327"/>
                <a:gd name="T68" fmla="*/ 581 w 592"/>
                <a:gd name="T69" fmla="*/ 205 h 327"/>
                <a:gd name="T70" fmla="*/ 589 w 592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92" h="327">
                  <a:moveTo>
                    <a:pt x="591" y="163"/>
                  </a:moveTo>
                  <a:lnTo>
                    <a:pt x="589" y="148"/>
                  </a:lnTo>
                  <a:lnTo>
                    <a:pt x="586" y="133"/>
                  </a:lnTo>
                  <a:lnTo>
                    <a:pt x="581" y="120"/>
                  </a:lnTo>
                  <a:lnTo>
                    <a:pt x="573" y="106"/>
                  </a:lnTo>
                  <a:lnTo>
                    <a:pt x="563" y="94"/>
                  </a:lnTo>
                  <a:lnTo>
                    <a:pt x="550" y="81"/>
                  </a:lnTo>
                  <a:lnTo>
                    <a:pt x="538" y="68"/>
                  </a:lnTo>
                  <a:lnTo>
                    <a:pt x="521" y="57"/>
                  </a:lnTo>
                  <a:lnTo>
                    <a:pt x="505" y="46"/>
                  </a:lnTo>
                  <a:lnTo>
                    <a:pt x="485" y="37"/>
                  </a:lnTo>
                  <a:lnTo>
                    <a:pt x="465" y="29"/>
                  </a:lnTo>
                  <a:lnTo>
                    <a:pt x="442" y="21"/>
                  </a:lnTo>
                  <a:lnTo>
                    <a:pt x="420" y="14"/>
                  </a:lnTo>
                  <a:lnTo>
                    <a:pt x="395" y="9"/>
                  </a:lnTo>
                  <a:lnTo>
                    <a:pt x="372" y="4"/>
                  </a:lnTo>
                  <a:lnTo>
                    <a:pt x="347" y="1"/>
                  </a:lnTo>
                  <a:lnTo>
                    <a:pt x="321" y="0"/>
                  </a:lnTo>
                  <a:lnTo>
                    <a:pt x="294" y="0"/>
                  </a:lnTo>
                  <a:lnTo>
                    <a:pt x="269" y="0"/>
                  </a:lnTo>
                  <a:lnTo>
                    <a:pt x="243" y="1"/>
                  </a:lnTo>
                  <a:lnTo>
                    <a:pt x="218" y="4"/>
                  </a:lnTo>
                  <a:lnTo>
                    <a:pt x="195" y="9"/>
                  </a:lnTo>
                  <a:lnTo>
                    <a:pt x="170" y="14"/>
                  </a:lnTo>
                  <a:lnTo>
                    <a:pt x="148" y="21"/>
                  </a:lnTo>
                  <a:lnTo>
                    <a:pt x="125" y="29"/>
                  </a:lnTo>
                  <a:lnTo>
                    <a:pt x="105" y="37"/>
                  </a:lnTo>
                  <a:lnTo>
                    <a:pt x="85" y="46"/>
                  </a:lnTo>
                  <a:lnTo>
                    <a:pt x="69" y="57"/>
                  </a:lnTo>
                  <a:lnTo>
                    <a:pt x="53" y="68"/>
                  </a:lnTo>
                  <a:lnTo>
                    <a:pt x="40" y="81"/>
                  </a:lnTo>
                  <a:lnTo>
                    <a:pt x="27" y="94"/>
                  </a:lnTo>
                  <a:lnTo>
                    <a:pt x="17" y="106"/>
                  </a:lnTo>
                  <a:lnTo>
                    <a:pt x="9" y="120"/>
                  </a:lnTo>
                  <a:lnTo>
                    <a:pt x="4" y="133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4" y="191"/>
                  </a:lnTo>
                  <a:lnTo>
                    <a:pt x="9" y="205"/>
                  </a:lnTo>
                  <a:lnTo>
                    <a:pt x="17" y="219"/>
                  </a:lnTo>
                  <a:lnTo>
                    <a:pt x="27" y="231"/>
                  </a:lnTo>
                  <a:lnTo>
                    <a:pt x="40" y="244"/>
                  </a:lnTo>
                  <a:lnTo>
                    <a:pt x="53" y="257"/>
                  </a:lnTo>
                  <a:lnTo>
                    <a:pt x="69" y="268"/>
                  </a:lnTo>
                  <a:lnTo>
                    <a:pt x="85" y="278"/>
                  </a:lnTo>
                  <a:lnTo>
                    <a:pt x="105" y="288"/>
                  </a:lnTo>
                  <a:lnTo>
                    <a:pt x="125" y="296"/>
                  </a:lnTo>
                  <a:lnTo>
                    <a:pt x="148" y="304"/>
                  </a:lnTo>
                  <a:lnTo>
                    <a:pt x="170" y="310"/>
                  </a:lnTo>
                  <a:lnTo>
                    <a:pt x="195" y="316"/>
                  </a:lnTo>
                  <a:lnTo>
                    <a:pt x="218" y="320"/>
                  </a:lnTo>
                  <a:lnTo>
                    <a:pt x="243" y="324"/>
                  </a:lnTo>
                  <a:lnTo>
                    <a:pt x="269" y="326"/>
                  </a:lnTo>
                  <a:lnTo>
                    <a:pt x="294" y="326"/>
                  </a:lnTo>
                  <a:lnTo>
                    <a:pt x="321" y="326"/>
                  </a:lnTo>
                  <a:lnTo>
                    <a:pt x="347" y="324"/>
                  </a:lnTo>
                  <a:lnTo>
                    <a:pt x="372" y="320"/>
                  </a:lnTo>
                  <a:lnTo>
                    <a:pt x="395" y="316"/>
                  </a:lnTo>
                  <a:lnTo>
                    <a:pt x="420" y="310"/>
                  </a:lnTo>
                  <a:lnTo>
                    <a:pt x="442" y="304"/>
                  </a:lnTo>
                  <a:lnTo>
                    <a:pt x="465" y="296"/>
                  </a:lnTo>
                  <a:lnTo>
                    <a:pt x="485" y="288"/>
                  </a:lnTo>
                  <a:lnTo>
                    <a:pt x="505" y="278"/>
                  </a:lnTo>
                  <a:lnTo>
                    <a:pt x="521" y="268"/>
                  </a:lnTo>
                  <a:lnTo>
                    <a:pt x="538" y="257"/>
                  </a:lnTo>
                  <a:lnTo>
                    <a:pt x="550" y="244"/>
                  </a:lnTo>
                  <a:lnTo>
                    <a:pt x="563" y="231"/>
                  </a:lnTo>
                  <a:lnTo>
                    <a:pt x="573" y="219"/>
                  </a:lnTo>
                  <a:lnTo>
                    <a:pt x="581" y="205"/>
                  </a:lnTo>
                  <a:lnTo>
                    <a:pt x="586" y="191"/>
                  </a:lnTo>
                  <a:lnTo>
                    <a:pt x="589" y="177"/>
                  </a:lnTo>
                  <a:lnTo>
                    <a:pt x="591" y="16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Rectangle 38"/>
            <p:cNvSpPr>
              <a:spLocks noChangeArrowheads="1"/>
            </p:cNvSpPr>
            <p:nvPr/>
          </p:nvSpPr>
          <p:spPr bwMode="auto">
            <a:xfrm>
              <a:off x="4741" y="1103"/>
              <a:ext cx="5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0">
                  <a:solidFill>
                    <a:srgbClr val="000000"/>
                  </a:solidFill>
                  <a:latin typeface="Arial" panose="020B0604020202020204" pitchFamily="34" charset="0"/>
                </a:rPr>
                <a:t>dname</a:t>
              </a:r>
            </a:p>
          </p:txBody>
        </p:sp>
      </p:grpSp>
      <p:sp>
        <p:nvSpPr>
          <p:cNvPr id="11" name="Rectangle 39"/>
          <p:cNvSpPr>
            <a:spLocks noChangeArrowheads="1"/>
          </p:cNvSpPr>
          <p:nvPr/>
        </p:nvSpPr>
        <p:spPr bwMode="auto">
          <a:xfrm>
            <a:off x="5493204" y="4377420"/>
            <a:ext cx="8588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0">
                <a:solidFill>
                  <a:srgbClr val="000000"/>
                </a:solidFill>
                <a:latin typeface="Arial" panose="020B0604020202020204" pitchFamily="34" charset="0"/>
              </a:rPr>
              <a:t>budget</a:t>
            </a:r>
          </a:p>
        </p:txBody>
      </p:sp>
      <p:sp>
        <p:nvSpPr>
          <p:cNvPr id="12" name="Rectangle 40"/>
          <p:cNvSpPr>
            <a:spLocks noChangeArrowheads="1"/>
          </p:cNvSpPr>
          <p:nvPr/>
        </p:nvSpPr>
        <p:spPr bwMode="auto">
          <a:xfrm>
            <a:off x="4223204" y="4391708"/>
            <a:ext cx="4857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0" u="sng">
                <a:solidFill>
                  <a:srgbClr val="000000"/>
                </a:solidFill>
                <a:latin typeface="Arial" panose="020B0604020202020204" pitchFamily="34" charset="0"/>
              </a:rPr>
              <a:t>did</a:t>
            </a:r>
          </a:p>
        </p:txBody>
      </p:sp>
      <p:grpSp>
        <p:nvGrpSpPr>
          <p:cNvPr id="13" name="Group 41"/>
          <p:cNvGrpSpPr>
            <a:grpSpLocks/>
          </p:cNvGrpSpPr>
          <p:nvPr/>
        </p:nvGrpSpPr>
        <p:grpSpPr bwMode="auto">
          <a:xfrm>
            <a:off x="3021467" y="3621770"/>
            <a:ext cx="720725" cy="519113"/>
            <a:chOff x="3663" y="868"/>
            <a:chExt cx="454" cy="327"/>
          </a:xfrm>
        </p:grpSpPr>
        <p:sp>
          <p:nvSpPr>
            <p:cNvPr id="14" name="Freeform 42"/>
            <p:cNvSpPr>
              <a:spLocks/>
            </p:cNvSpPr>
            <p:nvPr/>
          </p:nvSpPr>
          <p:spPr bwMode="auto">
            <a:xfrm>
              <a:off x="3663" y="868"/>
              <a:ext cx="454" cy="327"/>
            </a:xfrm>
            <a:custGeom>
              <a:avLst/>
              <a:gdLst>
                <a:gd name="T0" fmla="*/ 1 w 454"/>
                <a:gd name="T1" fmla="*/ 177 h 327"/>
                <a:gd name="T2" fmla="*/ 8 w 454"/>
                <a:gd name="T3" fmla="*/ 205 h 327"/>
                <a:gd name="T4" fmla="*/ 21 w 454"/>
                <a:gd name="T5" fmla="*/ 231 h 327"/>
                <a:gd name="T6" fmla="*/ 41 w 454"/>
                <a:gd name="T7" fmla="*/ 257 h 327"/>
                <a:gd name="T8" fmla="*/ 66 w 454"/>
                <a:gd name="T9" fmla="*/ 278 h 327"/>
                <a:gd name="T10" fmla="*/ 96 w 454"/>
                <a:gd name="T11" fmla="*/ 296 h 327"/>
                <a:gd name="T12" fmla="*/ 131 w 454"/>
                <a:gd name="T13" fmla="*/ 311 h 327"/>
                <a:gd name="T14" fmla="*/ 167 w 454"/>
                <a:gd name="T15" fmla="*/ 320 h 327"/>
                <a:gd name="T16" fmla="*/ 206 w 454"/>
                <a:gd name="T17" fmla="*/ 326 h 327"/>
                <a:gd name="T18" fmla="*/ 246 w 454"/>
                <a:gd name="T19" fmla="*/ 326 h 327"/>
                <a:gd name="T20" fmla="*/ 285 w 454"/>
                <a:gd name="T21" fmla="*/ 320 h 327"/>
                <a:gd name="T22" fmla="*/ 322 w 454"/>
                <a:gd name="T23" fmla="*/ 310 h 327"/>
                <a:gd name="T24" fmla="*/ 356 w 454"/>
                <a:gd name="T25" fmla="*/ 296 h 327"/>
                <a:gd name="T26" fmla="*/ 387 w 454"/>
                <a:gd name="T27" fmla="*/ 278 h 327"/>
                <a:gd name="T28" fmla="*/ 412 w 454"/>
                <a:gd name="T29" fmla="*/ 257 h 327"/>
                <a:gd name="T30" fmla="*/ 431 w 454"/>
                <a:gd name="T31" fmla="*/ 231 h 327"/>
                <a:gd name="T32" fmla="*/ 445 w 454"/>
                <a:gd name="T33" fmla="*/ 205 h 327"/>
                <a:gd name="T34" fmla="*/ 453 w 454"/>
                <a:gd name="T35" fmla="*/ 177 h 327"/>
                <a:gd name="T36" fmla="*/ 453 w 454"/>
                <a:gd name="T37" fmla="*/ 148 h 327"/>
                <a:gd name="T38" fmla="*/ 445 w 454"/>
                <a:gd name="T39" fmla="*/ 120 h 327"/>
                <a:gd name="T40" fmla="*/ 431 w 454"/>
                <a:gd name="T41" fmla="*/ 94 h 327"/>
                <a:gd name="T42" fmla="*/ 412 w 454"/>
                <a:gd name="T43" fmla="*/ 68 h 327"/>
                <a:gd name="T44" fmla="*/ 387 w 454"/>
                <a:gd name="T45" fmla="*/ 47 h 327"/>
                <a:gd name="T46" fmla="*/ 356 w 454"/>
                <a:gd name="T47" fmla="*/ 29 h 327"/>
                <a:gd name="T48" fmla="*/ 322 w 454"/>
                <a:gd name="T49" fmla="*/ 15 h 327"/>
                <a:gd name="T50" fmla="*/ 285 w 454"/>
                <a:gd name="T51" fmla="*/ 5 h 327"/>
                <a:gd name="T52" fmla="*/ 246 w 454"/>
                <a:gd name="T53" fmla="*/ 0 h 327"/>
                <a:gd name="T54" fmla="*/ 206 w 454"/>
                <a:gd name="T55" fmla="*/ 0 h 327"/>
                <a:gd name="T56" fmla="*/ 167 w 454"/>
                <a:gd name="T57" fmla="*/ 5 h 327"/>
                <a:gd name="T58" fmla="*/ 131 w 454"/>
                <a:gd name="T59" fmla="*/ 15 h 327"/>
                <a:gd name="T60" fmla="*/ 96 w 454"/>
                <a:gd name="T61" fmla="*/ 29 h 327"/>
                <a:gd name="T62" fmla="*/ 66 w 454"/>
                <a:gd name="T63" fmla="*/ 47 h 327"/>
                <a:gd name="T64" fmla="*/ 41 w 454"/>
                <a:gd name="T65" fmla="*/ 68 h 327"/>
                <a:gd name="T66" fmla="*/ 21 w 454"/>
                <a:gd name="T67" fmla="*/ 94 h 327"/>
                <a:gd name="T68" fmla="*/ 8 w 454"/>
                <a:gd name="T69" fmla="*/ 120 h 327"/>
                <a:gd name="T70" fmla="*/ 1 w 454"/>
                <a:gd name="T71" fmla="*/ 148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54" h="327">
                  <a:moveTo>
                    <a:pt x="0" y="163"/>
                  </a:moveTo>
                  <a:lnTo>
                    <a:pt x="1" y="177"/>
                  </a:lnTo>
                  <a:lnTo>
                    <a:pt x="3" y="192"/>
                  </a:lnTo>
                  <a:lnTo>
                    <a:pt x="8" y="205"/>
                  </a:lnTo>
                  <a:lnTo>
                    <a:pt x="13" y="219"/>
                  </a:lnTo>
                  <a:lnTo>
                    <a:pt x="21" y="231"/>
                  </a:lnTo>
                  <a:lnTo>
                    <a:pt x="30" y="244"/>
                  </a:lnTo>
                  <a:lnTo>
                    <a:pt x="41" y="257"/>
                  </a:lnTo>
                  <a:lnTo>
                    <a:pt x="53" y="268"/>
                  </a:lnTo>
                  <a:lnTo>
                    <a:pt x="66" y="278"/>
                  </a:lnTo>
                  <a:lnTo>
                    <a:pt x="80" y="288"/>
                  </a:lnTo>
                  <a:lnTo>
                    <a:pt x="96" y="296"/>
                  </a:lnTo>
                  <a:lnTo>
                    <a:pt x="113" y="304"/>
                  </a:lnTo>
                  <a:lnTo>
                    <a:pt x="131" y="311"/>
                  </a:lnTo>
                  <a:lnTo>
                    <a:pt x="149" y="316"/>
                  </a:lnTo>
                  <a:lnTo>
                    <a:pt x="167" y="320"/>
                  </a:lnTo>
                  <a:lnTo>
                    <a:pt x="186" y="324"/>
                  </a:lnTo>
                  <a:lnTo>
                    <a:pt x="206" y="326"/>
                  </a:lnTo>
                  <a:lnTo>
                    <a:pt x="227" y="326"/>
                  </a:lnTo>
                  <a:lnTo>
                    <a:pt x="246" y="326"/>
                  </a:lnTo>
                  <a:lnTo>
                    <a:pt x="266" y="323"/>
                  </a:lnTo>
                  <a:lnTo>
                    <a:pt x="285" y="320"/>
                  </a:lnTo>
                  <a:lnTo>
                    <a:pt x="304" y="316"/>
                  </a:lnTo>
                  <a:lnTo>
                    <a:pt x="322" y="310"/>
                  </a:lnTo>
                  <a:lnTo>
                    <a:pt x="340" y="304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7" y="278"/>
                  </a:lnTo>
                  <a:lnTo>
                    <a:pt x="399" y="266"/>
                  </a:lnTo>
                  <a:lnTo>
                    <a:pt x="412" y="257"/>
                  </a:lnTo>
                  <a:lnTo>
                    <a:pt x="423" y="244"/>
                  </a:lnTo>
                  <a:lnTo>
                    <a:pt x="431" y="231"/>
                  </a:lnTo>
                  <a:lnTo>
                    <a:pt x="439" y="219"/>
                  </a:lnTo>
                  <a:lnTo>
                    <a:pt x="445" y="205"/>
                  </a:lnTo>
                  <a:lnTo>
                    <a:pt x="449" y="191"/>
                  </a:lnTo>
                  <a:lnTo>
                    <a:pt x="453" y="177"/>
                  </a:lnTo>
                  <a:lnTo>
                    <a:pt x="453" y="163"/>
                  </a:lnTo>
                  <a:lnTo>
                    <a:pt x="453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1"/>
                  </a:lnTo>
                  <a:lnTo>
                    <a:pt x="412" y="68"/>
                  </a:lnTo>
                  <a:lnTo>
                    <a:pt x="399" y="57"/>
                  </a:lnTo>
                  <a:lnTo>
                    <a:pt x="387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6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9" y="9"/>
                  </a:lnTo>
                  <a:lnTo>
                    <a:pt x="131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8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Rectangle 43"/>
            <p:cNvSpPr>
              <a:spLocks noChangeArrowheads="1"/>
            </p:cNvSpPr>
            <p:nvPr/>
          </p:nvSpPr>
          <p:spPr bwMode="auto">
            <a:xfrm>
              <a:off x="3666" y="930"/>
              <a:ext cx="44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0">
                  <a:solidFill>
                    <a:srgbClr val="000000"/>
                  </a:solidFill>
                  <a:latin typeface="Arial" panose="020B0604020202020204" pitchFamily="34" charset="0"/>
                </a:rPr>
                <a:t>since</a:t>
              </a:r>
            </a:p>
          </p:txBody>
        </p:sp>
      </p:grpSp>
      <p:grpSp>
        <p:nvGrpSpPr>
          <p:cNvPr id="16" name="Group 44"/>
          <p:cNvGrpSpPr>
            <a:grpSpLocks/>
          </p:cNvGrpSpPr>
          <p:nvPr/>
        </p:nvGrpSpPr>
        <p:grpSpPr bwMode="auto">
          <a:xfrm>
            <a:off x="556079" y="3910695"/>
            <a:ext cx="2039938" cy="900113"/>
            <a:chOff x="2110" y="1050"/>
            <a:chExt cx="1285" cy="567"/>
          </a:xfrm>
        </p:grpSpPr>
        <p:sp>
          <p:nvSpPr>
            <p:cNvPr id="17" name="Freeform 45"/>
            <p:cNvSpPr>
              <a:spLocks/>
            </p:cNvSpPr>
            <p:nvPr/>
          </p:nvSpPr>
          <p:spPr bwMode="auto">
            <a:xfrm>
              <a:off x="2517" y="1050"/>
              <a:ext cx="454" cy="327"/>
            </a:xfrm>
            <a:custGeom>
              <a:avLst/>
              <a:gdLst>
                <a:gd name="T0" fmla="*/ 453 w 454"/>
                <a:gd name="T1" fmla="*/ 148 h 327"/>
                <a:gd name="T2" fmla="*/ 445 w 454"/>
                <a:gd name="T3" fmla="*/ 120 h 327"/>
                <a:gd name="T4" fmla="*/ 431 w 454"/>
                <a:gd name="T5" fmla="*/ 94 h 327"/>
                <a:gd name="T6" fmla="*/ 412 w 454"/>
                <a:gd name="T7" fmla="*/ 68 h 327"/>
                <a:gd name="T8" fmla="*/ 387 w 454"/>
                <a:gd name="T9" fmla="*/ 47 h 327"/>
                <a:gd name="T10" fmla="*/ 356 w 454"/>
                <a:gd name="T11" fmla="*/ 29 h 327"/>
                <a:gd name="T12" fmla="*/ 322 w 454"/>
                <a:gd name="T13" fmla="*/ 15 h 327"/>
                <a:gd name="T14" fmla="*/ 285 w 454"/>
                <a:gd name="T15" fmla="*/ 5 h 327"/>
                <a:gd name="T16" fmla="*/ 246 w 454"/>
                <a:gd name="T17" fmla="*/ 0 h 327"/>
                <a:gd name="T18" fmla="*/ 206 w 454"/>
                <a:gd name="T19" fmla="*/ 0 h 327"/>
                <a:gd name="T20" fmla="*/ 167 w 454"/>
                <a:gd name="T21" fmla="*/ 5 h 327"/>
                <a:gd name="T22" fmla="*/ 131 w 454"/>
                <a:gd name="T23" fmla="*/ 15 h 327"/>
                <a:gd name="T24" fmla="*/ 96 w 454"/>
                <a:gd name="T25" fmla="*/ 29 h 327"/>
                <a:gd name="T26" fmla="*/ 66 w 454"/>
                <a:gd name="T27" fmla="*/ 47 h 327"/>
                <a:gd name="T28" fmla="*/ 41 w 454"/>
                <a:gd name="T29" fmla="*/ 68 h 327"/>
                <a:gd name="T30" fmla="*/ 21 w 454"/>
                <a:gd name="T31" fmla="*/ 94 h 327"/>
                <a:gd name="T32" fmla="*/ 8 w 454"/>
                <a:gd name="T33" fmla="*/ 120 h 327"/>
                <a:gd name="T34" fmla="*/ 1 w 454"/>
                <a:gd name="T35" fmla="*/ 148 h 327"/>
                <a:gd name="T36" fmla="*/ 1 w 454"/>
                <a:gd name="T37" fmla="*/ 177 h 327"/>
                <a:gd name="T38" fmla="*/ 8 w 454"/>
                <a:gd name="T39" fmla="*/ 205 h 327"/>
                <a:gd name="T40" fmla="*/ 21 w 454"/>
                <a:gd name="T41" fmla="*/ 231 h 327"/>
                <a:gd name="T42" fmla="*/ 41 w 454"/>
                <a:gd name="T43" fmla="*/ 257 h 327"/>
                <a:gd name="T44" fmla="*/ 66 w 454"/>
                <a:gd name="T45" fmla="*/ 278 h 327"/>
                <a:gd name="T46" fmla="*/ 96 w 454"/>
                <a:gd name="T47" fmla="*/ 296 h 327"/>
                <a:gd name="T48" fmla="*/ 131 w 454"/>
                <a:gd name="T49" fmla="*/ 310 h 327"/>
                <a:gd name="T50" fmla="*/ 167 w 454"/>
                <a:gd name="T51" fmla="*/ 320 h 327"/>
                <a:gd name="T52" fmla="*/ 206 w 454"/>
                <a:gd name="T53" fmla="*/ 326 h 327"/>
                <a:gd name="T54" fmla="*/ 246 w 454"/>
                <a:gd name="T55" fmla="*/ 326 h 327"/>
                <a:gd name="T56" fmla="*/ 285 w 454"/>
                <a:gd name="T57" fmla="*/ 320 h 327"/>
                <a:gd name="T58" fmla="*/ 322 w 454"/>
                <a:gd name="T59" fmla="*/ 310 h 327"/>
                <a:gd name="T60" fmla="*/ 356 w 454"/>
                <a:gd name="T61" fmla="*/ 296 h 327"/>
                <a:gd name="T62" fmla="*/ 387 w 454"/>
                <a:gd name="T63" fmla="*/ 278 h 327"/>
                <a:gd name="T64" fmla="*/ 412 w 454"/>
                <a:gd name="T65" fmla="*/ 257 h 327"/>
                <a:gd name="T66" fmla="*/ 431 w 454"/>
                <a:gd name="T67" fmla="*/ 231 h 327"/>
                <a:gd name="T68" fmla="*/ 445 w 454"/>
                <a:gd name="T69" fmla="*/ 205 h 327"/>
                <a:gd name="T70" fmla="*/ 453 w 454"/>
                <a:gd name="T71" fmla="*/ 177 h 32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54" h="327">
                  <a:moveTo>
                    <a:pt x="453" y="163"/>
                  </a:moveTo>
                  <a:lnTo>
                    <a:pt x="453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1"/>
                  </a:lnTo>
                  <a:lnTo>
                    <a:pt x="412" y="68"/>
                  </a:lnTo>
                  <a:lnTo>
                    <a:pt x="399" y="57"/>
                  </a:lnTo>
                  <a:lnTo>
                    <a:pt x="387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6" y="2"/>
                  </a:lnTo>
                  <a:lnTo>
                    <a:pt x="246" y="0"/>
                  </a:lnTo>
                  <a:lnTo>
                    <a:pt x="227" y="0"/>
                  </a:lnTo>
                  <a:lnTo>
                    <a:pt x="206" y="0"/>
                  </a:lnTo>
                  <a:lnTo>
                    <a:pt x="187" y="2"/>
                  </a:lnTo>
                  <a:lnTo>
                    <a:pt x="167" y="5"/>
                  </a:lnTo>
                  <a:lnTo>
                    <a:pt x="149" y="9"/>
                  </a:lnTo>
                  <a:lnTo>
                    <a:pt x="131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1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8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8" y="205"/>
                  </a:lnTo>
                  <a:lnTo>
                    <a:pt x="13" y="219"/>
                  </a:lnTo>
                  <a:lnTo>
                    <a:pt x="21" y="231"/>
                  </a:lnTo>
                  <a:lnTo>
                    <a:pt x="30" y="244"/>
                  </a:lnTo>
                  <a:lnTo>
                    <a:pt x="41" y="257"/>
                  </a:lnTo>
                  <a:lnTo>
                    <a:pt x="53" y="268"/>
                  </a:lnTo>
                  <a:lnTo>
                    <a:pt x="66" y="278"/>
                  </a:lnTo>
                  <a:lnTo>
                    <a:pt x="81" y="288"/>
                  </a:lnTo>
                  <a:lnTo>
                    <a:pt x="96" y="296"/>
                  </a:lnTo>
                  <a:lnTo>
                    <a:pt x="113" y="304"/>
                  </a:lnTo>
                  <a:lnTo>
                    <a:pt x="131" y="310"/>
                  </a:lnTo>
                  <a:lnTo>
                    <a:pt x="149" y="316"/>
                  </a:lnTo>
                  <a:lnTo>
                    <a:pt x="167" y="320"/>
                  </a:lnTo>
                  <a:lnTo>
                    <a:pt x="187" y="324"/>
                  </a:lnTo>
                  <a:lnTo>
                    <a:pt x="206" y="326"/>
                  </a:lnTo>
                  <a:lnTo>
                    <a:pt x="227" y="326"/>
                  </a:lnTo>
                  <a:lnTo>
                    <a:pt x="246" y="326"/>
                  </a:lnTo>
                  <a:lnTo>
                    <a:pt x="266" y="324"/>
                  </a:lnTo>
                  <a:lnTo>
                    <a:pt x="285" y="320"/>
                  </a:lnTo>
                  <a:lnTo>
                    <a:pt x="304" y="316"/>
                  </a:lnTo>
                  <a:lnTo>
                    <a:pt x="322" y="310"/>
                  </a:lnTo>
                  <a:lnTo>
                    <a:pt x="339" y="304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7" y="278"/>
                  </a:lnTo>
                  <a:lnTo>
                    <a:pt x="399" y="268"/>
                  </a:lnTo>
                  <a:lnTo>
                    <a:pt x="412" y="257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9"/>
                  </a:lnTo>
                  <a:lnTo>
                    <a:pt x="445" y="205"/>
                  </a:lnTo>
                  <a:lnTo>
                    <a:pt x="449" y="191"/>
                  </a:lnTo>
                  <a:lnTo>
                    <a:pt x="453" y="177"/>
                  </a:lnTo>
                  <a:lnTo>
                    <a:pt x="453" y="16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46"/>
            <p:cNvSpPr>
              <a:spLocks/>
            </p:cNvSpPr>
            <p:nvPr/>
          </p:nvSpPr>
          <p:spPr bwMode="auto">
            <a:xfrm>
              <a:off x="2110" y="1291"/>
              <a:ext cx="454" cy="326"/>
            </a:xfrm>
            <a:custGeom>
              <a:avLst/>
              <a:gdLst>
                <a:gd name="T0" fmla="*/ 451 w 454"/>
                <a:gd name="T1" fmla="*/ 148 h 326"/>
                <a:gd name="T2" fmla="*/ 445 w 454"/>
                <a:gd name="T3" fmla="*/ 120 h 326"/>
                <a:gd name="T4" fmla="*/ 431 w 454"/>
                <a:gd name="T5" fmla="*/ 93 h 326"/>
                <a:gd name="T6" fmla="*/ 411 w 454"/>
                <a:gd name="T7" fmla="*/ 68 h 326"/>
                <a:gd name="T8" fmla="*/ 386 w 454"/>
                <a:gd name="T9" fmla="*/ 47 h 326"/>
                <a:gd name="T10" fmla="*/ 356 w 454"/>
                <a:gd name="T11" fmla="*/ 29 h 326"/>
                <a:gd name="T12" fmla="*/ 322 w 454"/>
                <a:gd name="T13" fmla="*/ 15 h 326"/>
                <a:gd name="T14" fmla="*/ 285 w 454"/>
                <a:gd name="T15" fmla="*/ 5 h 326"/>
                <a:gd name="T16" fmla="*/ 246 w 454"/>
                <a:gd name="T17" fmla="*/ 0 h 326"/>
                <a:gd name="T18" fmla="*/ 206 w 454"/>
                <a:gd name="T19" fmla="*/ 0 h 326"/>
                <a:gd name="T20" fmla="*/ 167 w 454"/>
                <a:gd name="T21" fmla="*/ 5 h 326"/>
                <a:gd name="T22" fmla="*/ 130 w 454"/>
                <a:gd name="T23" fmla="*/ 15 h 326"/>
                <a:gd name="T24" fmla="*/ 96 w 454"/>
                <a:gd name="T25" fmla="*/ 29 h 326"/>
                <a:gd name="T26" fmla="*/ 66 w 454"/>
                <a:gd name="T27" fmla="*/ 47 h 326"/>
                <a:gd name="T28" fmla="*/ 41 w 454"/>
                <a:gd name="T29" fmla="*/ 68 h 326"/>
                <a:gd name="T30" fmla="*/ 21 w 454"/>
                <a:gd name="T31" fmla="*/ 93 h 326"/>
                <a:gd name="T32" fmla="*/ 7 w 454"/>
                <a:gd name="T33" fmla="*/ 120 h 326"/>
                <a:gd name="T34" fmla="*/ 1 w 454"/>
                <a:gd name="T35" fmla="*/ 148 h 326"/>
                <a:gd name="T36" fmla="*/ 1 w 454"/>
                <a:gd name="T37" fmla="*/ 176 h 326"/>
                <a:gd name="T38" fmla="*/ 7 w 454"/>
                <a:gd name="T39" fmla="*/ 204 h 326"/>
                <a:gd name="T40" fmla="*/ 21 w 454"/>
                <a:gd name="T41" fmla="*/ 231 h 326"/>
                <a:gd name="T42" fmla="*/ 41 w 454"/>
                <a:gd name="T43" fmla="*/ 256 h 326"/>
                <a:gd name="T44" fmla="*/ 66 w 454"/>
                <a:gd name="T45" fmla="*/ 277 h 326"/>
                <a:gd name="T46" fmla="*/ 96 w 454"/>
                <a:gd name="T47" fmla="*/ 295 h 326"/>
                <a:gd name="T48" fmla="*/ 130 w 454"/>
                <a:gd name="T49" fmla="*/ 309 h 326"/>
                <a:gd name="T50" fmla="*/ 167 w 454"/>
                <a:gd name="T51" fmla="*/ 319 h 326"/>
                <a:gd name="T52" fmla="*/ 206 w 454"/>
                <a:gd name="T53" fmla="*/ 325 h 326"/>
                <a:gd name="T54" fmla="*/ 246 w 454"/>
                <a:gd name="T55" fmla="*/ 325 h 326"/>
                <a:gd name="T56" fmla="*/ 285 w 454"/>
                <a:gd name="T57" fmla="*/ 319 h 326"/>
                <a:gd name="T58" fmla="*/ 322 w 454"/>
                <a:gd name="T59" fmla="*/ 309 h 326"/>
                <a:gd name="T60" fmla="*/ 356 w 454"/>
                <a:gd name="T61" fmla="*/ 295 h 326"/>
                <a:gd name="T62" fmla="*/ 386 w 454"/>
                <a:gd name="T63" fmla="*/ 277 h 326"/>
                <a:gd name="T64" fmla="*/ 411 w 454"/>
                <a:gd name="T65" fmla="*/ 256 h 326"/>
                <a:gd name="T66" fmla="*/ 431 w 454"/>
                <a:gd name="T67" fmla="*/ 231 h 326"/>
                <a:gd name="T68" fmla="*/ 445 w 454"/>
                <a:gd name="T69" fmla="*/ 204 h 326"/>
                <a:gd name="T70" fmla="*/ 451 w 454"/>
                <a:gd name="T71" fmla="*/ 176 h 32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54" h="326">
                  <a:moveTo>
                    <a:pt x="453" y="162"/>
                  </a:moveTo>
                  <a:lnTo>
                    <a:pt x="451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3"/>
                  </a:lnTo>
                  <a:lnTo>
                    <a:pt x="422" y="81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3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2"/>
                  </a:lnTo>
                  <a:lnTo>
                    <a:pt x="1" y="176"/>
                  </a:lnTo>
                  <a:lnTo>
                    <a:pt x="3" y="190"/>
                  </a:lnTo>
                  <a:lnTo>
                    <a:pt x="7" y="204"/>
                  </a:lnTo>
                  <a:lnTo>
                    <a:pt x="13" y="218"/>
                  </a:lnTo>
                  <a:lnTo>
                    <a:pt x="21" y="231"/>
                  </a:lnTo>
                  <a:lnTo>
                    <a:pt x="30" y="243"/>
                  </a:lnTo>
                  <a:lnTo>
                    <a:pt x="41" y="256"/>
                  </a:lnTo>
                  <a:lnTo>
                    <a:pt x="53" y="266"/>
                  </a:lnTo>
                  <a:lnTo>
                    <a:pt x="66" y="277"/>
                  </a:lnTo>
                  <a:lnTo>
                    <a:pt x="80" y="287"/>
                  </a:lnTo>
                  <a:lnTo>
                    <a:pt x="96" y="295"/>
                  </a:lnTo>
                  <a:lnTo>
                    <a:pt x="113" y="303"/>
                  </a:lnTo>
                  <a:lnTo>
                    <a:pt x="130" y="309"/>
                  </a:lnTo>
                  <a:lnTo>
                    <a:pt x="148" y="315"/>
                  </a:lnTo>
                  <a:lnTo>
                    <a:pt x="167" y="319"/>
                  </a:lnTo>
                  <a:lnTo>
                    <a:pt x="186" y="322"/>
                  </a:lnTo>
                  <a:lnTo>
                    <a:pt x="206" y="325"/>
                  </a:lnTo>
                  <a:lnTo>
                    <a:pt x="225" y="325"/>
                  </a:lnTo>
                  <a:lnTo>
                    <a:pt x="246" y="325"/>
                  </a:lnTo>
                  <a:lnTo>
                    <a:pt x="265" y="322"/>
                  </a:lnTo>
                  <a:lnTo>
                    <a:pt x="285" y="319"/>
                  </a:lnTo>
                  <a:lnTo>
                    <a:pt x="304" y="315"/>
                  </a:lnTo>
                  <a:lnTo>
                    <a:pt x="322" y="309"/>
                  </a:lnTo>
                  <a:lnTo>
                    <a:pt x="339" y="303"/>
                  </a:lnTo>
                  <a:lnTo>
                    <a:pt x="356" y="295"/>
                  </a:lnTo>
                  <a:lnTo>
                    <a:pt x="372" y="287"/>
                  </a:lnTo>
                  <a:lnTo>
                    <a:pt x="386" y="277"/>
                  </a:lnTo>
                  <a:lnTo>
                    <a:pt x="399" y="266"/>
                  </a:lnTo>
                  <a:lnTo>
                    <a:pt x="411" y="256"/>
                  </a:lnTo>
                  <a:lnTo>
                    <a:pt x="422" y="243"/>
                  </a:lnTo>
                  <a:lnTo>
                    <a:pt x="431" y="231"/>
                  </a:lnTo>
                  <a:lnTo>
                    <a:pt x="439" y="218"/>
                  </a:lnTo>
                  <a:lnTo>
                    <a:pt x="445" y="204"/>
                  </a:lnTo>
                  <a:lnTo>
                    <a:pt x="449" y="190"/>
                  </a:lnTo>
                  <a:lnTo>
                    <a:pt x="451" y="176"/>
                  </a:lnTo>
                  <a:lnTo>
                    <a:pt x="453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47"/>
            <p:cNvSpPr>
              <a:spLocks/>
            </p:cNvSpPr>
            <p:nvPr/>
          </p:nvSpPr>
          <p:spPr bwMode="auto">
            <a:xfrm>
              <a:off x="2943" y="1291"/>
              <a:ext cx="452" cy="326"/>
            </a:xfrm>
            <a:custGeom>
              <a:avLst/>
              <a:gdLst>
                <a:gd name="T0" fmla="*/ 0 w 452"/>
                <a:gd name="T1" fmla="*/ 176 h 326"/>
                <a:gd name="T2" fmla="*/ 7 w 452"/>
                <a:gd name="T3" fmla="*/ 204 h 326"/>
                <a:gd name="T4" fmla="*/ 21 w 452"/>
                <a:gd name="T5" fmla="*/ 231 h 326"/>
                <a:gd name="T6" fmla="*/ 40 w 452"/>
                <a:gd name="T7" fmla="*/ 256 h 326"/>
                <a:gd name="T8" fmla="*/ 65 w 452"/>
                <a:gd name="T9" fmla="*/ 278 h 326"/>
                <a:gd name="T10" fmla="*/ 96 w 452"/>
                <a:gd name="T11" fmla="*/ 295 h 326"/>
                <a:gd name="T12" fmla="*/ 130 w 452"/>
                <a:gd name="T13" fmla="*/ 309 h 326"/>
                <a:gd name="T14" fmla="*/ 167 w 452"/>
                <a:gd name="T15" fmla="*/ 319 h 326"/>
                <a:gd name="T16" fmla="*/ 206 w 452"/>
                <a:gd name="T17" fmla="*/ 325 h 326"/>
                <a:gd name="T18" fmla="*/ 245 w 452"/>
                <a:gd name="T19" fmla="*/ 325 h 326"/>
                <a:gd name="T20" fmla="*/ 283 w 452"/>
                <a:gd name="T21" fmla="*/ 319 h 326"/>
                <a:gd name="T22" fmla="*/ 320 w 452"/>
                <a:gd name="T23" fmla="*/ 309 h 326"/>
                <a:gd name="T24" fmla="*/ 354 w 452"/>
                <a:gd name="T25" fmla="*/ 295 h 326"/>
                <a:gd name="T26" fmla="*/ 385 w 452"/>
                <a:gd name="T27" fmla="*/ 277 h 326"/>
                <a:gd name="T28" fmla="*/ 410 w 452"/>
                <a:gd name="T29" fmla="*/ 254 h 326"/>
                <a:gd name="T30" fmla="*/ 429 w 452"/>
                <a:gd name="T31" fmla="*/ 231 h 326"/>
                <a:gd name="T32" fmla="*/ 443 w 452"/>
                <a:gd name="T33" fmla="*/ 204 h 326"/>
                <a:gd name="T34" fmla="*/ 451 w 452"/>
                <a:gd name="T35" fmla="*/ 176 h 326"/>
                <a:gd name="T36" fmla="*/ 451 w 452"/>
                <a:gd name="T37" fmla="*/ 148 h 326"/>
                <a:gd name="T38" fmla="*/ 443 w 452"/>
                <a:gd name="T39" fmla="*/ 120 h 326"/>
                <a:gd name="T40" fmla="*/ 429 w 452"/>
                <a:gd name="T41" fmla="*/ 93 h 326"/>
                <a:gd name="T42" fmla="*/ 410 w 452"/>
                <a:gd name="T43" fmla="*/ 68 h 326"/>
                <a:gd name="T44" fmla="*/ 385 w 452"/>
                <a:gd name="T45" fmla="*/ 47 h 326"/>
                <a:gd name="T46" fmla="*/ 354 w 452"/>
                <a:gd name="T47" fmla="*/ 29 h 326"/>
                <a:gd name="T48" fmla="*/ 320 w 452"/>
                <a:gd name="T49" fmla="*/ 15 h 326"/>
                <a:gd name="T50" fmla="*/ 283 w 452"/>
                <a:gd name="T51" fmla="*/ 5 h 326"/>
                <a:gd name="T52" fmla="*/ 245 w 452"/>
                <a:gd name="T53" fmla="*/ 0 h 326"/>
                <a:gd name="T54" fmla="*/ 206 w 452"/>
                <a:gd name="T55" fmla="*/ 0 h 326"/>
                <a:gd name="T56" fmla="*/ 167 w 452"/>
                <a:gd name="T57" fmla="*/ 5 h 326"/>
                <a:gd name="T58" fmla="*/ 130 w 452"/>
                <a:gd name="T59" fmla="*/ 15 h 326"/>
                <a:gd name="T60" fmla="*/ 96 w 452"/>
                <a:gd name="T61" fmla="*/ 29 h 326"/>
                <a:gd name="T62" fmla="*/ 65 w 452"/>
                <a:gd name="T63" fmla="*/ 47 h 326"/>
                <a:gd name="T64" fmla="*/ 40 w 452"/>
                <a:gd name="T65" fmla="*/ 68 h 326"/>
                <a:gd name="T66" fmla="*/ 21 w 452"/>
                <a:gd name="T67" fmla="*/ 93 h 326"/>
                <a:gd name="T68" fmla="*/ 7 w 452"/>
                <a:gd name="T69" fmla="*/ 120 h 326"/>
                <a:gd name="T70" fmla="*/ 0 w 452"/>
                <a:gd name="T71" fmla="*/ 148 h 32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52" h="326">
                  <a:moveTo>
                    <a:pt x="0" y="162"/>
                  </a:moveTo>
                  <a:lnTo>
                    <a:pt x="0" y="176"/>
                  </a:lnTo>
                  <a:lnTo>
                    <a:pt x="3" y="190"/>
                  </a:lnTo>
                  <a:lnTo>
                    <a:pt x="7" y="204"/>
                  </a:lnTo>
                  <a:lnTo>
                    <a:pt x="13" y="218"/>
                  </a:lnTo>
                  <a:lnTo>
                    <a:pt x="21" y="231"/>
                  </a:lnTo>
                  <a:lnTo>
                    <a:pt x="29" y="243"/>
                  </a:lnTo>
                  <a:lnTo>
                    <a:pt x="40" y="256"/>
                  </a:lnTo>
                  <a:lnTo>
                    <a:pt x="52" y="267"/>
                  </a:lnTo>
                  <a:lnTo>
                    <a:pt x="65" y="278"/>
                  </a:lnTo>
                  <a:lnTo>
                    <a:pt x="80" y="287"/>
                  </a:lnTo>
                  <a:lnTo>
                    <a:pt x="96" y="295"/>
                  </a:lnTo>
                  <a:lnTo>
                    <a:pt x="112" y="303"/>
                  </a:lnTo>
                  <a:lnTo>
                    <a:pt x="130" y="309"/>
                  </a:lnTo>
                  <a:lnTo>
                    <a:pt x="148" y="315"/>
                  </a:lnTo>
                  <a:lnTo>
                    <a:pt x="167" y="319"/>
                  </a:lnTo>
                  <a:lnTo>
                    <a:pt x="186" y="322"/>
                  </a:lnTo>
                  <a:lnTo>
                    <a:pt x="206" y="325"/>
                  </a:lnTo>
                  <a:lnTo>
                    <a:pt x="225" y="325"/>
                  </a:lnTo>
                  <a:lnTo>
                    <a:pt x="245" y="325"/>
                  </a:lnTo>
                  <a:lnTo>
                    <a:pt x="264" y="322"/>
                  </a:lnTo>
                  <a:lnTo>
                    <a:pt x="283" y="319"/>
                  </a:lnTo>
                  <a:lnTo>
                    <a:pt x="302" y="315"/>
                  </a:lnTo>
                  <a:lnTo>
                    <a:pt x="320" y="309"/>
                  </a:lnTo>
                  <a:lnTo>
                    <a:pt x="338" y="303"/>
                  </a:lnTo>
                  <a:lnTo>
                    <a:pt x="354" y="295"/>
                  </a:lnTo>
                  <a:lnTo>
                    <a:pt x="370" y="287"/>
                  </a:lnTo>
                  <a:lnTo>
                    <a:pt x="385" y="277"/>
                  </a:lnTo>
                  <a:lnTo>
                    <a:pt x="398" y="266"/>
                  </a:lnTo>
                  <a:lnTo>
                    <a:pt x="410" y="254"/>
                  </a:lnTo>
                  <a:lnTo>
                    <a:pt x="421" y="243"/>
                  </a:lnTo>
                  <a:lnTo>
                    <a:pt x="429" y="231"/>
                  </a:lnTo>
                  <a:lnTo>
                    <a:pt x="437" y="217"/>
                  </a:lnTo>
                  <a:lnTo>
                    <a:pt x="443" y="204"/>
                  </a:lnTo>
                  <a:lnTo>
                    <a:pt x="447" y="190"/>
                  </a:lnTo>
                  <a:lnTo>
                    <a:pt x="451" y="176"/>
                  </a:lnTo>
                  <a:lnTo>
                    <a:pt x="451" y="162"/>
                  </a:lnTo>
                  <a:lnTo>
                    <a:pt x="451" y="148"/>
                  </a:lnTo>
                  <a:lnTo>
                    <a:pt x="447" y="134"/>
                  </a:lnTo>
                  <a:lnTo>
                    <a:pt x="443" y="120"/>
                  </a:lnTo>
                  <a:lnTo>
                    <a:pt x="437" y="106"/>
                  </a:lnTo>
                  <a:lnTo>
                    <a:pt x="429" y="93"/>
                  </a:lnTo>
                  <a:lnTo>
                    <a:pt x="421" y="81"/>
                  </a:lnTo>
                  <a:lnTo>
                    <a:pt x="410" y="68"/>
                  </a:lnTo>
                  <a:lnTo>
                    <a:pt x="398" y="57"/>
                  </a:lnTo>
                  <a:lnTo>
                    <a:pt x="385" y="47"/>
                  </a:lnTo>
                  <a:lnTo>
                    <a:pt x="370" y="37"/>
                  </a:lnTo>
                  <a:lnTo>
                    <a:pt x="354" y="29"/>
                  </a:lnTo>
                  <a:lnTo>
                    <a:pt x="338" y="21"/>
                  </a:lnTo>
                  <a:lnTo>
                    <a:pt x="320" y="15"/>
                  </a:lnTo>
                  <a:lnTo>
                    <a:pt x="302" y="9"/>
                  </a:lnTo>
                  <a:lnTo>
                    <a:pt x="283" y="5"/>
                  </a:lnTo>
                  <a:lnTo>
                    <a:pt x="264" y="1"/>
                  </a:lnTo>
                  <a:lnTo>
                    <a:pt x="245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2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5" y="47"/>
                  </a:lnTo>
                  <a:lnTo>
                    <a:pt x="52" y="57"/>
                  </a:lnTo>
                  <a:lnTo>
                    <a:pt x="40" y="68"/>
                  </a:lnTo>
                  <a:lnTo>
                    <a:pt x="29" y="81"/>
                  </a:lnTo>
                  <a:lnTo>
                    <a:pt x="21" y="93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0" y="148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Rectangle 48"/>
            <p:cNvSpPr>
              <a:spLocks noChangeArrowheads="1"/>
            </p:cNvSpPr>
            <p:nvPr/>
          </p:nvSpPr>
          <p:spPr bwMode="auto">
            <a:xfrm>
              <a:off x="3021" y="1353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0" err="1">
                  <a:solidFill>
                    <a:srgbClr val="000000"/>
                  </a:solidFill>
                  <a:latin typeface="Arial" panose="020B0604020202020204" pitchFamily="34" charset="0"/>
                </a:rPr>
                <a:t>sal</a:t>
              </a:r>
              <a:endParaRPr lang="en-US" altLang="en-US" sz="16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Rectangle 49"/>
            <p:cNvSpPr>
              <a:spLocks noChangeArrowheads="1"/>
            </p:cNvSpPr>
            <p:nvPr/>
          </p:nvSpPr>
          <p:spPr bwMode="auto">
            <a:xfrm>
              <a:off x="2515" y="1093"/>
              <a:ext cx="44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0">
                  <a:solidFill>
                    <a:srgbClr val="000000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sp>
          <p:nvSpPr>
            <p:cNvPr id="22" name="Rectangle 50"/>
            <p:cNvSpPr>
              <a:spLocks noChangeArrowheads="1"/>
            </p:cNvSpPr>
            <p:nvPr/>
          </p:nvSpPr>
          <p:spPr bwMode="auto">
            <a:xfrm>
              <a:off x="2117" y="1346"/>
              <a:ext cx="46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0" u="sng" err="1">
                  <a:solidFill>
                    <a:srgbClr val="000000"/>
                  </a:solidFill>
                  <a:latin typeface="Arial" panose="020B0604020202020204" pitchFamily="34" charset="0"/>
                </a:rPr>
                <a:t>empid</a:t>
              </a:r>
              <a:endParaRPr lang="en-US" altLang="en-US" sz="1600" i="0" u="sng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3" name="Group 51"/>
          <p:cNvGrpSpPr>
            <a:grpSpLocks/>
          </p:cNvGrpSpPr>
          <p:nvPr/>
        </p:nvGrpSpPr>
        <p:grpSpPr bwMode="auto">
          <a:xfrm>
            <a:off x="2757942" y="4860020"/>
            <a:ext cx="1220787" cy="920750"/>
            <a:chOff x="3497" y="1648"/>
            <a:chExt cx="769" cy="580"/>
          </a:xfrm>
        </p:grpSpPr>
        <p:sp>
          <p:nvSpPr>
            <p:cNvPr id="24" name="Rectangle 52"/>
            <p:cNvSpPr>
              <a:spLocks noChangeArrowheads="1"/>
            </p:cNvSpPr>
            <p:nvPr/>
          </p:nvSpPr>
          <p:spPr bwMode="auto">
            <a:xfrm>
              <a:off x="3567" y="1865"/>
              <a:ext cx="6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0">
                  <a:solidFill>
                    <a:srgbClr val="000000"/>
                  </a:solidFill>
                  <a:latin typeface="Arial" panose="020B0604020202020204" pitchFamily="34" charset="0"/>
                </a:rPr>
                <a:t>Manages</a:t>
              </a:r>
            </a:p>
          </p:txBody>
        </p:sp>
        <p:sp>
          <p:nvSpPr>
            <p:cNvPr id="25" name="Freeform 53"/>
            <p:cNvSpPr>
              <a:spLocks/>
            </p:cNvSpPr>
            <p:nvPr/>
          </p:nvSpPr>
          <p:spPr bwMode="auto">
            <a:xfrm>
              <a:off x="3497" y="1648"/>
              <a:ext cx="769" cy="580"/>
            </a:xfrm>
            <a:custGeom>
              <a:avLst/>
              <a:gdLst>
                <a:gd name="T0" fmla="*/ 0 w 769"/>
                <a:gd name="T1" fmla="*/ 290 h 580"/>
                <a:gd name="T2" fmla="*/ 378 w 769"/>
                <a:gd name="T3" fmla="*/ 0 h 580"/>
                <a:gd name="T4" fmla="*/ 768 w 769"/>
                <a:gd name="T5" fmla="*/ 300 h 580"/>
                <a:gd name="T6" fmla="*/ 378 w 769"/>
                <a:gd name="T7" fmla="*/ 579 h 580"/>
                <a:gd name="T8" fmla="*/ 0 w 769"/>
                <a:gd name="T9" fmla="*/ 290 h 5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9" h="580">
                  <a:moveTo>
                    <a:pt x="0" y="290"/>
                  </a:moveTo>
                  <a:lnTo>
                    <a:pt x="378" y="0"/>
                  </a:lnTo>
                  <a:lnTo>
                    <a:pt x="768" y="300"/>
                  </a:lnTo>
                  <a:lnTo>
                    <a:pt x="378" y="579"/>
                  </a:lnTo>
                  <a:lnTo>
                    <a:pt x="0" y="29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6" name="Freeform 54"/>
          <p:cNvSpPr>
            <a:spLocks/>
          </p:cNvSpPr>
          <p:nvPr/>
        </p:nvSpPr>
        <p:spPr bwMode="auto">
          <a:xfrm>
            <a:off x="4535942" y="5145770"/>
            <a:ext cx="1295400" cy="479425"/>
          </a:xfrm>
          <a:custGeom>
            <a:avLst/>
            <a:gdLst>
              <a:gd name="T0" fmla="*/ 2147483646 w 816"/>
              <a:gd name="T1" fmla="*/ 2147483646 h 302"/>
              <a:gd name="T2" fmla="*/ 2147483646 w 816"/>
              <a:gd name="T3" fmla="*/ 0 h 302"/>
              <a:gd name="T4" fmla="*/ 0 w 816"/>
              <a:gd name="T5" fmla="*/ 0 h 302"/>
              <a:gd name="T6" fmla="*/ 0 w 816"/>
              <a:gd name="T7" fmla="*/ 2147483646 h 302"/>
              <a:gd name="T8" fmla="*/ 2147483646 w 816"/>
              <a:gd name="T9" fmla="*/ 2147483646 h 3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6" h="302">
                <a:moveTo>
                  <a:pt x="815" y="301"/>
                </a:moveTo>
                <a:lnTo>
                  <a:pt x="815" y="0"/>
                </a:lnTo>
                <a:lnTo>
                  <a:pt x="0" y="0"/>
                </a:lnTo>
                <a:lnTo>
                  <a:pt x="0" y="301"/>
                </a:lnTo>
                <a:lnTo>
                  <a:pt x="815" y="30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7" name="Group 55"/>
          <p:cNvGrpSpPr>
            <a:grpSpLocks/>
          </p:cNvGrpSpPr>
          <p:nvPr/>
        </p:nvGrpSpPr>
        <p:grpSpPr bwMode="auto">
          <a:xfrm>
            <a:off x="967242" y="5129895"/>
            <a:ext cx="1292225" cy="468313"/>
            <a:chOff x="2369" y="1818"/>
            <a:chExt cx="814" cy="295"/>
          </a:xfrm>
        </p:grpSpPr>
        <p:sp>
          <p:nvSpPr>
            <p:cNvPr id="28" name="Freeform 56"/>
            <p:cNvSpPr>
              <a:spLocks/>
            </p:cNvSpPr>
            <p:nvPr/>
          </p:nvSpPr>
          <p:spPr bwMode="auto">
            <a:xfrm>
              <a:off x="2369" y="1818"/>
              <a:ext cx="814" cy="295"/>
            </a:xfrm>
            <a:custGeom>
              <a:avLst/>
              <a:gdLst>
                <a:gd name="T0" fmla="*/ 813 w 814"/>
                <a:gd name="T1" fmla="*/ 294 h 295"/>
                <a:gd name="T2" fmla="*/ 813 w 814"/>
                <a:gd name="T3" fmla="*/ 0 h 295"/>
                <a:gd name="T4" fmla="*/ 0 w 814"/>
                <a:gd name="T5" fmla="*/ 0 h 295"/>
                <a:gd name="T6" fmla="*/ 0 w 814"/>
                <a:gd name="T7" fmla="*/ 294 h 295"/>
                <a:gd name="T8" fmla="*/ 813 w 814"/>
                <a:gd name="T9" fmla="*/ 294 h 2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4" h="295">
                  <a:moveTo>
                    <a:pt x="813" y="294"/>
                  </a:moveTo>
                  <a:lnTo>
                    <a:pt x="813" y="0"/>
                  </a:lnTo>
                  <a:lnTo>
                    <a:pt x="0" y="0"/>
                  </a:lnTo>
                  <a:lnTo>
                    <a:pt x="0" y="294"/>
                  </a:lnTo>
                  <a:lnTo>
                    <a:pt x="813" y="2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Rectangle 57"/>
            <p:cNvSpPr>
              <a:spLocks noChangeArrowheads="1"/>
            </p:cNvSpPr>
            <p:nvPr/>
          </p:nvSpPr>
          <p:spPr bwMode="auto">
            <a:xfrm>
              <a:off x="2381" y="1862"/>
              <a:ext cx="79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0">
                  <a:solidFill>
                    <a:srgbClr val="000000"/>
                  </a:solidFill>
                  <a:latin typeface="Arial" panose="020B0604020202020204" pitchFamily="34" charset="0"/>
                </a:rPr>
                <a:t>Employees</a:t>
              </a:r>
            </a:p>
          </p:txBody>
        </p:sp>
      </p:grpSp>
      <p:sp>
        <p:nvSpPr>
          <p:cNvPr id="30" name="Rectangle 58"/>
          <p:cNvSpPr>
            <a:spLocks noChangeArrowheads="1"/>
          </p:cNvSpPr>
          <p:nvPr/>
        </p:nvSpPr>
        <p:spPr bwMode="auto">
          <a:xfrm>
            <a:off x="4454979" y="5215620"/>
            <a:ext cx="1422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0">
                <a:solidFill>
                  <a:srgbClr val="000000"/>
                </a:solidFill>
                <a:latin typeface="Arial" panose="020B0604020202020204" pitchFamily="34" charset="0"/>
              </a:rPr>
              <a:t>Departments</a:t>
            </a:r>
          </a:p>
        </p:txBody>
      </p:sp>
      <p:sp>
        <p:nvSpPr>
          <p:cNvPr id="31" name="Line 102"/>
          <p:cNvSpPr>
            <a:spLocks noChangeShapeType="1"/>
          </p:cNvSpPr>
          <p:nvPr/>
        </p:nvSpPr>
        <p:spPr bwMode="auto">
          <a:xfrm flipH="1">
            <a:off x="2218192" y="5317220"/>
            <a:ext cx="5461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" name="Line 103"/>
          <p:cNvSpPr>
            <a:spLocks noChangeShapeType="1"/>
          </p:cNvSpPr>
          <p:nvPr/>
        </p:nvSpPr>
        <p:spPr bwMode="auto">
          <a:xfrm>
            <a:off x="3962854" y="5338486"/>
            <a:ext cx="5207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" name="Line 104"/>
          <p:cNvSpPr>
            <a:spLocks noChangeShapeType="1"/>
          </p:cNvSpPr>
          <p:nvPr/>
        </p:nvSpPr>
        <p:spPr bwMode="auto">
          <a:xfrm flipH="1">
            <a:off x="1951492" y="4818745"/>
            <a:ext cx="260350" cy="3206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" name="Line 105"/>
          <p:cNvSpPr>
            <a:spLocks noChangeShapeType="1"/>
          </p:cNvSpPr>
          <p:nvPr/>
        </p:nvSpPr>
        <p:spPr bwMode="auto">
          <a:xfrm>
            <a:off x="1538742" y="4409170"/>
            <a:ext cx="0" cy="6921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" name="Line 106"/>
          <p:cNvSpPr>
            <a:spLocks noChangeShapeType="1"/>
          </p:cNvSpPr>
          <p:nvPr/>
        </p:nvSpPr>
        <p:spPr bwMode="auto">
          <a:xfrm>
            <a:off x="1011692" y="4790170"/>
            <a:ext cx="139700" cy="3111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" name="Line 107"/>
          <p:cNvSpPr>
            <a:spLocks noChangeShapeType="1"/>
          </p:cNvSpPr>
          <p:nvPr/>
        </p:nvSpPr>
        <p:spPr bwMode="auto">
          <a:xfrm>
            <a:off x="3367542" y="4180570"/>
            <a:ext cx="0" cy="673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" name="Line 108"/>
          <p:cNvSpPr>
            <a:spLocks noChangeShapeType="1"/>
          </p:cNvSpPr>
          <p:nvPr/>
        </p:nvSpPr>
        <p:spPr bwMode="auto">
          <a:xfrm>
            <a:off x="4593092" y="4790170"/>
            <a:ext cx="21590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" name="Line 109"/>
          <p:cNvSpPr>
            <a:spLocks noChangeShapeType="1"/>
          </p:cNvSpPr>
          <p:nvPr/>
        </p:nvSpPr>
        <p:spPr bwMode="auto">
          <a:xfrm>
            <a:off x="5120142" y="4485370"/>
            <a:ext cx="0" cy="673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" name="Line 110"/>
          <p:cNvSpPr>
            <a:spLocks noChangeShapeType="1"/>
          </p:cNvSpPr>
          <p:nvPr/>
        </p:nvSpPr>
        <p:spPr bwMode="auto">
          <a:xfrm flipH="1">
            <a:off x="5494792" y="4790170"/>
            <a:ext cx="16510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6883628" y="3649002"/>
            <a:ext cx="4956630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CREATE TABLE  Manages(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err="1">
                <a:solidFill>
                  <a:schemeClr val="tx2"/>
                </a:solidFill>
                <a:latin typeface="Courier New" panose="02070309020205020404" pitchFamily="49" charset="0"/>
              </a:rPr>
              <a:t>empid</a:t>
            </a:r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  CHAR(11),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   did    INTEGER,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   since  DATE,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   PRIMARY KEY (did),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   FOREIGN KEY (</a:t>
            </a:r>
            <a:r>
              <a:rPr lang="en-US" altLang="en-US" err="1">
                <a:solidFill>
                  <a:schemeClr val="tx2"/>
                </a:solidFill>
                <a:latin typeface="Courier New" panose="02070309020205020404" pitchFamily="49" charset="0"/>
              </a:rPr>
              <a:t>empid</a:t>
            </a:r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) REFERENCES Employees(</a:t>
            </a:r>
            <a:r>
              <a:rPr lang="en-US" altLang="en-US" err="1">
                <a:solidFill>
                  <a:schemeClr val="tx2"/>
                </a:solidFill>
                <a:latin typeface="Courier New" panose="02070309020205020404" pitchFamily="49" charset="0"/>
              </a:rPr>
              <a:t>empid</a:t>
            </a:r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   FOREIGN KEY (did) REFERENCES Departments(did))</a:t>
            </a:r>
          </a:p>
        </p:txBody>
      </p:sp>
    </p:spTree>
    <p:extLst>
      <p:ext uri="{BB962C8B-B14F-4D97-AF65-F5344CB8AC3E}">
        <p14:creationId xmlns:p14="http://schemas.microsoft.com/office/powerpoint/2010/main" val="202842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r>
              <a:rPr lang="en-US" altLang="en-US"/>
              <a:t>Relationship Sets to Tables (with key constraints)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0" y="1566408"/>
            <a:ext cx="11277601" cy="4651375"/>
          </a:xfrm>
        </p:spPr>
        <p:txBody>
          <a:bodyPr>
            <a:normAutofit lnSpcReduction="10000"/>
          </a:bodyPr>
          <a:lstStyle/>
          <a:p>
            <a:r>
              <a:rPr lang="en-IN" b="1"/>
              <a:t>Second Approach</a:t>
            </a:r>
            <a:r>
              <a:rPr lang="en-IN"/>
              <a:t>: Combine the relationship with the table corresponding to the entity set with the key</a:t>
            </a:r>
          </a:p>
          <a:p>
            <a:r>
              <a:rPr lang="en-US" altLang="en-US"/>
              <a:t>Each Department is  Managed by a unique manager,  </a:t>
            </a:r>
            <a:r>
              <a:rPr lang="en-US" altLang="en-US" b="1"/>
              <a:t>combine Departments</a:t>
            </a:r>
            <a:r>
              <a:rPr lang="en-US" altLang="en-US"/>
              <a:t> </a:t>
            </a:r>
            <a:r>
              <a:rPr lang="en-US" altLang="en-US" b="1"/>
              <a:t>and</a:t>
            </a:r>
            <a:r>
              <a:rPr lang="en-US" altLang="en-US"/>
              <a:t> </a:t>
            </a:r>
            <a:r>
              <a:rPr lang="en-US" altLang="en-US" b="1"/>
              <a:t>Manages </a:t>
            </a:r>
            <a:r>
              <a:rPr lang="en-US" altLang="en-US"/>
              <a:t>into a single table</a:t>
            </a:r>
            <a:r>
              <a:rPr lang="en-US" altLang="en-US" sz="3200"/>
              <a:t>  </a:t>
            </a:r>
            <a:r>
              <a:rPr lang="en-US" altLang="en-US"/>
              <a:t>(usually a better approach)</a:t>
            </a:r>
          </a:p>
          <a:p>
            <a:pPr lvl="1"/>
            <a:r>
              <a:rPr lang="en-US" altLang="en-US" sz="2800"/>
              <a:t>Eliminates need for a </a:t>
            </a:r>
            <a:r>
              <a:rPr lang="en-US" altLang="en-US" sz="2400"/>
              <a:t>separate </a:t>
            </a:r>
          </a:p>
          <a:p>
            <a:pPr marL="457200" lvl="1" indent="0">
              <a:buNone/>
            </a:pPr>
            <a:r>
              <a:rPr lang="en-US" altLang="en-US"/>
              <a:t>    </a:t>
            </a:r>
            <a:r>
              <a:rPr lang="en-US" altLang="en-US" sz="2400"/>
              <a:t>Manages relation</a:t>
            </a:r>
          </a:p>
          <a:p>
            <a:pPr lvl="1"/>
            <a:r>
              <a:rPr lang="en-US" altLang="en-US" sz="2800"/>
              <a:t>Queries asking for dept. manager</a:t>
            </a:r>
          </a:p>
          <a:p>
            <a:pPr marL="457200" lvl="1" indent="0">
              <a:buNone/>
            </a:pPr>
            <a:r>
              <a:rPr lang="en-US" altLang="en-US" sz="2800"/>
              <a:t>   </a:t>
            </a:r>
            <a:r>
              <a:rPr lang="en-US" altLang="en-US" sz="2400"/>
              <a:t>can be answered without combining</a:t>
            </a:r>
          </a:p>
          <a:p>
            <a:pPr marL="457200" lvl="1" indent="0">
              <a:buNone/>
            </a:pPr>
            <a:r>
              <a:rPr lang="en-US" altLang="en-US"/>
              <a:t>    </a:t>
            </a:r>
            <a:r>
              <a:rPr lang="en-US" altLang="en-US" sz="2400"/>
              <a:t>info. from two relations</a:t>
            </a:r>
          </a:p>
          <a:p>
            <a:pPr lvl="1"/>
            <a:r>
              <a:rPr lang="en-US" altLang="en-US" sz="2800"/>
              <a:t>Dis: may result in space wastage if</a:t>
            </a:r>
          </a:p>
          <a:p>
            <a:pPr marL="457200" lvl="1" indent="0">
              <a:buNone/>
            </a:pPr>
            <a:r>
              <a:rPr lang="en-US" altLang="en-US" sz="2800"/>
              <a:t>   </a:t>
            </a:r>
            <a:r>
              <a:rPr lang="en-US" altLang="en-US" sz="2400"/>
              <a:t>lot of depts. do not have manager</a:t>
            </a:r>
            <a:endParaRPr lang="en-IN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6716485" y="3330609"/>
            <a:ext cx="5040086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CREATE TABLE  </a:t>
            </a:r>
            <a:r>
              <a:rPr lang="en-US" altLang="en-US" err="1">
                <a:latin typeface="Courier New" panose="02070309020205020404" pitchFamily="49" charset="0"/>
              </a:rPr>
              <a:t>Dept_Mgr</a:t>
            </a:r>
            <a:r>
              <a:rPr lang="en-US" altLang="en-US">
                <a:latin typeface="Courier New" panose="02070309020205020404" pitchFamily="49" charset="0"/>
              </a:rPr>
              <a:t>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did    INTEGER,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</a:t>
            </a:r>
            <a:r>
              <a:rPr lang="en-US" altLang="en-US" err="1">
                <a:latin typeface="Courier New" panose="02070309020205020404" pitchFamily="49" charset="0"/>
              </a:rPr>
              <a:t>dname</a:t>
            </a:r>
            <a:r>
              <a:rPr lang="en-US" altLang="en-US">
                <a:latin typeface="Courier New" panose="02070309020205020404" pitchFamily="49" charset="0"/>
              </a:rPr>
              <a:t>  CHAR(20),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budget REAL,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</a:t>
            </a:r>
            <a:r>
              <a:rPr lang="en-US" altLang="en-US" err="1">
                <a:latin typeface="Courier New" panose="02070309020205020404" pitchFamily="49" charset="0"/>
              </a:rPr>
              <a:t>empid</a:t>
            </a:r>
            <a:r>
              <a:rPr lang="en-US" altLang="en-US">
                <a:latin typeface="Courier New" panose="02070309020205020404" pitchFamily="49" charset="0"/>
              </a:rPr>
              <a:t>    CHAR(11),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since  DATE,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PRIMARY KEY  (did),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FOREIGN KEY (</a:t>
            </a:r>
            <a:r>
              <a:rPr lang="en-US" altLang="en-US" err="1">
                <a:latin typeface="Courier New" panose="02070309020205020404" pitchFamily="49" charset="0"/>
              </a:rPr>
              <a:t>empid</a:t>
            </a:r>
            <a:r>
              <a:rPr lang="en-US" altLang="en-US">
                <a:latin typeface="Courier New" panose="02070309020205020404" pitchFamily="49" charset="0"/>
              </a:rPr>
              <a:t>) REFERENCES Employees(</a:t>
            </a:r>
            <a:r>
              <a:rPr lang="en-US" altLang="en-US" err="1">
                <a:latin typeface="Courier New" panose="02070309020205020404" pitchFamily="49" charset="0"/>
              </a:rPr>
              <a:t>empid</a:t>
            </a:r>
            <a:r>
              <a:rPr lang="en-US" altLang="en-US">
                <a:latin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16933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Translating Participation Constraints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057" y="1531711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Does every department have a manager?</a:t>
            </a:r>
          </a:p>
          <a:p>
            <a:r>
              <a:rPr lang="en-US" altLang="en-US" sz="2400"/>
              <a:t>If so, this is a </a:t>
            </a:r>
            <a:r>
              <a:rPr lang="en-US" altLang="en-US" sz="2400" b="1">
                <a:solidFill>
                  <a:schemeClr val="accent2"/>
                </a:solidFill>
              </a:rPr>
              <a:t>participation constraint</a:t>
            </a:r>
            <a:r>
              <a:rPr lang="en-US" altLang="en-US" sz="2400"/>
              <a:t> - the participation of Departments in Manages is said to be </a:t>
            </a:r>
            <a:r>
              <a:rPr lang="en-US" altLang="en-US" sz="2400" b="1">
                <a:solidFill>
                  <a:schemeClr val="accent2"/>
                </a:solidFill>
              </a:rPr>
              <a:t>total</a:t>
            </a:r>
            <a:r>
              <a:rPr lang="en-US" altLang="en-US" sz="2400">
                <a:solidFill>
                  <a:schemeClr val="accent2"/>
                </a:solidFill>
              </a:rPr>
              <a:t> </a:t>
            </a:r>
            <a:r>
              <a:rPr lang="en-US" altLang="en-US" sz="2400"/>
              <a:t>(vs.</a:t>
            </a:r>
            <a:r>
              <a:rPr lang="en-US" altLang="en-US" sz="2400">
                <a:solidFill>
                  <a:schemeClr val="accent2"/>
                </a:solidFill>
              </a:rPr>
              <a:t> </a:t>
            </a:r>
            <a:r>
              <a:rPr lang="en-US" altLang="en-US" sz="2400" b="1">
                <a:solidFill>
                  <a:schemeClr val="accent2"/>
                </a:solidFill>
              </a:rPr>
              <a:t>partial</a:t>
            </a:r>
            <a:r>
              <a:rPr lang="en-US" altLang="en-US" sz="2400"/>
              <a:t>).</a:t>
            </a:r>
          </a:p>
          <a:p>
            <a:r>
              <a:rPr lang="en-US" altLang="en-US" sz="2400"/>
              <a:t>Every </a:t>
            </a:r>
            <a:r>
              <a:rPr lang="en-US" altLang="en-US" sz="2400" b="1" i="1"/>
              <a:t>did</a:t>
            </a:r>
            <a:r>
              <a:rPr lang="en-US" altLang="en-US" sz="2400"/>
              <a:t> value in Departments table must appear in a row of the Manages table (with a non-null </a:t>
            </a:r>
            <a:r>
              <a:rPr lang="en-US" altLang="en-US" sz="2400" b="1" i="1" err="1"/>
              <a:t>empid</a:t>
            </a:r>
            <a:r>
              <a:rPr lang="en-US" altLang="en-US" sz="2400"/>
              <a:t> value!)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90872" y="599122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1600">
              <a:latin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629272" y="599122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1600">
              <a:latin typeface="Times New Roman" panose="02020603050405020304" pitchFamily="18" charset="0"/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7861297" y="3890963"/>
            <a:ext cx="1057275" cy="371475"/>
          </a:xfrm>
          <a:custGeom>
            <a:avLst/>
            <a:gdLst>
              <a:gd name="T0" fmla="*/ 2147483646 w 666"/>
              <a:gd name="T1" fmla="*/ 2147483646 h 234"/>
              <a:gd name="T2" fmla="*/ 2147483646 w 666"/>
              <a:gd name="T3" fmla="*/ 2147483646 h 234"/>
              <a:gd name="T4" fmla="*/ 2147483646 w 666"/>
              <a:gd name="T5" fmla="*/ 2147483646 h 234"/>
              <a:gd name="T6" fmla="*/ 2147483646 w 666"/>
              <a:gd name="T7" fmla="*/ 2147483646 h 234"/>
              <a:gd name="T8" fmla="*/ 2147483646 w 666"/>
              <a:gd name="T9" fmla="*/ 2147483646 h 234"/>
              <a:gd name="T10" fmla="*/ 2147483646 w 666"/>
              <a:gd name="T11" fmla="*/ 2147483646 h 234"/>
              <a:gd name="T12" fmla="*/ 2147483646 w 666"/>
              <a:gd name="T13" fmla="*/ 2147483646 h 234"/>
              <a:gd name="T14" fmla="*/ 2147483646 w 666"/>
              <a:gd name="T15" fmla="*/ 2147483646 h 234"/>
              <a:gd name="T16" fmla="*/ 2147483646 w 666"/>
              <a:gd name="T17" fmla="*/ 2147483646 h 234"/>
              <a:gd name="T18" fmla="*/ 2147483646 w 666"/>
              <a:gd name="T19" fmla="*/ 2147483646 h 234"/>
              <a:gd name="T20" fmla="*/ 2147483646 w 666"/>
              <a:gd name="T21" fmla="*/ 2147483646 h 234"/>
              <a:gd name="T22" fmla="*/ 2147483646 w 666"/>
              <a:gd name="T23" fmla="*/ 2147483646 h 234"/>
              <a:gd name="T24" fmla="*/ 2147483646 w 666"/>
              <a:gd name="T25" fmla="*/ 2147483646 h 234"/>
              <a:gd name="T26" fmla="*/ 2147483646 w 666"/>
              <a:gd name="T27" fmla="*/ 2147483646 h 234"/>
              <a:gd name="T28" fmla="*/ 2147483646 w 666"/>
              <a:gd name="T29" fmla="*/ 2147483646 h 234"/>
              <a:gd name="T30" fmla="*/ 2147483646 w 666"/>
              <a:gd name="T31" fmla="*/ 2147483646 h 234"/>
              <a:gd name="T32" fmla="*/ 2147483646 w 666"/>
              <a:gd name="T33" fmla="*/ 2147483646 h 234"/>
              <a:gd name="T34" fmla="*/ 2147483646 w 666"/>
              <a:gd name="T35" fmla="*/ 2147483646 h 234"/>
              <a:gd name="T36" fmla="*/ 2147483646 w 666"/>
              <a:gd name="T37" fmla="*/ 2147483646 h 234"/>
              <a:gd name="T38" fmla="*/ 2147483646 w 666"/>
              <a:gd name="T39" fmla="*/ 2147483646 h 234"/>
              <a:gd name="T40" fmla="*/ 2147483646 w 666"/>
              <a:gd name="T41" fmla="*/ 2147483646 h 234"/>
              <a:gd name="T42" fmla="*/ 2147483646 w 666"/>
              <a:gd name="T43" fmla="*/ 2147483646 h 234"/>
              <a:gd name="T44" fmla="*/ 2147483646 w 666"/>
              <a:gd name="T45" fmla="*/ 2147483646 h 234"/>
              <a:gd name="T46" fmla="*/ 2147483646 w 666"/>
              <a:gd name="T47" fmla="*/ 2147483646 h 234"/>
              <a:gd name="T48" fmla="*/ 2147483646 w 666"/>
              <a:gd name="T49" fmla="*/ 2147483646 h 234"/>
              <a:gd name="T50" fmla="*/ 2147483646 w 666"/>
              <a:gd name="T51" fmla="*/ 2147483646 h 234"/>
              <a:gd name="T52" fmla="*/ 2147483646 w 666"/>
              <a:gd name="T53" fmla="*/ 2147483646 h 234"/>
              <a:gd name="T54" fmla="*/ 2147483646 w 666"/>
              <a:gd name="T55" fmla="*/ 2147483646 h 234"/>
              <a:gd name="T56" fmla="*/ 2147483646 w 666"/>
              <a:gd name="T57" fmla="*/ 2147483646 h 234"/>
              <a:gd name="T58" fmla="*/ 2147483646 w 666"/>
              <a:gd name="T59" fmla="*/ 2147483646 h 234"/>
              <a:gd name="T60" fmla="*/ 2147483646 w 666"/>
              <a:gd name="T61" fmla="*/ 2147483646 h 234"/>
              <a:gd name="T62" fmla="*/ 2147483646 w 666"/>
              <a:gd name="T63" fmla="*/ 2147483646 h 234"/>
              <a:gd name="T64" fmla="*/ 2147483646 w 666"/>
              <a:gd name="T65" fmla="*/ 2147483646 h 234"/>
              <a:gd name="T66" fmla="*/ 2147483646 w 666"/>
              <a:gd name="T67" fmla="*/ 2147483646 h 234"/>
              <a:gd name="T68" fmla="*/ 2147483646 w 666"/>
              <a:gd name="T69" fmla="*/ 2147483646 h 234"/>
              <a:gd name="T70" fmla="*/ 2147483646 w 666"/>
              <a:gd name="T71" fmla="*/ 2147483646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66" h="234">
                <a:moveTo>
                  <a:pt x="665" y="117"/>
                </a:moveTo>
                <a:lnTo>
                  <a:pt x="662" y="106"/>
                </a:lnTo>
                <a:lnTo>
                  <a:pt x="658" y="96"/>
                </a:lnTo>
                <a:lnTo>
                  <a:pt x="652" y="86"/>
                </a:lnTo>
                <a:lnTo>
                  <a:pt x="644" y="77"/>
                </a:lnTo>
                <a:lnTo>
                  <a:pt x="633" y="68"/>
                </a:lnTo>
                <a:lnTo>
                  <a:pt x="620" y="58"/>
                </a:lnTo>
                <a:lnTo>
                  <a:pt x="604" y="50"/>
                </a:lnTo>
                <a:lnTo>
                  <a:pt x="586" y="42"/>
                </a:lnTo>
                <a:lnTo>
                  <a:pt x="566" y="34"/>
                </a:lnTo>
                <a:lnTo>
                  <a:pt x="546" y="27"/>
                </a:lnTo>
                <a:lnTo>
                  <a:pt x="522" y="21"/>
                </a:lnTo>
                <a:lnTo>
                  <a:pt x="497" y="16"/>
                </a:lnTo>
                <a:lnTo>
                  <a:pt x="472" y="11"/>
                </a:lnTo>
                <a:lnTo>
                  <a:pt x="445" y="7"/>
                </a:lnTo>
                <a:lnTo>
                  <a:pt x="419" y="4"/>
                </a:lnTo>
                <a:lnTo>
                  <a:pt x="390" y="2"/>
                </a:lnTo>
                <a:lnTo>
                  <a:pt x="360" y="1"/>
                </a:lnTo>
                <a:lnTo>
                  <a:pt x="331" y="0"/>
                </a:lnTo>
                <a:lnTo>
                  <a:pt x="304" y="1"/>
                </a:lnTo>
                <a:lnTo>
                  <a:pt x="274" y="2"/>
                </a:lnTo>
                <a:lnTo>
                  <a:pt x="247" y="4"/>
                </a:lnTo>
                <a:lnTo>
                  <a:pt x="218" y="7"/>
                </a:lnTo>
                <a:lnTo>
                  <a:pt x="191" y="11"/>
                </a:lnTo>
                <a:lnTo>
                  <a:pt x="165" y="16"/>
                </a:lnTo>
                <a:lnTo>
                  <a:pt x="141" y="21"/>
                </a:lnTo>
                <a:lnTo>
                  <a:pt x="118" y="27"/>
                </a:lnTo>
                <a:lnTo>
                  <a:pt x="98" y="34"/>
                </a:lnTo>
                <a:lnTo>
                  <a:pt x="77" y="42"/>
                </a:lnTo>
                <a:lnTo>
                  <a:pt x="60" y="50"/>
                </a:lnTo>
                <a:lnTo>
                  <a:pt x="44" y="58"/>
                </a:lnTo>
                <a:lnTo>
                  <a:pt x="31" y="68"/>
                </a:lnTo>
                <a:lnTo>
                  <a:pt x="20" y="77"/>
                </a:lnTo>
                <a:lnTo>
                  <a:pt x="10" y="86"/>
                </a:lnTo>
                <a:lnTo>
                  <a:pt x="6" y="96"/>
                </a:lnTo>
                <a:lnTo>
                  <a:pt x="1" y="106"/>
                </a:lnTo>
                <a:lnTo>
                  <a:pt x="0" y="117"/>
                </a:lnTo>
                <a:lnTo>
                  <a:pt x="1" y="127"/>
                </a:lnTo>
                <a:lnTo>
                  <a:pt x="6" y="137"/>
                </a:lnTo>
                <a:lnTo>
                  <a:pt x="10" y="147"/>
                </a:lnTo>
                <a:lnTo>
                  <a:pt x="20" y="156"/>
                </a:lnTo>
                <a:lnTo>
                  <a:pt x="31" y="166"/>
                </a:lnTo>
                <a:lnTo>
                  <a:pt x="44" y="175"/>
                </a:lnTo>
                <a:lnTo>
                  <a:pt x="60" y="183"/>
                </a:lnTo>
                <a:lnTo>
                  <a:pt x="77" y="191"/>
                </a:lnTo>
                <a:lnTo>
                  <a:pt x="98" y="199"/>
                </a:lnTo>
                <a:lnTo>
                  <a:pt x="118" y="205"/>
                </a:lnTo>
                <a:lnTo>
                  <a:pt x="141" y="212"/>
                </a:lnTo>
                <a:lnTo>
                  <a:pt x="165" y="217"/>
                </a:lnTo>
                <a:lnTo>
                  <a:pt x="191" y="222"/>
                </a:lnTo>
                <a:lnTo>
                  <a:pt x="218" y="226"/>
                </a:lnTo>
                <a:lnTo>
                  <a:pt x="247" y="229"/>
                </a:lnTo>
                <a:lnTo>
                  <a:pt x="274" y="231"/>
                </a:lnTo>
                <a:lnTo>
                  <a:pt x="304" y="232"/>
                </a:lnTo>
                <a:lnTo>
                  <a:pt x="331" y="233"/>
                </a:lnTo>
                <a:lnTo>
                  <a:pt x="360" y="232"/>
                </a:lnTo>
                <a:lnTo>
                  <a:pt x="390" y="231"/>
                </a:lnTo>
                <a:lnTo>
                  <a:pt x="419" y="229"/>
                </a:lnTo>
                <a:lnTo>
                  <a:pt x="445" y="226"/>
                </a:lnTo>
                <a:lnTo>
                  <a:pt x="472" y="222"/>
                </a:lnTo>
                <a:lnTo>
                  <a:pt x="497" y="217"/>
                </a:lnTo>
                <a:lnTo>
                  <a:pt x="522" y="212"/>
                </a:lnTo>
                <a:lnTo>
                  <a:pt x="546" y="205"/>
                </a:lnTo>
                <a:lnTo>
                  <a:pt x="566" y="199"/>
                </a:lnTo>
                <a:lnTo>
                  <a:pt x="586" y="191"/>
                </a:lnTo>
                <a:lnTo>
                  <a:pt x="604" y="183"/>
                </a:lnTo>
                <a:lnTo>
                  <a:pt x="620" y="175"/>
                </a:lnTo>
                <a:lnTo>
                  <a:pt x="633" y="166"/>
                </a:lnTo>
                <a:lnTo>
                  <a:pt x="644" y="156"/>
                </a:lnTo>
                <a:lnTo>
                  <a:pt x="652" y="147"/>
                </a:lnTo>
                <a:lnTo>
                  <a:pt x="658" y="137"/>
                </a:lnTo>
                <a:lnTo>
                  <a:pt x="662" y="127"/>
                </a:lnTo>
                <a:lnTo>
                  <a:pt x="665" y="1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801222" y="3890963"/>
            <a:ext cx="1185863" cy="371475"/>
          </a:xfrm>
          <a:custGeom>
            <a:avLst/>
            <a:gdLst>
              <a:gd name="T0" fmla="*/ 2147483646 w 747"/>
              <a:gd name="T1" fmla="*/ 2147483646 h 234"/>
              <a:gd name="T2" fmla="*/ 2147483646 w 747"/>
              <a:gd name="T3" fmla="*/ 2147483646 h 234"/>
              <a:gd name="T4" fmla="*/ 2147483646 w 747"/>
              <a:gd name="T5" fmla="*/ 2147483646 h 234"/>
              <a:gd name="T6" fmla="*/ 2147483646 w 747"/>
              <a:gd name="T7" fmla="*/ 2147483646 h 234"/>
              <a:gd name="T8" fmla="*/ 2147483646 w 747"/>
              <a:gd name="T9" fmla="*/ 2147483646 h 234"/>
              <a:gd name="T10" fmla="*/ 2147483646 w 747"/>
              <a:gd name="T11" fmla="*/ 2147483646 h 234"/>
              <a:gd name="T12" fmla="*/ 2147483646 w 747"/>
              <a:gd name="T13" fmla="*/ 2147483646 h 234"/>
              <a:gd name="T14" fmla="*/ 2147483646 w 747"/>
              <a:gd name="T15" fmla="*/ 2147483646 h 234"/>
              <a:gd name="T16" fmla="*/ 2147483646 w 747"/>
              <a:gd name="T17" fmla="*/ 2147483646 h 234"/>
              <a:gd name="T18" fmla="*/ 2147483646 w 747"/>
              <a:gd name="T19" fmla="*/ 2147483646 h 234"/>
              <a:gd name="T20" fmla="*/ 2147483646 w 747"/>
              <a:gd name="T21" fmla="*/ 2147483646 h 234"/>
              <a:gd name="T22" fmla="*/ 2147483646 w 747"/>
              <a:gd name="T23" fmla="*/ 2147483646 h 234"/>
              <a:gd name="T24" fmla="*/ 2147483646 w 747"/>
              <a:gd name="T25" fmla="*/ 2147483646 h 234"/>
              <a:gd name="T26" fmla="*/ 2147483646 w 747"/>
              <a:gd name="T27" fmla="*/ 2147483646 h 234"/>
              <a:gd name="T28" fmla="*/ 2147483646 w 747"/>
              <a:gd name="T29" fmla="*/ 2147483646 h 234"/>
              <a:gd name="T30" fmla="*/ 2147483646 w 747"/>
              <a:gd name="T31" fmla="*/ 2147483646 h 234"/>
              <a:gd name="T32" fmla="*/ 2147483646 w 747"/>
              <a:gd name="T33" fmla="*/ 2147483646 h 234"/>
              <a:gd name="T34" fmla="*/ 2147483646 w 747"/>
              <a:gd name="T35" fmla="*/ 2147483646 h 234"/>
              <a:gd name="T36" fmla="*/ 2147483646 w 747"/>
              <a:gd name="T37" fmla="*/ 2147483646 h 234"/>
              <a:gd name="T38" fmla="*/ 2147483646 w 747"/>
              <a:gd name="T39" fmla="*/ 2147483646 h 234"/>
              <a:gd name="T40" fmla="*/ 2147483646 w 747"/>
              <a:gd name="T41" fmla="*/ 2147483646 h 234"/>
              <a:gd name="T42" fmla="*/ 2147483646 w 747"/>
              <a:gd name="T43" fmla="*/ 2147483646 h 234"/>
              <a:gd name="T44" fmla="*/ 2147483646 w 747"/>
              <a:gd name="T45" fmla="*/ 2147483646 h 234"/>
              <a:gd name="T46" fmla="*/ 2147483646 w 747"/>
              <a:gd name="T47" fmla="*/ 2147483646 h 234"/>
              <a:gd name="T48" fmla="*/ 2147483646 w 747"/>
              <a:gd name="T49" fmla="*/ 2147483646 h 234"/>
              <a:gd name="T50" fmla="*/ 2147483646 w 747"/>
              <a:gd name="T51" fmla="*/ 2147483646 h 234"/>
              <a:gd name="T52" fmla="*/ 2147483646 w 747"/>
              <a:gd name="T53" fmla="*/ 2147483646 h 234"/>
              <a:gd name="T54" fmla="*/ 2147483646 w 747"/>
              <a:gd name="T55" fmla="*/ 2147483646 h 234"/>
              <a:gd name="T56" fmla="*/ 2147483646 w 747"/>
              <a:gd name="T57" fmla="*/ 2147483646 h 234"/>
              <a:gd name="T58" fmla="*/ 2147483646 w 747"/>
              <a:gd name="T59" fmla="*/ 2147483646 h 234"/>
              <a:gd name="T60" fmla="*/ 2147483646 w 747"/>
              <a:gd name="T61" fmla="*/ 2147483646 h 234"/>
              <a:gd name="T62" fmla="*/ 2147483646 w 747"/>
              <a:gd name="T63" fmla="*/ 2147483646 h 234"/>
              <a:gd name="T64" fmla="*/ 2147483646 w 747"/>
              <a:gd name="T65" fmla="*/ 2147483646 h 234"/>
              <a:gd name="T66" fmla="*/ 2147483646 w 747"/>
              <a:gd name="T67" fmla="*/ 2147483646 h 234"/>
              <a:gd name="T68" fmla="*/ 2147483646 w 747"/>
              <a:gd name="T69" fmla="*/ 2147483646 h 234"/>
              <a:gd name="T70" fmla="*/ 2147483646 w 747"/>
              <a:gd name="T71" fmla="*/ 2147483646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47" h="234">
                <a:moveTo>
                  <a:pt x="0" y="117"/>
                </a:moveTo>
                <a:lnTo>
                  <a:pt x="1" y="127"/>
                </a:lnTo>
                <a:lnTo>
                  <a:pt x="5" y="137"/>
                </a:lnTo>
                <a:lnTo>
                  <a:pt x="12" y="147"/>
                </a:lnTo>
                <a:lnTo>
                  <a:pt x="21" y="156"/>
                </a:lnTo>
                <a:lnTo>
                  <a:pt x="35" y="166"/>
                </a:lnTo>
                <a:lnTo>
                  <a:pt x="49" y="175"/>
                </a:lnTo>
                <a:lnTo>
                  <a:pt x="66" y="183"/>
                </a:lnTo>
                <a:lnTo>
                  <a:pt x="87" y="191"/>
                </a:lnTo>
                <a:lnTo>
                  <a:pt x="108" y="199"/>
                </a:lnTo>
                <a:lnTo>
                  <a:pt x="133" y="205"/>
                </a:lnTo>
                <a:lnTo>
                  <a:pt x="159" y="212"/>
                </a:lnTo>
                <a:lnTo>
                  <a:pt x="186" y="217"/>
                </a:lnTo>
                <a:lnTo>
                  <a:pt x="215" y="222"/>
                </a:lnTo>
                <a:lnTo>
                  <a:pt x="245" y="226"/>
                </a:lnTo>
                <a:lnTo>
                  <a:pt x="276" y="229"/>
                </a:lnTo>
                <a:lnTo>
                  <a:pt x="307" y="231"/>
                </a:lnTo>
                <a:lnTo>
                  <a:pt x="340" y="232"/>
                </a:lnTo>
                <a:lnTo>
                  <a:pt x="373" y="233"/>
                </a:lnTo>
                <a:lnTo>
                  <a:pt x="405" y="232"/>
                </a:lnTo>
                <a:lnTo>
                  <a:pt x="436" y="231"/>
                </a:lnTo>
                <a:lnTo>
                  <a:pt x="469" y="229"/>
                </a:lnTo>
                <a:lnTo>
                  <a:pt x="500" y="226"/>
                </a:lnTo>
                <a:lnTo>
                  <a:pt x="530" y="222"/>
                </a:lnTo>
                <a:lnTo>
                  <a:pt x="559" y="217"/>
                </a:lnTo>
                <a:lnTo>
                  <a:pt x="586" y="212"/>
                </a:lnTo>
                <a:lnTo>
                  <a:pt x="612" y="205"/>
                </a:lnTo>
                <a:lnTo>
                  <a:pt x="637" y="198"/>
                </a:lnTo>
                <a:lnTo>
                  <a:pt x="658" y="191"/>
                </a:lnTo>
                <a:lnTo>
                  <a:pt x="677" y="183"/>
                </a:lnTo>
                <a:lnTo>
                  <a:pt x="695" y="175"/>
                </a:lnTo>
                <a:lnTo>
                  <a:pt x="710" y="166"/>
                </a:lnTo>
                <a:lnTo>
                  <a:pt x="722" y="156"/>
                </a:lnTo>
                <a:lnTo>
                  <a:pt x="733" y="146"/>
                </a:lnTo>
                <a:lnTo>
                  <a:pt x="740" y="137"/>
                </a:lnTo>
                <a:lnTo>
                  <a:pt x="744" y="126"/>
                </a:lnTo>
                <a:lnTo>
                  <a:pt x="746" y="117"/>
                </a:lnTo>
                <a:lnTo>
                  <a:pt x="744" y="106"/>
                </a:lnTo>
                <a:lnTo>
                  <a:pt x="740" y="96"/>
                </a:lnTo>
                <a:lnTo>
                  <a:pt x="733" y="86"/>
                </a:lnTo>
                <a:lnTo>
                  <a:pt x="722" y="77"/>
                </a:lnTo>
                <a:lnTo>
                  <a:pt x="710" y="67"/>
                </a:lnTo>
                <a:lnTo>
                  <a:pt x="695" y="58"/>
                </a:lnTo>
                <a:lnTo>
                  <a:pt x="677" y="50"/>
                </a:lnTo>
                <a:lnTo>
                  <a:pt x="658" y="42"/>
                </a:lnTo>
                <a:lnTo>
                  <a:pt x="637" y="34"/>
                </a:lnTo>
                <a:lnTo>
                  <a:pt x="612" y="27"/>
                </a:lnTo>
                <a:lnTo>
                  <a:pt x="586" y="21"/>
                </a:lnTo>
                <a:lnTo>
                  <a:pt x="559" y="16"/>
                </a:lnTo>
                <a:lnTo>
                  <a:pt x="530" y="11"/>
                </a:lnTo>
                <a:lnTo>
                  <a:pt x="500" y="7"/>
                </a:lnTo>
                <a:lnTo>
                  <a:pt x="469" y="4"/>
                </a:lnTo>
                <a:lnTo>
                  <a:pt x="436" y="2"/>
                </a:lnTo>
                <a:lnTo>
                  <a:pt x="405" y="1"/>
                </a:lnTo>
                <a:lnTo>
                  <a:pt x="373" y="0"/>
                </a:lnTo>
                <a:lnTo>
                  <a:pt x="340" y="1"/>
                </a:lnTo>
                <a:lnTo>
                  <a:pt x="307" y="2"/>
                </a:lnTo>
                <a:lnTo>
                  <a:pt x="276" y="4"/>
                </a:lnTo>
                <a:lnTo>
                  <a:pt x="245" y="7"/>
                </a:lnTo>
                <a:lnTo>
                  <a:pt x="215" y="11"/>
                </a:lnTo>
                <a:lnTo>
                  <a:pt x="186" y="16"/>
                </a:lnTo>
                <a:lnTo>
                  <a:pt x="159" y="21"/>
                </a:lnTo>
                <a:lnTo>
                  <a:pt x="132" y="28"/>
                </a:lnTo>
                <a:lnTo>
                  <a:pt x="108" y="34"/>
                </a:lnTo>
                <a:lnTo>
                  <a:pt x="87" y="42"/>
                </a:lnTo>
                <a:lnTo>
                  <a:pt x="66" y="50"/>
                </a:lnTo>
                <a:lnTo>
                  <a:pt x="49" y="58"/>
                </a:lnTo>
                <a:lnTo>
                  <a:pt x="35" y="68"/>
                </a:lnTo>
                <a:lnTo>
                  <a:pt x="21" y="77"/>
                </a:lnTo>
                <a:lnTo>
                  <a:pt x="12" y="86"/>
                </a:lnTo>
                <a:lnTo>
                  <a:pt x="5" y="97"/>
                </a:lnTo>
                <a:lnTo>
                  <a:pt x="1" y="106"/>
                </a:lnTo>
                <a:lnTo>
                  <a:pt x="0" y="1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3641722" y="3879850"/>
            <a:ext cx="1055688" cy="371475"/>
          </a:xfrm>
          <a:custGeom>
            <a:avLst/>
            <a:gdLst>
              <a:gd name="T0" fmla="*/ 2147483646 w 665"/>
              <a:gd name="T1" fmla="*/ 2147483646 h 234"/>
              <a:gd name="T2" fmla="*/ 2147483646 w 665"/>
              <a:gd name="T3" fmla="*/ 2147483646 h 234"/>
              <a:gd name="T4" fmla="*/ 2147483646 w 665"/>
              <a:gd name="T5" fmla="*/ 2147483646 h 234"/>
              <a:gd name="T6" fmla="*/ 2147483646 w 665"/>
              <a:gd name="T7" fmla="*/ 2147483646 h 234"/>
              <a:gd name="T8" fmla="*/ 2147483646 w 665"/>
              <a:gd name="T9" fmla="*/ 2147483646 h 234"/>
              <a:gd name="T10" fmla="*/ 2147483646 w 665"/>
              <a:gd name="T11" fmla="*/ 2147483646 h 234"/>
              <a:gd name="T12" fmla="*/ 2147483646 w 665"/>
              <a:gd name="T13" fmla="*/ 2147483646 h 234"/>
              <a:gd name="T14" fmla="*/ 2147483646 w 665"/>
              <a:gd name="T15" fmla="*/ 2147483646 h 234"/>
              <a:gd name="T16" fmla="*/ 2147483646 w 665"/>
              <a:gd name="T17" fmla="*/ 2147483646 h 234"/>
              <a:gd name="T18" fmla="*/ 2147483646 w 665"/>
              <a:gd name="T19" fmla="*/ 2147483646 h 234"/>
              <a:gd name="T20" fmla="*/ 2147483646 w 665"/>
              <a:gd name="T21" fmla="*/ 2147483646 h 234"/>
              <a:gd name="T22" fmla="*/ 2147483646 w 665"/>
              <a:gd name="T23" fmla="*/ 2147483646 h 234"/>
              <a:gd name="T24" fmla="*/ 2147483646 w 665"/>
              <a:gd name="T25" fmla="*/ 2147483646 h 234"/>
              <a:gd name="T26" fmla="*/ 2147483646 w 665"/>
              <a:gd name="T27" fmla="*/ 2147483646 h 234"/>
              <a:gd name="T28" fmla="*/ 2147483646 w 665"/>
              <a:gd name="T29" fmla="*/ 2147483646 h 234"/>
              <a:gd name="T30" fmla="*/ 2147483646 w 665"/>
              <a:gd name="T31" fmla="*/ 2147483646 h 234"/>
              <a:gd name="T32" fmla="*/ 2147483646 w 665"/>
              <a:gd name="T33" fmla="*/ 2147483646 h 234"/>
              <a:gd name="T34" fmla="*/ 2147483646 w 665"/>
              <a:gd name="T35" fmla="*/ 2147483646 h 234"/>
              <a:gd name="T36" fmla="*/ 2147483646 w 665"/>
              <a:gd name="T37" fmla="*/ 2147483646 h 234"/>
              <a:gd name="T38" fmla="*/ 2147483646 w 665"/>
              <a:gd name="T39" fmla="*/ 2147483646 h 234"/>
              <a:gd name="T40" fmla="*/ 2147483646 w 665"/>
              <a:gd name="T41" fmla="*/ 2147483646 h 234"/>
              <a:gd name="T42" fmla="*/ 2147483646 w 665"/>
              <a:gd name="T43" fmla="*/ 2147483646 h 234"/>
              <a:gd name="T44" fmla="*/ 2147483646 w 665"/>
              <a:gd name="T45" fmla="*/ 2147483646 h 234"/>
              <a:gd name="T46" fmla="*/ 2147483646 w 665"/>
              <a:gd name="T47" fmla="*/ 2147483646 h 234"/>
              <a:gd name="T48" fmla="*/ 2147483646 w 665"/>
              <a:gd name="T49" fmla="*/ 2147483646 h 234"/>
              <a:gd name="T50" fmla="*/ 2147483646 w 665"/>
              <a:gd name="T51" fmla="*/ 2147483646 h 234"/>
              <a:gd name="T52" fmla="*/ 2147483646 w 665"/>
              <a:gd name="T53" fmla="*/ 2147483646 h 234"/>
              <a:gd name="T54" fmla="*/ 2147483646 w 665"/>
              <a:gd name="T55" fmla="*/ 2147483646 h 234"/>
              <a:gd name="T56" fmla="*/ 2147483646 w 665"/>
              <a:gd name="T57" fmla="*/ 2147483646 h 234"/>
              <a:gd name="T58" fmla="*/ 2147483646 w 665"/>
              <a:gd name="T59" fmla="*/ 2147483646 h 234"/>
              <a:gd name="T60" fmla="*/ 2147483646 w 665"/>
              <a:gd name="T61" fmla="*/ 2147483646 h 234"/>
              <a:gd name="T62" fmla="*/ 2147483646 w 665"/>
              <a:gd name="T63" fmla="*/ 2147483646 h 234"/>
              <a:gd name="T64" fmla="*/ 2147483646 w 665"/>
              <a:gd name="T65" fmla="*/ 2147483646 h 234"/>
              <a:gd name="T66" fmla="*/ 2147483646 w 665"/>
              <a:gd name="T67" fmla="*/ 2147483646 h 234"/>
              <a:gd name="T68" fmla="*/ 2147483646 w 665"/>
              <a:gd name="T69" fmla="*/ 2147483646 h 234"/>
              <a:gd name="T70" fmla="*/ 2147483646 w 665"/>
              <a:gd name="T71" fmla="*/ 2147483646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65" h="234">
                <a:moveTo>
                  <a:pt x="664" y="117"/>
                </a:moveTo>
                <a:lnTo>
                  <a:pt x="662" y="106"/>
                </a:lnTo>
                <a:lnTo>
                  <a:pt x="659" y="97"/>
                </a:lnTo>
                <a:lnTo>
                  <a:pt x="653" y="86"/>
                </a:lnTo>
                <a:lnTo>
                  <a:pt x="644" y="77"/>
                </a:lnTo>
                <a:lnTo>
                  <a:pt x="633" y="68"/>
                </a:lnTo>
                <a:lnTo>
                  <a:pt x="620" y="58"/>
                </a:lnTo>
                <a:lnTo>
                  <a:pt x="604" y="50"/>
                </a:lnTo>
                <a:lnTo>
                  <a:pt x="586" y="42"/>
                </a:lnTo>
                <a:lnTo>
                  <a:pt x="567" y="34"/>
                </a:lnTo>
                <a:lnTo>
                  <a:pt x="546" y="28"/>
                </a:lnTo>
                <a:lnTo>
                  <a:pt x="522" y="21"/>
                </a:lnTo>
                <a:lnTo>
                  <a:pt x="498" y="16"/>
                </a:lnTo>
                <a:lnTo>
                  <a:pt x="472" y="11"/>
                </a:lnTo>
                <a:lnTo>
                  <a:pt x="445" y="7"/>
                </a:lnTo>
                <a:lnTo>
                  <a:pt x="418" y="5"/>
                </a:lnTo>
                <a:lnTo>
                  <a:pt x="390" y="2"/>
                </a:lnTo>
                <a:lnTo>
                  <a:pt x="361" y="1"/>
                </a:lnTo>
                <a:lnTo>
                  <a:pt x="332" y="0"/>
                </a:lnTo>
                <a:lnTo>
                  <a:pt x="302" y="1"/>
                </a:lnTo>
                <a:lnTo>
                  <a:pt x="275" y="2"/>
                </a:lnTo>
                <a:lnTo>
                  <a:pt x="247" y="5"/>
                </a:lnTo>
                <a:lnTo>
                  <a:pt x="218" y="7"/>
                </a:lnTo>
                <a:lnTo>
                  <a:pt x="191" y="11"/>
                </a:lnTo>
                <a:lnTo>
                  <a:pt x="166" y="16"/>
                </a:lnTo>
                <a:lnTo>
                  <a:pt x="141" y="21"/>
                </a:lnTo>
                <a:lnTo>
                  <a:pt x="118" y="28"/>
                </a:lnTo>
                <a:lnTo>
                  <a:pt x="96" y="34"/>
                </a:lnTo>
                <a:lnTo>
                  <a:pt x="77" y="42"/>
                </a:lnTo>
                <a:lnTo>
                  <a:pt x="60" y="50"/>
                </a:lnTo>
                <a:lnTo>
                  <a:pt x="44" y="58"/>
                </a:lnTo>
                <a:lnTo>
                  <a:pt x="31" y="68"/>
                </a:lnTo>
                <a:lnTo>
                  <a:pt x="20" y="77"/>
                </a:lnTo>
                <a:lnTo>
                  <a:pt x="10" y="86"/>
                </a:lnTo>
                <a:lnTo>
                  <a:pt x="4" y="97"/>
                </a:lnTo>
                <a:lnTo>
                  <a:pt x="1" y="106"/>
                </a:lnTo>
                <a:lnTo>
                  <a:pt x="0" y="117"/>
                </a:lnTo>
                <a:lnTo>
                  <a:pt x="1" y="127"/>
                </a:lnTo>
                <a:lnTo>
                  <a:pt x="4" y="137"/>
                </a:lnTo>
                <a:lnTo>
                  <a:pt x="10" y="147"/>
                </a:lnTo>
                <a:lnTo>
                  <a:pt x="20" y="156"/>
                </a:lnTo>
                <a:lnTo>
                  <a:pt x="31" y="166"/>
                </a:lnTo>
                <a:lnTo>
                  <a:pt x="44" y="175"/>
                </a:lnTo>
                <a:lnTo>
                  <a:pt x="60" y="183"/>
                </a:lnTo>
                <a:lnTo>
                  <a:pt x="77" y="191"/>
                </a:lnTo>
                <a:lnTo>
                  <a:pt x="96" y="199"/>
                </a:lnTo>
                <a:lnTo>
                  <a:pt x="118" y="206"/>
                </a:lnTo>
                <a:lnTo>
                  <a:pt x="141" y="212"/>
                </a:lnTo>
                <a:lnTo>
                  <a:pt x="166" y="217"/>
                </a:lnTo>
                <a:lnTo>
                  <a:pt x="191" y="222"/>
                </a:lnTo>
                <a:lnTo>
                  <a:pt x="218" y="226"/>
                </a:lnTo>
                <a:lnTo>
                  <a:pt x="247" y="229"/>
                </a:lnTo>
                <a:lnTo>
                  <a:pt x="275" y="231"/>
                </a:lnTo>
                <a:lnTo>
                  <a:pt x="302" y="232"/>
                </a:lnTo>
                <a:lnTo>
                  <a:pt x="332" y="233"/>
                </a:lnTo>
                <a:lnTo>
                  <a:pt x="361" y="232"/>
                </a:lnTo>
                <a:lnTo>
                  <a:pt x="390" y="231"/>
                </a:lnTo>
                <a:lnTo>
                  <a:pt x="418" y="229"/>
                </a:lnTo>
                <a:lnTo>
                  <a:pt x="445" y="226"/>
                </a:lnTo>
                <a:lnTo>
                  <a:pt x="472" y="222"/>
                </a:lnTo>
                <a:lnTo>
                  <a:pt x="498" y="217"/>
                </a:lnTo>
                <a:lnTo>
                  <a:pt x="522" y="212"/>
                </a:lnTo>
                <a:lnTo>
                  <a:pt x="546" y="206"/>
                </a:lnTo>
                <a:lnTo>
                  <a:pt x="567" y="199"/>
                </a:lnTo>
                <a:lnTo>
                  <a:pt x="586" y="191"/>
                </a:lnTo>
                <a:lnTo>
                  <a:pt x="604" y="183"/>
                </a:lnTo>
                <a:lnTo>
                  <a:pt x="620" y="175"/>
                </a:lnTo>
                <a:lnTo>
                  <a:pt x="633" y="166"/>
                </a:lnTo>
                <a:lnTo>
                  <a:pt x="644" y="156"/>
                </a:lnTo>
                <a:lnTo>
                  <a:pt x="653" y="147"/>
                </a:lnTo>
                <a:lnTo>
                  <a:pt x="659" y="137"/>
                </a:lnTo>
                <a:lnTo>
                  <a:pt x="662" y="127"/>
                </a:lnTo>
                <a:lnTo>
                  <a:pt x="664" y="1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4591047" y="3609975"/>
            <a:ext cx="1057275" cy="369888"/>
          </a:xfrm>
          <a:custGeom>
            <a:avLst/>
            <a:gdLst>
              <a:gd name="T0" fmla="*/ 2147483646 w 666"/>
              <a:gd name="T1" fmla="*/ 2147483646 h 233"/>
              <a:gd name="T2" fmla="*/ 2147483646 w 666"/>
              <a:gd name="T3" fmla="*/ 2147483646 h 233"/>
              <a:gd name="T4" fmla="*/ 2147483646 w 666"/>
              <a:gd name="T5" fmla="*/ 2147483646 h 233"/>
              <a:gd name="T6" fmla="*/ 2147483646 w 666"/>
              <a:gd name="T7" fmla="*/ 2147483646 h 233"/>
              <a:gd name="T8" fmla="*/ 2147483646 w 666"/>
              <a:gd name="T9" fmla="*/ 2147483646 h 233"/>
              <a:gd name="T10" fmla="*/ 2147483646 w 666"/>
              <a:gd name="T11" fmla="*/ 2147483646 h 233"/>
              <a:gd name="T12" fmla="*/ 2147483646 w 666"/>
              <a:gd name="T13" fmla="*/ 2147483646 h 233"/>
              <a:gd name="T14" fmla="*/ 2147483646 w 666"/>
              <a:gd name="T15" fmla="*/ 2147483646 h 233"/>
              <a:gd name="T16" fmla="*/ 2147483646 w 666"/>
              <a:gd name="T17" fmla="*/ 0 h 233"/>
              <a:gd name="T18" fmla="*/ 2147483646 w 666"/>
              <a:gd name="T19" fmla="*/ 0 h 233"/>
              <a:gd name="T20" fmla="*/ 2147483646 w 666"/>
              <a:gd name="T21" fmla="*/ 2147483646 h 233"/>
              <a:gd name="T22" fmla="*/ 2147483646 w 666"/>
              <a:gd name="T23" fmla="*/ 2147483646 h 233"/>
              <a:gd name="T24" fmla="*/ 2147483646 w 666"/>
              <a:gd name="T25" fmla="*/ 2147483646 h 233"/>
              <a:gd name="T26" fmla="*/ 2147483646 w 666"/>
              <a:gd name="T27" fmla="*/ 2147483646 h 233"/>
              <a:gd name="T28" fmla="*/ 2147483646 w 666"/>
              <a:gd name="T29" fmla="*/ 2147483646 h 233"/>
              <a:gd name="T30" fmla="*/ 2147483646 w 666"/>
              <a:gd name="T31" fmla="*/ 2147483646 h 233"/>
              <a:gd name="T32" fmla="*/ 2147483646 w 666"/>
              <a:gd name="T33" fmla="*/ 2147483646 h 233"/>
              <a:gd name="T34" fmla="*/ 2147483646 w 666"/>
              <a:gd name="T35" fmla="*/ 2147483646 h 233"/>
              <a:gd name="T36" fmla="*/ 2147483646 w 666"/>
              <a:gd name="T37" fmla="*/ 2147483646 h 233"/>
              <a:gd name="T38" fmla="*/ 2147483646 w 666"/>
              <a:gd name="T39" fmla="*/ 2147483646 h 233"/>
              <a:gd name="T40" fmla="*/ 2147483646 w 666"/>
              <a:gd name="T41" fmla="*/ 2147483646 h 233"/>
              <a:gd name="T42" fmla="*/ 2147483646 w 666"/>
              <a:gd name="T43" fmla="*/ 2147483646 h 233"/>
              <a:gd name="T44" fmla="*/ 2147483646 w 666"/>
              <a:gd name="T45" fmla="*/ 2147483646 h 233"/>
              <a:gd name="T46" fmla="*/ 2147483646 w 666"/>
              <a:gd name="T47" fmla="*/ 2147483646 h 233"/>
              <a:gd name="T48" fmla="*/ 2147483646 w 666"/>
              <a:gd name="T49" fmla="*/ 2147483646 h 233"/>
              <a:gd name="T50" fmla="*/ 2147483646 w 666"/>
              <a:gd name="T51" fmla="*/ 2147483646 h 233"/>
              <a:gd name="T52" fmla="*/ 2147483646 w 666"/>
              <a:gd name="T53" fmla="*/ 2147483646 h 233"/>
              <a:gd name="T54" fmla="*/ 2147483646 w 666"/>
              <a:gd name="T55" fmla="*/ 2147483646 h 233"/>
              <a:gd name="T56" fmla="*/ 2147483646 w 666"/>
              <a:gd name="T57" fmla="*/ 2147483646 h 233"/>
              <a:gd name="T58" fmla="*/ 2147483646 w 666"/>
              <a:gd name="T59" fmla="*/ 2147483646 h 233"/>
              <a:gd name="T60" fmla="*/ 2147483646 w 666"/>
              <a:gd name="T61" fmla="*/ 2147483646 h 233"/>
              <a:gd name="T62" fmla="*/ 2147483646 w 666"/>
              <a:gd name="T63" fmla="*/ 2147483646 h 233"/>
              <a:gd name="T64" fmla="*/ 2147483646 w 666"/>
              <a:gd name="T65" fmla="*/ 2147483646 h 233"/>
              <a:gd name="T66" fmla="*/ 2147483646 w 666"/>
              <a:gd name="T67" fmla="*/ 2147483646 h 233"/>
              <a:gd name="T68" fmla="*/ 2147483646 w 666"/>
              <a:gd name="T69" fmla="*/ 2147483646 h 233"/>
              <a:gd name="T70" fmla="*/ 2147483646 w 666"/>
              <a:gd name="T71" fmla="*/ 2147483646 h 2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66" h="233">
                <a:moveTo>
                  <a:pt x="665" y="116"/>
                </a:moveTo>
                <a:lnTo>
                  <a:pt x="663" y="106"/>
                </a:lnTo>
                <a:lnTo>
                  <a:pt x="660" y="95"/>
                </a:lnTo>
                <a:lnTo>
                  <a:pt x="652" y="86"/>
                </a:lnTo>
                <a:lnTo>
                  <a:pt x="644" y="76"/>
                </a:lnTo>
                <a:lnTo>
                  <a:pt x="633" y="66"/>
                </a:lnTo>
                <a:lnTo>
                  <a:pt x="620" y="58"/>
                </a:lnTo>
                <a:lnTo>
                  <a:pt x="605" y="49"/>
                </a:lnTo>
                <a:lnTo>
                  <a:pt x="587" y="41"/>
                </a:lnTo>
                <a:lnTo>
                  <a:pt x="568" y="34"/>
                </a:lnTo>
                <a:lnTo>
                  <a:pt x="546" y="27"/>
                </a:lnTo>
                <a:lnTo>
                  <a:pt x="523" y="21"/>
                </a:lnTo>
                <a:lnTo>
                  <a:pt x="499" y="15"/>
                </a:lnTo>
                <a:lnTo>
                  <a:pt x="472" y="10"/>
                </a:lnTo>
                <a:lnTo>
                  <a:pt x="445" y="7"/>
                </a:lnTo>
                <a:lnTo>
                  <a:pt x="419" y="3"/>
                </a:lnTo>
                <a:lnTo>
                  <a:pt x="391" y="1"/>
                </a:lnTo>
                <a:lnTo>
                  <a:pt x="362" y="0"/>
                </a:lnTo>
                <a:lnTo>
                  <a:pt x="331" y="0"/>
                </a:lnTo>
                <a:lnTo>
                  <a:pt x="304" y="0"/>
                </a:lnTo>
                <a:lnTo>
                  <a:pt x="274" y="1"/>
                </a:lnTo>
                <a:lnTo>
                  <a:pt x="247" y="3"/>
                </a:lnTo>
                <a:lnTo>
                  <a:pt x="219" y="7"/>
                </a:lnTo>
                <a:lnTo>
                  <a:pt x="192" y="10"/>
                </a:lnTo>
                <a:lnTo>
                  <a:pt x="165" y="15"/>
                </a:lnTo>
                <a:lnTo>
                  <a:pt x="141" y="21"/>
                </a:lnTo>
                <a:lnTo>
                  <a:pt x="119" y="27"/>
                </a:lnTo>
                <a:lnTo>
                  <a:pt x="98" y="34"/>
                </a:lnTo>
                <a:lnTo>
                  <a:pt x="78" y="41"/>
                </a:lnTo>
                <a:lnTo>
                  <a:pt x="60" y="49"/>
                </a:lnTo>
                <a:lnTo>
                  <a:pt x="46" y="58"/>
                </a:lnTo>
                <a:lnTo>
                  <a:pt x="31" y="66"/>
                </a:lnTo>
                <a:lnTo>
                  <a:pt x="20" y="76"/>
                </a:lnTo>
                <a:lnTo>
                  <a:pt x="12" y="86"/>
                </a:lnTo>
                <a:lnTo>
                  <a:pt x="6" y="95"/>
                </a:lnTo>
                <a:lnTo>
                  <a:pt x="1" y="106"/>
                </a:lnTo>
                <a:lnTo>
                  <a:pt x="0" y="116"/>
                </a:lnTo>
                <a:lnTo>
                  <a:pt x="1" y="126"/>
                </a:lnTo>
                <a:lnTo>
                  <a:pt x="6" y="136"/>
                </a:lnTo>
                <a:lnTo>
                  <a:pt x="12" y="146"/>
                </a:lnTo>
                <a:lnTo>
                  <a:pt x="20" y="155"/>
                </a:lnTo>
                <a:lnTo>
                  <a:pt x="31" y="165"/>
                </a:lnTo>
                <a:lnTo>
                  <a:pt x="46" y="174"/>
                </a:lnTo>
                <a:lnTo>
                  <a:pt x="60" y="182"/>
                </a:lnTo>
                <a:lnTo>
                  <a:pt x="78" y="190"/>
                </a:lnTo>
                <a:lnTo>
                  <a:pt x="98" y="198"/>
                </a:lnTo>
                <a:lnTo>
                  <a:pt x="119" y="205"/>
                </a:lnTo>
                <a:lnTo>
                  <a:pt x="141" y="211"/>
                </a:lnTo>
                <a:lnTo>
                  <a:pt x="165" y="217"/>
                </a:lnTo>
                <a:lnTo>
                  <a:pt x="192" y="221"/>
                </a:lnTo>
                <a:lnTo>
                  <a:pt x="219" y="225"/>
                </a:lnTo>
                <a:lnTo>
                  <a:pt x="247" y="228"/>
                </a:lnTo>
                <a:lnTo>
                  <a:pt x="274" y="230"/>
                </a:lnTo>
                <a:lnTo>
                  <a:pt x="304" y="232"/>
                </a:lnTo>
                <a:lnTo>
                  <a:pt x="331" y="232"/>
                </a:lnTo>
                <a:lnTo>
                  <a:pt x="362" y="232"/>
                </a:lnTo>
                <a:lnTo>
                  <a:pt x="391" y="230"/>
                </a:lnTo>
                <a:lnTo>
                  <a:pt x="419" y="228"/>
                </a:lnTo>
                <a:lnTo>
                  <a:pt x="445" y="225"/>
                </a:lnTo>
                <a:lnTo>
                  <a:pt x="472" y="221"/>
                </a:lnTo>
                <a:lnTo>
                  <a:pt x="499" y="217"/>
                </a:lnTo>
                <a:lnTo>
                  <a:pt x="523" y="211"/>
                </a:lnTo>
                <a:lnTo>
                  <a:pt x="546" y="205"/>
                </a:lnTo>
                <a:lnTo>
                  <a:pt x="568" y="198"/>
                </a:lnTo>
                <a:lnTo>
                  <a:pt x="587" y="190"/>
                </a:lnTo>
                <a:lnTo>
                  <a:pt x="605" y="182"/>
                </a:lnTo>
                <a:lnTo>
                  <a:pt x="620" y="174"/>
                </a:lnTo>
                <a:lnTo>
                  <a:pt x="633" y="165"/>
                </a:lnTo>
                <a:lnTo>
                  <a:pt x="644" y="155"/>
                </a:lnTo>
                <a:lnTo>
                  <a:pt x="652" y="146"/>
                </a:lnTo>
                <a:lnTo>
                  <a:pt x="660" y="136"/>
                </a:lnTo>
                <a:lnTo>
                  <a:pt x="663" y="126"/>
                </a:lnTo>
                <a:lnTo>
                  <a:pt x="665" y="11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6700835" y="6116638"/>
            <a:ext cx="1055687" cy="369887"/>
          </a:xfrm>
          <a:custGeom>
            <a:avLst/>
            <a:gdLst>
              <a:gd name="T0" fmla="*/ 2147483646 w 665"/>
              <a:gd name="T1" fmla="*/ 2147483646 h 233"/>
              <a:gd name="T2" fmla="*/ 2147483646 w 665"/>
              <a:gd name="T3" fmla="*/ 2147483646 h 233"/>
              <a:gd name="T4" fmla="*/ 2147483646 w 665"/>
              <a:gd name="T5" fmla="*/ 2147483646 h 233"/>
              <a:gd name="T6" fmla="*/ 2147483646 w 665"/>
              <a:gd name="T7" fmla="*/ 2147483646 h 233"/>
              <a:gd name="T8" fmla="*/ 2147483646 w 665"/>
              <a:gd name="T9" fmla="*/ 2147483646 h 233"/>
              <a:gd name="T10" fmla="*/ 2147483646 w 665"/>
              <a:gd name="T11" fmla="*/ 2147483646 h 233"/>
              <a:gd name="T12" fmla="*/ 2147483646 w 665"/>
              <a:gd name="T13" fmla="*/ 2147483646 h 233"/>
              <a:gd name="T14" fmla="*/ 2147483646 w 665"/>
              <a:gd name="T15" fmla="*/ 2147483646 h 233"/>
              <a:gd name="T16" fmla="*/ 2147483646 w 665"/>
              <a:gd name="T17" fmla="*/ 2147483646 h 233"/>
              <a:gd name="T18" fmla="*/ 2147483646 w 665"/>
              <a:gd name="T19" fmla="*/ 2147483646 h 233"/>
              <a:gd name="T20" fmla="*/ 2147483646 w 665"/>
              <a:gd name="T21" fmla="*/ 2147483646 h 233"/>
              <a:gd name="T22" fmla="*/ 2147483646 w 665"/>
              <a:gd name="T23" fmla="*/ 2147483646 h 233"/>
              <a:gd name="T24" fmla="*/ 2147483646 w 665"/>
              <a:gd name="T25" fmla="*/ 2147483646 h 233"/>
              <a:gd name="T26" fmla="*/ 2147483646 w 665"/>
              <a:gd name="T27" fmla="*/ 2147483646 h 233"/>
              <a:gd name="T28" fmla="*/ 2147483646 w 665"/>
              <a:gd name="T29" fmla="*/ 2147483646 h 233"/>
              <a:gd name="T30" fmla="*/ 2147483646 w 665"/>
              <a:gd name="T31" fmla="*/ 2147483646 h 233"/>
              <a:gd name="T32" fmla="*/ 2147483646 w 665"/>
              <a:gd name="T33" fmla="*/ 2147483646 h 233"/>
              <a:gd name="T34" fmla="*/ 2147483646 w 665"/>
              <a:gd name="T35" fmla="*/ 2147483646 h 233"/>
              <a:gd name="T36" fmla="*/ 2147483646 w 665"/>
              <a:gd name="T37" fmla="*/ 2147483646 h 233"/>
              <a:gd name="T38" fmla="*/ 2147483646 w 665"/>
              <a:gd name="T39" fmla="*/ 2147483646 h 233"/>
              <a:gd name="T40" fmla="*/ 2147483646 w 665"/>
              <a:gd name="T41" fmla="*/ 2147483646 h 233"/>
              <a:gd name="T42" fmla="*/ 2147483646 w 665"/>
              <a:gd name="T43" fmla="*/ 2147483646 h 233"/>
              <a:gd name="T44" fmla="*/ 2147483646 w 665"/>
              <a:gd name="T45" fmla="*/ 2147483646 h 233"/>
              <a:gd name="T46" fmla="*/ 2147483646 w 665"/>
              <a:gd name="T47" fmla="*/ 2147483646 h 233"/>
              <a:gd name="T48" fmla="*/ 2147483646 w 665"/>
              <a:gd name="T49" fmla="*/ 2147483646 h 233"/>
              <a:gd name="T50" fmla="*/ 2147483646 w 665"/>
              <a:gd name="T51" fmla="*/ 2147483646 h 233"/>
              <a:gd name="T52" fmla="*/ 2147483646 w 665"/>
              <a:gd name="T53" fmla="*/ 0 h 233"/>
              <a:gd name="T54" fmla="*/ 2147483646 w 665"/>
              <a:gd name="T55" fmla="*/ 0 h 233"/>
              <a:gd name="T56" fmla="*/ 2147483646 w 665"/>
              <a:gd name="T57" fmla="*/ 2147483646 h 233"/>
              <a:gd name="T58" fmla="*/ 2147483646 w 665"/>
              <a:gd name="T59" fmla="*/ 2147483646 h 233"/>
              <a:gd name="T60" fmla="*/ 2147483646 w 665"/>
              <a:gd name="T61" fmla="*/ 2147483646 h 233"/>
              <a:gd name="T62" fmla="*/ 2147483646 w 665"/>
              <a:gd name="T63" fmla="*/ 2147483646 h 233"/>
              <a:gd name="T64" fmla="*/ 2147483646 w 665"/>
              <a:gd name="T65" fmla="*/ 2147483646 h 233"/>
              <a:gd name="T66" fmla="*/ 2147483646 w 665"/>
              <a:gd name="T67" fmla="*/ 2147483646 h 233"/>
              <a:gd name="T68" fmla="*/ 2147483646 w 665"/>
              <a:gd name="T69" fmla="*/ 2147483646 h 233"/>
              <a:gd name="T70" fmla="*/ 2147483646 w 665"/>
              <a:gd name="T71" fmla="*/ 2147483646 h 2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65" h="233">
                <a:moveTo>
                  <a:pt x="0" y="116"/>
                </a:moveTo>
                <a:lnTo>
                  <a:pt x="1" y="126"/>
                </a:lnTo>
                <a:lnTo>
                  <a:pt x="4" y="136"/>
                </a:lnTo>
                <a:lnTo>
                  <a:pt x="12" y="146"/>
                </a:lnTo>
                <a:lnTo>
                  <a:pt x="20" y="156"/>
                </a:lnTo>
                <a:lnTo>
                  <a:pt x="31" y="165"/>
                </a:lnTo>
                <a:lnTo>
                  <a:pt x="44" y="174"/>
                </a:lnTo>
                <a:lnTo>
                  <a:pt x="60" y="183"/>
                </a:lnTo>
                <a:lnTo>
                  <a:pt x="77" y="191"/>
                </a:lnTo>
                <a:lnTo>
                  <a:pt x="96" y="198"/>
                </a:lnTo>
                <a:lnTo>
                  <a:pt x="118" y="205"/>
                </a:lnTo>
                <a:lnTo>
                  <a:pt x="141" y="211"/>
                </a:lnTo>
                <a:lnTo>
                  <a:pt x="167" y="217"/>
                </a:lnTo>
                <a:lnTo>
                  <a:pt x="192" y="221"/>
                </a:lnTo>
                <a:lnTo>
                  <a:pt x="219" y="225"/>
                </a:lnTo>
                <a:lnTo>
                  <a:pt x="245" y="228"/>
                </a:lnTo>
                <a:lnTo>
                  <a:pt x="275" y="231"/>
                </a:lnTo>
                <a:lnTo>
                  <a:pt x="302" y="232"/>
                </a:lnTo>
                <a:lnTo>
                  <a:pt x="333" y="232"/>
                </a:lnTo>
                <a:lnTo>
                  <a:pt x="361" y="232"/>
                </a:lnTo>
                <a:lnTo>
                  <a:pt x="390" y="231"/>
                </a:lnTo>
                <a:lnTo>
                  <a:pt x="418" y="228"/>
                </a:lnTo>
                <a:lnTo>
                  <a:pt x="445" y="225"/>
                </a:lnTo>
                <a:lnTo>
                  <a:pt x="472" y="221"/>
                </a:lnTo>
                <a:lnTo>
                  <a:pt x="499" y="217"/>
                </a:lnTo>
                <a:lnTo>
                  <a:pt x="523" y="211"/>
                </a:lnTo>
                <a:lnTo>
                  <a:pt x="546" y="205"/>
                </a:lnTo>
                <a:lnTo>
                  <a:pt x="567" y="198"/>
                </a:lnTo>
                <a:lnTo>
                  <a:pt x="587" y="191"/>
                </a:lnTo>
                <a:lnTo>
                  <a:pt x="604" y="183"/>
                </a:lnTo>
                <a:lnTo>
                  <a:pt x="620" y="174"/>
                </a:lnTo>
                <a:lnTo>
                  <a:pt x="633" y="165"/>
                </a:lnTo>
                <a:lnTo>
                  <a:pt x="644" y="156"/>
                </a:lnTo>
                <a:lnTo>
                  <a:pt x="653" y="146"/>
                </a:lnTo>
                <a:lnTo>
                  <a:pt x="659" y="136"/>
                </a:lnTo>
                <a:lnTo>
                  <a:pt x="664" y="126"/>
                </a:lnTo>
                <a:lnTo>
                  <a:pt x="664" y="116"/>
                </a:lnTo>
                <a:lnTo>
                  <a:pt x="664" y="106"/>
                </a:lnTo>
                <a:lnTo>
                  <a:pt x="659" y="96"/>
                </a:lnTo>
                <a:lnTo>
                  <a:pt x="653" y="86"/>
                </a:lnTo>
                <a:lnTo>
                  <a:pt x="644" y="76"/>
                </a:lnTo>
                <a:lnTo>
                  <a:pt x="633" y="67"/>
                </a:lnTo>
                <a:lnTo>
                  <a:pt x="619" y="58"/>
                </a:lnTo>
                <a:lnTo>
                  <a:pt x="604" y="49"/>
                </a:lnTo>
                <a:lnTo>
                  <a:pt x="587" y="41"/>
                </a:lnTo>
                <a:lnTo>
                  <a:pt x="567" y="34"/>
                </a:lnTo>
                <a:lnTo>
                  <a:pt x="546" y="27"/>
                </a:lnTo>
                <a:lnTo>
                  <a:pt x="523" y="21"/>
                </a:lnTo>
                <a:lnTo>
                  <a:pt x="498" y="15"/>
                </a:lnTo>
                <a:lnTo>
                  <a:pt x="472" y="11"/>
                </a:lnTo>
                <a:lnTo>
                  <a:pt x="445" y="7"/>
                </a:lnTo>
                <a:lnTo>
                  <a:pt x="418" y="4"/>
                </a:lnTo>
                <a:lnTo>
                  <a:pt x="390" y="2"/>
                </a:lnTo>
                <a:lnTo>
                  <a:pt x="361" y="0"/>
                </a:lnTo>
                <a:lnTo>
                  <a:pt x="332" y="0"/>
                </a:lnTo>
                <a:lnTo>
                  <a:pt x="302" y="0"/>
                </a:lnTo>
                <a:lnTo>
                  <a:pt x="275" y="2"/>
                </a:lnTo>
                <a:lnTo>
                  <a:pt x="245" y="4"/>
                </a:lnTo>
                <a:lnTo>
                  <a:pt x="219" y="7"/>
                </a:lnTo>
                <a:lnTo>
                  <a:pt x="192" y="11"/>
                </a:lnTo>
                <a:lnTo>
                  <a:pt x="166" y="15"/>
                </a:lnTo>
                <a:lnTo>
                  <a:pt x="141" y="21"/>
                </a:lnTo>
                <a:lnTo>
                  <a:pt x="118" y="27"/>
                </a:lnTo>
                <a:lnTo>
                  <a:pt x="96" y="34"/>
                </a:lnTo>
                <a:lnTo>
                  <a:pt x="77" y="42"/>
                </a:lnTo>
                <a:lnTo>
                  <a:pt x="60" y="50"/>
                </a:lnTo>
                <a:lnTo>
                  <a:pt x="44" y="58"/>
                </a:lnTo>
                <a:lnTo>
                  <a:pt x="31" y="67"/>
                </a:lnTo>
                <a:lnTo>
                  <a:pt x="20" y="77"/>
                </a:lnTo>
                <a:lnTo>
                  <a:pt x="12" y="86"/>
                </a:lnTo>
                <a:lnTo>
                  <a:pt x="4" y="96"/>
                </a:lnTo>
                <a:lnTo>
                  <a:pt x="1" y="106"/>
                </a:lnTo>
                <a:lnTo>
                  <a:pt x="0" y="11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6700835" y="3402013"/>
            <a:ext cx="1055687" cy="371475"/>
          </a:xfrm>
          <a:custGeom>
            <a:avLst/>
            <a:gdLst>
              <a:gd name="T0" fmla="*/ 2147483646 w 665"/>
              <a:gd name="T1" fmla="*/ 2147483646 h 234"/>
              <a:gd name="T2" fmla="*/ 2147483646 w 665"/>
              <a:gd name="T3" fmla="*/ 2147483646 h 234"/>
              <a:gd name="T4" fmla="*/ 2147483646 w 665"/>
              <a:gd name="T5" fmla="*/ 2147483646 h 234"/>
              <a:gd name="T6" fmla="*/ 2147483646 w 665"/>
              <a:gd name="T7" fmla="*/ 2147483646 h 234"/>
              <a:gd name="T8" fmla="*/ 2147483646 w 665"/>
              <a:gd name="T9" fmla="*/ 2147483646 h 234"/>
              <a:gd name="T10" fmla="*/ 2147483646 w 665"/>
              <a:gd name="T11" fmla="*/ 2147483646 h 234"/>
              <a:gd name="T12" fmla="*/ 2147483646 w 665"/>
              <a:gd name="T13" fmla="*/ 2147483646 h 234"/>
              <a:gd name="T14" fmla="*/ 2147483646 w 665"/>
              <a:gd name="T15" fmla="*/ 2147483646 h 234"/>
              <a:gd name="T16" fmla="*/ 2147483646 w 665"/>
              <a:gd name="T17" fmla="*/ 2147483646 h 234"/>
              <a:gd name="T18" fmla="*/ 2147483646 w 665"/>
              <a:gd name="T19" fmla="*/ 2147483646 h 234"/>
              <a:gd name="T20" fmla="*/ 2147483646 w 665"/>
              <a:gd name="T21" fmla="*/ 2147483646 h 234"/>
              <a:gd name="T22" fmla="*/ 2147483646 w 665"/>
              <a:gd name="T23" fmla="*/ 2147483646 h 234"/>
              <a:gd name="T24" fmla="*/ 2147483646 w 665"/>
              <a:gd name="T25" fmla="*/ 2147483646 h 234"/>
              <a:gd name="T26" fmla="*/ 2147483646 w 665"/>
              <a:gd name="T27" fmla="*/ 2147483646 h 234"/>
              <a:gd name="T28" fmla="*/ 2147483646 w 665"/>
              <a:gd name="T29" fmla="*/ 2147483646 h 234"/>
              <a:gd name="T30" fmla="*/ 2147483646 w 665"/>
              <a:gd name="T31" fmla="*/ 2147483646 h 234"/>
              <a:gd name="T32" fmla="*/ 2147483646 w 665"/>
              <a:gd name="T33" fmla="*/ 2147483646 h 234"/>
              <a:gd name="T34" fmla="*/ 2147483646 w 665"/>
              <a:gd name="T35" fmla="*/ 2147483646 h 234"/>
              <a:gd name="T36" fmla="*/ 2147483646 w 665"/>
              <a:gd name="T37" fmla="*/ 2147483646 h 234"/>
              <a:gd name="T38" fmla="*/ 2147483646 w 665"/>
              <a:gd name="T39" fmla="*/ 2147483646 h 234"/>
              <a:gd name="T40" fmla="*/ 2147483646 w 665"/>
              <a:gd name="T41" fmla="*/ 2147483646 h 234"/>
              <a:gd name="T42" fmla="*/ 2147483646 w 665"/>
              <a:gd name="T43" fmla="*/ 2147483646 h 234"/>
              <a:gd name="T44" fmla="*/ 2147483646 w 665"/>
              <a:gd name="T45" fmla="*/ 2147483646 h 234"/>
              <a:gd name="T46" fmla="*/ 2147483646 w 665"/>
              <a:gd name="T47" fmla="*/ 2147483646 h 234"/>
              <a:gd name="T48" fmla="*/ 2147483646 w 665"/>
              <a:gd name="T49" fmla="*/ 2147483646 h 234"/>
              <a:gd name="T50" fmla="*/ 2147483646 w 665"/>
              <a:gd name="T51" fmla="*/ 2147483646 h 234"/>
              <a:gd name="T52" fmla="*/ 2147483646 w 665"/>
              <a:gd name="T53" fmla="*/ 2147483646 h 234"/>
              <a:gd name="T54" fmla="*/ 2147483646 w 665"/>
              <a:gd name="T55" fmla="*/ 2147483646 h 234"/>
              <a:gd name="T56" fmla="*/ 2147483646 w 665"/>
              <a:gd name="T57" fmla="*/ 2147483646 h 234"/>
              <a:gd name="T58" fmla="*/ 2147483646 w 665"/>
              <a:gd name="T59" fmla="*/ 2147483646 h 234"/>
              <a:gd name="T60" fmla="*/ 2147483646 w 665"/>
              <a:gd name="T61" fmla="*/ 2147483646 h 234"/>
              <a:gd name="T62" fmla="*/ 2147483646 w 665"/>
              <a:gd name="T63" fmla="*/ 2147483646 h 234"/>
              <a:gd name="T64" fmla="*/ 2147483646 w 665"/>
              <a:gd name="T65" fmla="*/ 2147483646 h 234"/>
              <a:gd name="T66" fmla="*/ 2147483646 w 665"/>
              <a:gd name="T67" fmla="*/ 2147483646 h 234"/>
              <a:gd name="T68" fmla="*/ 2147483646 w 665"/>
              <a:gd name="T69" fmla="*/ 2147483646 h 234"/>
              <a:gd name="T70" fmla="*/ 2147483646 w 665"/>
              <a:gd name="T71" fmla="*/ 2147483646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65" h="234">
                <a:moveTo>
                  <a:pt x="0" y="117"/>
                </a:moveTo>
                <a:lnTo>
                  <a:pt x="1" y="127"/>
                </a:lnTo>
                <a:lnTo>
                  <a:pt x="4" y="137"/>
                </a:lnTo>
                <a:lnTo>
                  <a:pt x="12" y="147"/>
                </a:lnTo>
                <a:lnTo>
                  <a:pt x="20" y="157"/>
                </a:lnTo>
                <a:lnTo>
                  <a:pt x="31" y="166"/>
                </a:lnTo>
                <a:lnTo>
                  <a:pt x="44" y="175"/>
                </a:lnTo>
                <a:lnTo>
                  <a:pt x="60" y="183"/>
                </a:lnTo>
                <a:lnTo>
                  <a:pt x="77" y="191"/>
                </a:lnTo>
                <a:lnTo>
                  <a:pt x="96" y="199"/>
                </a:lnTo>
                <a:lnTo>
                  <a:pt x="118" y="206"/>
                </a:lnTo>
                <a:lnTo>
                  <a:pt x="141" y="212"/>
                </a:lnTo>
                <a:lnTo>
                  <a:pt x="167" y="217"/>
                </a:lnTo>
                <a:lnTo>
                  <a:pt x="192" y="222"/>
                </a:lnTo>
                <a:lnTo>
                  <a:pt x="219" y="226"/>
                </a:lnTo>
                <a:lnTo>
                  <a:pt x="245" y="229"/>
                </a:lnTo>
                <a:lnTo>
                  <a:pt x="275" y="231"/>
                </a:lnTo>
                <a:lnTo>
                  <a:pt x="302" y="232"/>
                </a:lnTo>
                <a:lnTo>
                  <a:pt x="333" y="233"/>
                </a:lnTo>
                <a:lnTo>
                  <a:pt x="361" y="232"/>
                </a:lnTo>
                <a:lnTo>
                  <a:pt x="390" y="231"/>
                </a:lnTo>
                <a:lnTo>
                  <a:pt x="418" y="229"/>
                </a:lnTo>
                <a:lnTo>
                  <a:pt x="445" y="226"/>
                </a:lnTo>
                <a:lnTo>
                  <a:pt x="472" y="222"/>
                </a:lnTo>
                <a:lnTo>
                  <a:pt x="499" y="217"/>
                </a:lnTo>
                <a:lnTo>
                  <a:pt x="523" y="212"/>
                </a:lnTo>
                <a:lnTo>
                  <a:pt x="546" y="206"/>
                </a:lnTo>
                <a:lnTo>
                  <a:pt x="567" y="199"/>
                </a:lnTo>
                <a:lnTo>
                  <a:pt x="587" y="191"/>
                </a:lnTo>
                <a:lnTo>
                  <a:pt x="604" y="183"/>
                </a:lnTo>
                <a:lnTo>
                  <a:pt x="620" y="175"/>
                </a:lnTo>
                <a:lnTo>
                  <a:pt x="633" y="166"/>
                </a:lnTo>
                <a:lnTo>
                  <a:pt x="644" y="157"/>
                </a:lnTo>
                <a:lnTo>
                  <a:pt x="653" y="147"/>
                </a:lnTo>
                <a:lnTo>
                  <a:pt x="659" y="137"/>
                </a:lnTo>
                <a:lnTo>
                  <a:pt x="664" y="127"/>
                </a:lnTo>
                <a:lnTo>
                  <a:pt x="664" y="117"/>
                </a:lnTo>
                <a:lnTo>
                  <a:pt x="664" y="106"/>
                </a:lnTo>
                <a:lnTo>
                  <a:pt x="659" y="97"/>
                </a:lnTo>
                <a:lnTo>
                  <a:pt x="653" y="87"/>
                </a:lnTo>
                <a:lnTo>
                  <a:pt x="644" y="77"/>
                </a:lnTo>
                <a:lnTo>
                  <a:pt x="633" y="68"/>
                </a:lnTo>
                <a:lnTo>
                  <a:pt x="619" y="59"/>
                </a:lnTo>
                <a:lnTo>
                  <a:pt x="604" y="50"/>
                </a:lnTo>
                <a:lnTo>
                  <a:pt x="587" y="42"/>
                </a:lnTo>
                <a:lnTo>
                  <a:pt x="567" y="34"/>
                </a:lnTo>
                <a:lnTo>
                  <a:pt x="546" y="28"/>
                </a:lnTo>
                <a:lnTo>
                  <a:pt x="523" y="21"/>
                </a:lnTo>
                <a:lnTo>
                  <a:pt x="498" y="16"/>
                </a:lnTo>
                <a:lnTo>
                  <a:pt x="472" y="12"/>
                </a:lnTo>
                <a:lnTo>
                  <a:pt x="445" y="7"/>
                </a:lnTo>
                <a:lnTo>
                  <a:pt x="418" y="5"/>
                </a:lnTo>
                <a:lnTo>
                  <a:pt x="390" y="3"/>
                </a:lnTo>
                <a:lnTo>
                  <a:pt x="361" y="1"/>
                </a:lnTo>
                <a:lnTo>
                  <a:pt x="332" y="0"/>
                </a:lnTo>
                <a:lnTo>
                  <a:pt x="302" y="1"/>
                </a:lnTo>
                <a:lnTo>
                  <a:pt x="275" y="3"/>
                </a:lnTo>
                <a:lnTo>
                  <a:pt x="245" y="5"/>
                </a:lnTo>
                <a:lnTo>
                  <a:pt x="219" y="8"/>
                </a:lnTo>
                <a:lnTo>
                  <a:pt x="192" y="12"/>
                </a:lnTo>
                <a:lnTo>
                  <a:pt x="166" y="16"/>
                </a:lnTo>
                <a:lnTo>
                  <a:pt x="141" y="22"/>
                </a:lnTo>
                <a:lnTo>
                  <a:pt x="118" y="28"/>
                </a:lnTo>
                <a:lnTo>
                  <a:pt x="96" y="35"/>
                </a:lnTo>
                <a:lnTo>
                  <a:pt x="77" y="42"/>
                </a:lnTo>
                <a:lnTo>
                  <a:pt x="60" y="50"/>
                </a:lnTo>
                <a:lnTo>
                  <a:pt x="44" y="59"/>
                </a:lnTo>
                <a:lnTo>
                  <a:pt x="31" y="68"/>
                </a:lnTo>
                <a:lnTo>
                  <a:pt x="20" y="77"/>
                </a:lnTo>
                <a:lnTo>
                  <a:pt x="12" y="87"/>
                </a:lnTo>
                <a:lnTo>
                  <a:pt x="4" y="97"/>
                </a:lnTo>
                <a:lnTo>
                  <a:pt x="1" y="107"/>
                </a:lnTo>
                <a:lnTo>
                  <a:pt x="0" y="1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5581647" y="3879850"/>
            <a:ext cx="1055688" cy="371475"/>
          </a:xfrm>
          <a:custGeom>
            <a:avLst/>
            <a:gdLst>
              <a:gd name="T0" fmla="*/ 2147483646 w 665"/>
              <a:gd name="T1" fmla="*/ 2147483646 h 234"/>
              <a:gd name="T2" fmla="*/ 2147483646 w 665"/>
              <a:gd name="T3" fmla="*/ 2147483646 h 234"/>
              <a:gd name="T4" fmla="*/ 2147483646 w 665"/>
              <a:gd name="T5" fmla="*/ 2147483646 h 234"/>
              <a:gd name="T6" fmla="*/ 2147483646 w 665"/>
              <a:gd name="T7" fmla="*/ 2147483646 h 234"/>
              <a:gd name="T8" fmla="*/ 2147483646 w 665"/>
              <a:gd name="T9" fmla="*/ 2147483646 h 234"/>
              <a:gd name="T10" fmla="*/ 2147483646 w 665"/>
              <a:gd name="T11" fmla="*/ 2147483646 h 234"/>
              <a:gd name="T12" fmla="*/ 2147483646 w 665"/>
              <a:gd name="T13" fmla="*/ 2147483646 h 234"/>
              <a:gd name="T14" fmla="*/ 2147483646 w 665"/>
              <a:gd name="T15" fmla="*/ 2147483646 h 234"/>
              <a:gd name="T16" fmla="*/ 2147483646 w 665"/>
              <a:gd name="T17" fmla="*/ 2147483646 h 234"/>
              <a:gd name="T18" fmla="*/ 2147483646 w 665"/>
              <a:gd name="T19" fmla="*/ 2147483646 h 234"/>
              <a:gd name="T20" fmla="*/ 2147483646 w 665"/>
              <a:gd name="T21" fmla="*/ 2147483646 h 234"/>
              <a:gd name="T22" fmla="*/ 2147483646 w 665"/>
              <a:gd name="T23" fmla="*/ 2147483646 h 234"/>
              <a:gd name="T24" fmla="*/ 2147483646 w 665"/>
              <a:gd name="T25" fmla="*/ 2147483646 h 234"/>
              <a:gd name="T26" fmla="*/ 2147483646 w 665"/>
              <a:gd name="T27" fmla="*/ 2147483646 h 234"/>
              <a:gd name="T28" fmla="*/ 2147483646 w 665"/>
              <a:gd name="T29" fmla="*/ 2147483646 h 234"/>
              <a:gd name="T30" fmla="*/ 2147483646 w 665"/>
              <a:gd name="T31" fmla="*/ 2147483646 h 234"/>
              <a:gd name="T32" fmla="*/ 2147483646 w 665"/>
              <a:gd name="T33" fmla="*/ 2147483646 h 234"/>
              <a:gd name="T34" fmla="*/ 2147483646 w 665"/>
              <a:gd name="T35" fmla="*/ 2147483646 h 234"/>
              <a:gd name="T36" fmla="*/ 2147483646 w 665"/>
              <a:gd name="T37" fmla="*/ 2147483646 h 234"/>
              <a:gd name="T38" fmla="*/ 2147483646 w 665"/>
              <a:gd name="T39" fmla="*/ 2147483646 h 234"/>
              <a:gd name="T40" fmla="*/ 2147483646 w 665"/>
              <a:gd name="T41" fmla="*/ 2147483646 h 234"/>
              <a:gd name="T42" fmla="*/ 2147483646 w 665"/>
              <a:gd name="T43" fmla="*/ 2147483646 h 234"/>
              <a:gd name="T44" fmla="*/ 2147483646 w 665"/>
              <a:gd name="T45" fmla="*/ 2147483646 h 234"/>
              <a:gd name="T46" fmla="*/ 2147483646 w 665"/>
              <a:gd name="T47" fmla="*/ 2147483646 h 234"/>
              <a:gd name="T48" fmla="*/ 2147483646 w 665"/>
              <a:gd name="T49" fmla="*/ 2147483646 h 234"/>
              <a:gd name="T50" fmla="*/ 2147483646 w 665"/>
              <a:gd name="T51" fmla="*/ 2147483646 h 234"/>
              <a:gd name="T52" fmla="*/ 2147483646 w 665"/>
              <a:gd name="T53" fmla="*/ 2147483646 h 234"/>
              <a:gd name="T54" fmla="*/ 2147483646 w 665"/>
              <a:gd name="T55" fmla="*/ 2147483646 h 234"/>
              <a:gd name="T56" fmla="*/ 2147483646 w 665"/>
              <a:gd name="T57" fmla="*/ 2147483646 h 234"/>
              <a:gd name="T58" fmla="*/ 2147483646 w 665"/>
              <a:gd name="T59" fmla="*/ 2147483646 h 234"/>
              <a:gd name="T60" fmla="*/ 2147483646 w 665"/>
              <a:gd name="T61" fmla="*/ 2147483646 h 234"/>
              <a:gd name="T62" fmla="*/ 2147483646 w 665"/>
              <a:gd name="T63" fmla="*/ 2147483646 h 234"/>
              <a:gd name="T64" fmla="*/ 2147483646 w 665"/>
              <a:gd name="T65" fmla="*/ 2147483646 h 234"/>
              <a:gd name="T66" fmla="*/ 2147483646 w 665"/>
              <a:gd name="T67" fmla="*/ 2147483646 h 234"/>
              <a:gd name="T68" fmla="*/ 2147483646 w 665"/>
              <a:gd name="T69" fmla="*/ 2147483646 h 234"/>
              <a:gd name="T70" fmla="*/ 2147483646 w 665"/>
              <a:gd name="T71" fmla="*/ 2147483646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65" h="234">
                <a:moveTo>
                  <a:pt x="0" y="117"/>
                </a:moveTo>
                <a:lnTo>
                  <a:pt x="1" y="127"/>
                </a:lnTo>
                <a:lnTo>
                  <a:pt x="4" y="137"/>
                </a:lnTo>
                <a:lnTo>
                  <a:pt x="10" y="147"/>
                </a:lnTo>
                <a:lnTo>
                  <a:pt x="19" y="156"/>
                </a:lnTo>
                <a:lnTo>
                  <a:pt x="31" y="166"/>
                </a:lnTo>
                <a:lnTo>
                  <a:pt x="43" y="175"/>
                </a:lnTo>
                <a:lnTo>
                  <a:pt x="59" y="183"/>
                </a:lnTo>
                <a:lnTo>
                  <a:pt x="77" y="191"/>
                </a:lnTo>
                <a:lnTo>
                  <a:pt x="96" y="199"/>
                </a:lnTo>
                <a:lnTo>
                  <a:pt x="118" y="206"/>
                </a:lnTo>
                <a:lnTo>
                  <a:pt x="141" y="212"/>
                </a:lnTo>
                <a:lnTo>
                  <a:pt x="166" y="217"/>
                </a:lnTo>
                <a:lnTo>
                  <a:pt x="191" y="222"/>
                </a:lnTo>
                <a:lnTo>
                  <a:pt x="218" y="226"/>
                </a:lnTo>
                <a:lnTo>
                  <a:pt x="245" y="229"/>
                </a:lnTo>
                <a:lnTo>
                  <a:pt x="273" y="231"/>
                </a:lnTo>
                <a:lnTo>
                  <a:pt x="302" y="232"/>
                </a:lnTo>
                <a:lnTo>
                  <a:pt x="332" y="233"/>
                </a:lnTo>
                <a:lnTo>
                  <a:pt x="361" y="232"/>
                </a:lnTo>
                <a:lnTo>
                  <a:pt x="388" y="231"/>
                </a:lnTo>
                <a:lnTo>
                  <a:pt x="418" y="229"/>
                </a:lnTo>
                <a:lnTo>
                  <a:pt x="445" y="226"/>
                </a:lnTo>
                <a:lnTo>
                  <a:pt x="472" y="222"/>
                </a:lnTo>
                <a:lnTo>
                  <a:pt x="498" y="217"/>
                </a:lnTo>
                <a:lnTo>
                  <a:pt x="522" y="212"/>
                </a:lnTo>
                <a:lnTo>
                  <a:pt x="545" y="205"/>
                </a:lnTo>
                <a:lnTo>
                  <a:pt x="565" y="199"/>
                </a:lnTo>
                <a:lnTo>
                  <a:pt x="586" y="191"/>
                </a:lnTo>
                <a:lnTo>
                  <a:pt x="603" y="183"/>
                </a:lnTo>
                <a:lnTo>
                  <a:pt x="619" y="175"/>
                </a:lnTo>
                <a:lnTo>
                  <a:pt x="632" y="166"/>
                </a:lnTo>
                <a:lnTo>
                  <a:pt x="643" y="156"/>
                </a:lnTo>
                <a:lnTo>
                  <a:pt x="653" y="147"/>
                </a:lnTo>
                <a:lnTo>
                  <a:pt x="659" y="137"/>
                </a:lnTo>
                <a:lnTo>
                  <a:pt x="662" y="127"/>
                </a:lnTo>
                <a:lnTo>
                  <a:pt x="664" y="117"/>
                </a:lnTo>
                <a:lnTo>
                  <a:pt x="662" y="106"/>
                </a:lnTo>
                <a:lnTo>
                  <a:pt x="659" y="96"/>
                </a:lnTo>
                <a:lnTo>
                  <a:pt x="653" y="86"/>
                </a:lnTo>
                <a:lnTo>
                  <a:pt x="643" y="77"/>
                </a:lnTo>
                <a:lnTo>
                  <a:pt x="632" y="68"/>
                </a:lnTo>
                <a:lnTo>
                  <a:pt x="619" y="58"/>
                </a:lnTo>
                <a:lnTo>
                  <a:pt x="603" y="50"/>
                </a:lnTo>
                <a:lnTo>
                  <a:pt x="586" y="42"/>
                </a:lnTo>
                <a:lnTo>
                  <a:pt x="565" y="34"/>
                </a:lnTo>
                <a:lnTo>
                  <a:pt x="545" y="28"/>
                </a:lnTo>
                <a:lnTo>
                  <a:pt x="522" y="21"/>
                </a:lnTo>
                <a:lnTo>
                  <a:pt x="498" y="16"/>
                </a:lnTo>
                <a:lnTo>
                  <a:pt x="472" y="11"/>
                </a:lnTo>
                <a:lnTo>
                  <a:pt x="445" y="7"/>
                </a:lnTo>
                <a:lnTo>
                  <a:pt x="416" y="5"/>
                </a:lnTo>
                <a:lnTo>
                  <a:pt x="388" y="2"/>
                </a:lnTo>
                <a:lnTo>
                  <a:pt x="361" y="1"/>
                </a:lnTo>
                <a:lnTo>
                  <a:pt x="332" y="0"/>
                </a:lnTo>
                <a:lnTo>
                  <a:pt x="302" y="1"/>
                </a:lnTo>
                <a:lnTo>
                  <a:pt x="273" y="2"/>
                </a:lnTo>
                <a:lnTo>
                  <a:pt x="245" y="5"/>
                </a:lnTo>
                <a:lnTo>
                  <a:pt x="218" y="7"/>
                </a:lnTo>
                <a:lnTo>
                  <a:pt x="191" y="12"/>
                </a:lnTo>
                <a:lnTo>
                  <a:pt x="166" y="16"/>
                </a:lnTo>
                <a:lnTo>
                  <a:pt x="141" y="21"/>
                </a:lnTo>
                <a:lnTo>
                  <a:pt x="117" y="28"/>
                </a:lnTo>
                <a:lnTo>
                  <a:pt x="96" y="35"/>
                </a:lnTo>
                <a:lnTo>
                  <a:pt x="77" y="42"/>
                </a:lnTo>
                <a:lnTo>
                  <a:pt x="59" y="50"/>
                </a:lnTo>
                <a:lnTo>
                  <a:pt x="43" y="58"/>
                </a:lnTo>
                <a:lnTo>
                  <a:pt x="31" y="68"/>
                </a:lnTo>
                <a:lnTo>
                  <a:pt x="19" y="77"/>
                </a:lnTo>
                <a:lnTo>
                  <a:pt x="10" y="86"/>
                </a:lnTo>
                <a:lnTo>
                  <a:pt x="4" y="97"/>
                </a:lnTo>
                <a:lnTo>
                  <a:pt x="1" y="107"/>
                </a:lnTo>
                <a:lnTo>
                  <a:pt x="0" y="1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6648447" y="4337050"/>
            <a:ext cx="1176338" cy="609600"/>
          </a:xfrm>
          <a:custGeom>
            <a:avLst/>
            <a:gdLst>
              <a:gd name="T0" fmla="*/ 0 w 741"/>
              <a:gd name="T1" fmla="*/ 2147483646 h 384"/>
              <a:gd name="T2" fmla="*/ 2147483646 w 741"/>
              <a:gd name="T3" fmla="*/ 0 h 384"/>
              <a:gd name="T4" fmla="*/ 2147483646 w 741"/>
              <a:gd name="T5" fmla="*/ 2147483646 h 384"/>
              <a:gd name="T6" fmla="*/ 2147483646 w 741"/>
              <a:gd name="T7" fmla="*/ 2147483646 h 384"/>
              <a:gd name="T8" fmla="*/ 0 w 741"/>
              <a:gd name="T9" fmla="*/ 2147483646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1" h="384">
                <a:moveTo>
                  <a:pt x="0" y="191"/>
                </a:moveTo>
                <a:lnTo>
                  <a:pt x="365" y="0"/>
                </a:lnTo>
                <a:lnTo>
                  <a:pt x="740" y="198"/>
                </a:lnTo>
                <a:lnTo>
                  <a:pt x="365" y="383"/>
                </a:lnTo>
                <a:lnTo>
                  <a:pt x="0" y="191"/>
                </a:lnTo>
              </a:path>
            </a:pathLst>
          </a:custGeom>
          <a:solidFill>
            <a:srgbClr val="FF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4591047" y="4478338"/>
            <a:ext cx="1249363" cy="331787"/>
          </a:xfrm>
          <a:custGeom>
            <a:avLst/>
            <a:gdLst>
              <a:gd name="T0" fmla="*/ 2147483646 w 787"/>
              <a:gd name="T1" fmla="*/ 2147483646 h 209"/>
              <a:gd name="T2" fmla="*/ 2147483646 w 787"/>
              <a:gd name="T3" fmla="*/ 0 h 209"/>
              <a:gd name="T4" fmla="*/ 0 w 787"/>
              <a:gd name="T5" fmla="*/ 0 h 209"/>
              <a:gd name="T6" fmla="*/ 0 w 787"/>
              <a:gd name="T7" fmla="*/ 2147483646 h 209"/>
              <a:gd name="T8" fmla="*/ 2147483646 w 787"/>
              <a:gd name="T9" fmla="*/ 2147483646 h 2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87" h="209">
                <a:moveTo>
                  <a:pt x="786" y="208"/>
                </a:moveTo>
                <a:lnTo>
                  <a:pt x="786" y="0"/>
                </a:lnTo>
                <a:lnTo>
                  <a:pt x="0" y="0"/>
                </a:lnTo>
                <a:lnTo>
                  <a:pt x="0" y="208"/>
                </a:lnTo>
                <a:lnTo>
                  <a:pt x="786" y="20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8809035" y="3619500"/>
            <a:ext cx="1058862" cy="371475"/>
          </a:xfrm>
          <a:custGeom>
            <a:avLst/>
            <a:gdLst>
              <a:gd name="T0" fmla="*/ 2147483646 w 667"/>
              <a:gd name="T1" fmla="*/ 2147483646 h 234"/>
              <a:gd name="T2" fmla="*/ 2147483646 w 667"/>
              <a:gd name="T3" fmla="*/ 2147483646 h 234"/>
              <a:gd name="T4" fmla="*/ 2147483646 w 667"/>
              <a:gd name="T5" fmla="*/ 2147483646 h 234"/>
              <a:gd name="T6" fmla="*/ 2147483646 w 667"/>
              <a:gd name="T7" fmla="*/ 2147483646 h 234"/>
              <a:gd name="T8" fmla="*/ 2147483646 w 667"/>
              <a:gd name="T9" fmla="*/ 2147483646 h 234"/>
              <a:gd name="T10" fmla="*/ 2147483646 w 667"/>
              <a:gd name="T11" fmla="*/ 2147483646 h 234"/>
              <a:gd name="T12" fmla="*/ 2147483646 w 667"/>
              <a:gd name="T13" fmla="*/ 2147483646 h 234"/>
              <a:gd name="T14" fmla="*/ 2147483646 w 667"/>
              <a:gd name="T15" fmla="*/ 2147483646 h 234"/>
              <a:gd name="T16" fmla="*/ 2147483646 w 667"/>
              <a:gd name="T17" fmla="*/ 2147483646 h 234"/>
              <a:gd name="T18" fmla="*/ 2147483646 w 667"/>
              <a:gd name="T19" fmla="*/ 2147483646 h 234"/>
              <a:gd name="T20" fmla="*/ 2147483646 w 667"/>
              <a:gd name="T21" fmla="*/ 2147483646 h 234"/>
              <a:gd name="T22" fmla="*/ 2147483646 w 667"/>
              <a:gd name="T23" fmla="*/ 2147483646 h 234"/>
              <a:gd name="T24" fmla="*/ 2147483646 w 667"/>
              <a:gd name="T25" fmla="*/ 2147483646 h 234"/>
              <a:gd name="T26" fmla="*/ 2147483646 w 667"/>
              <a:gd name="T27" fmla="*/ 2147483646 h 234"/>
              <a:gd name="T28" fmla="*/ 2147483646 w 667"/>
              <a:gd name="T29" fmla="*/ 2147483646 h 234"/>
              <a:gd name="T30" fmla="*/ 2147483646 w 667"/>
              <a:gd name="T31" fmla="*/ 2147483646 h 234"/>
              <a:gd name="T32" fmla="*/ 2147483646 w 667"/>
              <a:gd name="T33" fmla="*/ 2147483646 h 234"/>
              <a:gd name="T34" fmla="*/ 2147483646 w 667"/>
              <a:gd name="T35" fmla="*/ 2147483646 h 234"/>
              <a:gd name="T36" fmla="*/ 2147483646 w 667"/>
              <a:gd name="T37" fmla="*/ 2147483646 h 234"/>
              <a:gd name="T38" fmla="*/ 2147483646 w 667"/>
              <a:gd name="T39" fmla="*/ 2147483646 h 234"/>
              <a:gd name="T40" fmla="*/ 2147483646 w 667"/>
              <a:gd name="T41" fmla="*/ 2147483646 h 234"/>
              <a:gd name="T42" fmla="*/ 2147483646 w 667"/>
              <a:gd name="T43" fmla="*/ 2147483646 h 234"/>
              <a:gd name="T44" fmla="*/ 2147483646 w 667"/>
              <a:gd name="T45" fmla="*/ 2147483646 h 234"/>
              <a:gd name="T46" fmla="*/ 2147483646 w 667"/>
              <a:gd name="T47" fmla="*/ 2147483646 h 234"/>
              <a:gd name="T48" fmla="*/ 2147483646 w 667"/>
              <a:gd name="T49" fmla="*/ 2147483646 h 234"/>
              <a:gd name="T50" fmla="*/ 2147483646 w 667"/>
              <a:gd name="T51" fmla="*/ 2147483646 h 234"/>
              <a:gd name="T52" fmla="*/ 2147483646 w 667"/>
              <a:gd name="T53" fmla="*/ 2147483646 h 234"/>
              <a:gd name="T54" fmla="*/ 2147483646 w 667"/>
              <a:gd name="T55" fmla="*/ 2147483646 h 234"/>
              <a:gd name="T56" fmla="*/ 2147483646 w 667"/>
              <a:gd name="T57" fmla="*/ 2147483646 h 234"/>
              <a:gd name="T58" fmla="*/ 2147483646 w 667"/>
              <a:gd name="T59" fmla="*/ 2147483646 h 234"/>
              <a:gd name="T60" fmla="*/ 2147483646 w 667"/>
              <a:gd name="T61" fmla="*/ 2147483646 h 234"/>
              <a:gd name="T62" fmla="*/ 2147483646 w 667"/>
              <a:gd name="T63" fmla="*/ 2147483646 h 234"/>
              <a:gd name="T64" fmla="*/ 2147483646 w 667"/>
              <a:gd name="T65" fmla="*/ 2147483646 h 234"/>
              <a:gd name="T66" fmla="*/ 2147483646 w 667"/>
              <a:gd name="T67" fmla="*/ 2147483646 h 234"/>
              <a:gd name="T68" fmla="*/ 2147483646 w 667"/>
              <a:gd name="T69" fmla="*/ 2147483646 h 234"/>
              <a:gd name="T70" fmla="*/ 2147483646 w 667"/>
              <a:gd name="T71" fmla="*/ 2147483646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67" h="234">
                <a:moveTo>
                  <a:pt x="666" y="116"/>
                </a:moveTo>
                <a:lnTo>
                  <a:pt x="664" y="107"/>
                </a:lnTo>
                <a:lnTo>
                  <a:pt x="661" y="96"/>
                </a:lnTo>
                <a:lnTo>
                  <a:pt x="655" y="86"/>
                </a:lnTo>
                <a:lnTo>
                  <a:pt x="646" y="77"/>
                </a:lnTo>
                <a:lnTo>
                  <a:pt x="634" y="67"/>
                </a:lnTo>
                <a:lnTo>
                  <a:pt x="621" y="58"/>
                </a:lnTo>
                <a:lnTo>
                  <a:pt x="606" y="50"/>
                </a:lnTo>
                <a:lnTo>
                  <a:pt x="588" y="42"/>
                </a:lnTo>
                <a:lnTo>
                  <a:pt x="568" y="35"/>
                </a:lnTo>
                <a:lnTo>
                  <a:pt x="547" y="28"/>
                </a:lnTo>
                <a:lnTo>
                  <a:pt x="524" y="21"/>
                </a:lnTo>
                <a:lnTo>
                  <a:pt x="499" y="16"/>
                </a:lnTo>
                <a:lnTo>
                  <a:pt x="474" y="11"/>
                </a:lnTo>
                <a:lnTo>
                  <a:pt x="447" y="7"/>
                </a:lnTo>
                <a:lnTo>
                  <a:pt x="419" y="4"/>
                </a:lnTo>
                <a:lnTo>
                  <a:pt x="391" y="2"/>
                </a:lnTo>
                <a:lnTo>
                  <a:pt x="362" y="1"/>
                </a:lnTo>
                <a:lnTo>
                  <a:pt x="333" y="0"/>
                </a:lnTo>
                <a:lnTo>
                  <a:pt x="304" y="1"/>
                </a:lnTo>
                <a:lnTo>
                  <a:pt x="275" y="2"/>
                </a:lnTo>
                <a:lnTo>
                  <a:pt x="247" y="4"/>
                </a:lnTo>
                <a:lnTo>
                  <a:pt x="219" y="7"/>
                </a:lnTo>
                <a:lnTo>
                  <a:pt x="192" y="11"/>
                </a:lnTo>
                <a:lnTo>
                  <a:pt x="167" y="16"/>
                </a:lnTo>
                <a:lnTo>
                  <a:pt x="143" y="21"/>
                </a:lnTo>
                <a:lnTo>
                  <a:pt x="120" y="28"/>
                </a:lnTo>
                <a:lnTo>
                  <a:pt x="98" y="35"/>
                </a:lnTo>
                <a:lnTo>
                  <a:pt x="78" y="42"/>
                </a:lnTo>
                <a:lnTo>
                  <a:pt x="60" y="50"/>
                </a:lnTo>
                <a:lnTo>
                  <a:pt x="46" y="58"/>
                </a:lnTo>
                <a:lnTo>
                  <a:pt x="31" y="67"/>
                </a:lnTo>
                <a:lnTo>
                  <a:pt x="20" y="77"/>
                </a:lnTo>
                <a:lnTo>
                  <a:pt x="12" y="86"/>
                </a:lnTo>
                <a:lnTo>
                  <a:pt x="6" y="96"/>
                </a:lnTo>
                <a:lnTo>
                  <a:pt x="2" y="107"/>
                </a:lnTo>
                <a:lnTo>
                  <a:pt x="0" y="116"/>
                </a:lnTo>
                <a:lnTo>
                  <a:pt x="2" y="127"/>
                </a:lnTo>
                <a:lnTo>
                  <a:pt x="6" y="137"/>
                </a:lnTo>
                <a:lnTo>
                  <a:pt x="12" y="147"/>
                </a:lnTo>
                <a:lnTo>
                  <a:pt x="20" y="156"/>
                </a:lnTo>
                <a:lnTo>
                  <a:pt x="31" y="166"/>
                </a:lnTo>
                <a:lnTo>
                  <a:pt x="46" y="175"/>
                </a:lnTo>
                <a:lnTo>
                  <a:pt x="60" y="183"/>
                </a:lnTo>
                <a:lnTo>
                  <a:pt x="78" y="191"/>
                </a:lnTo>
                <a:lnTo>
                  <a:pt x="98" y="199"/>
                </a:lnTo>
                <a:lnTo>
                  <a:pt x="120" y="206"/>
                </a:lnTo>
                <a:lnTo>
                  <a:pt x="143" y="212"/>
                </a:lnTo>
                <a:lnTo>
                  <a:pt x="167" y="217"/>
                </a:lnTo>
                <a:lnTo>
                  <a:pt x="192" y="222"/>
                </a:lnTo>
                <a:lnTo>
                  <a:pt x="219" y="226"/>
                </a:lnTo>
                <a:lnTo>
                  <a:pt x="247" y="229"/>
                </a:lnTo>
                <a:lnTo>
                  <a:pt x="275" y="231"/>
                </a:lnTo>
                <a:lnTo>
                  <a:pt x="304" y="232"/>
                </a:lnTo>
                <a:lnTo>
                  <a:pt x="333" y="233"/>
                </a:lnTo>
                <a:lnTo>
                  <a:pt x="362" y="232"/>
                </a:lnTo>
                <a:lnTo>
                  <a:pt x="391" y="231"/>
                </a:lnTo>
                <a:lnTo>
                  <a:pt x="419" y="229"/>
                </a:lnTo>
                <a:lnTo>
                  <a:pt x="447" y="226"/>
                </a:lnTo>
                <a:lnTo>
                  <a:pt x="474" y="222"/>
                </a:lnTo>
                <a:lnTo>
                  <a:pt x="499" y="217"/>
                </a:lnTo>
                <a:lnTo>
                  <a:pt x="524" y="212"/>
                </a:lnTo>
                <a:lnTo>
                  <a:pt x="547" y="206"/>
                </a:lnTo>
                <a:lnTo>
                  <a:pt x="568" y="199"/>
                </a:lnTo>
                <a:lnTo>
                  <a:pt x="588" y="191"/>
                </a:lnTo>
                <a:lnTo>
                  <a:pt x="606" y="183"/>
                </a:lnTo>
                <a:lnTo>
                  <a:pt x="621" y="175"/>
                </a:lnTo>
                <a:lnTo>
                  <a:pt x="634" y="166"/>
                </a:lnTo>
                <a:lnTo>
                  <a:pt x="646" y="156"/>
                </a:lnTo>
                <a:lnTo>
                  <a:pt x="655" y="147"/>
                </a:lnTo>
                <a:lnTo>
                  <a:pt x="661" y="137"/>
                </a:lnTo>
                <a:lnTo>
                  <a:pt x="664" y="127"/>
                </a:lnTo>
                <a:lnTo>
                  <a:pt x="666" y="11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900735" y="3881438"/>
            <a:ext cx="44403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err="1">
                <a:solidFill>
                  <a:srgbClr val="000000"/>
                </a:solidFill>
                <a:latin typeface="Arial" panose="020B0604020202020204" pitchFamily="34" charset="0"/>
              </a:rPr>
              <a:t>sal</a:t>
            </a:r>
            <a:endParaRPr lang="en-US" altLang="en-US" sz="16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8809035" y="4487863"/>
            <a:ext cx="1474787" cy="361950"/>
          </a:xfrm>
          <a:custGeom>
            <a:avLst/>
            <a:gdLst>
              <a:gd name="T0" fmla="*/ 2147483646 w 929"/>
              <a:gd name="T1" fmla="*/ 2147483646 h 228"/>
              <a:gd name="T2" fmla="*/ 2147483646 w 929"/>
              <a:gd name="T3" fmla="*/ 0 h 228"/>
              <a:gd name="T4" fmla="*/ 0 w 929"/>
              <a:gd name="T5" fmla="*/ 0 h 228"/>
              <a:gd name="T6" fmla="*/ 0 w 929"/>
              <a:gd name="T7" fmla="*/ 2147483646 h 228"/>
              <a:gd name="T8" fmla="*/ 2147483646 w 929"/>
              <a:gd name="T9" fmla="*/ 2147483646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9" h="228">
                <a:moveTo>
                  <a:pt x="928" y="227"/>
                </a:moveTo>
                <a:lnTo>
                  <a:pt x="928" y="0"/>
                </a:lnTo>
                <a:lnTo>
                  <a:pt x="0" y="0"/>
                </a:lnTo>
                <a:lnTo>
                  <a:pt x="0" y="227"/>
                </a:lnTo>
                <a:lnTo>
                  <a:pt x="928" y="22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6648447" y="5149850"/>
            <a:ext cx="1404938" cy="609600"/>
          </a:xfrm>
          <a:custGeom>
            <a:avLst/>
            <a:gdLst>
              <a:gd name="T0" fmla="*/ 0 w 885"/>
              <a:gd name="T1" fmla="*/ 2147483646 h 384"/>
              <a:gd name="T2" fmla="*/ 2147483646 w 885"/>
              <a:gd name="T3" fmla="*/ 0 h 384"/>
              <a:gd name="T4" fmla="*/ 2147483646 w 885"/>
              <a:gd name="T5" fmla="*/ 2147483646 h 384"/>
              <a:gd name="T6" fmla="*/ 2147483646 w 885"/>
              <a:gd name="T7" fmla="*/ 2147483646 h 384"/>
              <a:gd name="T8" fmla="*/ 0 w 885"/>
              <a:gd name="T9" fmla="*/ 2147483646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5" h="384">
                <a:moveTo>
                  <a:pt x="0" y="192"/>
                </a:moveTo>
                <a:lnTo>
                  <a:pt x="436" y="0"/>
                </a:lnTo>
                <a:lnTo>
                  <a:pt x="884" y="198"/>
                </a:lnTo>
                <a:lnTo>
                  <a:pt x="436" y="383"/>
                </a:lnTo>
                <a:lnTo>
                  <a:pt x="0" y="192"/>
                </a:lnTo>
              </a:path>
            </a:pathLst>
          </a:custGeom>
          <a:solidFill>
            <a:srgbClr val="FF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4830760" y="3587750"/>
            <a:ext cx="7112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0">
                <a:solidFill>
                  <a:srgbClr val="000000"/>
                </a:solidFill>
                <a:latin typeface="Arial" panose="020B0604020202020204" pitchFamily="34" charset="0"/>
              </a:rPr>
              <a:t>name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9012235" y="3597275"/>
            <a:ext cx="8366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0">
                <a:solidFill>
                  <a:srgbClr val="000000"/>
                </a:solidFill>
                <a:latin typeface="Arial" panose="020B0604020202020204" pitchFamily="34" charset="0"/>
              </a:rPr>
              <a:t>dname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10028235" y="3879850"/>
            <a:ext cx="8588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0">
                <a:solidFill>
                  <a:srgbClr val="000000"/>
                </a:solidFill>
                <a:latin typeface="Arial" panose="020B0604020202020204" pitchFamily="34" charset="0"/>
              </a:rPr>
              <a:t>budget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8153397" y="3879850"/>
            <a:ext cx="4857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0">
                <a:solidFill>
                  <a:srgbClr val="000000"/>
                </a:solidFill>
                <a:latin typeface="Arial" panose="020B0604020202020204" pitchFamily="34" charset="0"/>
              </a:rPr>
              <a:t>did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6953247" y="3402013"/>
            <a:ext cx="7000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0">
                <a:solidFill>
                  <a:srgbClr val="000000"/>
                </a:solidFill>
                <a:latin typeface="Arial" panose="020B0604020202020204" pitchFamily="34" charset="0"/>
              </a:rPr>
              <a:t>since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4830760" y="3587750"/>
            <a:ext cx="7112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0">
                <a:solidFill>
                  <a:srgbClr val="000000"/>
                </a:solidFill>
                <a:latin typeface="Arial" panose="020B0604020202020204" pitchFamily="34" charset="0"/>
              </a:rPr>
              <a:t>name</a:t>
            </a: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9012235" y="3597275"/>
            <a:ext cx="8366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0">
                <a:solidFill>
                  <a:srgbClr val="000000"/>
                </a:solidFill>
                <a:latin typeface="Arial" panose="020B0604020202020204" pitchFamily="34" charset="0"/>
              </a:rPr>
              <a:t>dname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10028235" y="3879850"/>
            <a:ext cx="8588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0">
                <a:solidFill>
                  <a:srgbClr val="000000"/>
                </a:solidFill>
                <a:latin typeface="Arial" panose="020B0604020202020204" pitchFamily="34" charset="0"/>
              </a:rPr>
              <a:t>budget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8153397" y="3879850"/>
            <a:ext cx="4857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0" u="sng">
                <a:solidFill>
                  <a:srgbClr val="000000"/>
                </a:solidFill>
                <a:latin typeface="Arial" panose="020B0604020202020204" pitchFamily="34" charset="0"/>
              </a:rPr>
              <a:t>did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6953247" y="3402013"/>
            <a:ext cx="7000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0">
                <a:solidFill>
                  <a:srgbClr val="000000"/>
                </a:solidFill>
                <a:latin typeface="Arial" panose="020B0604020202020204" pitchFamily="34" charset="0"/>
              </a:rPr>
              <a:t>since</a:t>
            </a: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6692897" y="4494213"/>
            <a:ext cx="10509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0">
                <a:solidFill>
                  <a:srgbClr val="000000"/>
                </a:solidFill>
                <a:latin typeface="Arial" panose="020B0604020202020204" pitchFamily="34" charset="0"/>
              </a:rPr>
              <a:t>Manages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6954835" y="6115050"/>
            <a:ext cx="7000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0">
                <a:solidFill>
                  <a:srgbClr val="000000"/>
                </a:solidFill>
                <a:latin typeface="Arial" panose="020B0604020202020204" pitchFamily="34" charset="0"/>
              </a:rPr>
              <a:t>since</a:t>
            </a: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8867772" y="4476750"/>
            <a:ext cx="1422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0">
                <a:solidFill>
                  <a:srgbClr val="000000"/>
                </a:solidFill>
                <a:latin typeface="Arial" panose="020B0604020202020204" pitchFamily="34" charset="0"/>
              </a:rPr>
              <a:t>Departments</a:t>
            </a: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4673597" y="4478338"/>
            <a:ext cx="1254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0">
                <a:solidFill>
                  <a:srgbClr val="000000"/>
                </a:solidFill>
                <a:latin typeface="Arial" panose="020B0604020202020204" pitchFamily="34" charset="0"/>
              </a:rPr>
              <a:t>Employees</a:t>
            </a: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3908422" y="3870325"/>
            <a:ext cx="74058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0" u="sng" err="1">
                <a:solidFill>
                  <a:srgbClr val="000000"/>
                </a:solidFill>
                <a:latin typeface="Arial" panose="020B0604020202020204" pitchFamily="34" charset="0"/>
              </a:rPr>
              <a:t>empid</a:t>
            </a:r>
            <a:endParaRPr lang="en-US" altLang="en-US" sz="1600" i="0" u="sng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6862760" y="5280025"/>
            <a:ext cx="10953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0">
                <a:solidFill>
                  <a:srgbClr val="000000"/>
                </a:solidFill>
                <a:latin typeface="Arial" panose="020B0604020202020204" pitchFamily="34" charset="0"/>
              </a:rPr>
              <a:t>Works_In</a:t>
            </a: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4167185" y="4273550"/>
            <a:ext cx="646112" cy="207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5110160" y="3992563"/>
            <a:ext cx="0" cy="488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 flipH="1">
            <a:off x="5421310" y="4273550"/>
            <a:ext cx="668337" cy="207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V="1">
            <a:off x="7226297" y="3725863"/>
            <a:ext cx="0" cy="5953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8375647" y="4273550"/>
            <a:ext cx="838200" cy="207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9340847" y="3992563"/>
            <a:ext cx="0" cy="488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 flipH="1">
            <a:off x="9796460" y="4273550"/>
            <a:ext cx="547687" cy="2270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 flipH="1">
            <a:off x="7219947" y="5756275"/>
            <a:ext cx="13335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7834310" y="4648200"/>
            <a:ext cx="9588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 flipH="1">
            <a:off x="5857872" y="4648200"/>
            <a:ext cx="76676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 flipH="1" flipV="1">
            <a:off x="5857872" y="4718050"/>
            <a:ext cx="830263" cy="715963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 flipV="1">
            <a:off x="8024810" y="4852988"/>
            <a:ext cx="1095375" cy="5842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1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Participation Constraints in SQL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5746"/>
            <a:ext cx="10515600" cy="4351338"/>
          </a:xfrm>
        </p:spPr>
        <p:txBody>
          <a:bodyPr/>
          <a:lstStyle/>
          <a:p>
            <a:r>
              <a:rPr lang="en-US" altLang="en-US" sz="2400"/>
              <a:t>We can capture participation constraints involving one entity set in a binary relationship, using the second approach, </a:t>
            </a:r>
          </a:p>
          <a:p>
            <a:pPr lvl="1"/>
            <a:r>
              <a:rPr lang="en-US" altLang="en-US" sz="2000"/>
              <a:t>Note that it is not possible using the first approach</a:t>
            </a:r>
          </a:p>
          <a:p>
            <a:pPr lvl="1"/>
            <a:r>
              <a:rPr lang="en-US" altLang="en-US" sz="2000"/>
              <a:t>In </a:t>
            </a:r>
            <a:r>
              <a:rPr lang="en-US" altLang="en-US" sz="2000" err="1"/>
              <a:t>Dept_Mgr</a:t>
            </a:r>
            <a:r>
              <a:rPr lang="en-US" altLang="en-US" sz="2000"/>
              <a:t>, the </a:t>
            </a:r>
            <a:r>
              <a:rPr lang="en-US" altLang="en-US" sz="2000" err="1"/>
              <a:t>empid</a:t>
            </a:r>
            <a:r>
              <a:rPr lang="en-US" altLang="en-US" sz="2000"/>
              <a:t> field is NOT NULL</a:t>
            </a:r>
          </a:p>
          <a:p>
            <a:endParaRPr lang="en-US" altLang="en-US" sz="2400"/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73486" y="3384326"/>
            <a:ext cx="5694474" cy="258275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0">
                <a:latin typeface="Courier New" panose="02070309020205020404" pitchFamily="49" charset="0"/>
              </a:rPr>
              <a:t>CREATE TABLE  </a:t>
            </a:r>
            <a:r>
              <a:rPr lang="en-US" altLang="en-US" sz="1800" i="0" err="1">
                <a:latin typeface="Courier New" panose="02070309020205020404" pitchFamily="49" charset="0"/>
              </a:rPr>
              <a:t>Dept_Mgr</a:t>
            </a:r>
            <a:r>
              <a:rPr lang="en-US" altLang="en-US" sz="1800" i="0">
                <a:latin typeface="Courier New" panose="02070309020205020404" pitchFamily="49" charset="0"/>
              </a:rPr>
              <a:t>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0">
                <a:latin typeface="Courier New" panose="02070309020205020404" pitchFamily="49" charset="0"/>
              </a:rPr>
              <a:t>   did    INTEGER,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0">
                <a:latin typeface="Courier New" panose="02070309020205020404" pitchFamily="49" charset="0"/>
              </a:rPr>
              <a:t>   </a:t>
            </a:r>
            <a:r>
              <a:rPr lang="en-US" altLang="en-US" sz="1800" i="0" err="1">
                <a:latin typeface="Courier New" panose="02070309020205020404" pitchFamily="49" charset="0"/>
              </a:rPr>
              <a:t>dname</a:t>
            </a:r>
            <a:r>
              <a:rPr lang="en-US" altLang="en-US" sz="1800" i="0">
                <a:latin typeface="Courier New" panose="02070309020205020404" pitchFamily="49" charset="0"/>
              </a:rPr>
              <a:t>  CHAR(20),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0">
                <a:latin typeface="Courier New" panose="02070309020205020404" pitchFamily="49" charset="0"/>
              </a:rPr>
              <a:t>   budget REAL,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0">
                <a:latin typeface="Courier New" panose="02070309020205020404" pitchFamily="49" charset="0"/>
              </a:rPr>
              <a:t>   </a:t>
            </a:r>
            <a:r>
              <a:rPr lang="en-US" altLang="en-US" sz="1800" i="0" err="1">
                <a:latin typeface="Courier New" panose="02070309020205020404" pitchFamily="49" charset="0"/>
              </a:rPr>
              <a:t>empid</a:t>
            </a:r>
            <a:r>
              <a:rPr lang="en-US" altLang="en-US" sz="1800" i="0">
                <a:latin typeface="Courier New" panose="02070309020205020404" pitchFamily="49" charset="0"/>
              </a:rPr>
              <a:t>  CHAR(11)</a:t>
            </a:r>
            <a:r>
              <a:rPr lang="en-US" altLang="en-US" sz="1800" b="1" i="0">
                <a:latin typeface="Courier New" panose="02070309020205020404" pitchFamily="49" charset="0"/>
              </a:rPr>
              <a:t> NOT NULL,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0">
                <a:latin typeface="Courier New" panose="02070309020205020404" pitchFamily="49" charset="0"/>
              </a:rPr>
              <a:t>   </a:t>
            </a:r>
            <a:r>
              <a:rPr lang="en-US" altLang="en-US" sz="1800" i="0">
                <a:latin typeface="Courier New" panose="02070309020205020404" pitchFamily="49" charset="0"/>
              </a:rPr>
              <a:t>since  DATE,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0">
                <a:latin typeface="Courier New" panose="02070309020205020404" pitchFamily="49" charset="0"/>
              </a:rPr>
              <a:t>   PRIMARY KEY  (did),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0">
                <a:latin typeface="Courier New" panose="02070309020205020404" pitchFamily="49" charset="0"/>
              </a:rPr>
              <a:t>   FOREIGN KEY  (</a:t>
            </a:r>
            <a:r>
              <a:rPr lang="en-US" altLang="en-US" sz="1800" i="0" err="1">
                <a:latin typeface="Courier New" panose="02070309020205020404" pitchFamily="49" charset="0"/>
              </a:rPr>
              <a:t>empid</a:t>
            </a:r>
            <a:r>
              <a:rPr lang="en-US" altLang="en-US" sz="1800" i="0">
                <a:latin typeface="Courier New" panose="02070309020205020404" pitchFamily="49" charset="0"/>
              </a:rPr>
              <a:t>) REFERENCES Employees(</a:t>
            </a:r>
            <a:r>
              <a:rPr lang="en-US" altLang="en-US" sz="1800" i="0" err="1">
                <a:latin typeface="Courier New" panose="02070309020205020404" pitchFamily="49" charset="0"/>
              </a:rPr>
              <a:t>empid</a:t>
            </a:r>
            <a:r>
              <a:rPr lang="en-US" altLang="en-US" sz="1800" i="0">
                <a:latin typeface="Courier New" panose="02070309020205020404" pitchFamily="49" charset="0"/>
              </a:rPr>
              <a:t>), </a:t>
            </a:r>
            <a:r>
              <a:rPr lang="en-US" altLang="en-US" sz="1800" b="1" i="0">
                <a:latin typeface="Courier New" panose="02070309020205020404" pitchFamily="49" charset="0"/>
              </a:rPr>
              <a:t>ON DELETE NO ACTION)</a:t>
            </a:r>
          </a:p>
        </p:txBody>
      </p:sp>
      <p:sp>
        <p:nvSpPr>
          <p:cNvPr id="8" name="Rectangle 7"/>
          <p:cNvSpPr/>
          <p:nvPr/>
        </p:nvSpPr>
        <p:spPr>
          <a:xfrm>
            <a:off x="566057" y="3381761"/>
            <a:ext cx="4386943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CREATE TABLE  </a:t>
            </a:r>
            <a:r>
              <a:rPr lang="en-US" altLang="en-US" err="1">
                <a:latin typeface="Courier New" panose="02070309020205020404" pitchFamily="49" charset="0"/>
              </a:rPr>
              <a:t>Dept_Mgr</a:t>
            </a:r>
            <a:r>
              <a:rPr lang="en-US" altLang="en-US">
                <a:latin typeface="Courier New" panose="02070309020205020404" pitchFamily="49" charset="0"/>
              </a:rPr>
              <a:t>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did    INTEGER,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</a:t>
            </a:r>
            <a:r>
              <a:rPr lang="en-US" altLang="en-US" err="1">
                <a:latin typeface="Courier New" panose="02070309020205020404" pitchFamily="49" charset="0"/>
              </a:rPr>
              <a:t>dname</a:t>
            </a:r>
            <a:r>
              <a:rPr lang="en-US" altLang="en-US">
                <a:latin typeface="Courier New" panose="02070309020205020404" pitchFamily="49" charset="0"/>
              </a:rPr>
              <a:t>  CHAR(20),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budget REAL,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</a:t>
            </a:r>
            <a:r>
              <a:rPr lang="en-US" altLang="en-US" err="1">
                <a:latin typeface="Courier New" panose="02070309020205020404" pitchFamily="49" charset="0"/>
              </a:rPr>
              <a:t>empid</a:t>
            </a:r>
            <a:r>
              <a:rPr lang="en-US" altLang="en-US">
                <a:latin typeface="Courier New" panose="02070309020205020404" pitchFamily="49" charset="0"/>
              </a:rPr>
              <a:t>    CHAR(11),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since  DATE,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PRIMARY KEY  (did),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FOREIGN KEY (</a:t>
            </a:r>
            <a:r>
              <a:rPr lang="en-US" altLang="en-US" err="1">
                <a:latin typeface="Courier New" panose="02070309020205020404" pitchFamily="49" charset="0"/>
              </a:rPr>
              <a:t>empid</a:t>
            </a:r>
            <a:r>
              <a:rPr lang="en-US" altLang="en-US">
                <a:latin typeface="Courier New" panose="02070309020205020404" pitchFamily="49" charset="0"/>
              </a:rPr>
              <a:t>) REFERENCES Employees(</a:t>
            </a:r>
            <a:r>
              <a:rPr lang="en-US" altLang="en-US" err="1">
                <a:latin typeface="Courier New" panose="02070309020205020404" pitchFamily="49" charset="0"/>
              </a:rPr>
              <a:t>empid</a:t>
            </a:r>
            <a:r>
              <a:rPr lang="en-US" altLang="en-US">
                <a:latin typeface="Courier New" panose="02070309020205020404" pitchFamily="49" charset="0"/>
              </a:rPr>
              <a:t>))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029200" y="4452260"/>
            <a:ext cx="544286" cy="222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88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725" y="255675"/>
            <a:ext cx="10515600" cy="1325563"/>
          </a:xfrm>
        </p:spPr>
        <p:txBody>
          <a:bodyPr/>
          <a:lstStyle/>
          <a:p>
            <a:r>
              <a:rPr lang="en-IN"/>
              <a:t>Participation constraint issues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2795" y="1993040"/>
            <a:ext cx="5562600" cy="1766312"/>
          </a:xfrm>
        </p:spPr>
        <p:txBody>
          <a:bodyPr>
            <a:normAutofit lnSpcReduction="10000"/>
          </a:bodyPr>
          <a:lstStyle/>
          <a:p>
            <a:r>
              <a:rPr lang="en-IN" sz="2400"/>
              <a:t>The following relationship can be directly translated into the following three tables</a:t>
            </a:r>
          </a:p>
          <a:p>
            <a:r>
              <a:rPr lang="en-IN" sz="2400"/>
              <a:t>Suppose we want to ensure total participation of Departments in the relationship</a:t>
            </a:r>
            <a:endParaRPr lang="en-IN"/>
          </a:p>
          <a:p>
            <a:pPr lvl="1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941349" y="1216002"/>
            <a:ext cx="5148942" cy="2676602"/>
            <a:chOff x="193" y="1028"/>
            <a:chExt cx="3591" cy="1119"/>
          </a:xfrm>
        </p:grpSpPr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665" y="1177"/>
              <a:ext cx="528" cy="270"/>
            </a:xfrm>
            <a:custGeom>
              <a:avLst/>
              <a:gdLst>
                <a:gd name="T0" fmla="*/ 525 w 528"/>
                <a:gd name="T1" fmla="*/ 123 h 270"/>
                <a:gd name="T2" fmla="*/ 517 w 528"/>
                <a:gd name="T3" fmla="*/ 100 h 270"/>
                <a:gd name="T4" fmla="*/ 501 w 528"/>
                <a:gd name="T5" fmla="*/ 78 h 270"/>
                <a:gd name="T6" fmla="*/ 478 w 528"/>
                <a:gd name="T7" fmla="*/ 57 h 270"/>
                <a:gd name="T8" fmla="*/ 449 w 528"/>
                <a:gd name="T9" fmla="*/ 40 h 270"/>
                <a:gd name="T10" fmla="*/ 414 w 528"/>
                <a:gd name="T11" fmla="*/ 24 h 270"/>
                <a:gd name="T12" fmla="*/ 374 w 528"/>
                <a:gd name="T13" fmla="*/ 14 h 270"/>
                <a:gd name="T14" fmla="*/ 331 w 528"/>
                <a:gd name="T15" fmla="*/ 5 h 270"/>
                <a:gd name="T16" fmla="*/ 286 w 528"/>
                <a:gd name="T17" fmla="*/ 1 h 270"/>
                <a:gd name="T18" fmla="*/ 240 w 528"/>
                <a:gd name="T19" fmla="*/ 1 h 270"/>
                <a:gd name="T20" fmla="*/ 195 w 528"/>
                <a:gd name="T21" fmla="*/ 5 h 270"/>
                <a:gd name="T22" fmla="*/ 152 w 528"/>
                <a:gd name="T23" fmla="*/ 14 h 270"/>
                <a:gd name="T24" fmla="*/ 112 w 528"/>
                <a:gd name="T25" fmla="*/ 24 h 270"/>
                <a:gd name="T26" fmla="*/ 77 w 528"/>
                <a:gd name="T27" fmla="*/ 40 h 270"/>
                <a:gd name="T28" fmla="*/ 48 w 528"/>
                <a:gd name="T29" fmla="*/ 57 h 270"/>
                <a:gd name="T30" fmla="*/ 25 w 528"/>
                <a:gd name="T31" fmla="*/ 78 h 270"/>
                <a:gd name="T32" fmla="*/ 9 w 528"/>
                <a:gd name="T33" fmla="*/ 100 h 270"/>
                <a:gd name="T34" fmla="*/ 1 w 528"/>
                <a:gd name="T35" fmla="*/ 123 h 270"/>
                <a:gd name="T36" fmla="*/ 1 w 528"/>
                <a:gd name="T37" fmla="*/ 145 h 270"/>
                <a:gd name="T38" fmla="*/ 9 w 528"/>
                <a:gd name="T39" fmla="*/ 168 h 270"/>
                <a:gd name="T40" fmla="*/ 25 w 528"/>
                <a:gd name="T41" fmla="*/ 190 h 270"/>
                <a:gd name="T42" fmla="*/ 48 w 528"/>
                <a:gd name="T43" fmla="*/ 211 h 270"/>
                <a:gd name="T44" fmla="*/ 77 w 528"/>
                <a:gd name="T45" fmla="*/ 228 h 270"/>
                <a:gd name="T46" fmla="*/ 112 w 528"/>
                <a:gd name="T47" fmla="*/ 244 h 270"/>
                <a:gd name="T48" fmla="*/ 152 w 528"/>
                <a:gd name="T49" fmla="*/ 256 h 270"/>
                <a:gd name="T50" fmla="*/ 195 w 528"/>
                <a:gd name="T51" fmla="*/ 264 h 270"/>
                <a:gd name="T52" fmla="*/ 240 w 528"/>
                <a:gd name="T53" fmla="*/ 267 h 270"/>
                <a:gd name="T54" fmla="*/ 286 w 528"/>
                <a:gd name="T55" fmla="*/ 267 h 270"/>
                <a:gd name="T56" fmla="*/ 331 w 528"/>
                <a:gd name="T57" fmla="*/ 264 h 270"/>
                <a:gd name="T58" fmla="*/ 374 w 528"/>
                <a:gd name="T59" fmla="*/ 256 h 270"/>
                <a:gd name="T60" fmla="*/ 414 w 528"/>
                <a:gd name="T61" fmla="*/ 244 h 270"/>
                <a:gd name="T62" fmla="*/ 449 w 528"/>
                <a:gd name="T63" fmla="*/ 228 h 270"/>
                <a:gd name="T64" fmla="*/ 478 w 528"/>
                <a:gd name="T65" fmla="*/ 211 h 270"/>
                <a:gd name="T66" fmla="*/ 501 w 528"/>
                <a:gd name="T67" fmla="*/ 190 h 270"/>
                <a:gd name="T68" fmla="*/ 517 w 528"/>
                <a:gd name="T69" fmla="*/ 168 h 270"/>
                <a:gd name="T70" fmla="*/ 525 w 528"/>
                <a:gd name="T71" fmla="*/ 145 h 27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8" h="270">
                  <a:moveTo>
                    <a:pt x="527" y="134"/>
                  </a:moveTo>
                  <a:lnTo>
                    <a:pt x="525" y="123"/>
                  </a:lnTo>
                  <a:lnTo>
                    <a:pt x="522" y="111"/>
                  </a:lnTo>
                  <a:lnTo>
                    <a:pt x="517" y="100"/>
                  </a:lnTo>
                  <a:lnTo>
                    <a:pt x="510" y="88"/>
                  </a:lnTo>
                  <a:lnTo>
                    <a:pt x="501" y="78"/>
                  </a:lnTo>
                  <a:lnTo>
                    <a:pt x="490" y="67"/>
                  </a:lnTo>
                  <a:lnTo>
                    <a:pt x="478" y="57"/>
                  </a:lnTo>
                  <a:lnTo>
                    <a:pt x="465" y="48"/>
                  </a:lnTo>
                  <a:lnTo>
                    <a:pt x="449" y="40"/>
                  </a:lnTo>
                  <a:lnTo>
                    <a:pt x="433" y="32"/>
                  </a:lnTo>
                  <a:lnTo>
                    <a:pt x="414" y="24"/>
                  </a:lnTo>
                  <a:lnTo>
                    <a:pt x="394" y="18"/>
                  </a:lnTo>
                  <a:lnTo>
                    <a:pt x="374" y="14"/>
                  </a:lnTo>
                  <a:lnTo>
                    <a:pt x="353" y="8"/>
                  </a:lnTo>
                  <a:lnTo>
                    <a:pt x="331" y="5"/>
                  </a:lnTo>
                  <a:lnTo>
                    <a:pt x="309" y="2"/>
                  </a:lnTo>
                  <a:lnTo>
                    <a:pt x="286" y="1"/>
                  </a:lnTo>
                  <a:lnTo>
                    <a:pt x="262" y="0"/>
                  </a:lnTo>
                  <a:lnTo>
                    <a:pt x="240" y="1"/>
                  </a:lnTo>
                  <a:lnTo>
                    <a:pt x="218" y="2"/>
                  </a:lnTo>
                  <a:lnTo>
                    <a:pt x="195" y="5"/>
                  </a:lnTo>
                  <a:lnTo>
                    <a:pt x="173" y="8"/>
                  </a:lnTo>
                  <a:lnTo>
                    <a:pt x="152" y="14"/>
                  </a:lnTo>
                  <a:lnTo>
                    <a:pt x="132" y="18"/>
                  </a:lnTo>
                  <a:lnTo>
                    <a:pt x="112" y="24"/>
                  </a:lnTo>
                  <a:lnTo>
                    <a:pt x="94" y="32"/>
                  </a:lnTo>
                  <a:lnTo>
                    <a:pt x="77" y="40"/>
                  </a:lnTo>
                  <a:lnTo>
                    <a:pt x="62" y="48"/>
                  </a:lnTo>
                  <a:lnTo>
                    <a:pt x="48" y="57"/>
                  </a:lnTo>
                  <a:lnTo>
                    <a:pt x="36" y="67"/>
                  </a:lnTo>
                  <a:lnTo>
                    <a:pt x="25" y="78"/>
                  </a:lnTo>
                  <a:lnTo>
                    <a:pt x="16" y="88"/>
                  </a:lnTo>
                  <a:lnTo>
                    <a:pt x="9" y="100"/>
                  </a:lnTo>
                  <a:lnTo>
                    <a:pt x="4" y="111"/>
                  </a:lnTo>
                  <a:lnTo>
                    <a:pt x="1" y="123"/>
                  </a:lnTo>
                  <a:lnTo>
                    <a:pt x="0" y="134"/>
                  </a:lnTo>
                  <a:lnTo>
                    <a:pt x="1" y="145"/>
                  </a:lnTo>
                  <a:lnTo>
                    <a:pt x="4" y="158"/>
                  </a:lnTo>
                  <a:lnTo>
                    <a:pt x="9" y="168"/>
                  </a:lnTo>
                  <a:lnTo>
                    <a:pt x="16" y="180"/>
                  </a:lnTo>
                  <a:lnTo>
                    <a:pt x="25" y="190"/>
                  </a:lnTo>
                  <a:lnTo>
                    <a:pt x="36" y="201"/>
                  </a:lnTo>
                  <a:lnTo>
                    <a:pt x="48" y="211"/>
                  </a:lnTo>
                  <a:lnTo>
                    <a:pt x="62" y="220"/>
                  </a:lnTo>
                  <a:lnTo>
                    <a:pt x="77" y="228"/>
                  </a:lnTo>
                  <a:lnTo>
                    <a:pt x="94" y="237"/>
                  </a:lnTo>
                  <a:lnTo>
                    <a:pt x="112" y="244"/>
                  </a:lnTo>
                  <a:lnTo>
                    <a:pt x="132" y="250"/>
                  </a:lnTo>
                  <a:lnTo>
                    <a:pt x="152" y="256"/>
                  </a:lnTo>
                  <a:lnTo>
                    <a:pt x="173" y="260"/>
                  </a:lnTo>
                  <a:lnTo>
                    <a:pt x="195" y="264"/>
                  </a:lnTo>
                  <a:lnTo>
                    <a:pt x="218" y="266"/>
                  </a:lnTo>
                  <a:lnTo>
                    <a:pt x="240" y="267"/>
                  </a:lnTo>
                  <a:lnTo>
                    <a:pt x="262" y="269"/>
                  </a:lnTo>
                  <a:lnTo>
                    <a:pt x="286" y="267"/>
                  </a:lnTo>
                  <a:lnTo>
                    <a:pt x="309" y="266"/>
                  </a:lnTo>
                  <a:lnTo>
                    <a:pt x="331" y="264"/>
                  </a:lnTo>
                  <a:lnTo>
                    <a:pt x="353" y="260"/>
                  </a:lnTo>
                  <a:lnTo>
                    <a:pt x="374" y="256"/>
                  </a:lnTo>
                  <a:lnTo>
                    <a:pt x="394" y="250"/>
                  </a:lnTo>
                  <a:lnTo>
                    <a:pt x="414" y="244"/>
                  </a:lnTo>
                  <a:lnTo>
                    <a:pt x="433" y="237"/>
                  </a:lnTo>
                  <a:lnTo>
                    <a:pt x="449" y="228"/>
                  </a:lnTo>
                  <a:lnTo>
                    <a:pt x="465" y="220"/>
                  </a:lnTo>
                  <a:lnTo>
                    <a:pt x="478" y="211"/>
                  </a:lnTo>
                  <a:lnTo>
                    <a:pt x="490" y="201"/>
                  </a:lnTo>
                  <a:lnTo>
                    <a:pt x="501" y="190"/>
                  </a:lnTo>
                  <a:lnTo>
                    <a:pt x="510" y="180"/>
                  </a:lnTo>
                  <a:lnTo>
                    <a:pt x="517" y="168"/>
                  </a:lnTo>
                  <a:lnTo>
                    <a:pt x="522" y="158"/>
                  </a:lnTo>
                  <a:lnTo>
                    <a:pt x="525" y="145"/>
                  </a:lnTo>
                  <a:lnTo>
                    <a:pt x="527" y="1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2294" y="1383"/>
              <a:ext cx="525" cy="269"/>
            </a:xfrm>
            <a:custGeom>
              <a:avLst/>
              <a:gdLst>
                <a:gd name="T0" fmla="*/ 522 w 525"/>
                <a:gd name="T1" fmla="*/ 121 h 269"/>
                <a:gd name="T2" fmla="*/ 515 w 525"/>
                <a:gd name="T3" fmla="*/ 98 h 269"/>
                <a:gd name="T4" fmla="*/ 500 w 525"/>
                <a:gd name="T5" fmla="*/ 77 h 269"/>
                <a:gd name="T6" fmla="*/ 476 w 525"/>
                <a:gd name="T7" fmla="*/ 57 h 269"/>
                <a:gd name="T8" fmla="*/ 446 w 525"/>
                <a:gd name="T9" fmla="*/ 38 h 269"/>
                <a:gd name="T10" fmla="*/ 412 w 525"/>
                <a:gd name="T11" fmla="*/ 24 h 269"/>
                <a:gd name="T12" fmla="*/ 372 w 525"/>
                <a:gd name="T13" fmla="*/ 12 h 269"/>
                <a:gd name="T14" fmla="*/ 329 w 525"/>
                <a:gd name="T15" fmla="*/ 4 h 269"/>
                <a:gd name="T16" fmla="*/ 284 w 525"/>
                <a:gd name="T17" fmla="*/ 0 h 269"/>
                <a:gd name="T18" fmla="*/ 239 w 525"/>
                <a:gd name="T19" fmla="*/ 0 h 269"/>
                <a:gd name="T20" fmla="*/ 194 w 525"/>
                <a:gd name="T21" fmla="*/ 4 h 269"/>
                <a:gd name="T22" fmla="*/ 151 w 525"/>
                <a:gd name="T23" fmla="*/ 12 h 269"/>
                <a:gd name="T24" fmla="*/ 111 w 525"/>
                <a:gd name="T25" fmla="*/ 24 h 269"/>
                <a:gd name="T26" fmla="*/ 76 w 525"/>
                <a:gd name="T27" fmla="*/ 38 h 269"/>
                <a:gd name="T28" fmla="*/ 46 w 525"/>
                <a:gd name="T29" fmla="*/ 57 h 269"/>
                <a:gd name="T30" fmla="*/ 23 w 525"/>
                <a:gd name="T31" fmla="*/ 77 h 269"/>
                <a:gd name="T32" fmla="*/ 8 w 525"/>
                <a:gd name="T33" fmla="*/ 98 h 269"/>
                <a:gd name="T34" fmla="*/ 1 w 525"/>
                <a:gd name="T35" fmla="*/ 121 h 269"/>
                <a:gd name="T36" fmla="*/ 1 w 525"/>
                <a:gd name="T37" fmla="*/ 144 h 269"/>
                <a:gd name="T38" fmla="*/ 8 w 525"/>
                <a:gd name="T39" fmla="*/ 167 h 269"/>
                <a:gd name="T40" fmla="*/ 23 w 525"/>
                <a:gd name="T41" fmla="*/ 190 h 269"/>
                <a:gd name="T42" fmla="*/ 46 w 525"/>
                <a:gd name="T43" fmla="*/ 210 h 269"/>
                <a:gd name="T44" fmla="*/ 76 w 525"/>
                <a:gd name="T45" fmla="*/ 227 h 269"/>
                <a:gd name="T46" fmla="*/ 111 w 525"/>
                <a:gd name="T47" fmla="*/ 243 h 269"/>
                <a:gd name="T48" fmla="*/ 151 w 525"/>
                <a:gd name="T49" fmla="*/ 255 h 269"/>
                <a:gd name="T50" fmla="*/ 194 w 525"/>
                <a:gd name="T51" fmla="*/ 263 h 269"/>
                <a:gd name="T52" fmla="*/ 239 w 525"/>
                <a:gd name="T53" fmla="*/ 268 h 269"/>
                <a:gd name="T54" fmla="*/ 284 w 525"/>
                <a:gd name="T55" fmla="*/ 268 h 269"/>
                <a:gd name="T56" fmla="*/ 329 w 525"/>
                <a:gd name="T57" fmla="*/ 263 h 269"/>
                <a:gd name="T58" fmla="*/ 372 w 525"/>
                <a:gd name="T59" fmla="*/ 255 h 269"/>
                <a:gd name="T60" fmla="*/ 412 w 525"/>
                <a:gd name="T61" fmla="*/ 243 h 269"/>
                <a:gd name="T62" fmla="*/ 446 w 525"/>
                <a:gd name="T63" fmla="*/ 227 h 269"/>
                <a:gd name="T64" fmla="*/ 476 w 525"/>
                <a:gd name="T65" fmla="*/ 210 h 269"/>
                <a:gd name="T66" fmla="*/ 500 w 525"/>
                <a:gd name="T67" fmla="*/ 190 h 269"/>
                <a:gd name="T68" fmla="*/ 515 w 525"/>
                <a:gd name="T69" fmla="*/ 167 h 269"/>
                <a:gd name="T70" fmla="*/ 522 w 525"/>
                <a:gd name="T71" fmla="*/ 144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5" h="269">
                  <a:moveTo>
                    <a:pt x="524" y="133"/>
                  </a:moveTo>
                  <a:lnTo>
                    <a:pt x="522" y="121"/>
                  </a:lnTo>
                  <a:lnTo>
                    <a:pt x="519" y="110"/>
                  </a:lnTo>
                  <a:lnTo>
                    <a:pt x="515" y="98"/>
                  </a:lnTo>
                  <a:lnTo>
                    <a:pt x="507" y="87"/>
                  </a:lnTo>
                  <a:lnTo>
                    <a:pt x="500" y="77"/>
                  </a:lnTo>
                  <a:lnTo>
                    <a:pt x="489" y="65"/>
                  </a:lnTo>
                  <a:lnTo>
                    <a:pt x="476" y="57"/>
                  </a:lnTo>
                  <a:lnTo>
                    <a:pt x="463" y="47"/>
                  </a:lnTo>
                  <a:lnTo>
                    <a:pt x="446" y="38"/>
                  </a:lnTo>
                  <a:lnTo>
                    <a:pt x="430" y="31"/>
                  </a:lnTo>
                  <a:lnTo>
                    <a:pt x="412" y="24"/>
                  </a:lnTo>
                  <a:lnTo>
                    <a:pt x="392" y="17"/>
                  </a:lnTo>
                  <a:lnTo>
                    <a:pt x="372" y="12"/>
                  </a:lnTo>
                  <a:lnTo>
                    <a:pt x="351" y="8"/>
                  </a:lnTo>
                  <a:lnTo>
                    <a:pt x="329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1" y="8"/>
                  </a:lnTo>
                  <a:lnTo>
                    <a:pt x="151" y="12"/>
                  </a:lnTo>
                  <a:lnTo>
                    <a:pt x="130" y="17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6" y="38"/>
                  </a:lnTo>
                  <a:lnTo>
                    <a:pt x="60" y="47"/>
                  </a:lnTo>
                  <a:lnTo>
                    <a:pt x="46" y="57"/>
                  </a:lnTo>
                  <a:lnTo>
                    <a:pt x="34" y="65"/>
                  </a:lnTo>
                  <a:lnTo>
                    <a:pt x="23" y="77"/>
                  </a:lnTo>
                  <a:lnTo>
                    <a:pt x="15" y="87"/>
                  </a:lnTo>
                  <a:lnTo>
                    <a:pt x="8" y="98"/>
                  </a:lnTo>
                  <a:lnTo>
                    <a:pt x="3" y="110"/>
                  </a:lnTo>
                  <a:lnTo>
                    <a:pt x="1" y="121"/>
                  </a:lnTo>
                  <a:lnTo>
                    <a:pt x="0" y="133"/>
                  </a:lnTo>
                  <a:lnTo>
                    <a:pt x="1" y="144"/>
                  </a:lnTo>
                  <a:lnTo>
                    <a:pt x="3" y="157"/>
                  </a:lnTo>
                  <a:lnTo>
                    <a:pt x="8" y="167"/>
                  </a:lnTo>
                  <a:lnTo>
                    <a:pt x="15" y="179"/>
                  </a:lnTo>
                  <a:lnTo>
                    <a:pt x="23" y="190"/>
                  </a:lnTo>
                  <a:lnTo>
                    <a:pt x="34" y="200"/>
                  </a:lnTo>
                  <a:lnTo>
                    <a:pt x="46" y="210"/>
                  </a:lnTo>
                  <a:lnTo>
                    <a:pt x="60" y="219"/>
                  </a:lnTo>
                  <a:lnTo>
                    <a:pt x="76" y="227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0" y="249"/>
                  </a:lnTo>
                  <a:lnTo>
                    <a:pt x="151" y="255"/>
                  </a:lnTo>
                  <a:lnTo>
                    <a:pt x="171" y="259"/>
                  </a:lnTo>
                  <a:lnTo>
                    <a:pt x="194" y="263"/>
                  </a:lnTo>
                  <a:lnTo>
                    <a:pt x="216" y="265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29" y="263"/>
                  </a:lnTo>
                  <a:lnTo>
                    <a:pt x="351" y="259"/>
                  </a:lnTo>
                  <a:lnTo>
                    <a:pt x="372" y="255"/>
                  </a:lnTo>
                  <a:lnTo>
                    <a:pt x="392" y="249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6" y="227"/>
                  </a:lnTo>
                  <a:lnTo>
                    <a:pt x="463" y="219"/>
                  </a:lnTo>
                  <a:lnTo>
                    <a:pt x="476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7" y="179"/>
                  </a:lnTo>
                  <a:lnTo>
                    <a:pt x="515" y="167"/>
                  </a:lnTo>
                  <a:lnTo>
                    <a:pt x="519" y="157"/>
                  </a:lnTo>
                  <a:lnTo>
                    <a:pt x="522" y="144"/>
                  </a:lnTo>
                  <a:lnTo>
                    <a:pt x="524" y="13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3259" y="1383"/>
              <a:ext cx="525" cy="269"/>
            </a:xfrm>
            <a:custGeom>
              <a:avLst/>
              <a:gdLst>
                <a:gd name="T0" fmla="*/ 1 w 525"/>
                <a:gd name="T1" fmla="*/ 144 h 269"/>
                <a:gd name="T2" fmla="*/ 8 w 525"/>
                <a:gd name="T3" fmla="*/ 167 h 269"/>
                <a:gd name="T4" fmla="*/ 25 w 525"/>
                <a:gd name="T5" fmla="*/ 190 h 269"/>
                <a:gd name="T6" fmla="*/ 47 w 525"/>
                <a:gd name="T7" fmla="*/ 210 h 269"/>
                <a:gd name="T8" fmla="*/ 77 w 525"/>
                <a:gd name="T9" fmla="*/ 227 h 269"/>
                <a:gd name="T10" fmla="*/ 111 w 525"/>
                <a:gd name="T11" fmla="*/ 243 h 269"/>
                <a:gd name="T12" fmla="*/ 151 w 525"/>
                <a:gd name="T13" fmla="*/ 255 h 269"/>
                <a:gd name="T14" fmla="*/ 194 w 525"/>
                <a:gd name="T15" fmla="*/ 263 h 269"/>
                <a:gd name="T16" fmla="*/ 239 w 525"/>
                <a:gd name="T17" fmla="*/ 268 h 269"/>
                <a:gd name="T18" fmla="*/ 284 w 525"/>
                <a:gd name="T19" fmla="*/ 268 h 269"/>
                <a:gd name="T20" fmla="*/ 330 w 525"/>
                <a:gd name="T21" fmla="*/ 263 h 269"/>
                <a:gd name="T22" fmla="*/ 372 w 525"/>
                <a:gd name="T23" fmla="*/ 255 h 269"/>
                <a:gd name="T24" fmla="*/ 412 w 525"/>
                <a:gd name="T25" fmla="*/ 243 h 269"/>
                <a:gd name="T26" fmla="*/ 447 w 525"/>
                <a:gd name="T27" fmla="*/ 227 h 269"/>
                <a:gd name="T28" fmla="*/ 477 w 525"/>
                <a:gd name="T29" fmla="*/ 210 h 269"/>
                <a:gd name="T30" fmla="*/ 500 w 525"/>
                <a:gd name="T31" fmla="*/ 190 h 269"/>
                <a:gd name="T32" fmla="*/ 515 w 525"/>
                <a:gd name="T33" fmla="*/ 167 h 269"/>
                <a:gd name="T34" fmla="*/ 522 w 525"/>
                <a:gd name="T35" fmla="*/ 144 h 269"/>
                <a:gd name="T36" fmla="*/ 522 w 525"/>
                <a:gd name="T37" fmla="*/ 121 h 269"/>
                <a:gd name="T38" fmla="*/ 515 w 525"/>
                <a:gd name="T39" fmla="*/ 98 h 269"/>
                <a:gd name="T40" fmla="*/ 500 w 525"/>
                <a:gd name="T41" fmla="*/ 77 h 269"/>
                <a:gd name="T42" fmla="*/ 477 w 525"/>
                <a:gd name="T43" fmla="*/ 55 h 269"/>
                <a:gd name="T44" fmla="*/ 447 w 525"/>
                <a:gd name="T45" fmla="*/ 38 h 269"/>
                <a:gd name="T46" fmla="*/ 412 w 525"/>
                <a:gd name="T47" fmla="*/ 22 h 269"/>
                <a:gd name="T48" fmla="*/ 372 w 525"/>
                <a:gd name="T49" fmla="*/ 12 h 269"/>
                <a:gd name="T50" fmla="*/ 329 w 525"/>
                <a:gd name="T51" fmla="*/ 4 h 269"/>
                <a:gd name="T52" fmla="*/ 284 w 525"/>
                <a:gd name="T53" fmla="*/ 0 h 269"/>
                <a:gd name="T54" fmla="*/ 239 w 525"/>
                <a:gd name="T55" fmla="*/ 0 h 269"/>
                <a:gd name="T56" fmla="*/ 194 w 525"/>
                <a:gd name="T57" fmla="*/ 4 h 269"/>
                <a:gd name="T58" fmla="*/ 151 w 525"/>
                <a:gd name="T59" fmla="*/ 12 h 269"/>
                <a:gd name="T60" fmla="*/ 111 w 525"/>
                <a:gd name="T61" fmla="*/ 24 h 269"/>
                <a:gd name="T62" fmla="*/ 77 w 525"/>
                <a:gd name="T63" fmla="*/ 38 h 269"/>
                <a:gd name="T64" fmla="*/ 47 w 525"/>
                <a:gd name="T65" fmla="*/ 57 h 269"/>
                <a:gd name="T66" fmla="*/ 25 w 525"/>
                <a:gd name="T67" fmla="*/ 77 h 269"/>
                <a:gd name="T68" fmla="*/ 8 w 525"/>
                <a:gd name="T69" fmla="*/ 98 h 269"/>
                <a:gd name="T70" fmla="*/ 1 w 525"/>
                <a:gd name="T71" fmla="*/ 121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5" h="269">
                  <a:moveTo>
                    <a:pt x="0" y="134"/>
                  </a:moveTo>
                  <a:lnTo>
                    <a:pt x="1" y="144"/>
                  </a:lnTo>
                  <a:lnTo>
                    <a:pt x="4" y="157"/>
                  </a:lnTo>
                  <a:lnTo>
                    <a:pt x="8" y="167"/>
                  </a:lnTo>
                  <a:lnTo>
                    <a:pt x="16" y="179"/>
                  </a:lnTo>
                  <a:lnTo>
                    <a:pt x="25" y="190"/>
                  </a:lnTo>
                  <a:lnTo>
                    <a:pt x="34" y="200"/>
                  </a:lnTo>
                  <a:lnTo>
                    <a:pt x="47" y="210"/>
                  </a:lnTo>
                  <a:lnTo>
                    <a:pt x="61" y="219"/>
                  </a:lnTo>
                  <a:lnTo>
                    <a:pt x="77" y="227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1" y="249"/>
                  </a:lnTo>
                  <a:lnTo>
                    <a:pt x="151" y="255"/>
                  </a:lnTo>
                  <a:lnTo>
                    <a:pt x="172" y="259"/>
                  </a:lnTo>
                  <a:lnTo>
                    <a:pt x="194" y="263"/>
                  </a:lnTo>
                  <a:lnTo>
                    <a:pt x="216" y="265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30" y="263"/>
                  </a:lnTo>
                  <a:lnTo>
                    <a:pt x="352" y="259"/>
                  </a:lnTo>
                  <a:lnTo>
                    <a:pt x="372" y="255"/>
                  </a:lnTo>
                  <a:lnTo>
                    <a:pt x="393" y="249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7" y="227"/>
                  </a:lnTo>
                  <a:lnTo>
                    <a:pt x="463" y="219"/>
                  </a:lnTo>
                  <a:lnTo>
                    <a:pt x="477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8" y="179"/>
                  </a:lnTo>
                  <a:lnTo>
                    <a:pt x="515" y="167"/>
                  </a:lnTo>
                  <a:lnTo>
                    <a:pt x="520" y="157"/>
                  </a:lnTo>
                  <a:lnTo>
                    <a:pt x="522" y="144"/>
                  </a:lnTo>
                  <a:lnTo>
                    <a:pt x="524" y="133"/>
                  </a:lnTo>
                  <a:lnTo>
                    <a:pt x="522" y="121"/>
                  </a:lnTo>
                  <a:lnTo>
                    <a:pt x="520" y="110"/>
                  </a:lnTo>
                  <a:lnTo>
                    <a:pt x="515" y="98"/>
                  </a:lnTo>
                  <a:lnTo>
                    <a:pt x="508" y="87"/>
                  </a:lnTo>
                  <a:lnTo>
                    <a:pt x="500" y="77"/>
                  </a:lnTo>
                  <a:lnTo>
                    <a:pt x="489" y="65"/>
                  </a:lnTo>
                  <a:lnTo>
                    <a:pt x="477" y="55"/>
                  </a:lnTo>
                  <a:lnTo>
                    <a:pt x="463" y="47"/>
                  </a:lnTo>
                  <a:lnTo>
                    <a:pt x="447" y="38"/>
                  </a:lnTo>
                  <a:lnTo>
                    <a:pt x="430" y="31"/>
                  </a:lnTo>
                  <a:lnTo>
                    <a:pt x="412" y="22"/>
                  </a:lnTo>
                  <a:lnTo>
                    <a:pt x="393" y="17"/>
                  </a:lnTo>
                  <a:lnTo>
                    <a:pt x="372" y="12"/>
                  </a:lnTo>
                  <a:lnTo>
                    <a:pt x="352" y="7"/>
                  </a:lnTo>
                  <a:lnTo>
                    <a:pt x="329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2" y="8"/>
                  </a:lnTo>
                  <a:lnTo>
                    <a:pt x="151" y="12"/>
                  </a:lnTo>
                  <a:lnTo>
                    <a:pt x="131" y="17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7" y="38"/>
                  </a:lnTo>
                  <a:lnTo>
                    <a:pt x="61" y="47"/>
                  </a:lnTo>
                  <a:lnTo>
                    <a:pt x="47" y="57"/>
                  </a:lnTo>
                  <a:lnTo>
                    <a:pt x="34" y="67"/>
                  </a:lnTo>
                  <a:lnTo>
                    <a:pt x="25" y="77"/>
                  </a:lnTo>
                  <a:lnTo>
                    <a:pt x="16" y="87"/>
                  </a:lnTo>
                  <a:lnTo>
                    <a:pt x="8" y="98"/>
                  </a:lnTo>
                  <a:lnTo>
                    <a:pt x="4" y="110"/>
                  </a:lnTo>
                  <a:lnTo>
                    <a:pt x="1" y="121"/>
                  </a:lnTo>
                  <a:lnTo>
                    <a:pt x="0" y="1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1716" y="1028"/>
              <a:ext cx="525" cy="269"/>
            </a:xfrm>
            <a:custGeom>
              <a:avLst/>
              <a:gdLst>
                <a:gd name="T0" fmla="*/ 1 w 525"/>
                <a:gd name="T1" fmla="*/ 146 h 269"/>
                <a:gd name="T2" fmla="*/ 8 w 525"/>
                <a:gd name="T3" fmla="*/ 169 h 269"/>
                <a:gd name="T4" fmla="*/ 25 w 525"/>
                <a:gd name="T5" fmla="*/ 190 h 269"/>
                <a:gd name="T6" fmla="*/ 47 w 525"/>
                <a:gd name="T7" fmla="*/ 210 h 269"/>
                <a:gd name="T8" fmla="*/ 77 w 525"/>
                <a:gd name="T9" fmla="*/ 229 h 269"/>
                <a:gd name="T10" fmla="*/ 111 w 525"/>
                <a:gd name="T11" fmla="*/ 243 h 269"/>
                <a:gd name="T12" fmla="*/ 151 w 525"/>
                <a:gd name="T13" fmla="*/ 256 h 269"/>
                <a:gd name="T14" fmla="*/ 194 w 525"/>
                <a:gd name="T15" fmla="*/ 263 h 269"/>
                <a:gd name="T16" fmla="*/ 239 w 525"/>
                <a:gd name="T17" fmla="*/ 268 h 269"/>
                <a:gd name="T18" fmla="*/ 284 w 525"/>
                <a:gd name="T19" fmla="*/ 268 h 269"/>
                <a:gd name="T20" fmla="*/ 330 w 525"/>
                <a:gd name="T21" fmla="*/ 263 h 269"/>
                <a:gd name="T22" fmla="*/ 372 w 525"/>
                <a:gd name="T23" fmla="*/ 255 h 269"/>
                <a:gd name="T24" fmla="*/ 413 w 525"/>
                <a:gd name="T25" fmla="*/ 243 h 269"/>
                <a:gd name="T26" fmla="*/ 447 w 525"/>
                <a:gd name="T27" fmla="*/ 227 h 269"/>
                <a:gd name="T28" fmla="*/ 477 w 525"/>
                <a:gd name="T29" fmla="*/ 210 h 269"/>
                <a:gd name="T30" fmla="*/ 500 w 525"/>
                <a:gd name="T31" fmla="*/ 190 h 269"/>
                <a:gd name="T32" fmla="*/ 515 w 525"/>
                <a:gd name="T33" fmla="*/ 169 h 269"/>
                <a:gd name="T34" fmla="*/ 524 w 525"/>
                <a:gd name="T35" fmla="*/ 146 h 269"/>
                <a:gd name="T36" fmla="*/ 524 w 525"/>
                <a:gd name="T37" fmla="*/ 121 h 269"/>
                <a:gd name="T38" fmla="*/ 515 w 525"/>
                <a:gd name="T39" fmla="*/ 98 h 269"/>
                <a:gd name="T40" fmla="*/ 500 w 525"/>
                <a:gd name="T41" fmla="*/ 77 h 269"/>
                <a:gd name="T42" fmla="*/ 477 w 525"/>
                <a:gd name="T43" fmla="*/ 57 h 269"/>
                <a:gd name="T44" fmla="*/ 447 w 525"/>
                <a:gd name="T45" fmla="*/ 38 h 269"/>
                <a:gd name="T46" fmla="*/ 413 w 525"/>
                <a:gd name="T47" fmla="*/ 24 h 269"/>
                <a:gd name="T48" fmla="*/ 372 w 525"/>
                <a:gd name="T49" fmla="*/ 12 h 269"/>
                <a:gd name="T50" fmla="*/ 330 w 525"/>
                <a:gd name="T51" fmla="*/ 4 h 269"/>
                <a:gd name="T52" fmla="*/ 284 w 525"/>
                <a:gd name="T53" fmla="*/ 0 h 269"/>
                <a:gd name="T54" fmla="*/ 239 w 525"/>
                <a:gd name="T55" fmla="*/ 0 h 269"/>
                <a:gd name="T56" fmla="*/ 194 w 525"/>
                <a:gd name="T57" fmla="*/ 4 h 269"/>
                <a:gd name="T58" fmla="*/ 151 w 525"/>
                <a:gd name="T59" fmla="*/ 12 h 269"/>
                <a:gd name="T60" fmla="*/ 111 w 525"/>
                <a:gd name="T61" fmla="*/ 24 h 269"/>
                <a:gd name="T62" fmla="*/ 77 w 525"/>
                <a:gd name="T63" fmla="*/ 38 h 269"/>
                <a:gd name="T64" fmla="*/ 47 w 525"/>
                <a:gd name="T65" fmla="*/ 57 h 269"/>
                <a:gd name="T66" fmla="*/ 25 w 525"/>
                <a:gd name="T67" fmla="*/ 77 h 269"/>
                <a:gd name="T68" fmla="*/ 8 w 525"/>
                <a:gd name="T69" fmla="*/ 98 h 269"/>
                <a:gd name="T70" fmla="*/ 1 w 525"/>
                <a:gd name="T71" fmla="*/ 121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5" h="269">
                  <a:moveTo>
                    <a:pt x="0" y="134"/>
                  </a:moveTo>
                  <a:lnTo>
                    <a:pt x="1" y="146"/>
                  </a:lnTo>
                  <a:lnTo>
                    <a:pt x="4" y="157"/>
                  </a:lnTo>
                  <a:lnTo>
                    <a:pt x="8" y="169"/>
                  </a:lnTo>
                  <a:lnTo>
                    <a:pt x="16" y="180"/>
                  </a:lnTo>
                  <a:lnTo>
                    <a:pt x="25" y="190"/>
                  </a:lnTo>
                  <a:lnTo>
                    <a:pt x="35" y="200"/>
                  </a:lnTo>
                  <a:lnTo>
                    <a:pt x="47" y="210"/>
                  </a:lnTo>
                  <a:lnTo>
                    <a:pt x="60" y="220"/>
                  </a:lnTo>
                  <a:lnTo>
                    <a:pt x="77" y="229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1" y="250"/>
                  </a:lnTo>
                  <a:lnTo>
                    <a:pt x="151" y="256"/>
                  </a:lnTo>
                  <a:lnTo>
                    <a:pt x="172" y="260"/>
                  </a:lnTo>
                  <a:lnTo>
                    <a:pt x="194" y="263"/>
                  </a:lnTo>
                  <a:lnTo>
                    <a:pt x="216" y="266"/>
                  </a:lnTo>
                  <a:lnTo>
                    <a:pt x="239" y="268"/>
                  </a:lnTo>
                  <a:lnTo>
                    <a:pt x="263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30" y="263"/>
                  </a:lnTo>
                  <a:lnTo>
                    <a:pt x="352" y="260"/>
                  </a:lnTo>
                  <a:lnTo>
                    <a:pt x="372" y="255"/>
                  </a:lnTo>
                  <a:lnTo>
                    <a:pt x="393" y="250"/>
                  </a:lnTo>
                  <a:lnTo>
                    <a:pt x="413" y="243"/>
                  </a:lnTo>
                  <a:lnTo>
                    <a:pt x="430" y="236"/>
                  </a:lnTo>
                  <a:lnTo>
                    <a:pt x="447" y="227"/>
                  </a:lnTo>
                  <a:lnTo>
                    <a:pt x="463" y="219"/>
                  </a:lnTo>
                  <a:lnTo>
                    <a:pt x="477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8" y="180"/>
                  </a:lnTo>
                  <a:lnTo>
                    <a:pt x="515" y="169"/>
                  </a:lnTo>
                  <a:lnTo>
                    <a:pt x="520" y="157"/>
                  </a:lnTo>
                  <a:lnTo>
                    <a:pt x="524" y="146"/>
                  </a:lnTo>
                  <a:lnTo>
                    <a:pt x="524" y="134"/>
                  </a:lnTo>
                  <a:lnTo>
                    <a:pt x="524" y="121"/>
                  </a:lnTo>
                  <a:lnTo>
                    <a:pt x="520" y="110"/>
                  </a:lnTo>
                  <a:lnTo>
                    <a:pt x="515" y="98"/>
                  </a:lnTo>
                  <a:lnTo>
                    <a:pt x="508" y="87"/>
                  </a:lnTo>
                  <a:lnTo>
                    <a:pt x="500" y="77"/>
                  </a:lnTo>
                  <a:lnTo>
                    <a:pt x="489" y="67"/>
                  </a:lnTo>
                  <a:lnTo>
                    <a:pt x="477" y="57"/>
                  </a:lnTo>
                  <a:lnTo>
                    <a:pt x="463" y="47"/>
                  </a:lnTo>
                  <a:lnTo>
                    <a:pt x="447" y="38"/>
                  </a:lnTo>
                  <a:lnTo>
                    <a:pt x="430" y="31"/>
                  </a:lnTo>
                  <a:lnTo>
                    <a:pt x="413" y="24"/>
                  </a:lnTo>
                  <a:lnTo>
                    <a:pt x="393" y="18"/>
                  </a:lnTo>
                  <a:lnTo>
                    <a:pt x="372" y="12"/>
                  </a:lnTo>
                  <a:lnTo>
                    <a:pt x="352" y="8"/>
                  </a:lnTo>
                  <a:lnTo>
                    <a:pt x="330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2" y="8"/>
                  </a:lnTo>
                  <a:lnTo>
                    <a:pt x="151" y="12"/>
                  </a:lnTo>
                  <a:lnTo>
                    <a:pt x="130" y="18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7" y="38"/>
                  </a:lnTo>
                  <a:lnTo>
                    <a:pt x="60" y="47"/>
                  </a:lnTo>
                  <a:lnTo>
                    <a:pt x="47" y="57"/>
                  </a:lnTo>
                  <a:lnTo>
                    <a:pt x="34" y="67"/>
                  </a:lnTo>
                  <a:lnTo>
                    <a:pt x="25" y="77"/>
                  </a:lnTo>
                  <a:lnTo>
                    <a:pt x="16" y="87"/>
                  </a:lnTo>
                  <a:lnTo>
                    <a:pt x="8" y="98"/>
                  </a:lnTo>
                  <a:lnTo>
                    <a:pt x="4" y="111"/>
                  </a:lnTo>
                  <a:lnTo>
                    <a:pt x="1" y="121"/>
                  </a:lnTo>
                  <a:lnTo>
                    <a:pt x="0" y="1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193" y="1375"/>
              <a:ext cx="526" cy="270"/>
            </a:xfrm>
            <a:custGeom>
              <a:avLst/>
              <a:gdLst>
                <a:gd name="T0" fmla="*/ 523 w 526"/>
                <a:gd name="T1" fmla="*/ 123 h 270"/>
                <a:gd name="T2" fmla="*/ 516 w 526"/>
                <a:gd name="T3" fmla="*/ 100 h 270"/>
                <a:gd name="T4" fmla="*/ 500 w 526"/>
                <a:gd name="T5" fmla="*/ 77 h 270"/>
                <a:gd name="T6" fmla="*/ 477 w 526"/>
                <a:gd name="T7" fmla="*/ 57 h 270"/>
                <a:gd name="T8" fmla="*/ 447 w 526"/>
                <a:gd name="T9" fmla="*/ 40 h 270"/>
                <a:gd name="T10" fmla="*/ 413 w 526"/>
                <a:gd name="T11" fmla="*/ 24 h 270"/>
                <a:gd name="T12" fmla="*/ 373 w 526"/>
                <a:gd name="T13" fmla="*/ 12 h 270"/>
                <a:gd name="T14" fmla="*/ 330 w 526"/>
                <a:gd name="T15" fmla="*/ 4 h 270"/>
                <a:gd name="T16" fmla="*/ 284 w 526"/>
                <a:gd name="T17" fmla="*/ 1 h 270"/>
                <a:gd name="T18" fmla="*/ 240 w 526"/>
                <a:gd name="T19" fmla="*/ 1 h 270"/>
                <a:gd name="T20" fmla="*/ 194 w 526"/>
                <a:gd name="T21" fmla="*/ 4 h 270"/>
                <a:gd name="T22" fmla="*/ 151 w 526"/>
                <a:gd name="T23" fmla="*/ 12 h 270"/>
                <a:gd name="T24" fmla="*/ 111 w 526"/>
                <a:gd name="T25" fmla="*/ 24 h 270"/>
                <a:gd name="T26" fmla="*/ 77 w 526"/>
                <a:gd name="T27" fmla="*/ 40 h 270"/>
                <a:gd name="T28" fmla="*/ 47 w 526"/>
                <a:gd name="T29" fmla="*/ 57 h 270"/>
                <a:gd name="T30" fmla="*/ 25 w 526"/>
                <a:gd name="T31" fmla="*/ 77 h 270"/>
                <a:gd name="T32" fmla="*/ 8 w 526"/>
                <a:gd name="T33" fmla="*/ 100 h 270"/>
                <a:gd name="T34" fmla="*/ 1 w 526"/>
                <a:gd name="T35" fmla="*/ 123 h 270"/>
                <a:gd name="T36" fmla="*/ 1 w 526"/>
                <a:gd name="T37" fmla="*/ 145 h 270"/>
                <a:gd name="T38" fmla="*/ 8 w 526"/>
                <a:gd name="T39" fmla="*/ 168 h 270"/>
                <a:gd name="T40" fmla="*/ 25 w 526"/>
                <a:gd name="T41" fmla="*/ 190 h 270"/>
                <a:gd name="T42" fmla="*/ 47 w 526"/>
                <a:gd name="T43" fmla="*/ 211 h 270"/>
                <a:gd name="T44" fmla="*/ 77 w 526"/>
                <a:gd name="T45" fmla="*/ 228 h 270"/>
                <a:gd name="T46" fmla="*/ 111 w 526"/>
                <a:gd name="T47" fmla="*/ 244 h 270"/>
                <a:gd name="T48" fmla="*/ 151 w 526"/>
                <a:gd name="T49" fmla="*/ 254 h 270"/>
                <a:gd name="T50" fmla="*/ 194 w 526"/>
                <a:gd name="T51" fmla="*/ 263 h 270"/>
                <a:gd name="T52" fmla="*/ 240 w 526"/>
                <a:gd name="T53" fmla="*/ 267 h 270"/>
                <a:gd name="T54" fmla="*/ 284 w 526"/>
                <a:gd name="T55" fmla="*/ 267 h 270"/>
                <a:gd name="T56" fmla="*/ 330 w 526"/>
                <a:gd name="T57" fmla="*/ 263 h 270"/>
                <a:gd name="T58" fmla="*/ 373 w 526"/>
                <a:gd name="T59" fmla="*/ 254 h 270"/>
                <a:gd name="T60" fmla="*/ 413 w 526"/>
                <a:gd name="T61" fmla="*/ 244 h 270"/>
                <a:gd name="T62" fmla="*/ 447 w 526"/>
                <a:gd name="T63" fmla="*/ 228 h 270"/>
                <a:gd name="T64" fmla="*/ 477 w 526"/>
                <a:gd name="T65" fmla="*/ 211 h 270"/>
                <a:gd name="T66" fmla="*/ 500 w 526"/>
                <a:gd name="T67" fmla="*/ 190 h 270"/>
                <a:gd name="T68" fmla="*/ 516 w 526"/>
                <a:gd name="T69" fmla="*/ 168 h 270"/>
                <a:gd name="T70" fmla="*/ 523 w 526"/>
                <a:gd name="T71" fmla="*/ 145 h 27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6" h="270">
                  <a:moveTo>
                    <a:pt x="525" y="134"/>
                  </a:moveTo>
                  <a:lnTo>
                    <a:pt x="523" y="123"/>
                  </a:lnTo>
                  <a:lnTo>
                    <a:pt x="520" y="110"/>
                  </a:lnTo>
                  <a:lnTo>
                    <a:pt x="516" y="100"/>
                  </a:lnTo>
                  <a:lnTo>
                    <a:pt x="508" y="88"/>
                  </a:lnTo>
                  <a:lnTo>
                    <a:pt x="500" y="77"/>
                  </a:lnTo>
                  <a:lnTo>
                    <a:pt x="489" y="67"/>
                  </a:lnTo>
                  <a:lnTo>
                    <a:pt x="477" y="57"/>
                  </a:lnTo>
                  <a:lnTo>
                    <a:pt x="463" y="48"/>
                  </a:lnTo>
                  <a:lnTo>
                    <a:pt x="447" y="40"/>
                  </a:lnTo>
                  <a:lnTo>
                    <a:pt x="431" y="31"/>
                  </a:lnTo>
                  <a:lnTo>
                    <a:pt x="413" y="24"/>
                  </a:lnTo>
                  <a:lnTo>
                    <a:pt x="393" y="18"/>
                  </a:lnTo>
                  <a:lnTo>
                    <a:pt x="373" y="12"/>
                  </a:lnTo>
                  <a:lnTo>
                    <a:pt x="352" y="8"/>
                  </a:lnTo>
                  <a:lnTo>
                    <a:pt x="330" y="4"/>
                  </a:lnTo>
                  <a:lnTo>
                    <a:pt x="307" y="2"/>
                  </a:lnTo>
                  <a:lnTo>
                    <a:pt x="284" y="1"/>
                  </a:lnTo>
                  <a:lnTo>
                    <a:pt x="261" y="0"/>
                  </a:lnTo>
                  <a:lnTo>
                    <a:pt x="240" y="1"/>
                  </a:lnTo>
                  <a:lnTo>
                    <a:pt x="217" y="2"/>
                  </a:lnTo>
                  <a:lnTo>
                    <a:pt x="194" y="4"/>
                  </a:lnTo>
                  <a:lnTo>
                    <a:pt x="172" y="8"/>
                  </a:lnTo>
                  <a:lnTo>
                    <a:pt x="151" y="12"/>
                  </a:lnTo>
                  <a:lnTo>
                    <a:pt x="131" y="18"/>
                  </a:lnTo>
                  <a:lnTo>
                    <a:pt x="111" y="24"/>
                  </a:lnTo>
                  <a:lnTo>
                    <a:pt x="94" y="31"/>
                  </a:lnTo>
                  <a:lnTo>
                    <a:pt x="77" y="40"/>
                  </a:lnTo>
                  <a:lnTo>
                    <a:pt x="61" y="48"/>
                  </a:lnTo>
                  <a:lnTo>
                    <a:pt x="47" y="57"/>
                  </a:lnTo>
                  <a:lnTo>
                    <a:pt x="35" y="67"/>
                  </a:lnTo>
                  <a:lnTo>
                    <a:pt x="25" y="77"/>
                  </a:lnTo>
                  <a:lnTo>
                    <a:pt x="16" y="88"/>
                  </a:lnTo>
                  <a:lnTo>
                    <a:pt x="8" y="100"/>
                  </a:lnTo>
                  <a:lnTo>
                    <a:pt x="4" y="110"/>
                  </a:lnTo>
                  <a:lnTo>
                    <a:pt x="1" y="123"/>
                  </a:lnTo>
                  <a:lnTo>
                    <a:pt x="0" y="134"/>
                  </a:lnTo>
                  <a:lnTo>
                    <a:pt x="1" y="145"/>
                  </a:lnTo>
                  <a:lnTo>
                    <a:pt x="4" y="157"/>
                  </a:lnTo>
                  <a:lnTo>
                    <a:pt x="8" y="168"/>
                  </a:lnTo>
                  <a:lnTo>
                    <a:pt x="16" y="180"/>
                  </a:lnTo>
                  <a:lnTo>
                    <a:pt x="25" y="190"/>
                  </a:lnTo>
                  <a:lnTo>
                    <a:pt x="35" y="201"/>
                  </a:lnTo>
                  <a:lnTo>
                    <a:pt x="47" y="211"/>
                  </a:lnTo>
                  <a:lnTo>
                    <a:pt x="61" y="220"/>
                  </a:lnTo>
                  <a:lnTo>
                    <a:pt x="77" y="228"/>
                  </a:lnTo>
                  <a:lnTo>
                    <a:pt x="94" y="236"/>
                  </a:lnTo>
                  <a:lnTo>
                    <a:pt x="111" y="244"/>
                  </a:lnTo>
                  <a:lnTo>
                    <a:pt x="131" y="250"/>
                  </a:lnTo>
                  <a:lnTo>
                    <a:pt x="151" y="254"/>
                  </a:lnTo>
                  <a:lnTo>
                    <a:pt x="172" y="260"/>
                  </a:lnTo>
                  <a:lnTo>
                    <a:pt x="194" y="263"/>
                  </a:lnTo>
                  <a:lnTo>
                    <a:pt x="217" y="266"/>
                  </a:lnTo>
                  <a:lnTo>
                    <a:pt x="240" y="267"/>
                  </a:lnTo>
                  <a:lnTo>
                    <a:pt x="261" y="269"/>
                  </a:lnTo>
                  <a:lnTo>
                    <a:pt x="284" y="267"/>
                  </a:lnTo>
                  <a:lnTo>
                    <a:pt x="307" y="266"/>
                  </a:lnTo>
                  <a:lnTo>
                    <a:pt x="330" y="263"/>
                  </a:lnTo>
                  <a:lnTo>
                    <a:pt x="352" y="260"/>
                  </a:lnTo>
                  <a:lnTo>
                    <a:pt x="373" y="254"/>
                  </a:lnTo>
                  <a:lnTo>
                    <a:pt x="393" y="250"/>
                  </a:lnTo>
                  <a:lnTo>
                    <a:pt x="413" y="244"/>
                  </a:lnTo>
                  <a:lnTo>
                    <a:pt x="431" y="236"/>
                  </a:lnTo>
                  <a:lnTo>
                    <a:pt x="447" y="228"/>
                  </a:lnTo>
                  <a:lnTo>
                    <a:pt x="463" y="220"/>
                  </a:lnTo>
                  <a:lnTo>
                    <a:pt x="477" y="211"/>
                  </a:lnTo>
                  <a:lnTo>
                    <a:pt x="489" y="201"/>
                  </a:lnTo>
                  <a:lnTo>
                    <a:pt x="500" y="190"/>
                  </a:lnTo>
                  <a:lnTo>
                    <a:pt x="508" y="180"/>
                  </a:lnTo>
                  <a:lnTo>
                    <a:pt x="516" y="168"/>
                  </a:lnTo>
                  <a:lnTo>
                    <a:pt x="520" y="157"/>
                  </a:lnTo>
                  <a:lnTo>
                    <a:pt x="523" y="145"/>
                  </a:lnTo>
                  <a:lnTo>
                    <a:pt x="525" y="1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1159" y="1375"/>
              <a:ext cx="525" cy="270"/>
            </a:xfrm>
            <a:custGeom>
              <a:avLst/>
              <a:gdLst>
                <a:gd name="T0" fmla="*/ 1 w 525"/>
                <a:gd name="T1" fmla="*/ 145 h 270"/>
                <a:gd name="T2" fmla="*/ 8 w 525"/>
                <a:gd name="T3" fmla="*/ 168 h 270"/>
                <a:gd name="T4" fmla="*/ 23 w 525"/>
                <a:gd name="T5" fmla="*/ 190 h 270"/>
                <a:gd name="T6" fmla="*/ 46 w 525"/>
                <a:gd name="T7" fmla="*/ 211 h 270"/>
                <a:gd name="T8" fmla="*/ 76 w 525"/>
                <a:gd name="T9" fmla="*/ 228 h 270"/>
                <a:gd name="T10" fmla="*/ 111 w 525"/>
                <a:gd name="T11" fmla="*/ 244 h 270"/>
                <a:gd name="T12" fmla="*/ 151 w 525"/>
                <a:gd name="T13" fmla="*/ 254 h 270"/>
                <a:gd name="T14" fmla="*/ 194 w 525"/>
                <a:gd name="T15" fmla="*/ 263 h 270"/>
                <a:gd name="T16" fmla="*/ 239 w 525"/>
                <a:gd name="T17" fmla="*/ 267 h 270"/>
                <a:gd name="T18" fmla="*/ 284 w 525"/>
                <a:gd name="T19" fmla="*/ 267 h 270"/>
                <a:gd name="T20" fmla="*/ 329 w 525"/>
                <a:gd name="T21" fmla="*/ 263 h 270"/>
                <a:gd name="T22" fmla="*/ 372 w 525"/>
                <a:gd name="T23" fmla="*/ 254 h 270"/>
                <a:gd name="T24" fmla="*/ 412 w 525"/>
                <a:gd name="T25" fmla="*/ 243 h 270"/>
                <a:gd name="T26" fmla="*/ 446 w 525"/>
                <a:gd name="T27" fmla="*/ 228 h 270"/>
                <a:gd name="T28" fmla="*/ 476 w 525"/>
                <a:gd name="T29" fmla="*/ 210 h 270"/>
                <a:gd name="T30" fmla="*/ 498 w 525"/>
                <a:gd name="T31" fmla="*/ 190 h 270"/>
                <a:gd name="T32" fmla="*/ 515 w 525"/>
                <a:gd name="T33" fmla="*/ 168 h 270"/>
                <a:gd name="T34" fmla="*/ 522 w 525"/>
                <a:gd name="T35" fmla="*/ 145 h 270"/>
                <a:gd name="T36" fmla="*/ 522 w 525"/>
                <a:gd name="T37" fmla="*/ 123 h 270"/>
                <a:gd name="T38" fmla="*/ 515 w 525"/>
                <a:gd name="T39" fmla="*/ 100 h 270"/>
                <a:gd name="T40" fmla="*/ 498 w 525"/>
                <a:gd name="T41" fmla="*/ 77 h 270"/>
                <a:gd name="T42" fmla="*/ 476 w 525"/>
                <a:gd name="T43" fmla="*/ 57 h 270"/>
                <a:gd name="T44" fmla="*/ 446 w 525"/>
                <a:gd name="T45" fmla="*/ 40 h 270"/>
                <a:gd name="T46" fmla="*/ 412 w 525"/>
                <a:gd name="T47" fmla="*/ 24 h 270"/>
                <a:gd name="T48" fmla="*/ 372 w 525"/>
                <a:gd name="T49" fmla="*/ 12 h 270"/>
                <a:gd name="T50" fmla="*/ 329 w 525"/>
                <a:gd name="T51" fmla="*/ 4 h 270"/>
                <a:gd name="T52" fmla="*/ 284 w 525"/>
                <a:gd name="T53" fmla="*/ 1 h 270"/>
                <a:gd name="T54" fmla="*/ 239 w 525"/>
                <a:gd name="T55" fmla="*/ 1 h 270"/>
                <a:gd name="T56" fmla="*/ 193 w 525"/>
                <a:gd name="T57" fmla="*/ 4 h 270"/>
                <a:gd name="T58" fmla="*/ 151 w 525"/>
                <a:gd name="T59" fmla="*/ 12 h 270"/>
                <a:gd name="T60" fmla="*/ 111 w 525"/>
                <a:gd name="T61" fmla="*/ 24 h 270"/>
                <a:gd name="T62" fmla="*/ 76 w 525"/>
                <a:gd name="T63" fmla="*/ 40 h 270"/>
                <a:gd name="T64" fmla="*/ 46 w 525"/>
                <a:gd name="T65" fmla="*/ 57 h 270"/>
                <a:gd name="T66" fmla="*/ 23 w 525"/>
                <a:gd name="T67" fmla="*/ 77 h 270"/>
                <a:gd name="T68" fmla="*/ 8 w 525"/>
                <a:gd name="T69" fmla="*/ 100 h 270"/>
                <a:gd name="T70" fmla="*/ 1 w 525"/>
                <a:gd name="T71" fmla="*/ 123 h 27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5" h="270">
                  <a:moveTo>
                    <a:pt x="0" y="134"/>
                  </a:moveTo>
                  <a:lnTo>
                    <a:pt x="1" y="145"/>
                  </a:lnTo>
                  <a:lnTo>
                    <a:pt x="3" y="157"/>
                  </a:lnTo>
                  <a:lnTo>
                    <a:pt x="8" y="168"/>
                  </a:lnTo>
                  <a:lnTo>
                    <a:pt x="15" y="180"/>
                  </a:lnTo>
                  <a:lnTo>
                    <a:pt x="23" y="190"/>
                  </a:lnTo>
                  <a:lnTo>
                    <a:pt x="34" y="201"/>
                  </a:lnTo>
                  <a:lnTo>
                    <a:pt x="46" y="211"/>
                  </a:lnTo>
                  <a:lnTo>
                    <a:pt x="60" y="220"/>
                  </a:lnTo>
                  <a:lnTo>
                    <a:pt x="76" y="228"/>
                  </a:lnTo>
                  <a:lnTo>
                    <a:pt x="93" y="236"/>
                  </a:lnTo>
                  <a:lnTo>
                    <a:pt x="111" y="244"/>
                  </a:lnTo>
                  <a:lnTo>
                    <a:pt x="130" y="250"/>
                  </a:lnTo>
                  <a:lnTo>
                    <a:pt x="151" y="254"/>
                  </a:lnTo>
                  <a:lnTo>
                    <a:pt x="171" y="260"/>
                  </a:lnTo>
                  <a:lnTo>
                    <a:pt x="194" y="263"/>
                  </a:lnTo>
                  <a:lnTo>
                    <a:pt x="216" y="266"/>
                  </a:lnTo>
                  <a:lnTo>
                    <a:pt x="239" y="267"/>
                  </a:lnTo>
                  <a:lnTo>
                    <a:pt x="262" y="269"/>
                  </a:lnTo>
                  <a:lnTo>
                    <a:pt x="284" y="267"/>
                  </a:lnTo>
                  <a:lnTo>
                    <a:pt x="307" y="266"/>
                  </a:lnTo>
                  <a:lnTo>
                    <a:pt x="329" y="263"/>
                  </a:lnTo>
                  <a:lnTo>
                    <a:pt x="351" y="260"/>
                  </a:lnTo>
                  <a:lnTo>
                    <a:pt x="372" y="254"/>
                  </a:lnTo>
                  <a:lnTo>
                    <a:pt x="392" y="250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6" y="228"/>
                  </a:lnTo>
                  <a:lnTo>
                    <a:pt x="462" y="220"/>
                  </a:lnTo>
                  <a:lnTo>
                    <a:pt x="476" y="210"/>
                  </a:lnTo>
                  <a:lnTo>
                    <a:pt x="489" y="201"/>
                  </a:lnTo>
                  <a:lnTo>
                    <a:pt x="498" y="190"/>
                  </a:lnTo>
                  <a:lnTo>
                    <a:pt x="507" y="180"/>
                  </a:lnTo>
                  <a:lnTo>
                    <a:pt x="515" y="168"/>
                  </a:lnTo>
                  <a:lnTo>
                    <a:pt x="519" y="157"/>
                  </a:lnTo>
                  <a:lnTo>
                    <a:pt x="522" y="145"/>
                  </a:lnTo>
                  <a:lnTo>
                    <a:pt x="524" y="134"/>
                  </a:lnTo>
                  <a:lnTo>
                    <a:pt x="522" y="123"/>
                  </a:lnTo>
                  <a:lnTo>
                    <a:pt x="519" y="110"/>
                  </a:lnTo>
                  <a:lnTo>
                    <a:pt x="515" y="100"/>
                  </a:lnTo>
                  <a:lnTo>
                    <a:pt x="507" y="88"/>
                  </a:lnTo>
                  <a:lnTo>
                    <a:pt x="498" y="77"/>
                  </a:lnTo>
                  <a:lnTo>
                    <a:pt x="489" y="67"/>
                  </a:lnTo>
                  <a:lnTo>
                    <a:pt x="476" y="57"/>
                  </a:lnTo>
                  <a:lnTo>
                    <a:pt x="462" y="48"/>
                  </a:lnTo>
                  <a:lnTo>
                    <a:pt x="446" y="40"/>
                  </a:lnTo>
                  <a:lnTo>
                    <a:pt x="430" y="31"/>
                  </a:lnTo>
                  <a:lnTo>
                    <a:pt x="412" y="24"/>
                  </a:lnTo>
                  <a:lnTo>
                    <a:pt x="392" y="18"/>
                  </a:lnTo>
                  <a:lnTo>
                    <a:pt x="372" y="12"/>
                  </a:lnTo>
                  <a:lnTo>
                    <a:pt x="351" y="8"/>
                  </a:lnTo>
                  <a:lnTo>
                    <a:pt x="329" y="4"/>
                  </a:lnTo>
                  <a:lnTo>
                    <a:pt x="307" y="2"/>
                  </a:lnTo>
                  <a:lnTo>
                    <a:pt x="284" y="1"/>
                  </a:lnTo>
                  <a:lnTo>
                    <a:pt x="262" y="0"/>
                  </a:lnTo>
                  <a:lnTo>
                    <a:pt x="239" y="1"/>
                  </a:lnTo>
                  <a:lnTo>
                    <a:pt x="216" y="2"/>
                  </a:lnTo>
                  <a:lnTo>
                    <a:pt x="193" y="4"/>
                  </a:lnTo>
                  <a:lnTo>
                    <a:pt x="171" y="8"/>
                  </a:lnTo>
                  <a:lnTo>
                    <a:pt x="151" y="12"/>
                  </a:lnTo>
                  <a:lnTo>
                    <a:pt x="130" y="18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6" y="40"/>
                  </a:lnTo>
                  <a:lnTo>
                    <a:pt x="60" y="48"/>
                  </a:lnTo>
                  <a:lnTo>
                    <a:pt x="46" y="57"/>
                  </a:lnTo>
                  <a:lnTo>
                    <a:pt x="34" y="67"/>
                  </a:lnTo>
                  <a:lnTo>
                    <a:pt x="23" y="77"/>
                  </a:lnTo>
                  <a:lnTo>
                    <a:pt x="15" y="88"/>
                  </a:lnTo>
                  <a:lnTo>
                    <a:pt x="8" y="100"/>
                  </a:lnTo>
                  <a:lnTo>
                    <a:pt x="3" y="110"/>
                  </a:lnTo>
                  <a:lnTo>
                    <a:pt x="1" y="123"/>
                  </a:lnTo>
                  <a:lnTo>
                    <a:pt x="0" y="1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1689" y="1705"/>
              <a:ext cx="788" cy="442"/>
            </a:xfrm>
            <a:custGeom>
              <a:avLst/>
              <a:gdLst>
                <a:gd name="T0" fmla="*/ 0 w 788"/>
                <a:gd name="T1" fmla="*/ 221 h 442"/>
                <a:gd name="T2" fmla="*/ 388 w 788"/>
                <a:gd name="T3" fmla="*/ 0 h 442"/>
                <a:gd name="T4" fmla="*/ 787 w 788"/>
                <a:gd name="T5" fmla="*/ 229 h 442"/>
                <a:gd name="T6" fmla="*/ 388 w 788"/>
                <a:gd name="T7" fmla="*/ 441 h 442"/>
                <a:gd name="T8" fmla="*/ 0 w 788"/>
                <a:gd name="T9" fmla="*/ 221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8" h="442">
                  <a:moveTo>
                    <a:pt x="0" y="221"/>
                  </a:moveTo>
                  <a:lnTo>
                    <a:pt x="388" y="0"/>
                  </a:lnTo>
                  <a:lnTo>
                    <a:pt x="787" y="229"/>
                  </a:lnTo>
                  <a:lnTo>
                    <a:pt x="388" y="441"/>
                  </a:lnTo>
                  <a:lnTo>
                    <a:pt x="0" y="2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2766" y="1815"/>
              <a:ext cx="851" cy="278"/>
            </a:xfrm>
            <a:custGeom>
              <a:avLst/>
              <a:gdLst>
                <a:gd name="T0" fmla="*/ 850 w 851"/>
                <a:gd name="T1" fmla="*/ 277 h 278"/>
                <a:gd name="T2" fmla="*/ 850 w 851"/>
                <a:gd name="T3" fmla="*/ 0 h 278"/>
                <a:gd name="T4" fmla="*/ 0 w 851"/>
                <a:gd name="T5" fmla="*/ 0 h 278"/>
                <a:gd name="T6" fmla="*/ 0 w 851"/>
                <a:gd name="T7" fmla="*/ 277 h 278"/>
                <a:gd name="T8" fmla="*/ 850 w 851"/>
                <a:gd name="T9" fmla="*/ 277 h 2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51" h="278">
                  <a:moveTo>
                    <a:pt x="850" y="277"/>
                  </a:moveTo>
                  <a:lnTo>
                    <a:pt x="850" y="0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850" y="27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600" y="1808"/>
              <a:ext cx="727" cy="277"/>
            </a:xfrm>
            <a:custGeom>
              <a:avLst/>
              <a:gdLst>
                <a:gd name="T0" fmla="*/ 726 w 727"/>
                <a:gd name="T1" fmla="*/ 276 h 277"/>
                <a:gd name="T2" fmla="*/ 726 w 727"/>
                <a:gd name="T3" fmla="*/ 0 h 277"/>
                <a:gd name="T4" fmla="*/ 0 w 727"/>
                <a:gd name="T5" fmla="*/ 0 h 277"/>
                <a:gd name="T6" fmla="*/ 0 w 727"/>
                <a:gd name="T7" fmla="*/ 276 h 277"/>
                <a:gd name="T8" fmla="*/ 726 w 727"/>
                <a:gd name="T9" fmla="*/ 276 h 2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7" h="277">
                  <a:moveTo>
                    <a:pt x="726" y="276"/>
                  </a:moveTo>
                  <a:lnTo>
                    <a:pt x="726" y="0"/>
                  </a:lnTo>
                  <a:lnTo>
                    <a:pt x="0" y="0"/>
                  </a:lnTo>
                  <a:lnTo>
                    <a:pt x="0" y="276"/>
                  </a:lnTo>
                  <a:lnTo>
                    <a:pt x="726" y="27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2766" y="1186"/>
              <a:ext cx="526" cy="269"/>
            </a:xfrm>
            <a:custGeom>
              <a:avLst/>
              <a:gdLst>
                <a:gd name="T0" fmla="*/ 523 w 526"/>
                <a:gd name="T1" fmla="*/ 121 h 269"/>
                <a:gd name="T2" fmla="*/ 516 w 526"/>
                <a:gd name="T3" fmla="*/ 98 h 269"/>
                <a:gd name="T4" fmla="*/ 501 w 526"/>
                <a:gd name="T5" fmla="*/ 77 h 269"/>
                <a:gd name="T6" fmla="*/ 478 w 526"/>
                <a:gd name="T7" fmla="*/ 57 h 269"/>
                <a:gd name="T8" fmla="*/ 448 w 526"/>
                <a:gd name="T9" fmla="*/ 38 h 269"/>
                <a:gd name="T10" fmla="*/ 412 w 526"/>
                <a:gd name="T11" fmla="*/ 24 h 269"/>
                <a:gd name="T12" fmla="*/ 373 w 526"/>
                <a:gd name="T13" fmla="*/ 12 h 269"/>
                <a:gd name="T14" fmla="*/ 330 w 526"/>
                <a:gd name="T15" fmla="*/ 4 h 269"/>
                <a:gd name="T16" fmla="*/ 285 w 526"/>
                <a:gd name="T17" fmla="*/ 0 h 269"/>
                <a:gd name="T18" fmla="*/ 239 w 526"/>
                <a:gd name="T19" fmla="*/ 0 h 269"/>
                <a:gd name="T20" fmla="*/ 194 w 526"/>
                <a:gd name="T21" fmla="*/ 4 h 269"/>
                <a:gd name="T22" fmla="*/ 151 w 526"/>
                <a:gd name="T23" fmla="*/ 12 h 269"/>
                <a:gd name="T24" fmla="*/ 112 w 526"/>
                <a:gd name="T25" fmla="*/ 24 h 269"/>
                <a:gd name="T26" fmla="*/ 76 w 526"/>
                <a:gd name="T27" fmla="*/ 38 h 269"/>
                <a:gd name="T28" fmla="*/ 46 w 526"/>
                <a:gd name="T29" fmla="*/ 57 h 269"/>
                <a:gd name="T30" fmla="*/ 23 w 526"/>
                <a:gd name="T31" fmla="*/ 77 h 269"/>
                <a:gd name="T32" fmla="*/ 8 w 526"/>
                <a:gd name="T33" fmla="*/ 98 h 269"/>
                <a:gd name="T34" fmla="*/ 1 w 526"/>
                <a:gd name="T35" fmla="*/ 121 h 269"/>
                <a:gd name="T36" fmla="*/ 1 w 526"/>
                <a:gd name="T37" fmla="*/ 146 h 269"/>
                <a:gd name="T38" fmla="*/ 8 w 526"/>
                <a:gd name="T39" fmla="*/ 169 h 269"/>
                <a:gd name="T40" fmla="*/ 23 w 526"/>
                <a:gd name="T41" fmla="*/ 190 h 269"/>
                <a:gd name="T42" fmla="*/ 46 w 526"/>
                <a:gd name="T43" fmla="*/ 210 h 269"/>
                <a:gd name="T44" fmla="*/ 76 w 526"/>
                <a:gd name="T45" fmla="*/ 229 h 269"/>
                <a:gd name="T46" fmla="*/ 112 w 526"/>
                <a:gd name="T47" fmla="*/ 243 h 269"/>
                <a:gd name="T48" fmla="*/ 151 w 526"/>
                <a:gd name="T49" fmla="*/ 256 h 269"/>
                <a:gd name="T50" fmla="*/ 194 w 526"/>
                <a:gd name="T51" fmla="*/ 263 h 269"/>
                <a:gd name="T52" fmla="*/ 239 w 526"/>
                <a:gd name="T53" fmla="*/ 268 h 269"/>
                <a:gd name="T54" fmla="*/ 285 w 526"/>
                <a:gd name="T55" fmla="*/ 268 h 269"/>
                <a:gd name="T56" fmla="*/ 330 w 526"/>
                <a:gd name="T57" fmla="*/ 263 h 269"/>
                <a:gd name="T58" fmla="*/ 373 w 526"/>
                <a:gd name="T59" fmla="*/ 256 h 269"/>
                <a:gd name="T60" fmla="*/ 412 w 526"/>
                <a:gd name="T61" fmla="*/ 243 h 269"/>
                <a:gd name="T62" fmla="*/ 448 w 526"/>
                <a:gd name="T63" fmla="*/ 229 h 269"/>
                <a:gd name="T64" fmla="*/ 478 w 526"/>
                <a:gd name="T65" fmla="*/ 210 h 269"/>
                <a:gd name="T66" fmla="*/ 501 w 526"/>
                <a:gd name="T67" fmla="*/ 190 h 269"/>
                <a:gd name="T68" fmla="*/ 516 w 526"/>
                <a:gd name="T69" fmla="*/ 169 h 269"/>
                <a:gd name="T70" fmla="*/ 523 w 526"/>
                <a:gd name="T71" fmla="*/ 146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6" h="269">
                  <a:moveTo>
                    <a:pt x="525" y="134"/>
                  </a:moveTo>
                  <a:lnTo>
                    <a:pt x="523" y="121"/>
                  </a:lnTo>
                  <a:lnTo>
                    <a:pt x="521" y="110"/>
                  </a:lnTo>
                  <a:lnTo>
                    <a:pt x="516" y="98"/>
                  </a:lnTo>
                  <a:lnTo>
                    <a:pt x="509" y="88"/>
                  </a:lnTo>
                  <a:lnTo>
                    <a:pt x="501" y="77"/>
                  </a:lnTo>
                  <a:lnTo>
                    <a:pt x="490" y="67"/>
                  </a:lnTo>
                  <a:lnTo>
                    <a:pt x="478" y="57"/>
                  </a:lnTo>
                  <a:lnTo>
                    <a:pt x="464" y="47"/>
                  </a:lnTo>
                  <a:lnTo>
                    <a:pt x="448" y="38"/>
                  </a:lnTo>
                  <a:lnTo>
                    <a:pt x="431" y="31"/>
                  </a:lnTo>
                  <a:lnTo>
                    <a:pt x="412" y="24"/>
                  </a:lnTo>
                  <a:lnTo>
                    <a:pt x="393" y="18"/>
                  </a:lnTo>
                  <a:lnTo>
                    <a:pt x="373" y="12"/>
                  </a:lnTo>
                  <a:lnTo>
                    <a:pt x="351" y="8"/>
                  </a:lnTo>
                  <a:lnTo>
                    <a:pt x="330" y="4"/>
                  </a:lnTo>
                  <a:lnTo>
                    <a:pt x="308" y="1"/>
                  </a:lnTo>
                  <a:lnTo>
                    <a:pt x="285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3" y="8"/>
                  </a:lnTo>
                  <a:lnTo>
                    <a:pt x="151" y="12"/>
                  </a:lnTo>
                  <a:lnTo>
                    <a:pt x="130" y="18"/>
                  </a:lnTo>
                  <a:lnTo>
                    <a:pt x="112" y="24"/>
                  </a:lnTo>
                  <a:lnTo>
                    <a:pt x="93" y="31"/>
                  </a:lnTo>
                  <a:lnTo>
                    <a:pt x="76" y="38"/>
                  </a:lnTo>
                  <a:lnTo>
                    <a:pt x="60" y="47"/>
                  </a:lnTo>
                  <a:lnTo>
                    <a:pt x="46" y="57"/>
                  </a:lnTo>
                  <a:lnTo>
                    <a:pt x="34" y="67"/>
                  </a:lnTo>
                  <a:lnTo>
                    <a:pt x="23" y="77"/>
                  </a:lnTo>
                  <a:lnTo>
                    <a:pt x="15" y="88"/>
                  </a:lnTo>
                  <a:lnTo>
                    <a:pt x="8" y="98"/>
                  </a:lnTo>
                  <a:lnTo>
                    <a:pt x="3" y="110"/>
                  </a:lnTo>
                  <a:lnTo>
                    <a:pt x="1" y="121"/>
                  </a:lnTo>
                  <a:lnTo>
                    <a:pt x="0" y="134"/>
                  </a:lnTo>
                  <a:lnTo>
                    <a:pt x="1" y="146"/>
                  </a:lnTo>
                  <a:lnTo>
                    <a:pt x="3" y="157"/>
                  </a:lnTo>
                  <a:lnTo>
                    <a:pt x="8" y="169"/>
                  </a:lnTo>
                  <a:lnTo>
                    <a:pt x="15" y="180"/>
                  </a:lnTo>
                  <a:lnTo>
                    <a:pt x="23" y="190"/>
                  </a:lnTo>
                  <a:lnTo>
                    <a:pt x="34" y="200"/>
                  </a:lnTo>
                  <a:lnTo>
                    <a:pt x="46" y="210"/>
                  </a:lnTo>
                  <a:lnTo>
                    <a:pt x="60" y="220"/>
                  </a:lnTo>
                  <a:lnTo>
                    <a:pt x="76" y="229"/>
                  </a:lnTo>
                  <a:lnTo>
                    <a:pt x="93" y="236"/>
                  </a:lnTo>
                  <a:lnTo>
                    <a:pt x="112" y="243"/>
                  </a:lnTo>
                  <a:lnTo>
                    <a:pt x="130" y="250"/>
                  </a:lnTo>
                  <a:lnTo>
                    <a:pt x="151" y="256"/>
                  </a:lnTo>
                  <a:lnTo>
                    <a:pt x="173" y="260"/>
                  </a:lnTo>
                  <a:lnTo>
                    <a:pt x="194" y="263"/>
                  </a:lnTo>
                  <a:lnTo>
                    <a:pt x="216" y="266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5" y="268"/>
                  </a:lnTo>
                  <a:lnTo>
                    <a:pt x="308" y="266"/>
                  </a:lnTo>
                  <a:lnTo>
                    <a:pt x="330" y="263"/>
                  </a:lnTo>
                  <a:lnTo>
                    <a:pt x="351" y="260"/>
                  </a:lnTo>
                  <a:lnTo>
                    <a:pt x="373" y="256"/>
                  </a:lnTo>
                  <a:lnTo>
                    <a:pt x="393" y="250"/>
                  </a:lnTo>
                  <a:lnTo>
                    <a:pt x="412" y="243"/>
                  </a:lnTo>
                  <a:lnTo>
                    <a:pt x="431" y="236"/>
                  </a:lnTo>
                  <a:lnTo>
                    <a:pt x="448" y="229"/>
                  </a:lnTo>
                  <a:lnTo>
                    <a:pt x="464" y="220"/>
                  </a:lnTo>
                  <a:lnTo>
                    <a:pt x="478" y="210"/>
                  </a:lnTo>
                  <a:lnTo>
                    <a:pt x="490" y="200"/>
                  </a:lnTo>
                  <a:lnTo>
                    <a:pt x="501" y="190"/>
                  </a:lnTo>
                  <a:lnTo>
                    <a:pt x="509" y="180"/>
                  </a:lnTo>
                  <a:lnTo>
                    <a:pt x="516" y="169"/>
                  </a:lnTo>
                  <a:lnTo>
                    <a:pt x="521" y="157"/>
                  </a:lnTo>
                  <a:lnTo>
                    <a:pt x="523" y="146"/>
                  </a:lnTo>
                  <a:lnTo>
                    <a:pt x="525" y="1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1237" y="1417"/>
              <a:ext cx="296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err="1">
                  <a:solidFill>
                    <a:srgbClr val="000000"/>
                  </a:solidFill>
                  <a:latin typeface="Arial" panose="020B0604020202020204" pitchFamily="34" charset="0"/>
                </a:rPr>
                <a:t>sal</a:t>
              </a:r>
              <a:endParaRPr lang="en-US" altLang="en-US" sz="16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2788" y="1212"/>
              <a:ext cx="540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dname</a:t>
              </a: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3240" y="1416"/>
              <a:ext cx="540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budget</a:t>
              </a: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2359" y="1417"/>
              <a:ext cx="304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u="sng">
                  <a:solidFill>
                    <a:srgbClr val="000000"/>
                  </a:solidFill>
                  <a:latin typeface="Arial" panose="020B0604020202020204" pitchFamily="34" charset="0"/>
                </a:rPr>
                <a:t>did</a:t>
              </a: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1762" y="1070"/>
              <a:ext cx="441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since</a:t>
              </a: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705" y="1204"/>
              <a:ext cx="572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1715" y="1835"/>
              <a:ext cx="698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Works_In</a:t>
              </a: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2728" y="1849"/>
              <a:ext cx="906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Departments</a:t>
              </a: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561" y="1849"/>
              <a:ext cx="919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Employees</a:t>
              </a: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247" y="1409"/>
              <a:ext cx="494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u"/>
                <a:defRPr sz="28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err="1">
                  <a:solidFill>
                    <a:srgbClr val="000000"/>
                  </a:solidFill>
                  <a:latin typeface="Arial" panose="020B0604020202020204" pitchFamily="34" charset="0"/>
                </a:rPr>
                <a:t>empid</a:t>
              </a:r>
              <a:endParaRPr lang="en-US" altLang="en-US" sz="16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908" y="1437"/>
              <a:ext cx="0" cy="3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431" y="1655"/>
              <a:ext cx="395" cy="15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H="1">
              <a:off x="1172" y="1655"/>
              <a:ext cx="253" cy="14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 flipH="1">
              <a:off x="1313" y="1924"/>
              <a:ext cx="36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2477" y="1935"/>
              <a:ext cx="26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1953" y="1307"/>
              <a:ext cx="117" cy="39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2559" y="1669"/>
              <a:ext cx="350" cy="1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3013" y="1470"/>
              <a:ext cx="75" cy="35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 flipH="1">
              <a:off x="3308" y="1650"/>
              <a:ext cx="200" cy="15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337265" y="4102250"/>
          <a:ext cx="333465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552">
                  <a:extLst>
                    <a:ext uri="{9D8B030D-6E8A-4147-A177-3AD203B41FA5}">
                      <a16:colId xmlns:a16="http://schemas.microsoft.com/office/drawing/2014/main" val="2224978486"/>
                    </a:ext>
                  </a:extLst>
                </a:gridCol>
                <a:gridCol w="1111552">
                  <a:extLst>
                    <a:ext uri="{9D8B030D-6E8A-4147-A177-3AD203B41FA5}">
                      <a16:colId xmlns:a16="http://schemas.microsoft.com/office/drawing/2014/main" val="3526978896"/>
                    </a:ext>
                  </a:extLst>
                </a:gridCol>
                <a:gridCol w="1111552">
                  <a:extLst>
                    <a:ext uri="{9D8B030D-6E8A-4147-A177-3AD203B41FA5}">
                      <a16:colId xmlns:a16="http://schemas.microsoft.com/office/drawing/2014/main" val="2269242704"/>
                    </a:ext>
                  </a:extLst>
                </a:gridCol>
              </a:tblGrid>
              <a:tr h="282638">
                <a:tc>
                  <a:txBody>
                    <a:bodyPr/>
                    <a:lstStyle/>
                    <a:p>
                      <a:r>
                        <a:rPr lang="en-IN" err="1"/>
                        <a:t>empid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err="1"/>
                        <a:t>sal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128391"/>
                  </a:ext>
                </a:extLst>
              </a:tr>
              <a:tr h="282638">
                <a:tc>
                  <a:txBody>
                    <a:bodyPr/>
                    <a:lstStyle/>
                    <a:p>
                      <a:r>
                        <a:rPr lang="en-IN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182978"/>
                  </a:ext>
                </a:extLst>
              </a:tr>
              <a:tr h="282638">
                <a:tc>
                  <a:txBody>
                    <a:bodyPr/>
                    <a:lstStyle/>
                    <a:p>
                      <a:r>
                        <a:rPr lang="en-IN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74967"/>
                  </a:ext>
                </a:extLst>
              </a:tr>
              <a:tr h="282638">
                <a:tc>
                  <a:txBody>
                    <a:bodyPr/>
                    <a:lstStyle/>
                    <a:p>
                      <a:r>
                        <a:rPr lang="en-IN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801640"/>
                  </a:ext>
                </a:extLst>
              </a:tr>
              <a:tr h="282638">
                <a:tc>
                  <a:txBody>
                    <a:bodyPr/>
                    <a:lstStyle/>
                    <a:p>
                      <a:r>
                        <a:rPr lang="en-IN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807016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8599714" y="4302970"/>
          <a:ext cx="313507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972">
                  <a:extLst>
                    <a:ext uri="{9D8B030D-6E8A-4147-A177-3AD203B41FA5}">
                      <a16:colId xmlns:a16="http://schemas.microsoft.com/office/drawing/2014/main" val="2224978486"/>
                    </a:ext>
                  </a:extLst>
                </a:gridCol>
                <a:gridCol w="1111552">
                  <a:extLst>
                    <a:ext uri="{9D8B030D-6E8A-4147-A177-3AD203B41FA5}">
                      <a16:colId xmlns:a16="http://schemas.microsoft.com/office/drawing/2014/main" val="3526978896"/>
                    </a:ext>
                  </a:extLst>
                </a:gridCol>
                <a:gridCol w="1111552">
                  <a:extLst>
                    <a:ext uri="{9D8B030D-6E8A-4147-A177-3AD203B41FA5}">
                      <a16:colId xmlns:a16="http://schemas.microsoft.com/office/drawing/2014/main" val="2269242704"/>
                    </a:ext>
                  </a:extLst>
                </a:gridCol>
              </a:tblGrid>
              <a:tr h="282638">
                <a:tc>
                  <a:txBody>
                    <a:bodyPr/>
                    <a:lstStyle/>
                    <a:p>
                      <a:r>
                        <a:rPr lang="en-IN"/>
                        <a:t>did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err="1"/>
                        <a:t>dname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budget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128391"/>
                  </a:ext>
                </a:extLst>
              </a:tr>
              <a:tr h="282638">
                <a:tc>
                  <a:txBody>
                    <a:bodyPr/>
                    <a:lstStyle/>
                    <a:p>
                      <a:r>
                        <a:rPr lang="en-IN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20 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182978"/>
                  </a:ext>
                </a:extLst>
              </a:tr>
              <a:tr h="282638">
                <a:tc>
                  <a:txBody>
                    <a:bodyPr/>
                    <a:lstStyle/>
                    <a:p>
                      <a:r>
                        <a:rPr lang="en-IN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15 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74967"/>
                  </a:ext>
                </a:extLst>
              </a:tr>
              <a:tr h="282638">
                <a:tc>
                  <a:txBody>
                    <a:bodyPr/>
                    <a:lstStyle/>
                    <a:p>
                      <a:r>
                        <a:rPr lang="en-IN"/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25 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80164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4441754" y="4102250"/>
          <a:ext cx="333465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552">
                  <a:extLst>
                    <a:ext uri="{9D8B030D-6E8A-4147-A177-3AD203B41FA5}">
                      <a16:colId xmlns:a16="http://schemas.microsoft.com/office/drawing/2014/main" val="2224978486"/>
                    </a:ext>
                  </a:extLst>
                </a:gridCol>
                <a:gridCol w="820727">
                  <a:extLst>
                    <a:ext uri="{9D8B030D-6E8A-4147-A177-3AD203B41FA5}">
                      <a16:colId xmlns:a16="http://schemas.microsoft.com/office/drawing/2014/main" val="3526978896"/>
                    </a:ext>
                  </a:extLst>
                </a:gridCol>
                <a:gridCol w="1402377">
                  <a:extLst>
                    <a:ext uri="{9D8B030D-6E8A-4147-A177-3AD203B41FA5}">
                      <a16:colId xmlns:a16="http://schemas.microsoft.com/office/drawing/2014/main" val="2269242704"/>
                    </a:ext>
                  </a:extLst>
                </a:gridCol>
              </a:tblGrid>
              <a:tr h="282638">
                <a:tc>
                  <a:txBody>
                    <a:bodyPr/>
                    <a:lstStyle/>
                    <a:p>
                      <a:r>
                        <a:rPr lang="en-IN" err="1"/>
                        <a:t>empid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did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since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128391"/>
                  </a:ext>
                </a:extLst>
              </a:tr>
              <a:tr h="282638">
                <a:tc>
                  <a:txBody>
                    <a:bodyPr/>
                    <a:lstStyle/>
                    <a:p>
                      <a:r>
                        <a:rPr lang="en-IN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1-1-2019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182978"/>
                  </a:ext>
                </a:extLst>
              </a:tr>
              <a:tr h="282638">
                <a:tc>
                  <a:txBody>
                    <a:bodyPr/>
                    <a:lstStyle/>
                    <a:p>
                      <a:r>
                        <a:rPr lang="en-IN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1-1-2019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74967"/>
                  </a:ext>
                </a:extLst>
              </a:tr>
              <a:tr h="282638">
                <a:tc>
                  <a:txBody>
                    <a:bodyPr/>
                    <a:lstStyle/>
                    <a:p>
                      <a:r>
                        <a:rPr lang="en-IN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11-3-2020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801640"/>
                  </a:ext>
                </a:extLst>
              </a:tr>
            </a:tbl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flipH="1">
            <a:off x="7776410" y="4833770"/>
            <a:ext cx="769833" cy="57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7776410" y="4604658"/>
            <a:ext cx="769833" cy="85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7776410" y="5016650"/>
            <a:ext cx="769833" cy="138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450210" y="5931050"/>
            <a:ext cx="1123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Employee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361326" y="5834633"/>
            <a:ext cx="144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Departments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72941" y="5561718"/>
            <a:ext cx="109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err="1"/>
              <a:t>Works_In</a:t>
            </a:r>
            <a:endParaRPr lang="en-IN" b="1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671921" y="4604658"/>
            <a:ext cx="769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6" idx="3"/>
          </p:cNvCxnSpPr>
          <p:nvPr/>
        </p:nvCxnSpPr>
        <p:spPr>
          <a:xfrm>
            <a:off x="3671921" y="5016650"/>
            <a:ext cx="769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671921" y="5409134"/>
            <a:ext cx="769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05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FC3C03-67F6-4601-A27C-579326EF49A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CD0784857D204FADBBCDC6481DFF13" ma:contentTypeVersion="10" ma:contentTypeDescription="Create a new document." ma:contentTypeScope="" ma:versionID="7cf02ebc009cede2e20c79887c133bbd">
  <xsd:schema xmlns:xsd="http://www.w3.org/2001/XMLSchema" xmlns:xs="http://www.w3.org/2001/XMLSchema" xmlns:p="http://schemas.microsoft.com/office/2006/metadata/properties" xmlns:ns2="362d7be3-209d-4ae5-945a-4a012edc8ddb" xmlns:ns3="f57e7745-8acd-416b-a653-0be3f1256422" targetNamespace="http://schemas.microsoft.com/office/2006/metadata/properties" ma:root="true" ma:fieldsID="4d2ca7dde9c0cb770d740ad695a83966" ns2:_="" ns3:_="">
    <xsd:import namespace="362d7be3-209d-4ae5-945a-4a012edc8ddb"/>
    <xsd:import namespace="f57e7745-8acd-416b-a653-0be3f12564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2d7be3-209d-4ae5-945a-4a012edc8d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e7745-8acd-416b-a653-0be3f125642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3D114B-2938-4153-ACB1-043B3A927A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A13E68-78E2-4873-991F-355BD97815B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FCC7C4D-1156-4DE8-8EA9-8451883D7EEE}">
  <ds:schemaRefs>
    <ds:schemaRef ds:uri="362d7be3-209d-4ae5-945a-4a012edc8ddb"/>
    <ds:schemaRef ds:uri="f57e7745-8acd-416b-a653-0be3f125642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28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ER to Relational MA 518: Database Management Systems</vt:lpstr>
      <vt:lpstr>Announcements</vt:lpstr>
      <vt:lpstr>Logical DB Design: ER to Relational</vt:lpstr>
      <vt:lpstr>Relationship Sets to Tables (without constraints)</vt:lpstr>
      <vt:lpstr>Relationship Sets to Tables (with key constraints)</vt:lpstr>
      <vt:lpstr>Relationship Sets to Tables (with key constraints)</vt:lpstr>
      <vt:lpstr>Translating Participation Constraints</vt:lpstr>
      <vt:lpstr>Participation Constraints in SQL</vt:lpstr>
      <vt:lpstr>Participation constraint issues (1)</vt:lpstr>
      <vt:lpstr>Participation constraint issues (2)</vt:lpstr>
      <vt:lpstr>Translating weak entity sets</vt:lpstr>
      <vt:lpstr>Weak entity set in SQL</vt:lpstr>
      <vt:lpstr>ER Model – Class Hierarchies</vt:lpstr>
      <vt:lpstr>Translating ISA relationship</vt:lpstr>
      <vt:lpstr>Translating ISA Hierarchies to Relations</vt:lpstr>
      <vt:lpstr>Translating ISA Hierarchies to Relations</vt:lpstr>
      <vt:lpstr>Translating ER with aggregation</vt:lpstr>
      <vt:lpstr>Review: Binary vs. Ternary Relationships</vt:lpstr>
      <vt:lpstr>PowerPoint Presentation</vt:lpstr>
      <vt:lpstr>Example 2.4 (From lecture 6)</vt:lpstr>
      <vt:lpstr>PowerPoint Presentation</vt:lpstr>
      <vt:lpstr>Ex: 3.14</vt:lpstr>
      <vt:lpstr>PowerPoint Presentation</vt:lpstr>
      <vt:lpstr>PowerPoint Presentation</vt:lpstr>
      <vt:lpstr>PowerPoint Presentation</vt:lpstr>
      <vt:lpstr>PowerPoint Presentation</vt:lpstr>
      <vt:lpstr>Practice Exercises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518 Database Management Systems</dc:title>
  <dc:creator>Ashok Singh Sairam</dc:creator>
  <cp:revision>1</cp:revision>
  <dcterms:created xsi:type="dcterms:W3CDTF">2020-08-05T04:35:17Z</dcterms:created>
  <dcterms:modified xsi:type="dcterms:W3CDTF">2021-09-25T19:36:33Z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0x010100ABCD0784857D204FADBBCDC6481DFF13</vt:lpwstr>
  </property>
</Properties>
</file>