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sldIdLst>
    <p:sldId id="256" r:id="rId5"/>
    <p:sldId id="349" r:id="rId6"/>
    <p:sldId id="302" r:id="rId7"/>
    <p:sldId id="303" r:id="rId8"/>
    <p:sldId id="304" r:id="rId9"/>
    <p:sldId id="305" r:id="rId10"/>
    <p:sldId id="306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30" r:id="rId20"/>
    <p:sldId id="317" r:id="rId21"/>
    <p:sldId id="318" r:id="rId22"/>
    <p:sldId id="321" r:id="rId23"/>
    <p:sldId id="320" r:id="rId24"/>
    <p:sldId id="324" r:id="rId25"/>
    <p:sldId id="319" r:id="rId26"/>
    <p:sldId id="329" r:id="rId27"/>
    <p:sldId id="322" r:id="rId28"/>
    <p:sldId id="323" r:id="rId29"/>
    <p:sldId id="331" r:id="rId30"/>
    <p:sldId id="327" r:id="rId31"/>
    <p:sldId id="328" r:id="rId32"/>
    <p:sldId id="308" r:id="rId33"/>
    <p:sldId id="288" r:id="rId34"/>
    <p:sldId id="333" r:id="rId35"/>
    <p:sldId id="334" r:id="rId36"/>
    <p:sldId id="350" r:id="rId37"/>
    <p:sldId id="33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A48FC-BAA4-48AC-8FA1-9CD50D938A41}" v="3" dt="2021-09-25T17:32:10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" userId="S::muskan2000@iitg.ac.in::b3f740cf-7234-4d0d-bc6b-2d07e195e0b9" providerId="AD" clId="Web-{2FAA48FC-BAA4-48AC-8FA1-9CD50D938A41}"/>
    <pc:docChg chg="modSld">
      <pc:chgData name="MUSKAN" userId="S::muskan2000@iitg.ac.in::b3f740cf-7234-4d0d-bc6b-2d07e195e0b9" providerId="AD" clId="Web-{2FAA48FC-BAA4-48AC-8FA1-9CD50D938A41}" dt="2021-09-25T17:32:10.977" v="2"/>
      <pc:docMkLst>
        <pc:docMk/>
      </pc:docMkLst>
      <pc:sldChg chg="addSp">
        <pc:chgData name="MUSKAN" userId="S::muskan2000@iitg.ac.in::b3f740cf-7234-4d0d-bc6b-2d07e195e0b9" providerId="AD" clId="Web-{2FAA48FC-BAA4-48AC-8FA1-9CD50D938A41}" dt="2021-09-25T17:32:10.977" v="2"/>
        <pc:sldMkLst>
          <pc:docMk/>
          <pc:sldMk cId="3862108643" sldId="335"/>
        </pc:sldMkLst>
        <pc:spChg chg="add">
          <ac:chgData name="MUSKAN" userId="S::muskan2000@iitg.ac.in::b3f740cf-7234-4d0d-bc6b-2d07e195e0b9" providerId="AD" clId="Web-{2FAA48FC-BAA4-48AC-8FA1-9CD50D938A41}" dt="2021-09-25T17:31:26.726" v="0"/>
          <ac:spMkLst>
            <pc:docMk/>
            <pc:sldMk cId="3862108643" sldId="335"/>
            <ac:spMk id="10" creationId="{8B2105B7-FD05-49B2-80E5-50972768264C}"/>
          </ac:spMkLst>
        </pc:spChg>
        <pc:spChg chg="add">
          <ac:chgData name="MUSKAN" userId="S::muskan2000@iitg.ac.in::b3f740cf-7234-4d0d-bc6b-2d07e195e0b9" providerId="AD" clId="Web-{2FAA48FC-BAA4-48AC-8FA1-9CD50D938A41}" dt="2021-09-25T17:32:07.274" v="1"/>
          <ac:spMkLst>
            <pc:docMk/>
            <pc:sldMk cId="3862108643" sldId="335"/>
            <ac:spMk id="11" creationId="{7A2D0583-E5D9-4C58-833A-43DD6433B441}"/>
          </ac:spMkLst>
        </pc:spChg>
        <pc:spChg chg="add">
          <ac:chgData name="MUSKAN" userId="S::muskan2000@iitg.ac.in::b3f740cf-7234-4d0d-bc6b-2d07e195e0b9" providerId="AD" clId="Web-{2FAA48FC-BAA4-48AC-8FA1-9CD50D938A41}" dt="2021-09-25T17:32:10.977" v="2"/>
          <ac:spMkLst>
            <pc:docMk/>
            <pc:sldMk cId="3862108643" sldId="335"/>
            <ac:spMk id="12" creationId="{05687516-718A-4E79-A791-1600760D4E1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6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A4506-74CE-4C62-BB5B-6B824B5C5B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0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8E022-DB24-43C3-9FF5-7AE08F9EC57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5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0988-C64A-4895-9061-E5C0E84F79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4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56858-8205-4BD3-B01B-A947612A3B6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0988-C64A-4895-9061-E5C0E84F79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2BB68-3DCD-4651-8348-4D6ACAD11E6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6A6A9-C871-42B1-99A0-472312738B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1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0988-C64A-4895-9061-E5C0E84F79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6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BA0DC-0D57-4C17-9A03-1C7DDFE120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61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40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D2B96-68DF-41B5-B609-3C1F3D8588D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4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D0555-E0BC-4A6A-AB94-BF8EDF9A7E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4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9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466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5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80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2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2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2770C-3129-4978-A9FD-176A2EEF26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DD563-3C7F-471E-8CA1-C4804467B3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B2164-96F3-4451-807B-7BF4350A76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9AA8C-43E1-42EB-8F9B-4C490ECEF2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58911-298B-A74D-941B-174B895BC378}" type="datetime1">
              <a:rPr lang="en-US" altLang="en-US" smtClean="0"/>
              <a:t>9/25/2021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John Edgar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81A1E-4CB0-4D37-9CCB-B8E21FE46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82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3FE50-F852-BE4A-9B86-82447D5FDF2E}" type="datetime1">
              <a:rPr lang="en-US" altLang="en-US" smtClean="0"/>
              <a:t>9/25/2021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John Edgar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81758-804C-43D8-9F1A-B0CF4C1EC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8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/>
              <a:t>Relational Algebra</a:t>
            </a:r>
            <a:br>
              <a:rPr lang="en-IN"/>
            </a:br>
            <a:r>
              <a:rPr lang="en-IN" sz="3600"/>
              <a:t>MA 518: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/>
              <a:t>Instructor: Ashok Singh Sairam</a:t>
            </a:r>
          </a:p>
          <a:p>
            <a:r>
              <a:rPr lang="en-IN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+mn-lt"/>
              </a:rPr>
              <a:t>Selection Example</a:t>
            </a:r>
          </a:p>
        </p:txBody>
      </p:sp>
      <p:graphicFrame>
        <p:nvGraphicFramePr>
          <p:cNvPr id="162312" name="Group 520"/>
          <p:cNvGraphicFramePr>
            <a:graphicFrameLocks noGrp="1"/>
          </p:cNvGraphicFramePr>
          <p:nvPr>
            <p:ph sz="half" idx="1"/>
          </p:nvPr>
        </p:nvGraphicFramePr>
        <p:xfrm>
          <a:off x="1988885" y="2770094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2320" name="Group 528"/>
          <p:cNvGraphicFramePr>
            <a:graphicFrameLocks noGrp="1"/>
          </p:cNvGraphicFramePr>
          <p:nvPr>
            <p:ph sz="quarter" idx="2"/>
          </p:nvPr>
        </p:nvGraphicFramePr>
        <p:xfrm>
          <a:off x="6248401" y="1925414"/>
          <a:ext cx="3995103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2319" name="Group 527"/>
          <p:cNvGraphicFramePr>
            <a:graphicFrameLocks noGrp="1"/>
          </p:cNvGraphicFramePr>
          <p:nvPr>
            <p:ph sz="quarter" idx="3"/>
          </p:nvPr>
        </p:nvGraphicFramePr>
        <p:xfrm>
          <a:off x="6248401" y="4587240"/>
          <a:ext cx="3995103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321" name="Freeform 529"/>
          <p:cNvSpPr>
            <a:spLocks/>
          </p:cNvSpPr>
          <p:nvPr/>
        </p:nvSpPr>
        <p:spPr bwMode="auto">
          <a:xfrm>
            <a:off x="2679700" y="5181600"/>
            <a:ext cx="3340100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62324" name="Freeform 532"/>
          <p:cNvSpPr>
            <a:spLocks/>
          </p:cNvSpPr>
          <p:nvPr/>
        </p:nvSpPr>
        <p:spPr bwMode="auto">
          <a:xfrm>
            <a:off x="2641600" y="1638300"/>
            <a:ext cx="337820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992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62087" name="Text Box 295"/>
          <p:cNvSpPr txBox="1">
            <a:spLocks noChangeArrowheads="1"/>
          </p:cNvSpPr>
          <p:nvPr/>
        </p:nvSpPr>
        <p:spPr bwMode="auto">
          <a:xfrm>
            <a:off x="3653247" y="1332106"/>
            <a:ext cx="2976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</a:t>
            </a:r>
            <a:r>
              <a:rPr lang="en-US" sz="2000" i="1" baseline="-25000"/>
              <a:t>birth</a:t>
            </a:r>
            <a:r>
              <a:rPr lang="en-US" sz="2000" baseline="-25000"/>
              <a:t> &lt; 1981</a:t>
            </a:r>
            <a:r>
              <a:rPr lang="en-US" sz="2000"/>
              <a:t>(Customer)</a:t>
            </a:r>
          </a:p>
        </p:txBody>
      </p:sp>
      <p:sp>
        <p:nvSpPr>
          <p:cNvPr id="162323" name="Text Box 531"/>
          <p:cNvSpPr txBox="1">
            <a:spLocks noChangeArrowheads="1"/>
          </p:cNvSpPr>
          <p:nvPr/>
        </p:nvSpPr>
        <p:spPr bwMode="auto">
          <a:xfrm>
            <a:off x="2903924" y="5798244"/>
            <a:ext cx="3192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</a:t>
            </a:r>
            <a:r>
              <a:rPr lang="en-US" sz="2000" i="1" baseline="-25000" err="1"/>
              <a:t>lastName</a:t>
            </a:r>
            <a:r>
              <a:rPr lang="en-US" sz="2000" i="1" baseline="-25000"/>
              <a:t> = "Summers"</a:t>
            </a:r>
            <a:r>
              <a:rPr lang="en-US" sz="2000"/>
              <a:t>(Customer)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24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21" grpId="0" animBg="1"/>
      <p:bldP spid="162324" grpId="0" animBg="1"/>
      <p:bldP spid="162087" grpId="0"/>
      <p:bldP spid="1623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projection operator, </a:t>
            </a:r>
            <a:r>
              <a:rPr lang="en-US">
                <a:sym typeface="Symbol" pitchFamily="18" charset="2"/>
              </a:rPr>
              <a:t></a:t>
            </a:r>
            <a:r>
              <a:rPr lang="en-US"/>
              <a:t> (pi), specifies the columns to be retained from the input relation</a:t>
            </a:r>
          </a:p>
          <a:p>
            <a:pPr eaLnBrk="1" hangingPunct="1"/>
            <a:r>
              <a:rPr lang="en-US"/>
              <a:t>A selection has the form: </a:t>
            </a:r>
            <a:r>
              <a:rPr lang="en-US" i="1">
                <a:sym typeface="Symbol" pitchFamily="18" charset="2"/>
              </a:rPr>
              <a:t> </a:t>
            </a:r>
            <a:r>
              <a:rPr lang="en-US" i="1" baseline="-25000"/>
              <a:t>columns</a:t>
            </a:r>
            <a:r>
              <a:rPr lang="en-US"/>
              <a:t>(</a:t>
            </a:r>
            <a:r>
              <a:rPr lang="en-US" i="1"/>
              <a:t>relation</a:t>
            </a:r>
            <a:r>
              <a:rPr lang="en-US"/>
              <a:t>)</a:t>
            </a:r>
          </a:p>
          <a:p>
            <a:pPr lvl="1" eaLnBrk="1" hangingPunct="1"/>
            <a:r>
              <a:rPr lang="en-US"/>
              <a:t>Where </a:t>
            </a:r>
            <a:r>
              <a:rPr lang="en-US" i="1"/>
              <a:t>columns</a:t>
            </a:r>
            <a:r>
              <a:rPr lang="en-US"/>
              <a:t> is a comma separated list of column names</a:t>
            </a:r>
          </a:p>
          <a:p>
            <a:pPr lvl="1" eaLnBrk="1" hangingPunct="1"/>
            <a:r>
              <a:rPr lang="en-US"/>
              <a:t>The list contains the names of the columns to be retained in the result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7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+mn-lt"/>
              </a:rPr>
              <a:t>Projection Example</a:t>
            </a:r>
          </a:p>
        </p:txBody>
      </p:sp>
      <p:graphicFrame>
        <p:nvGraphicFramePr>
          <p:cNvPr id="11" name="Group 520"/>
          <p:cNvGraphicFramePr>
            <a:graphicFrameLocks noGrp="1"/>
          </p:cNvGraphicFramePr>
          <p:nvPr>
            <p:ph sz="half" idx="1"/>
          </p:nvPr>
        </p:nvGraphicFramePr>
        <p:xfrm>
          <a:off x="1988885" y="2770094"/>
          <a:ext cx="3995103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9496" name="Group 120"/>
          <p:cNvGraphicFramePr>
            <a:graphicFrameLocks noGrp="1"/>
          </p:cNvGraphicFramePr>
          <p:nvPr>
            <p:ph sz="quarter" idx="2"/>
          </p:nvPr>
        </p:nvGraphicFramePr>
        <p:xfrm>
          <a:off x="7010400" y="1905000"/>
          <a:ext cx="2666048" cy="239553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9560" name="Group 184"/>
          <p:cNvGraphicFramePr>
            <a:graphicFrameLocks noGrp="1"/>
          </p:cNvGraphicFramePr>
          <p:nvPr>
            <p:ph sz="quarter" idx="3"/>
          </p:nvPr>
        </p:nvGraphicFramePr>
        <p:xfrm>
          <a:off x="7994492" y="4572000"/>
          <a:ext cx="69786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9442" name="Text Box 66"/>
          <p:cNvSpPr txBox="1">
            <a:spLocks noChangeArrowheads="1"/>
          </p:cNvSpPr>
          <p:nvPr/>
        </p:nvSpPr>
        <p:spPr bwMode="auto">
          <a:xfrm>
            <a:off x="5156627" y="1509913"/>
            <a:ext cx="2996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</a:t>
            </a:r>
            <a:r>
              <a:rPr lang="en-US" sz="2000" i="1" baseline="-25000" err="1"/>
              <a:t>firstName,lastName</a:t>
            </a:r>
            <a:r>
              <a:rPr lang="en-US" sz="2000"/>
              <a:t>(Customer)</a:t>
            </a:r>
          </a:p>
        </p:txBody>
      </p:sp>
      <p:sp>
        <p:nvSpPr>
          <p:cNvPr id="229465" name="Freeform 89"/>
          <p:cNvSpPr>
            <a:spLocks/>
          </p:cNvSpPr>
          <p:nvPr/>
        </p:nvSpPr>
        <p:spPr bwMode="auto">
          <a:xfrm>
            <a:off x="2679700" y="5181600"/>
            <a:ext cx="5092700" cy="762000"/>
          </a:xfrm>
          <a:custGeom>
            <a:avLst/>
            <a:gdLst>
              <a:gd name="T0" fmla="*/ 329186 w 2104"/>
              <a:gd name="T1" fmla="*/ 0 h 480"/>
              <a:gd name="T2" fmla="*/ 793919 w 2104"/>
              <a:gd name="T3" fmla="*/ 685800 h 480"/>
              <a:gd name="T4" fmla="*/ 50927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29466" name="Text Box 90"/>
          <p:cNvSpPr txBox="1">
            <a:spLocks noChangeArrowheads="1"/>
          </p:cNvSpPr>
          <p:nvPr/>
        </p:nvSpPr>
        <p:spPr bwMode="auto">
          <a:xfrm>
            <a:off x="3200400" y="5867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</a:t>
            </a:r>
            <a:r>
              <a:rPr lang="en-US" sz="2000" i="1" baseline="-25000"/>
              <a:t>birth</a:t>
            </a:r>
            <a:r>
              <a:rPr lang="en-US" sz="2000"/>
              <a:t>(Customer)</a:t>
            </a:r>
          </a:p>
        </p:txBody>
      </p:sp>
      <p:sp>
        <p:nvSpPr>
          <p:cNvPr id="229467" name="Freeform 91"/>
          <p:cNvSpPr>
            <a:spLocks/>
          </p:cNvSpPr>
          <p:nvPr/>
        </p:nvSpPr>
        <p:spPr bwMode="auto">
          <a:xfrm>
            <a:off x="2641600" y="1638300"/>
            <a:ext cx="4216400" cy="723900"/>
          </a:xfrm>
          <a:custGeom>
            <a:avLst/>
            <a:gdLst>
              <a:gd name="T0" fmla="*/ 31702 w 2128"/>
              <a:gd name="T1" fmla="*/ 723900 h 456"/>
              <a:gd name="T2" fmla="*/ 697450 w 2128"/>
              <a:gd name="T3" fmla="*/ 38100 h 456"/>
              <a:gd name="T4" fmla="*/ 42164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992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42" grpId="0"/>
      <p:bldP spid="229465" grpId="0" animBg="1"/>
      <p:bldP spid="229466" grpId="0"/>
      <p:bldP spid="2294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Selection and Projection Notes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59555" y="1719264"/>
            <a:ext cx="10080977" cy="4605337"/>
          </a:xfrm>
        </p:spPr>
        <p:txBody>
          <a:bodyPr/>
          <a:lstStyle/>
          <a:p>
            <a:pPr eaLnBrk="1" hangingPunct="1"/>
            <a:r>
              <a:rPr lang="en-US"/>
              <a:t>Selection and projection eliminate duplicates</a:t>
            </a:r>
          </a:p>
          <a:p>
            <a:pPr lvl="1" eaLnBrk="1" hangingPunct="1"/>
            <a:r>
              <a:rPr lang="en-US"/>
              <a:t>Since relations are sets</a:t>
            </a:r>
          </a:p>
          <a:p>
            <a:pPr eaLnBrk="1" hangingPunct="1"/>
            <a:r>
              <a:rPr lang="en-US"/>
              <a:t>Both operations require one input relation</a:t>
            </a:r>
          </a:p>
          <a:p>
            <a:pPr eaLnBrk="1" hangingPunct="1"/>
            <a:r>
              <a:rPr lang="en-US"/>
              <a:t>The schema of the result of a selection is </a:t>
            </a:r>
            <a:r>
              <a:rPr lang="en-US" i="1"/>
              <a:t>the same as </a:t>
            </a:r>
            <a:r>
              <a:rPr lang="en-US"/>
              <a:t>the schema of the input relation</a:t>
            </a:r>
          </a:p>
          <a:p>
            <a:pPr eaLnBrk="1" hangingPunct="1"/>
            <a:r>
              <a:rPr lang="en-US"/>
              <a:t>The schema of the result of a projection contains just those attributes in the projection list</a:t>
            </a:r>
          </a:p>
          <a:p>
            <a:pPr eaLnBrk="1" hangingPunct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56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70" name="Text Box 122"/>
          <p:cNvSpPr txBox="1">
            <a:spLocks noChangeArrowheads="1"/>
          </p:cNvSpPr>
          <p:nvPr/>
        </p:nvSpPr>
        <p:spPr bwMode="auto">
          <a:xfrm>
            <a:off x="7903074" y="3244601"/>
            <a:ext cx="2757242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>
                <a:sym typeface="Symbol" pitchFamily="18" charset="2"/>
              </a:rPr>
              <a:t>intermediate relation</a:t>
            </a:r>
            <a:endParaRPr lang="en-US" sz="2000" b="1"/>
          </a:p>
        </p:txBody>
      </p:sp>
      <p:graphicFrame>
        <p:nvGraphicFramePr>
          <p:cNvPr id="11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1225585"/>
              </p:ext>
            </p:extLst>
          </p:nvPr>
        </p:nvGraphicFramePr>
        <p:xfrm>
          <a:off x="1988885" y="3651855"/>
          <a:ext cx="3995103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2568" name="Group 12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79088879"/>
              </p:ext>
            </p:extLst>
          </p:nvPr>
        </p:nvGraphicFramePr>
        <p:xfrm>
          <a:off x="7474735" y="5261294"/>
          <a:ext cx="1962468" cy="81057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2569" name="Group 12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09207326"/>
              </p:ext>
            </p:extLst>
          </p:nvPr>
        </p:nvGraphicFramePr>
        <p:xfrm>
          <a:off x="6324601" y="3701161"/>
          <a:ext cx="3995103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2564" name="Line 116"/>
          <p:cNvSpPr>
            <a:spLocks noChangeShapeType="1"/>
          </p:cNvSpPr>
          <p:nvPr/>
        </p:nvSpPr>
        <p:spPr bwMode="auto">
          <a:xfrm>
            <a:off x="8229600" y="4505294"/>
            <a:ext cx="10886" cy="7560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2565" name="Freeform 117"/>
          <p:cNvSpPr>
            <a:spLocks/>
          </p:cNvSpPr>
          <p:nvPr/>
        </p:nvSpPr>
        <p:spPr bwMode="auto">
          <a:xfrm>
            <a:off x="3414272" y="2871925"/>
            <a:ext cx="4053328" cy="745352"/>
          </a:xfrm>
          <a:custGeom>
            <a:avLst/>
            <a:gdLst>
              <a:gd name="T0" fmla="*/ 0 w 3168"/>
              <a:gd name="T1" fmla="*/ 965200 h 800"/>
              <a:gd name="T2" fmla="*/ 1163782 w 3168"/>
              <a:gd name="T3" fmla="*/ 127000 h 800"/>
              <a:gd name="T4" fmla="*/ 2545773 w 3168"/>
              <a:gd name="T5" fmla="*/ 203200 h 800"/>
              <a:gd name="T6" fmla="*/ 4800600 w 3168"/>
              <a:gd name="T7" fmla="*/ 1270000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3168"/>
              <a:gd name="T13" fmla="*/ 0 h 800"/>
              <a:gd name="T14" fmla="*/ 3168 w 3168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68" h="800">
                <a:moveTo>
                  <a:pt x="0" y="608"/>
                </a:moveTo>
                <a:cubicBezTo>
                  <a:pt x="244" y="384"/>
                  <a:pt x="488" y="160"/>
                  <a:pt x="768" y="80"/>
                </a:cubicBezTo>
                <a:cubicBezTo>
                  <a:pt x="1048" y="0"/>
                  <a:pt x="1280" y="8"/>
                  <a:pt x="1680" y="128"/>
                </a:cubicBezTo>
                <a:cubicBezTo>
                  <a:pt x="2080" y="248"/>
                  <a:pt x="2912" y="680"/>
                  <a:pt x="3168" y="800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2558" name="Text Box 110"/>
          <p:cNvSpPr txBox="1">
            <a:spLocks noChangeArrowheads="1"/>
          </p:cNvSpPr>
          <p:nvPr/>
        </p:nvSpPr>
        <p:spPr bwMode="auto">
          <a:xfrm>
            <a:off x="2667000" y="2481961"/>
            <a:ext cx="60198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</a:t>
            </a:r>
            <a:r>
              <a:rPr lang="en-US" sz="2000" i="1" baseline="-25000">
                <a:sym typeface="Symbol" pitchFamily="18" charset="2"/>
              </a:rPr>
              <a:t>sin</a:t>
            </a:r>
            <a:r>
              <a:rPr lang="en-US" sz="2000" baseline="-25000">
                <a:sym typeface="Symbol" pitchFamily="18" charset="2"/>
              </a:rPr>
              <a:t>, </a:t>
            </a:r>
            <a:r>
              <a:rPr lang="en-US" sz="2000" i="1" baseline="-25000" err="1">
                <a:sym typeface="Symbol" pitchFamily="18" charset="2"/>
              </a:rPr>
              <a:t>firstName</a:t>
            </a:r>
            <a:r>
              <a:rPr lang="en-US" sz="2000">
                <a:sym typeface="Symbol" pitchFamily="18" charset="2"/>
              </a:rPr>
              <a:t>(</a:t>
            </a:r>
            <a:r>
              <a:rPr lang="en-US" sz="2000" i="1" baseline="-25000"/>
              <a:t>birth</a:t>
            </a:r>
            <a:r>
              <a:rPr lang="en-US" sz="2000" baseline="-25000"/>
              <a:t> &lt; 1982 </a:t>
            </a:r>
            <a:r>
              <a:rPr lang="en-US" sz="2000" baseline="-25000">
                <a:sym typeface="Symbol" pitchFamily="18" charset="2"/>
              </a:rPr>
              <a:t> </a:t>
            </a:r>
            <a:r>
              <a:rPr lang="en-US" sz="2000" i="1" baseline="-25000" err="1">
                <a:sym typeface="Symbol" pitchFamily="18" charset="2"/>
              </a:rPr>
              <a:t>lastName</a:t>
            </a:r>
            <a:r>
              <a:rPr lang="en-US" sz="2000" i="1" baseline="-25000">
                <a:sym typeface="Symbol" pitchFamily="18" charset="2"/>
              </a:rPr>
              <a:t> = "Summers"</a:t>
            </a:r>
            <a:r>
              <a:rPr lang="en-US" sz="2000"/>
              <a:t>(Customer))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2726" y="3256125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>
                <a:latin typeface="+mn-lt"/>
              </a:rPr>
              <a:t>Composing Selection and Projection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1477608"/>
            <a:ext cx="988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List the </a:t>
            </a:r>
            <a:r>
              <a:rPr lang="en-IN" sz="2400" i="1"/>
              <a:t>sin </a:t>
            </a:r>
            <a:r>
              <a:rPr lang="en-IN" sz="2400"/>
              <a:t>and </a:t>
            </a:r>
            <a:r>
              <a:rPr lang="en-IN" sz="2400" i="1" err="1"/>
              <a:t>firstname</a:t>
            </a:r>
            <a:r>
              <a:rPr lang="en-IN" sz="2400"/>
              <a:t> of all customers born  before 1982 and last name is Summers.</a:t>
            </a:r>
          </a:p>
        </p:txBody>
      </p:sp>
    </p:spTree>
    <p:extLst>
      <p:ext uri="{BB962C8B-B14F-4D97-AF65-F5344CB8AC3E}">
        <p14:creationId xmlns:p14="http://schemas.microsoft.com/office/powerpoint/2010/main" val="700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70" grpId="0"/>
      <p:bldP spid="232564" grpId="0" animBg="1"/>
      <p:bldP spid="232565" grpId="0" animBg="1"/>
      <p:bldP spid="2325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Composing Selection and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Group 520"/>
          <p:cNvGraphicFramePr>
            <a:graphicFrameLocks noGrp="1"/>
          </p:cNvGraphicFramePr>
          <p:nvPr>
            <p:ph sz="half" idx="1"/>
          </p:nvPr>
        </p:nvGraphicFramePr>
        <p:xfrm>
          <a:off x="1988885" y="3122793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528"/>
          <p:cNvGraphicFramePr>
            <a:graphicFrameLocks/>
          </p:cNvGraphicFramePr>
          <p:nvPr/>
        </p:nvGraphicFramePr>
        <p:xfrm>
          <a:off x="8357870" y="2022705"/>
          <a:ext cx="652780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Freeform 529"/>
          <p:cNvSpPr>
            <a:spLocks/>
          </p:cNvSpPr>
          <p:nvPr/>
        </p:nvSpPr>
        <p:spPr bwMode="auto">
          <a:xfrm>
            <a:off x="2679700" y="5534299"/>
            <a:ext cx="5778319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Freeform 532"/>
          <p:cNvSpPr>
            <a:spLocks/>
          </p:cNvSpPr>
          <p:nvPr/>
        </p:nvSpPr>
        <p:spPr bwMode="auto">
          <a:xfrm>
            <a:off x="2641600" y="1990999"/>
            <a:ext cx="571627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992726" y="272706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2" name="Text Box 295"/>
          <p:cNvSpPr txBox="1">
            <a:spLocks noChangeArrowheads="1"/>
          </p:cNvSpPr>
          <p:nvPr/>
        </p:nvSpPr>
        <p:spPr bwMode="auto">
          <a:xfrm>
            <a:off x="4250438" y="1597973"/>
            <a:ext cx="373151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</a:t>
            </a:r>
            <a:r>
              <a:rPr lang="en-US" sz="2400" i="1" baseline="-25000"/>
              <a:t> birth</a:t>
            </a:r>
            <a:r>
              <a:rPr lang="en-US" sz="2400">
                <a:sym typeface="Symbol" pitchFamily="18" charset="2"/>
              </a:rPr>
              <a:t> (</a:t>
            </a:r>
            <a:r>
              <a:rPr lang="en-US" sz="2400" i="1" baseline="-25000"/>
              <a:t>birth</a:t>
            </a:r>
            <a:r>
              <a:rPr lang="en-US" sz="2400" baseline="-25000"/>
              <a:t> &lt; 1981</a:t>
            </a:r>
            <a:r>
              <a:rPr lang="en-US" sz="2400"/>
              <a:t>(Customer))</a:t>
            </a:r>
          </a:p>
        </p:txBody>
      </p:sp>
      <p:sp>
        <p:nvSpPr>
          <p:cNvPr id="15" name="Text Box 295"/>
          <p:cNvSpPr txBox="1">
            <a:spLocks noChangeArrowheads="1"/>
          </p:cNvSpPr>
          <p:nvPr/>
        </p:nvSpPr>
        <p:spPr bwMode="auto">
          <a:xfrm>
            <a:off x="3815009" y="6296757"/>
            <a:ext cx="373151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</a:t>
            </a:r>
            <a:r>
              <a:rPr lang="en-US" sz="2400" i="1" baseline="-25000"/>
              <a:t>birth</a:t>
            </a:r>
            <a:r>
              <a:rPr lang="en-US" sz="2400" baseline="-25000"/>
              <a:t> &lt; 1981</a:t>
            </a:r>
            <a:r>
              <a:rPr lang="en-US" sz="2400">
                <a:sym typeface="Symbol" pitchFamily="18" charset="2"/>
              </a:rPr>
              <a:t> (</a:t>
            </a:r>
            <a:r>
              <a:rPr lang="en-US" sz="2400" i="1" baseline="-25000"/>
              <a:t> birth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/>
              <a:t>(Customer))</a:t>
            </a:r>
          </a:p>
        </p:txBody>
      </p:sp>
      <p:graphicFrame>
        <p:nvGraphicFramePr>
          <p:cNvPr id="17" name="Group 528"/>
          <p:cNvGraphicFramePr>
            <a:graphicFrameLocks/>
          </p:cNvGraphicFramePr>
          <p:nvPr/>
        </p:nvGraphicFramePr>
        <p:xfrm>
          <a:off x="8472714" y="5500233"/>
          <a:ext cx="652780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392470" y="3703796"/>
            <a:ext cx="54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</a:t>
            </a:r>
            <a:r>
              <a:rPr lang="en-US" sz="2400" i="1" baseline="-25000"/>
              <a:t> columns</a:t>
            </a:r>
            <a:r>
              <a:rPr lang="en-US" sz="2400">
                <a:sym typeface="Symbol" pitchFamily="18" charset="2"/>
              </a:rPr>
              <a:t>(</a:t>
            </a:r>
            <a:r>
              <a:rPr lang="en-US" sz="2400" i="1" baseline="-25000"/>
              <a:t>condition</a:t>
            </a:r>
            <a:r>
              <a:rPr lang="en-US" sz="2400"/>
              <a:t>(R))  =</a:t>
            </a:r>
            <a:r>
              <a:rPr lang="en-US" sz="2400">
                <a:sym typeface="Symbol" pitchFamily="18" charset="2"/>
              </a:rPr>
              <a:t> </a:t>
            </a:r>
            <a:r>
              <a:rPr lang="en-US" sz="2400" i="1" baseline="-25000"/>
              <a:t> condition </a:t>
            </a:r>
            <a:r>
              <a:rPr lang="en-US" sz="2400">
                <a:sym typeface="Symbol" pitchFamily="18" charset="2"/>
              </a:rPr>
              <a:t>(</a:t>
            </a:r>
            <a:r>
              <a:rPr lang="en-US" sz="2400" i="1" baseline="-25000"/>
              <a:t>columns</a:t>
            </a:r>
            <a:r>
              <a:rPr lang="en-US" sz="2400"/>
              <a:t>(R)) 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8477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Algebra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Core 5 operators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Selection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)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Selects a subset of rows from relation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Projection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)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Deletes unwanted columns from relation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b="1"/>
              <a:t>Union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zh-CN" altLang="en-US" b="1">
                <a:solidFill>
                  <a:srgbClr val="ED7D31"/>
                </a:solidFill>
              </a:rPr>
              <a:t>∪</a:t>
            </a:r>
            <a:r>
              <a:rPr lang="en-US" altLang="zh-CN" b="1"/>
              <a:t>) -  </a:t>
            </a:r>
            <a:r>
              <a:rPr lang="en-IN" altLang="zh-CN" b="1"/>
              <a:t>Tuples in relation 1 and in relation 2</a:t>
            </a:r>
            <a:endParaRPr lang="en-US" altLang="zh-CN" b="1"/>
          </a:p>
          <a:p>
            <a:pPr lvl="1"/>
            <a:r>
              <a:rPr lang="en-US" altLang="zh-CN" b="1"/>
              <a:t>Set Difference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ED7D31"/>
                </a:solidFill>
              </a:rPr>
              <a:t>-</a:t>
            </a:r>
            <a:r>
              <a:rPr lang="en-US" altLang="zh-CN" b="1"/>
              <a:t>) - </a:t>
            </a:r>
            <a:r>
              <a:rPr lang="en-US" altLang="en-US" b="1"/>
              <a:t>Tuples in relation 1, but not in relation 2</a:t>
            </a:r>
            <a:endParaRPr lang="en-US" altLang="zh-CN" b="1"/>
          </a:p>
          <a:p>
            <a:pPr lvl="1"/>
            <a:r>
              <a:rPr lang="en-US" altLang="zh-CN"/>
              <a:t>Cross product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>
                <a:solidFill>
                  <a:srgbClr val="ED7D31"/>
                </a:solidFill>
              </a:rPr>
              <a:t>X</a:t>
            </a:r>
            <a:r>
              <a:rPr lang="en-US" altLang="zh-CN"/>
              <a:t>) - </a:t>
            </a:r>
            <a:r>
              <a:rPr lang="en-US" altLang="en-US"/>
              <a:t>Allows us to combine two relations</a:t>
            </a:r>
          </a:p>
          <a:p>
            <a:r>
              <a:rPr lang="en-US" altLang="zh-CN"/>
              <a:t>Additional operators</a:t>
            </a:r>
          </a:p>
          <a:p>
            <a:pPr lvl="1"/>
            <a:r>
              <a:rPr lang="en-US" altLang="zh-CN"/>
              <a:t>Rename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l-GR" altLang="zh-CN">
                <a:solidFill>
                  <a:srgbClr val="ED7D31"/>
                </a:solidFill>
              </a:rPr>
              <a:t>ρ</a:t>
            </a:r>
            <a:r>
              <a:rPr lang="en-US" altLang="zh-CN"/>
              <a:t>) -  Assign names to the results of query; </a:t>
            </a:r>
            <a:r>
              <a:rPr lang="en-US" altLang="en-US"/>
              <a:t>Not essential, but (very!) useful</a:t>
            </a:r>
            <a:endParaRPr lang="en-US" altLang="zh-CN"/>
          </a:p>
          <a:p>
            <a:pPr lvl="1"/>
            <a:r>
              <a:rPr lang="en-US" altLang="zh-CN"/>
              <a:t>join (</a:t>
            </a:r>
            <a:r>
              <a:rPr lang="en-US" altLang="zh-CN">
                <a:solidFill>
                  <a:srgbClr val="ED7D31"/>
                </a:solidFill>
              </a:rPr>
              <a:t>⨝</a:t>
            </a:r>
            <a:r>
              <a:rPr lang="en-US" altLang="zh-CN"/>
              <a:t>) – Combining relations</a:t>
            </a:r>
          </a:p>
          <a:p>
            <a:pPr lvl="1"/>
            <a:r>
              <a:rPr lang="en-US" altLang="zh-CN" b="1"/>
              <a:t>Intersect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zh-CN" altLang="en-US" b="1">
                <a:solidFill>
                  <a:srgbClr val="ED7D31"/>
                </a:solidFill>
              </a:rPr>
              <a:t>∩</a:t>
            </a:r>
            <a:r>
              <a:rPr lang="en-US" altLang="zh-CN" b="1"/>
              <a:t>) – Tuples common in relation 1 and relation 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610600" y="580143"/>
            <a:ext cx="1828800" cy="646331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  </a:t>
            </a:r>
            <a:r>
              <a:rPr lang="en-US" altLang="en-US" sz="1800" i="0">
                <a:sym typeface="Symbol" panose="05050102010706020507" pitchFamily="18" charset="2"/>
              </a:rPr>
              <a:t>Sigma</a:t>
            </a:r>
            <a:br>
              <a:rPr lang="en-US" altLang="en-US" sz="1800" i="0">
                <a:sym typeface="Symbol" panose="05050102010706020507" pitchFamily="18" charset="2"/>
              </a:rPr>
            </a:br>
            <a:r>
              <a:rPr lang="en-US" altLang="en-US" sz="1800" i="0">
                <a:sym typeface="Symbol" panose="05050102010706020507" pitchFamily="18" charset="2"/>
              </a:rPr>
              <a:t>  Pi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610600" y="1222904"/>
            <a:ext cx="914400" cy="366713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 </a:t>
            </a:r>
            <a:r>
              <a:rPr lang="en-US" altLang="en-US" sz="1800" i="0">
                <a:sym typeface="Symbol" panose="05050102010706020507" pitchFamily="18" charset="2"/>
              </a:rPr>
              <a:t>Rho</a:t>
            </a:r>
            <a:endParaRPr lang="en-US" altLang="en-US" sz="1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19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Set Operations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1512" y="1854757"/>
            <a:ext cx="314701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/>
              <a:t>A = {1, 3, 6}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050" y="1854757"/>
            <a:ext cx="217035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/>
              <a:t>B = {1, 2, 5, 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2650" y="28540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Union (</a:t>
            </a:r>
            <a:r>
              <a:rPr lang="en-US">
                <a:sym typeface="Symbol" pitchFamily="18" charset="2"/>
              </a:rPr>
              <a:t></a:t>
            </a:r>
            <a:r>
              <a:rPr lang="en-CA"/>
              <a:t>)</a:t>
            </a:r>
            <a:endParaRPr lang="en-US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188" y="28540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cs typeface="Courier New" pitchFamily="49" charset="0"/>
              </a:rPr>
              <a:t>A </a:t>
            </a:r>
            <a:r>
              <a:rPr lang="en-US">
                <a:sym typeface="Symbol" pitchFamily="18" charset="2"/>
              </a:rPr>
              <a:t></a:t>
            </a:r>
            <a:r>
              <a:rPr lang="en-US">
                <a:cs typeface="Courier New" pitchFamily="49" charset="0"/>
                <a:sym typeface="Symbol" pitchFamily="18" charset="2"/>
              </a:rPr>
              <a:t> B </a:t>
            </a:r>
            <a:r>
              <a:rPr lang="en-US">
                <a:sym typeface="Symbol" pitchFamily="18" charset="2"/>
              </a:rPr>
              <a:t></a:t>
            </a:r>
            <a:r>
              <a:rPr lang="en-US">
                <a:cs typeface="Courier New" pitchFamily="49" charset="0"/>
                <a:sym typeface="Symbol" pitchFamily="18" charset="2"/>
              </a:rPr>
              <a:t> </a:t>
            </a:r>
            <a:r>
              <a:rPr lang="en-US">
                <a:cs typeface="Courier New" pitchFamily="49" charset="0"/>
              </a:rPr>
              <a:t>B </a:t>
            </a:r>
            <a:r>
              <a:rPr lang="en-US">
                <a:sym typeface="Symbol" pitchFamily="18" charset="2"/>
              </a:rPr>
              <a:t></a:t>
            </a:r>
            <a:r>
              <a:rPr lang="en-US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5432" y="2854088"/>
            <a:ext cx="2119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cs typeface="Courier New" pitchFamily="49" charset="0"/>
              </a:rPr>
              <a:t>A </a:t>
            </a:r>
            <a:r>
              <a:rPr lang="en-US">
                <a:sym typeface="Symbol" pitchFamily="18" charset="2"/>
              </a:rPr>
              <a:t></a:t>
            </a:r>
            <a:r>
              <a:rPr lang="en-US">
                <a:cs typeface="Courier New" pitchFamily="49" charset="0"/>
                <a:sym typeface="Symbol" pitchFamily="18" charset="2"/>
              </a:rPr>
              <a:t> B = </a:t>
            </a:r>
            <a:r>
              <a:rPr lang="en-CA"/>
              <a:t>{1, 2, 3, 5, 6}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2650" y="33874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Intersection(</a:t>
            </a:r>
            <a:r>
              <a:rPr lang="en-US">
                <a:sym typeface="Symbol" pitchFamily="18" charset="2"/>
              </a:rPr>
              <a:t></a:t>
            </a:r>
            <a:r>
              <a:rPr lang="en-CA"/>
              <a:t>)</a:t>
            </a:r>
            <a:endParaRPr lang="en-US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6188" y="33874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cs typeface="Courier New" pitchFamily="49" charset="0"/>
              </a:rPr>
              <a:t>A </a:t>
            </a:r>
            <a:r>
              <a:rPr lang="en-US">
                <a:sym typeface="Symbol" pitchFamily="18" charset="2"/>
              </a:rPr>
              <a:t></a:t>
            </a:r>
            <a:r>
              <a:rPr lang="en-US">
                <a:cs typeface="Courier New" pitchFamily="49" charset="0"/>
                <a:sym typeface="Symbol" pitchFamily="18" charset="2"/>
              </a:rPr>
              <a:t> B </a:t>
            </a:r>
            <a:r>
              <a:rPr lang="en-US">
                <a:sym typeface="Symbol" pitchFamily="18" charset="2"/>
              </a:rPr>
              <a:t></a:t>
            </a:r>
            <a:r>
              <a:rPr lang="en-US">
                <a:cs typeface="Courier New" pitchFamily="49" charset="0"/>
                <a:sym typeface="Symbol" pitchFamily="18" charset="2"/>
              </a:rPr>
              <a:t> </a:t>
            </a:r>
            <a:r>
              <a:rPr lang="en-US">
                <a:cs typeface="Courier New" pitchFamily="49" charset="0"/>
              </a:rPr>
              <a:t>B </a:t>
            </a:r>
            <a:r>
              <a:rPr lang="en-US">
                <a:sym typeface="Symbol" pitchFamily="18" charset="2"/>
              </a:rPr>
              <a:t></a:t>
            </a:r>
            <a:r>
              <a:rPr lang="en-US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5431" y="3387488"/>
            <a:ext cx="14366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cs typeface="Courier New" pitchFamily="49" charset="0"/>
              </a:rPr>
              <a:t>A </a:t>
            </a:r>
            <a:r>
              <a:rPr lang="en-US">
                <a:sym typeface="Symbol" pitchFamily="18" charset="2"/>
              </a:rPr>
              <a:t></a:t>
            </a:r>
            <a:r>
              <a:rPr lang="en-US">
                <a:cs typeface="Courier New" pitchFamily="49" charset="0"/>
                <a:sym typeface="Symbol" pitchFamily="18" charset="2"/>
              </a:rPr>
              <a:t> B = </a:t>
            </a:r>
            <a:r>
              <a:rPr lang="en-CA"/>
              <a:t>{1, 6}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2650" y="39208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Set Difference(</a:t>
            </a:r>
            <a:r>
              <a:rPr lang="en-US">
                <a:sym typeface="Symbol" pitchFamily="18" charset="2"/>
              </a:rPr>
              <a:t></a:t>
            </a:r>
            <a:r>
              <a:rPr lang="en-CA"/>
              <a:t>)</a:t>
            </a:r>
            <a:endParaRPr lang="en-US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6188" y="39208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cs typeface="Courier New" pitchFamily="49" charset="0"/>
              </a:rPr>
              <a:t>A </a:t>
            </a:r>
            <a:r>
              <a:rPr lang="en-US">
                <a:sym typeface="Symbol" pitchFamily="18" charset="2"/>
              </a:rPr>
              <a:t></a:t>
            </a:r>
            <a:r>
              <a:rPr lang="en-US">
                <a:cs typeface="Courier New" pitchFamily="49" charset="0"/>
                <a:sym typeface="Symbol" pitchFamily="18" charset="2"/>
              </a:rPr>
              <a:t> B </a:t>
            </a:r>
            <a:r>
              <a:rPr lang="en-US">
                <a:sym typeface="Symbol"/>
              </a:rPr>
              <a:t></a:t>
            </a:r>
            <a:r>
              <a:rPr lang="en-US">
                <a:cs typeface="Courier New" pitchFamily="49" charset="0"/>
                <a:sym typeface="Symbol" pitchFamily="18" charset="2"/>
              </a:rPr>
              <a:t> </a:t>
            </a:r>
            <a:r>
              <a:rPr lang="en-US">
                <a:cs typeface="Courier New" pitchFamily="49" charset="0"/>
              </a:rPr>
              <a:t>B </a:t>
            </a:r>
            <a:r>
              <a:rPr lang="en-US">
                <a:sym typeface="Symbol" pitchFamily="18" charset="2"/>
              </a:rPr>
              <a:t></a:t>
            </a:r>
            <a:r>
              <a:rPr lang="en-US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5432" y="3920888"/>
            <a:ext cx="1157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cs typeface="Courier New" pitchFamily="49" charset="0"/>
              </a:rPr>
              <a:t>A </a:t>
            </a:r>
            <a:r>
              <a:rPr lang="en-US">
                <a:sym typeface="Symbol" pitchFamily="18" charset="2"/>
              </a:rPr>
              <a:t></a:t>
            </a:r>
            <a:r>
              <a:rPr lang="en-US">
                <a:cs typeface="Courier New" pitchFamily="49" charset="0"/>
                <a:sym typeface="Symbol" pitchFamily="18" charset="2"/>
              </a:rPr>
              <a:t> B = </a:t>
            </a:r>
            <a:r>
              <a:rPr lang="en-CA"/>
              <a:t>{3}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7031" y="3920888"/>
            <a:ext cx="1385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cs typeface="Courier New" pitchFamily="49" charset="0"/>
              </a:rPr>
              <a:t>B </a:t>
            </a:r>
            <a:r>
              <a:rPr lang="en-US">
                <a:sym typeface="Symbol" pitchFamily="18" charset="2"/>
              </a:rPr>
              <a:t></a:t>
            </a:r>
            <a:r>
              <a:rPr lang="en-US">
                <a:cs typeface="Courier New" pitchFamily="49" charset="0"/>
                <a:sym typeface="Symbol" pitchFamily="18" charset="2"/>
              </a:rPr>
              <a:t> A = </a:t>
            </a:r>
            <a:r>
              <a:rPr lang="en-CA"/>
              <a:t>{2, 5}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9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6551"/>
            <a:ext cx="9917661" cy="4833937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>
                <a:sym typeface="Symbol" pitchFamily="18" charset="2"/>
              </a:rPr>
              <a:t> B  = 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endParaRPr lang="en-US"/>
          </a:p>
          <a:p>
            <a:pPr lvl="1"/>
            <a:r>
              <a:rPr lang="en-US"/>
              <a:t>Returns a relation instance (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r>
              <a:rPr lang="en-US"/>
              <a:t> ) containing tuples that occur in either relation instance A or relation instance B (or both)</a:t>
            </a:r>
          </a:p>
          <a:p>
            <a:pPr lvl="1"/>
            <a:r>
              <a:rPr lang="en-US"/>
              <a:t>Schema of 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r>
              <a:rPr lang="en-US" baseline="-25000"/>
              <a:t> </a:t>
            </a:r>
            <a:r>
              <a:rPr lang="en-US"/>
              <a:t>identical to schema of A </a:t>
            </a:r>
          </a:p>
          <a:p>
            <a:pPr eaLnBrk="1" hangingPunct="1"/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must be </a:t>
            </a:r>
            <a:r>
              <a:rPr lang="en-US">
                <a:solidFill>
                  <a:srgbClr val="FF0000"/>
                </a:solidFill>
              </a:rPr>
              <a:t>union compatible</a:t>
            </a:r>
            <a:endParaRPr lang="en-US"/>
          </a:p>
          <a:p>
            <a:pPr lvl="1" eaLnBrk="1" hangingPunct="1"/>
            <a:r>
              <a:rPr lang="en-US"/>
              <a:t>Same number of fields</a:t>
            </a:r>
          </a:p>
          <a:p>
            <a:pPr lvl="1" eaLnBrk="1" hangingPunct="1"/>
            <a:r>
              <a:rPr lang="en-US"/>
              <a:t>corresponding field </a:t>
            </a:r>
            <a:r>
              <a:rPr lang="en-US" b="1" err="1"/>
              <a:t>i</a:t>
            </a:r>
            <a:r>
              <a:rPr lang="en-US" b="1"/>
              <a:t> </a:t>
            </a:r>
            <a:r>
              <a:rPr lang="en-US"/>
              <a:t>in each schema have the same type</a:t>
            </a:r>
          </a:p>
          <a:p>
            <a:pPr marL="457200" lvl="1" indent="0" eaLnBrk="1" hangingPunct="1">
              <a:buNone/>
            </a:pPr>
            <a:r>
              <a:rPr lang="en-US" sz="2800"/>
              <a:t>[field names need not be identical]</a:t>
            </a:r>
          </a:p>
          <a:p>
            <a:pPr lvl="1"/>
            <a:r>
              <a:rPr lang="en-US" sz="2800"/>
              <a:t>Assume </a:t>
            </a:r>
            <a:r>
              <a:rPr lang="en-US" sz="2800" err="1"/>
              <a:t>R</a:t>
            </a:r>
            <a:r>
              <a:rPr lang="en-US" sz="2800" baseline="-25000" err="1"/>
              <a:t>result</a:t>
            </a:r>
            <a:r>
              <a:rPr lang="en-US" sz="2800" baseline="-25000"/>
              <a:t> </a:t>
            </a:r>
            <a:r>
              <a:rPr lang="en-US" sz="2800"/>
              <a:t>inherit the names from A</a:t>
            </a:r>
          </a:p>
          <a:p>
            <a:pPr lvl="1"/>
            <a:endParaRPr lang="en-US" sz="2800"/>
          </a:p>
          <a:p>
            <a:pPr lvl="1"/>
            <a:endParaRPr lang="en-US" sz="2800"/>
          </a:p>
          <a:p>
            <a:pPr eaLnBrk="1" hangingPunct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4221" y="4879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28951" y="5558588"/>
            <a:ext cx="571846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b="1">
                <a:solidFill>
                  <a:prstClr val="black"/>
                </a:solidFill>
              </a:rPr>
              <a:t>A</a:t>
            </a:r>
            <a:r>
              <a:rPr lang="en-US" sz="2400">
                <a:solidFill>
                  <a:prstClr val="black"/>
                </a:solidFill>
              </a:rPr>
              <a:t>(age </a:t>
            </a:r>
            <a:r>
              <a:rPr lang="en-US" sz="2400" err="1">
                <a:solidFill>
                  <a:prstClr val="black"/>
                </a:solidFill>
              </a:rPr>
              <a:t>int</a:t>
            </a:r>
            <a:r>
              <a:rPr lang="en-US" sz="2400">
                <a:solidFill>
                  <a:prstClr val="black"/>
                </a:solidFill>
              </a:rPr>
              <a:t>) </a:t>
            </a:r>
            <a:r>
              <a:rPr lang="en-US" sz="2400">
                <a:sym typeface="Symbol" pitchFamily="18" charset="2"/>
              </a:rPr>
              <a:t> </a:t>
            </a:r>
            <a:r>
              <a:rPr lang="en-US" sz="2400" b="1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 err="1">
                <a:solidFill>
                  <a:prstClr val="black"/>
                </a:solidFill>
              </a:rPr>
              <a:t>num</a:t>
            </a:r>
            <a:r>
              <a:rPr lang="en-US" sz="2400">
                <a:solidFill>
                  <a:prstClr val="black"/>
                </a:solidFill>
              </a:rPr>
              <a:t> </a:t>
            </a:r>
            <a:r>
              <a:rPr lang="en-US" sz="2400" err="1">
                <a:solidFill>
                  <a:prstClr val="black"/>
                </a:solidFill>
              </a:rPr>
              <a:t>int</a:t>
            </a:r>
            <a:r>
              <a:rPr lang="en-US" sz="2400">
                <a:solidFill>
                  <a:prstClr val="black"/>
                </a:solidFill>
              </a:rPr>
              <a:t>) = ?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4320" y="5558588"/>
            <a:ext cx="2456330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>
                <a:solidFill>
                  <a:prstClr val="black"/>
                </a:solidFill>
              </a:rPr>
              <a:t>R</a:t>
            </a:r>
            <a:r>
              <a:rPr lang="en-US" sz="2400" b="1" baseline="-25000">
                <a:solidFill>
                  <a:prstClr val="black"/>
                </a:solidFill>
              </a:rPr>
              <a:t>result</a:t>
            </a:r>
            <a:r>
              <a:rPr lang="en-US" sz="2400">
                <a:solidFill>
                  <a:prstClr val="black"/>
                </a:solidFill>
              </a:rPr>
              <a:t> (age </a:t>
            </a:r>
            <a:r>
              <a:rPr lang="en-US" sz="2400" err="1">
                <a:solidFill>
                  <a:prstClr val="black"/>
                </a:solidFill>
              </a:rPr>
              <a:t>int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5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+mn-lt"/>
              </a:rPr>
              <a:t>Union</a:t>
            </a:r>
          </a:p>
        </p:txBody>
      </p:sp>
      <p:graphicFrame>
        <p:nvGraphicFramePr>
          <p:cNvPr id="235788" name="Group 268"/>
          <p:cNvGraphicFramePr>
            <a:graphicFrameLocks noGrp="1"/>
          </p:cNvGraphicFramePr>
          <p:nvPr>
            <p:ph sz="half" idx="1"/>
          </p:nvPr>
        </p:nvGraphicFramePr>
        <p:xfrm>
          <a:off x="6918456" y="1905000"/>
          <a:ext cx="3314065" cy="3169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5737" name="Group 217"/>
          <p:cNvGraphicFramePr>
            <a:graphicFrameLocks noGrp="1"/>
          </p:cNvGraphicFramePr>
          <p:nvPr>
            <p:ph sz="quarter" idx="2"/>
          </p:nvPr>
        </p:nvGraphicFramePr>
        <p:xfrm>
          <a:off x="1981200" y="479904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774" name="Group 254"/>
          <p:cNvGraphicFramePr>
            <a:graphicFrameLocks noGrp="1"/>
          </p:cNvGraphicFramePr>
          <p:nvPr>
            <p:ph sz="quarter" idx="3"/>
          </p:nvPr>
        </p:nvGraphicFramePr>
        <p:xfrm>
          <a:off x="1981201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565" name="Text Box 45"/>
          <p:cNvSpPr txBox="1">
            <a:spLocks noChangeArrowheads="1"/>
          </p:cNvSpPr>
          <p:nvPr/>
        </p:nvSpPr>
        <p:spPr bwMode="auto">
          <a:xfrm>
            <a:off x="5562600" y="4356076"/>
            <a:ext cx="1066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A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</a:t>
            </a:r>
            <a:r>
              <a:rPr lang="en-US" sz="2000"/>
              <a:t> </a:t>
            </a:r>
            <a:r>
              <a:rPr lang="en-US" altLang="zh-CN" sz="2000">
                <a:sym typeface="Symbol" pitchFamily="18" charset="2"/>
              </a:rPr>
              <a:t>B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1981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A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B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1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Relational algebra  Preliminaries</a:t>
            </a:r>
          </a:p>
          <a:p>
            <a:r>
              <a:rPr lang="en-IN"/>
              <a:t>Relational algebra Operators</a:t>
            </a:r>
          </a:p>
          <a:p>
            <a:pPr lvl="1"/>
            <a:r>
              <a:rPr lang="en-IN"/>
              <a:t>Selection</a:t>
            </a:r>
          </a:p>
          <a:p>
            <a:pPr lvl="1"/>
            <a:r>
              <a:rPr lang="en-IN"/>
              <a:t>Projection</a:t>
            </a:r>
          </a:p>
          <a:p>
            <a:pPr lvl="1"/>
            <a:r>
              <a:rPr lang="en-IN"/>
              <a:t>Union</a:t>
            </a:r>
          </a:p>
          <a:p>
            <a:pPr lvl="1"/>
            <a:r>
              <a:rPr lang="en-IN"/>
              <a:t>Set difference</a:t>
            </a:r>
          </a:p>
          <a:p>
            <a:pPr lvl="1"/>
            <a:r>
              <a:rPr lang="en-IN"/>
              <a:t>Cartesian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5902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Intersection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44222" y="1606551"/>
            <a:ext cx="10684934" cy="4833937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>
                <a:sym typeface="Symbol" pitchFamily="18" charset="2"/>
              </a:rPr>
              <a:t> B = 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endParaRPr lang="en-US" baseline="-25000"/>
          </a:p>
          <a:p>
            <a:pPr lvl="1"/>
            <a:r>
              <a:rPr lang="en-US"/>
              <a:t>Returns a relation instance (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r>
              <a:rPr lang="en-US"/>
              <a:t> ) containing tuples that occur both in relation instance A and relation instance B </a:t>
            </a:r>
          </a:p>
          <a:p>
            <a:pPr lvl="1"/>
            <a:r>
              <a:rPr lang="en-US"/>
              <a:t>Schema of 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r>
              <a:rPr lang="en-US" baseline="-25000"/>
              <a:t> </a:t>
            </a:r>
            <a:r>
              <a:rPr lang="en-US"/>
              <a:t>identical to schema of A </a:t>
            </a:r>
          </a:p>
          <a:p>
            <a:pPr lvl="1"/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must be union compatible</a:t>
            </a:r>
          </a:p>
          <a:p>
            <a:pPr eaLnBrk="1" hangingPunct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4221" y="513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+mn-lt"/>
              </a:rPr>
              <a:t>Intersection</a:t>
            </a:r>
          </a:p>
        </p:txBody>
      </p:sp>
      <p:graphicFrame>
        <p:nvGraphicFramePr>
          <p:cNvPr id="242799" name="Group 111"/>
          <p:cNvGraphicFramePr>
            <a:graphicFrameLocks noGrp="1"/>
          </p:cNvGraphicFramePr>
          <p:nvPr>
            <p:ph sz="half" idx="1"/>
          </p:nvPr>
        </p:nvGraphicFramePr>
        <p:xfrm>
          <a:off x="7010399" y="3936342"/>
          <a:ext cx="3261678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aphicFrame>
        <p:nvGraphicFramePr>
          <p:cNvPr id="14" name="Group 217"/>
          <p:cNvGraphicFramePr>
            <a:graphicFrameLocks noGrp="1"/>
          </p:cNvGraphicFramePr>
          <p:nvPr>
            <p:ph sz="quarter" idx="2"/>
          </p:nvPr>
        </p:nvGraphicFramePr>
        <p:xfrm>
          <a:off x="1981200" y="482202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254"/>
          <p:cNvGraphicFramePr>
            <a:graphicFrameLocks noGrp="1"/>
          </p:cNvGraphicFramePr>
          <p:nvPr>
            <p:ph sz="quarter" idx="3"/>
          </p:nvPr>
        </p:nvGraphicFramePr>
        <p:xfrm>
          <a:off x="1981201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5562600" y="4356076"/>
            <a:ext cx="1066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A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</a:t>
            </a:r>
            <a:r>
              <a:rPr lang="en-US" altLang="zh-CN" sz="2000">
                <a:sym typeface="Symbol" pitchFamily="18" charset="2"/>
              </a:rPr>
              <a:t>B</a:t>
            </a:r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1981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B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A</a:t>
            </a:r>
            <a:endParaRPr lang="en-CA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27" name="Text Box 155"/>
          <p:cNvSpPr txBox="1">
            <a:spLocks noChangeArrowheads="1"/>
          </p:cNvSpPr>
          <p:nvPr/>
        </p:nvSpPr>
        <p:spPr bwMode="auto">
          <a:xfrm>
            <a:off x="1752601" y="5197223"/>
            <a:ext cx="865232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</a:rPr>
              <a:t>We can carry out preliminary operations to make the relations union compatible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+mn-lt"/>
              </a:rPr>
              <a:t>Union Compatible Relations</a:t>
            </a:r>
          </a:p>
        </p:txBody>
      </p:sp>
      <p:graphicFrame>
        <p:nvGraphicFramePr>
          <p:cNvPr id="10" name="Group 520"/>
          <p:cNvGraphicFramePr>
            <a:graphicFrameLocks noGrp="1"/>
          </p:cNvGraphicFramePr>
          <p:nvPr>
            <p:ph sz="quarter" idx="1"/>
          </p:nvPr>
        </p:nvGraphicFramePr>
        <p:xfrm>
          <a:off x="1750383" y="2679498"/>
          <a:ext cx="396684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3615" name="Group 143"/>
          <p:cNvGraphicFramePr>
            <a:graphicFrameLocks noGrp="1"/>
          </p:cNvGraphicFramePr>
          <p:nvPr>
            <p:ph sz="quarter" idx="2"/>
          </p:nvPr>
        </p:nvGraphicFramePr>
        <p:xfrm>
          <a:off x="5865182" y="2693942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562" name="Text Box 90"/>
          <p:cNvSpPr txBox="1">
            <a:spLocks noChangeArrowheads="1"/>
          </p:cNvSpPr>
          <p:nvPr/>
        </p:nvSpPr>
        <p:spPr bwMode="auto">
          <a:xfrm>
            <a:off x="1750382" y="5706840"/>
            <a:ext cx="655541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i="1" baseline="-25000"/>
              <a:t>sin, </a:t>
            </a:r>
            <a:r>
              <a:rPr lang="en-US" sz="2000" i="1" baseline="-25000" err="1"/>
              <a:t>firstName</a:t>
            </a:r>
            <a:r>
              <a:rPr lang="en-US" sz="2000" i="1" baseline="-25000"/>
              <a:t>, </a:t>
            </a:r>
            <a:r>
              <a:rPr lang="en-US" sz="2000" i="1" baseline="-25000" err="1"/>
              <a:t>lastName</a:t>
            </a:r>
            <a:r>
              <a:rPr lang="en-US" sz="2000"/>
              <a:t>(Customer)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</a:t>
            </a:r>
            <a:r>
              <a:rPr lang="en-US" sz="2000" i="1" baseline="-25000"/>
              <a:t>sin, </a:t>
            </a:r>
            <a:r>
              <a:rPr lang="en-US" sz="2000" i="1" baseline="-25000" err="1"/>
              <a:t>firstName</a:t>
            </a:r>
            <a:r>
              <a:rPr lang="en-US" sz="2000" i="1" baseline="-25000"/>
              <a:t>, </a:t>
            </a:r>
            <a:r>
              <a:rPr lang="en-US" sz="2000" i="1" baseline="-25000" err="1"/>
              <a:t>lastName</a:t>
            </a:r>
            <a:r>
              <a:rPr lang="en-US" sz="2000"/>
              <a:t>(Employee)</a:t>
            </a:r>
          </a:p>
        </p:txBody>
      </p:sp>
      <p:sp>
        <p:nvSpPr>
          <p:cNvPr id="233564" name="Text Box 92"/>
          <p:cNvSpPr txBox="1">
            <a:spLocks noChangeArrowheads="1"/>
          </p:cNvSpPr>
          <p:nvPr/>
        </p:nvSpPr>
        <p:spPr bwMode="auto">
          <a:xfrm>
            <a:off x="3037458" y="1520370"/>
            <a:ext cx="6162350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chemeClr val="tx1"/>
                </a:solidFill>
              </a:rPr>
              <a:t>Intersection of the Employee and Customer relations</a:t>
            </a:r>
          </a:p>
        </p:txBody>
      </p:sp>
      <p:sp>
        <p:nvSpPr>
          <p:cNvPr id="233625" name="Text Box 153"/>
          <p:cNvSpPr txBox="1">
            <a:spLocks noChangeArrowheads="1"/>
          </p:cNvSpPr>
          <p:nvPr/>
        </p:nvSpPr>
        <p:spPr bwMode="auto">
          <a:xfrm>
            <a:off x="5865181" y="4410608"/>
            <a:ext cx="4539743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</a:rPr>
              <a:t>The two relations are not union compatible as birth is a DATE and salary is a REAL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4224" y="2283768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5182" y="2298498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Employee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81758-804C-43D8-9F1A-B0CF4C1ECCF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27" grpId="0" animBg="1"/>
      <p:bldP spid="233562" grpId="0" animBg="1"/>
      <p:bldP spid="2336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Difference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04711" y="1719264"/>
            <a:ext cx="10349089" cy="4833937"/>
          </a:xfrm>
        </p:spPr>
        <p:txBody>
          <a:bodyPr>
            <a:normAutofit/>
          </a:bodyPr>
          <a:lstStyle/>
          <a:p>
            <a:r>
              <a:rPr lang="en-US"/>
              <a:t>A – B = 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endParaRPr lang="en-US" baseline="-25000"/>
          </a:p>
          <a:p>
            <a:pPr lvl="1"/>
            <a:r>
              <a:rPr lang="en-US"/>
              <a:t>Returns a relation instance (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r>
              <a:rPr lang="en-US"/>
              <a:t> ) containing tuples that occur in relation instance A but not in relation instance B </a:t>
            </a:r>
          </a:p>
          <a:p>
            <a:pPr lvl="1"/>
            <a:r>
              <a:rPr lang="en-US"/>
              <a:t>Schema of </a:t>
            </a:r>
            <a:r>
              <a:rPr lang="en-US" err="1"/>
              <a:t>R</a:t>
            </a:r>
            <a:r>
              <a:rPr lang="en-US" baseline="-25000" err="1"/>
              <a:t>result</a:t>
            </a:r>
            <a:r>
              <a:rPr lang="en-US" baseline="-25000"/>
              <a:t> </a:t>
            </a:r>
            <a:r>
              <a:rPr lang="en-US"/>
              <a:t>identical to schema of A </a:t>
            </a:r>
          </a:p>
          <a:p>
            <a:pPr lvl="1"/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must be union compatible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4221" y="513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+mn-lt"/>
              </a:rPr>
              <a:t>Set Difference</a:t>
            </a:r>
          </a:p>
        </p:txBody>
      </p:sp>
      <p:graphicFrame>
        <p:nvGraphicFramePr>
          <p:cNvPr id="241776" name="Group 112"/>
          <p:cNvGraphicFramePr>
            <a:graphicFrameLocks noGrp="1"/>
          </p:cNvGraphicFramePr>
          <p:nvPr>
            <p:ph sz="half" idx="1"/>
          </p:nvPr>
        </p:nvGraphicFramePr>
        <p:xfrm>
          <a:off x="7000686" y="1905952"/>
          <a:ext cx="3314065" cy="1996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1735" name="Text Box 71"/>
          <p:cNvSpPr txBox="1">
            <a:spLocks noChangeArrowheads="1"/>
          </p:cNvSpPr>
          <p:nvPr/>
        </p:nvSpPr>
        <p:spPr bwMode="auto">
          <a:xfrm>
            <a:off x="5618796" y="1901588"/>
            <a:ext cx="1086804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>
                <a:sym typeface="Symbol" pitchFamily="18" charset="2"/>
              </a:rPr>
              <a:t>A  B</a:t>
            </a:r>
          </a:p>
        </p:txBody>
      </p:sp>
      <p:graphicFrame>
        <p:nvGraphicFramePr>
          <p:cNvPr id="241806" name="Group 142"/>
          <p:cNvGraphicFramePr>
            <a:graphicFrameLocks noGrp="1"/>
          </p:cNvGraphicFramePr>
          <p:nvPr/>
        </p:nvGraphicFramePr>
        <p:xfrm>
          <a:off x="7010400" y="4800600"/>
          <a:ext cx="3304350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1803" name="Text Box 139"/>
          <p:cNvSpPr txBox="1">
            <a:spLocks noChangeArrowheads="1"/>
          </p:cNvSpPr>
          <p:nvPr/>
        </p:nvSpPr>
        <p:spPr bwMode="auto">
          <a:xfrm>
            <a:off x="5618797" y="4800600"/>
            <a:ext cx="108680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>
                <a:sym typeface="Symbol" pitchFamily="18" charset="2"/>
              </a:rPr>
              <a:t>B 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17" name="Group 217"/>
          <p:cNvGraphicFramePr>
            <a:graphicFrameLocks noGrp="1"/>
          </p:cNvGraphicFramePr>
          <p:nvPr>
            <p:ph sz="quarter" idx="2"/>
          </p:nvPr>
        </p:nvGraphicFramePr>
        <p:xfrm>
          <a:off x="1981200" y="479904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roup 254"/>
          <p:cNvGraphicFramePr>
            <a:graphicFrameLocks noGrp="1"/>
          </p:cNvGraphicFramePr>
          <p:nvPr>
            <p:ph sz="quarter" idx="3"/>
          </p:nvPr>
        </p:nvGraphicFramePr>
        <p:xfrm>
          <a:off x="1981201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81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B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A</a:t>
            </a:r>
            <a:endParaRPr lang="en-CA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35" grpId="0" animBg="1"/>
      <p:bldP spid="2418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Note on Set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719263"/>
            <a:ext cx="8058150" cy="4411662"/>
          </a:xfrm>
        </p:spPr>
        <p:txBody>
          <a:bodyPr>
            <a:normAutofit/>
          </a:bodyPr>
          <a:lstStyle/>
          <a:p>
            <a:r>
              <a:rPr lang="en-US"/>
              <a:t>Notice that most operators are monotonic</a:t>
            </a:r>
          </a:p>
          <a:p>
            <a:pPr lvl="1"/>
            <a:r>
              <a:rPr lang="en-US"/>
              <a:t>Increasing size of inputs </a:t>
            </a:r>
            <a:r>
              <a:rPr lang="en-US">
                <a:sym typeface="Wingdings"/>
              </a:rPr>
              <a:t> outputs grow</a:t>
            </a:r>
          </a:p>
          <a:p>
            <a:pPr lvl="1"/>
            <a:endParaRPr lang="en-US">
              <a:sym typeface="Wingdings"/>
            </a:endParaRPr>
          </a:p>
          <a:p>
            <a:r>
              <a:rPr lang="en-US"/>
              <a:t> Set Difference is non-monotonic</a:t>
            </a:r>
          </a:p>
          <a:p>
            <a:pPr lvl="1"/>
            <a:r>
              <a:rPr lang="en-US"/>
              <a:t>Example: A </a:t>
            </a:r>
            <a:r>
              <a:rPr lang="mr-IN"/>
              <a:t>–</a:t>
            </a:r>
            <a:r>
              <a:rPr lang="en-US"/>
              <a:t> B</a:t>
            </a:r>
          </a:p>
          <a:p>
            <a:pPr lvl="1"/>
            <a:r>
              <a:rPr lang="en-US"/>
              <a:t>Increasing the size of B could decrease output size</a:t>
            </a:r>
          </a:p>
          <a:p>
            <a:endParaRPr lang="en-US"/>
          </a:p>
          <a:p>
            <a:r>
              <a:rPr lang="en-US"/>
              <a:t>Set difference is blocking:</a:t>
            </a:r>
          </a:p>
          <a:p>
            <a:pPr lvl="1"/>
            <a:r>
              <a:rPr lang="en-US"/>
              <a:t>For A </a:t>
            </a:r>
            <a:r>
              <a:rPr lang="mr-IN"/>
              <a:t>–</a:t>
            </a:r>
            <a:r>
              <a:rPr lang="en-US"/>
              <a:t> B, must wait for all B tuples before any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91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Algebra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Core 5 operators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Selection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)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Selects a subset of rows from relation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Projection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)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Deletes unwanted columns from relation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Union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∪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 -  </a:t>
            </a:r>
            <a:r>
              <a:rPr lang="en-IN" altLang="zh-CN">
                <a:solidFill>
                  <a:schemeClr val="bg1">
                    <a:lumMod val="50000"/>
                  </a:schemeClr>
                </a:solidFill>
              </a:rPr>
              <a:t>Tuples in relation 1 and in relation 2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Set Difference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(-)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Tuples in relation 1, but not in relation 2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b="1"/>
              <a:t>Cross product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ED7D31"/>
                </a:solidFill>
              </a:rPr>
              <a:t>X</a:t>
            </a:r>
            <a:r>
              <a:rPr lang="en-US" altLang="zh-CN" b="1"/>
              <a:t>) - </a:t>
            </a:r>
            <a:r>
              <a:rPr lang="en-US" altLang="en-US" b="1"/>
              <a:t>Allows us to combine two relations</a:t>
            </a:r>
          </a:p>
          <a:p>
            <a:r>
              <a:rPr lang="en-US" altLang="zh-CN"/>
              <a:t>Additional operators</a:t>
            </a:r>
          </a:p>
          <a:p>
            <a:pPr lvl="1"/>
            <a:r>
              <a:rPr lang="en-US" altLang="zh-CN" b="1"/>
              <a:t>Rename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el-GR" altLang="zh-CN" b="1">
                <a:solidFill>
                  <a:srgbClr val="ED7D31"/>
                </a:solidFill>
              </a:rPr>
              <a:t>ρ</a:t>
            </a:r>
            <a:r>
              <a:rPr lang="en-US" altLang="zh-CN" b="1"/>
              <a:t>) -  Assign names to the results of query; </a:t>
            </a:r>
            <a:r>
              <a:rPr lang="en-US" altLang="en-US" b="1"/>
              <a:t>Not essential, but (very!) useful</a:t>
            </a:r>
            <a:endParaRPr lang="en-US" altLang="zh-CN" b="1"/>
          </a:p>
          <a:p>
            <a:pPr lvl="1"/>
            <a:r>
              <a:rPr lang="en-US" altLang="zh-CN"/>
              <a:t>join (</a:t>
            </a:r>
            <a:r>
              <a:rPr lang="en-US" altLang="zh-CN">
                <a:solidFill>
                  <a:srgbClr val="ED7D31"/>
                </a:solidFill>
              </a:rPr>
              <a:t>⨝</a:t>
            </a:r>
            <a:r>
              <a:rPr lang="en-US" altLang="zh-CN"/>
              <a:t>) – Combining relations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Intersect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∩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 – Tuples common in relation 1 and relation 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610600" y="580143"/>
            <a:ext cx="1828800" cy="646331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  </a:t>
            </a:r>
            <a:r>
              <a:rPr lang="en-US" altLang="en-US" sz="1800" i="0">
                <a:sym typeface="Symbol" panose="05050102010706020507" pitchFamily="18" charset="2"/>
              </a:rPr>
              <a:t>Sigma</a:t>
            </a:r>
            <a:br>
              <a:rPr lang="en-US" altLang="en-US" sz="1800" i="0">
                <a:sym typeface="Symbol" panose="05050102010706020507" pitchFamily="18" charset="2"/>
              </a:rPr>
            </a:br>
            <a:r>
              <a:rPr lang="en-US" altLang="en-US" sz="1800" i="0">
                <a:sym typeface="Symbol" panose="05050102010706020507" pitchFamily="18" charset="2"/>
              </a:rPr>
              <a:t>  Pi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610600" y="1222904"/>
            <a:ext cx="914400" cy="366713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 </a:t>
            </a:r>
            <a:r>
              <a:rPr lang="en-US" altLang="en-US" sz="1800" i="0">
                <a:sym typeface="Symbol" panose="05050102010706020507" pitchFamily="18" charset="2"/>
              </a:rPr>
              <a:t>Rho</a:t>
            </a:r>
            <a:endParaRPr lang="en-US" altLang="en-US" sz="1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00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Cartesian Product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86932" y="2125211"/>
            <a:ext cx="10066867" cy="4529137"/>
          </a:xfrm>
        </p:spPr>
        <p:txBody>
          <a:bodyPr>
            <a:normAutofit/>
          </a:bodyPr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Each row of A paired with all rows of B</a:t>
            </a:r>
          </a:p>
          <a:p>
            <a:pPr lvl="1" eaLnBrk="1" hangingPunct="1"/>
            <a:r>
              <a:rPr lang="en-US"/>
              <a:t>Result schema </a:t>
            </a:r>
            <a:r>
              <a:rPr lang="en-US" err="1"/>
              <a:t>concats</a:t>
            </a:r>
            <a:r>
              <a:rPr lang="en-US"/>
              <a:t> A and B’s fields</a:t>
            </a:r>
            <a:endParaRPr lang="en-US" i="1"/>
          </a:p>
          <a:p>
            <a:pPr lvl="1" eaLnBrk="1" hangingPunct="1"/>
            <a:r>
              <a:rPr lang="en-US"/>
              <a:t>Names are inherited if possible (i.e. if not duplicated)</a:t>
            </a:r>
          </a:p>
          <a:p>
            <a:pPr lvl="2"/>
            <a:r>
              <a:rPr lang="en-US"/>
              <a:t>If two field names are the same (i.e., a </a:t>
            </a:r>
            <a:r>
              <a:rPr lang="en-US" i="1"/>
              <a:t>naming conflict</a:t>
            </a:r>
            <a:r>
              <a:rPr lang="en-US"/>
              <a:t> occurs) and the affected columns are referred to by position</a:t>
            </a:r>
          </a:p>
          <a:p>
            <a:pPr lvl="1"/>
            <a:r>
              <a:rPr lang="en-US">
                <a:sym typeface="Symbol" pitchFamily="18" charset="2"/>
              </a:rPr>
              <a:t>If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contains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records, and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contains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records, the result relation will contain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*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records</a:t>
            </a:r>
          </a:p>
          <a:p>
            <a:pPr lvl="2"/>
            <a:endParaRPr lang="en-US"/>
          </a:p>
          <a:p>
            <a:pPr lvl="1" eaLnBrk="1" hangingPunct="1"/>
            <a:endParaRPr lang="en-US" sz="21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849" y="1601991"/>
            <a:ext cx="8588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A(a</a:t>
            </a:r>
            <a:r>
              <a:rPr lang="en-US" sz="2800" b="1" baseline="-25000"/>
              <a:t>1</a:t>
            </a:r>
            <a:r>
              <a:rPr lang="en-US" sz="2800" b="1"/>
              <a:t>, </a:t>
            </a:r>
            <a:r>
              <a:rPr lang="mr-IN" sz="2800" b="1"/>
              <a:t>…</a:t>
            </a:r>
            <a:r>
              <a:rPr lang="en-US" sz="2800" b="1"/>
              <a:t>, a</a:t>
            </a:r>
            <a:r>
              <a:rPr lang="en-US" sz="2800" b="1" baseline="-25000"/>
              <a:t>m</a:t>
            </a:r>
            <a:r>
              <a:rPr lang="en-US" sz="2800" b="1"/>
              <a:t>) x B(a</a:t>
            </a:r>
            <a:r>
              <a:rPr lang="en-US" sz="2800" b="1" baseline="-25000"/>
              <a:t>m+1</a:t>
            </a:r>
            <a:r>
              <a:rPr lang="en-US" sz="2800" b="1"/>
              <a:t> , </a:t>
            </a:r>
            <a:r>
              <a:rPr lang="mr-IN" sz="2800" b="1"/>
              <a:t>…</a:t>
            </a:r>
            <a:r>
              <a:rPr lang="en-US" sz="2800" b="1"/>
              <a:t>,a</a:t>
            </a:r>
            <a:r>
              <a:rPr lang="en-US" sz="2800" b="1" baseline="-25000"/>
              <a:t>n</a:t>
            </a:r>
            <a:r>
              <a:rPr lang="en-US" sz="2800" b="1"/>
              <a:t>) = </a:t>
            </a:r>
            <a:r>
              <a:rPr lang="en-US" sz="2800" b="1" err="1"/>
              <a:t>R</a:t>
            </a:r>
            <a:r>
              <a:rPr lang="en-US" sz="2800" b="1" baseline="-25000" err="1"/>
              <a:t>result</a:t>
            </a:r>
            <a:r>
              <a:rPr lang="en-US" sz="2800" b="1"/>
              <a:t>(a</a:t>
            </a:r>
            <a:r>
              <a:rPr lang="en-US" sz="2800" b="1" baseline="-25000"/>
              <a:t>1</a:t>
            </a:r>
            <a:r>
              <a:rPr lang="en-US" sz="2800" b="1"/>
              <a:t> , </a:t>
            </a:r>
            <a:r>
              <a:rPr lang="mr-IN" sz="2800" b="1"/>
              <a:t>…</a:t>
            </a:r>
            <a:r>
              <a:rPr lang="en-US" sz="2800" b="1"/>
              <a:t>,a</a:t>
            </a:r>
            <a:r>
              <a:rPr lang="en-US" sz="2800" b="1" baseline="-25000"/>
              <a:t>m</a:t>
            </a:r>
            <a:r>
              <a:rPr lang="en-US" sz="2800" b="1"/>
              <a:t>,a</a:t>
            </a:r>
            <a:r>
              <a:rPr lang="en-US" sz="2800" b="1" baseline="-25000"/>
              <a:t>m+1</a:t>
            </a:r>
            <a:r>
              <a:rPr lang="en-US" sz="2800" b="1"/>
              <a:t>,…, a</a:t>
            </a:r>
            <a:r>
              <a:rPr lang="en-US" sz="2800" b="1" baseline="-25000"/>
              <a:t>n</a:t>
            </a:r>
            <a:r>
              <a:rPr lang="en-US" sz="2800" b="1"/>
              <a:t>)</a:t>
            </a:r>
            <a:endParaRPr lang="en-US" sz="2800" b="1" baseline="-25000"/>
          </a:p>
        </p:txBody>
      </p:sp>
    </p:spTree>
    <p:extLst>
      <p:ext uri="{BB962C8B-B14F-4D97-AF65-F5344CB8AC3E}">
        <p14:creationId xmlns:p14="http://schemas.microsoft.com/office/powerpoint/2010/main" val="1322777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Cartesian Product Example</a:t>
            </a:r>
          </a:p>
        </p:txBody>
      </p:sp>
      <p:graphicFrame>
        <p:nvGraphicFramePr>
          <p:cNvPr id="245006" name="Group 270"/>
          <p:cNvGraphicFramePr>
            <a:graphicFrameLocks noGrp="1"/>
          </p:cNvGraphicFramePr>
          <p:nvPr>
            <p:ph sz="half" idx="1"/>
          </p:nvPr>
        </p:nvGraphicFramePr>
        <p:xfrm>
          <a:off x="2057401" y="1905000"/>
          <a:ext cx="3938271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005" name="Group 269"/>
          <p:cNvGraphicFramePr>
            <a:graphicFrameLocks noGrp="1"/>
          </p:cNvGraphicFramePr>
          <p:nvPr>
            <p:ph sz="quarter" idx="2"/>
          </p:nvPr>
        </p:nvGraphicFramePr>
        <p:xfrm>
          <a:off x="6705601" y="1905000"/>
          <a:ext cx="3219767" cy="160305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0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5004" name="Group 268"/>
          <p:cNvGraphicFramePr>
            <a:graphicFrameLocks noGrp="1"/>
          </p:cNvGraphicFramePr>
          <p:nvPr>
            <p:ph sz="quarter" idx="3"/>
          </p:nvPr>
        </p:nvGraphicFramePr>
        <p:xfrm>
          <a:off x="2057400" y="3733800"/>
          <a:ext cx="7158038" cy="27736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524000"/>
            <a:ext cx="38862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sz="2000" b="1" i="1" baseline="-25000" err="1">
                <a:solidFill>
                  <a:schemeClr val="tx1"/>
                </a:solidFill>
              </a:rPr>
              <a:t>lastName</a:t>
            </a:r>
            <a:r>
              <a:rPr lang="en-US" sz="2000" b="1" i="1" baseline="-25000">
                <a:solidFill>
                  <a:schemeClr val="tx1"/>
                </a:solidFill>
              </a:rPr>
              <a:t> = "Summers"</a:t>
            </a:r>
            <a:r>
              <a:rPr lang="en-US" sz="2000" b="1">
                <a:solidFill>
                  <a:schemeClr val="tx1"/>
                </a:solidFill>
              </a:rPr>
              <a:t>(Customer)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3352800"/>
            <a:ext cx="4419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sz="2000" b="1" i="1" baseline="-25000" err="1">
                <a:solidFill>
                  <a:schemeClr val="tx1"/>
                </a:solidFill>
              </a:rPr>
              <a:t>lastName</a:t>
            </a:r>
            <a:r>
              <a:rPr lang="en-US" sz="2000" b="1" i="1" baseline="-25000">
                <a:solidFill>
                  <a:schemeClr val="tx1"/>
                </a:solidFill>
              </a:rPr>
              <a:t> = "Summers"</a:t>
            </a:r>
            <a:r>
              <a:rPr lang="en-US" sz="2000" b="1">
                <a:solidFill>
                  <a:schemeClr val="tx1"/>
                </a:solidFill>
              </a:rPr>
              <a:t>(Customer) </a:t>
            </a: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 Account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1524000"/>
            <a:ext cx="10668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Account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Renaming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i="1">
                    <a:sym typeface="Symbol" panose="05050102010706020507" pitchFamily="18" charset="2"/>
                  </a:rPr>
                  <a:t>(R(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IN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en-US" i="1">
                    <a:sym typeface="Symbol" panose="05050102010706020507" pitchFamily="18" charset="2"/>
                  </a:rPr>
                  <a:t>),E)</a:t>
                </a:r>
              </a:p>
              <a:p>
                <a:pPr lvl="1"/>
                <a:r>
                  <a:rPr lang="en-US">
                    <a:sym typeface="Symbol" panose="05050102010706020507" pitchFamily="18" charset="2"/>
                  </a:rPr>
                  <a:t>takes a relational algebra expression E and returns an instance of a (new) relation called R</a:t>
                </a:r>
              </a:p>
              <a:p>
                <a:pPr lvl="1"/>
                <a:r>
                  <a:rPr lang="en-US">
                    <a:sym typeface="Symbol" panose="05050102010706020507" pitchFamily="18" charset="2"/>
                  </a:rPr>
                  <a:t>R contains same tuples as result of E</a:t>
                </a:r>
              </a:p>
              <a:p>
                <a:pPr lvl="1"/>
                <a:r>
                  <a:rPr lang="en-US">
                    <a:sym typeface="Symbol" panose="05050102010706020507" pitchFamily="18" charset="2"/>
                  </a:rPr>
                  <a:t>Field names in R same as in E, except some fields are renamed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𝐹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>
                    <a:sym typeface="Symbol" panose="05050102010706020507" pitchFamily="18" charset="2"/>
                  </a:rPr>
                  <a:t>list of terms that have been renamed </a:t>
                </a:r>
              </a:p>
              <a:p>
                <a:pPr lvl="1"/>
                <a:endParaRPr lang="en-US">
                  <a:sym typeface="Symbol" panose="05050102010706020507" pitchFamily="18" charset="2"/>
                </a:endParaRPr>
              </a:p>
              <a:p>
                <a:pPr lvl="1"/>
                <a:r>
                  <a:rPr lang="en-US">
                    <a:sym typeface="Symbol" panose="05050102010706020507" pitchFamily="18" charset="2"/>
                  </a:rPr>
                  <a:t>Useful to resolve naming conflicts can arise during an operation such as Cartesian product</a:t>
                </a:r>
              </a:p>
              <a:p>
                <a:pPr lvl="1"/>
                <a:r>
                  <a:rPr lang="en-IN"/>
                  <a:t>Example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4165600"/>
            <a:ext cx="296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err="1"/>
              <a:t>oldname</a:t>
            </a:r>
            <a:r>
              <a:rPr lang="en-IN" sz="2400"/>
              <a:t> </a:t>
            </a:r>
            <a:r>
              <a:rPr lang="en-IN" sz="2400">
                <a:sym typeface="Wingdings" panose="05000000000000000000" pitchFamily="2" charset="2"/>
              </a:rPr>
              <a:t> </a:t>
            </a:r>
            <a:r>
              <a:rPr lang="en-IN" sz="2400" err="1">
                <a:sym typeface="Wingdings" panose="05000000000000000000" pitchFamily="2" charset="2"/>
              </a:rPr>
              <a:t>newname</a:t>
            </a:r>
            <a:endParaRPr lang="en-IN" sz="2400"/>
          </a:p>
        </p:txBody>
      </p:sp>
      <p:sp>
        <p:nvSpPr>
          <p:cNvPr id="7" name="Rectangle 6"/>
          <p:cNvSpPr/>
          <p:nvPr/>
        </p:nvSpPr>
        <p:spPr>
          <a:xfrm>
            <a:off x="3386710" y="5276334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i="1">
                <a:sym typeface="Symbol" panose="05050102010706020507" pitchFamily="18" charset="2"/>
              </a:rPr>
              <a:t>(C(1</a:t>
            </a:r>
            <a:r>
              <a:rPr lang="en-US" altLang="en-US" sz="2800" i="1">
                <a:sym typeface="Wingdings" panose="05000000000000000000" pitchFamily="2" charset="2"/>
              </a:rPr>
              <a:t> sin1,8sin2</a:t>
            </a:r>
            <a:r>
              <a:rPr lang="en-US" altLang="en-US" sz="2800" i="1">
                <a:sym typeface="Symbol" panose="05050102010706020507" pitchFamily="18" charset="2"/>
              </a:rPr>
              <a:t>),A x B)</a:t>
            </a:r>
          </a:p>
        </p:txBody>
      </p:sp>
    </p:spTree>
    <p:extLst>
      <p:ext uri="{BB962C8B-B14F-4D97-AF65-F5344CB8AC3E}">
        <p14:creationId xmlns:p14="http://schemas.microsoft.com/office/powerpoint/2010/main" val="12306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 </a:t>
            </a:r>
            <a:r>
              <a:rPr lang="en-US" altLang="zh-CN"/>
              <a:t>Relational</a:t>
            </a:r>
            <a:r>
              <a:rPr lang="zh-CN" altLang="en-US"/>
              <a:t> </a:t>
            </a:r>
            <a:r>
              <a:rPr lang="en-US" altLang="zh-CN"/>
              <a:t>Algebra</a:t>
            </a:r>
            <a:r>
              <a:rPr lang="zh-CN" altLang="en-US"/>
              <a:t> </a:t>
            </a:r>
            <a:r>
              <a:rPr lang="en-US" altLang="zh-CN"/>
              <a:t>matter?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</a:t>
            </a:r>
            <a:r>
              <a:rPr lang="zh-CN" altLang="en-US"/>
              <a:t> </a:t>
            </a:r>
            <a:r>
              <a:rPr lang="en-US" altLang="zh-CN"/>
              <a:t>essential</a:t>
            </a:r>
            <a:r>
              <a:rPr lang="zh-CN" altLang="en-US"/>
              <a:t> </a:t>
            </a:r>
            <a:r>
              <a:rPr lang="en-US" altLang="zh-CN"/>
              <a:t>topic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understand</a:t>
            </a:r>
            <a:r>
              <a:rPr lang="zh-CN" altLang="en-US"/>
              <a:t> </a:t>
            </a:r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query</a:t>
            </a:r>
            <a:r>
              <a:rPr lang="zh-CN" altLang="en-US"/>
              <a:t> </a:t>
            </a:r>
            <a:r>
              <a:rPr lang="en-US" altLang="zh-CN"/>
              <a:t>processing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r>
              <a:rPr lang="zh-CN" altLang="en-US"/>
              <a:t> </a:t>
            </a:r>
            <a:r>
              <a:rPr lang="en-US" altLang="zh-CN"/>
              <a:t>work</a:t>
            </a:r>
          </a:p>
          <a:p>
            <a:pPr lvl="1"/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happens</a:t>
            </a:r>
            <a:r>
              <a:rPr lang="zh-CN" altLang="en-US"/>
              <a:t> </a:t>
            </a:r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/>
              <a:t>an</a:t>
            </a:r>
            <a:r>
              <a:rPr lang="zh-CN" altLang="en-US"/>
              <a:t> </a:t>
            </a:r>
            <a:r>
              <a:rPr lang="en-US" altLang="zh-CN"/>
              <a:t>SQL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issued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database?</a:t>
            </a:r>
            <a:endParaRPr lang="en-US"/>
          </a:p>
          <a:p>
            <a:r>
              <a:rPr lang="en-US" altLang="zh-CN"/>
              <a:t>Help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master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IN" altLang="zh-CN"/>
              <a:t>s</a:t>
            </a:r>
            <a:r>
              <a:rPr lang="en-US" altLang="zh-CN"/>
              <a:t>kills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quickly</a:t>
            </a:r>
            <a:r>
              <a:rPr lang="zh-CN" altLang="en-US"/>
              <a:t> </a:t>
            </a:r>
            <a:r>
              <a:rPr lang="en-US" altLang="zh-CN"/>
              <a:t>learn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new</a:t>
            </a:r>
            <a:r>
              <a:rPr lang="zh-CN" altLang="en-US"/>
              <a:t> </a:t>
            </a:r>
            <a:r>
              <a:rPr lang="en-US" altLang="zh-CN"/>
              <a:t>query</a:t>
            </a:r>
            <a:r>
              <a:rPr lang="zh-CN" altLang="en-US"/>
              <a:t> </a:t>
            </a:r>
            <a:r>
              <a:rPr lang="en-US" altLang="zh-CN"/>
              <a:t>language</a:t>
            </a:r>
            <a:endParaRPr lang="en-US"/>
          </a:p>
          <a:p>
            <a:pPr lvl="1"/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quickly</a:t>
            </a:r>
            <a:r>
              <a:rPr lang="zh-CN" altLang="en-US"/>
              <a:t> </a:t>
            </a:r>
            <a:r>
              <a:rPr lang="en-US" altLang="zh-CN"/>
              <a:t>learn</a:t>
            </a:r>
            <a:r>
              <a:rPr lang="zh-CN" altLang="en-US"/>
              <a:t> </a:t>
            </a:r>
            <a:r>
              <a:rPr lang="en-US" altLang="zh-CN"/>
              <a:t>XML</a:t>
            </a:r>
            <a:r>
              <a:rPr lang="zh-CN" altLang="en-US"/>
              <a:t> </a:t>
            </a:r>
            <a:r>
              <a:rPr lang="en-US" altLang="zh-CN"/>
              <a:t>QL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MongoDB</a:t>
            </a:r>
            <a:r>
              <a:rPr lang="zh-CN" altLang="en-US"/>
              <a:t> </a:t>
            </a:r>
            <a:r>
              <a:rPr lang="en-US" altLang="zh-CN"/>
              <a:t>QL?</a:t>
            </a:r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28782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266700"/>
            <a:ext cx="7772400" cy="1104900"/>
          </a:xfrm>
          <a:noFill/>
        </p:spPr>
        <p:txBody>
          <a:bodyPr/>
          <a:lstStyle/>
          <a:p>
            <a:r>
              <a:rPr lang="en-US" altLang="en-US"/>
              <a:t>Cross-Product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92298" y="1371600"/>
            <a:ext cx="9924812" cy="4076700"/>
          </a:xfrm>
          <a:noFill/>
        </p:spPr>
        <p:txBody>
          <a:bodyPr/>
          <a:lstStyle/>
          <a:p>
            <a:pPr lvl="1">
              <a:buSzPct val="75000"/>
            </a:pPr>
            <a:r>
              <a:rPr lang="en-US" altLang="en-US" sz="2800" i="1"/>
              <a:t>Conflict</a:t>
            </a:r>
            <a:r>
              <a:rPr lang="en-US" altLang="en-US" sz="2800"/>
              <a:t>:  Both S1 and R1 have a field called </a:t>
            </a:r>
            <a:r>
              <a:rPr lang="en-US" altLang="en-US" sz="2800" i="1" err="1"/>
              <a:t>sid</a:t>
            </a:r>
            <a:r>
              <a:rPr lang="en-US" altLang="en-US" sz="2800" err="1"/>
              <a:t>.a</a:t>
            </a:r>
            <a:endParaRPr lang="en-US" altLang="en-US" sz="2800"/>
          </a:p>
        </p:txBody>
      </p:sp>
      <p:graphicFrame>
        <p:nvGraphicFramePr>
          <p:cNvPr id="26630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473294"/>
              </p:ext>
            </p:extLst>
          </p:nvPr>
        </p:nvGraphicFramePr>
        <p:xfrm>
          <a:off x="4834232" y="5156200"/>
          <a:ext cx="547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Equation" r:id="rId4" imgW="5480050" imgH="585788" progId="Equation.3">
                  <p:embed/>
                </p:oleObj>
              </mc:Choice>
              <mc:Fallback>
                <p:oleObj name="Equation" r:id="rId4" imgW="5480050" imgH="585788" progId="Equation.3">
                  <p:embed/>
                  <p:pic>
                    <p:nvPicPr>
                      <p:cNvPr id="2663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232" y="5156200"/>
                        <a:ext cx="5478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443038"/>
              </p:ext>
            </p:extLst>
          </p:nvPr>
        </p:nvGraphicFramePr>
        <p:xfrm>
          <a:off x="2325956" y="1970845"/>
          <a:ext cx="7057495" cy="265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Document" r:id="rId6" imgW="6991350" imgH="2908300" progId="Word.Document.8">
                  <p:embed/>
                </p:oleObj>
              </mc:Choice>
              <mc:Fallback>
                <p:oleObj name="Document" r:id="rId6" imgW="6991350" imgH="2908300" progId="Word.Document.8">
                  <p:embed/>
                  <p:pic>
                    <p:nvPicPr>
                      <p:cNvPr id="2663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956" y="1970845"/>
                        <a:ext cx="7057495" cy="2650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490367" y="5135826"/>
            <a:ext cx="33438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b="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400" i="0">
                <a:solidFill>
                  <a:schemeClr val="accent2"/>
                </a:solidFill>
                <a:latin typeface="Book Antiqua" panose="02040602050305030304" pitchFamily="18" charset="0"/>
              </a:rPr>
              <a:t>Renaming operator</a:t>
            </a:r>
            <a:r>
              <a:rPr lang="en-US" altLang="en-US" sz="2400" b="0" i="0">
                <a:latin typeface="Book Antiqua" panose="02040602050305030304" pitchFamily="18" charset="0"/>
              </a:rPr>
              <a:t>:  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5137147" y="1824219"/>
            <a:ext cx="0" cy="2627044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5822947" y="1833746"/>
            <a:ext cx="0" cy="263636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108822" y="1824219"/>
            <a:ext cx="0" cy="2627044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541934" y="4359884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/>
              <a:t>S1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67235" y="433627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32903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Algebra 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44" y="1515629"/>
            <a:ext cx="10515600" cy="4351338"/>
          </a:xfrm>
        </p:spPr>
        <p:txBody>
          <a:bodyPr/>
          <a:lstStyle/>
          <a:p>
            <a:r>
              <a:rPr lang="en-US" sz="2400" b="1"/>
              <a:t>Student </a:t>
            </a:r>
            <a:r>
              <a:rPr lang="en-US" sz="2400"/>
              <a:t>(</a:t>
            </a:r>
            <a:r>
              <a:rPr lang="en-US" sz="2400" err="1"/>
              <a:t>rollNo</a:t>
            </a:r>
            <a:r>
              <a:rPr lang="en-US" sz="2400"/>
              <a:t>, </a:t>
            </a:r>
            <a:r>
              <a:rPr lang="en-US" sz="2400" err="1"/>
              <a:t>lastName</a:t>
            </a:r>
            <a:r>
              <a:rPr lang="en-US" sz="2400"/>
              <a:t>, </a:t>
            </a:r>
            <a:r>
              <a:rPr lang="en-US" sz="2400" err="1"/>
              <a:t>firstName</a:t>
            </a:r>
            <a:r>
              <a:rPr lang="en-US" sz="2400"/>
              <a:t>, </a:t>
            </a:r>
            <a:r>
              <a:rPr lang="en-US" sz="2400" err="1"/>
              <a:t>cpi</a:t>
            </a:r>
            <a:r>
              <a:rPr lang="en-US" sz="2400"/>
              <a:t>)</a:t>
            </a:r>
          </a:p>
          <a:p>
            <a:pPr lvl="1"/>
            <a:r>
              <a:rPr lang="en-US"/>
              <a:t>101, Jordan, Michael, 3.8 </a:t>
            </a:r>
          </a:p>
          <a:p>
            <a:r>
              <a:rPr lang="en-US" sz="2400" b="1"/>
              <a:t>Courses</a:t>
            </a:r>
            <a:r>
              <a:rPr lang="en-US" sz="2400"/>
              <a:t> (</a:t>
            </a:r>
            <a:r>
              <a:rPr lang="en-US" sz="2400" err="1"/>
              <a:t>cID</a:t>
            </a:r>
            <a:r>
              <a:rPr lang="en-US" sz="2400"/>
              <a:t>, </a:t>
            </a:r>
            <a:r>
              <a:rPr lang="en-US" sz="2400" err="1"/>
              <a:t>dept</a:t>
            </a:r>
            <a:r>
              <a:rPr lang="en-US" sz="2400"/>
              <a:t>, </a:t>
            </a:r>
            <a:r>
              <a:rPr lang="en-US" sz="2400" err="1"/>
              <a:t>cName</a:t>
            </a:r>
            <a:r>
              <a:rPr lang="en-US" sz="2400"/>
              <a:t>, term, instructor)</a:t>
            </a:r>
          </a:p>
          <a:p>
            <a:pPr lvl="1"/>
            <a:r>
              <a:rPr lang="en-US"/>
              <a:t>MA518, </a:t>
            </a:r>
            <a:r>
              <a:rPr lang="en-US" err="1"/>
              <a:t>Maths</a:t>
            </a:r>
            <a:r>
              <a:rPr lang="en-US"/>
              <a:t>, DBMS, Fall 2021, Ashok</a:t>
            </a:r>
          </a:p>
          <a:p>
            <a:pPr lvl="1"/>
            <a:r>
              <a:rPr lang="en-US"/>
              <a:t>CS348, CS, Networks, Fall 2021, Manas</a:t>
            </a:r>
          </a:p>
          <a:p>
            <a:r>
              <a:rPr lang="en-US" sz="2400" b="1"/>
              <a:t>Enroll </a:t>
            </a:r>
            <a:r>
              <a:rPr lang="en-US" sz="2400"/>
              <a:t>(</a:t>
            </a:r>
            <a:r>
              <a:rPr lang="en-US" sz="2400" err="1"/>
              <a:t>rollNo</a:t>
            </a:r>
            <a:r>
              <a:rPr lang="en-US" sz="2400"/>
              <a:t>, </a:t>
            </a:r>
            <a:r>
              <a:rPr lang="en-US" sz="2400" err="1"/>
              <a:t>cID</a:t>
            </a:r>
            <a:r>
              <a:rPr lang="en-US" sz="2400"/>
              <a:t>, grade)</a:t>
            </a:r>
          </a:p>
          <a:p>
            <a:pPr lvl="1"/>
            <a:r>
              <a:rPr lang="en-US"/>
              <a:t>101, MA518, 9</a:t>
            </a:r>
          </a:p>
          <a:p>
            <a:pPr lvl="1"/>
            <a:r>
              <a:rPr lang="en-US"/>
              <a:t>101, CS348,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DDDCA-CC02-8340-89BB-5978DE6DB938}"/>
              </a:ext>
            </a:extLst>
          </p:cNvPr>
          <p:cNvSpPr/>
          <p:nvPr/>
        </p:nvSpPr>
        <p:spPr>
          <a:xfrm>
            <a:off x="650522" y="4873740"/>
            <a:ext cx="10890956" cy="5170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altLang="zh-CN" sz="2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sz="2400"/>
              <a:t> </a:t>
            </a:r>
            <a:r>
              <a:rPr lang="en-CA" sz="2400" err="1"/>
              <a:t>rollNo</a:t>
            </a:r>
            <a:r>
              <a:rPr lang="en-CA" sz="2400"/>
              <a:t> of all students who have earned some grade over 8 and some grade below 6.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286" y="5635497"/>
            <a:ext cx="6860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800" i="1" baseline="-25000" err="1">
                <a:solidFill>
                  <a:srgbClr val="FF0000"/>
                </a:solidFill>
              </a:rPr>
              <a:t>sID</a:t>
            </a:r>
            <a:r>
              <a:rPr lang="zh-CN" altLang="en-US" sz="2800" i="1" baseline="-250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en-CA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grade</a:t>
            </a:r>
            <a:r>
              <a:rPr lang="zh-CN" altLang="en-US" sz="2800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&gt;</a:t>
            </a:r>
            <a:r>
              <a:rPr lang="zh-CN" altLang="en-US" sz="2800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8</a:t>
            </a:r>
            <a:r>
              <a:rPr lang="zh-CN" altLang="en-US" sz="2800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(Enroll))</a:t>
            </a:r>
            <a:r>
              <a:rPr lang="zh-CN" altLang="en-US" sz="2800" i="1" baseline="-2500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zh-CN" altLang="en-US" sz="2800" i="1">
                <a:sym typeface="Symbol" pitchFamily="18" charset="2"/>
              </a:rPr>
              <a:t>∩ </a:t>
            </a:r>
            <a:r>
              <a:rPr lang="en-US" sz="28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</a:t>
            </a:r>
            <a:r>
              <a:rPr lang="en-US" altLang="zh-CN" sz="2800" i="1" baseline="-25000" err="1">
                <a:solidFill>
                  <a:srgbClr val="0070C0"/>
                </a:solidFill>
                <a:ea typeface="Times New Roman" charset="0"/>
                <a:cs typeface="Times New Roman" charset="0"/>
              </a:rPr>
              <a:t>sID</a:t>
            </a:r>
            <a:r>
              <a:rPr lang="en-US" altLang="zh-CN" sz="28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CA" sz="28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</a:t>
            </a:r>
            <a:r>
              <a:rPr lang="en-US" altLang="zh-CN" sz="2800" i="1" baseline="-2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grade</a:t>
            </a:r>
            <a:r>
              <a:rPr lang="zh-CN" altLang="en-US" sz="2800" i="1" baseline="-2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800" i="1" baseline="-2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&lt;</a:t>
            </a:r>
            <a:r>
              <a:rPr lang="zh-CN" altLang="en-US" sz="2800" i="1" baseline="-2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800" i="1" baseline="-2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6</a:t>
            </a:r>
            <a:r>
              <a:rPr lang="zh-CN" altLang="en-US" sz="2800" i="1" baseline="-2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(Enroll))</a:t>
            </a:r>
            <a:r>
              <a:rPr lang="zh-CN" altLang="en-US" sz="2800" i="1" baseline="-2500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endParaRPr lang="en-US" sz="280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92" y="253081"/>
            <a:ext cx="9720439" cy="4351338"/>
          </a:xfrm>
        </p:spPr>
        <p:txBody>
          <a:bodyPr>
            <a:normAutofit/>
          </a:bodyPr>
          <a:lstStyle/>
          <a:p>
            <a:r>
              <a:rPr lang="en-US" sz="2400" b="1"/>
              <a:t>Courses</a:t>
            </a:r>
            <a:r>
              <a:rPr lang="en-US" sz="2400"/>
              <a:t> (</a:t>
            </a:r>
            <a:r>
              <a:rPr lang="en-US" sz="2400" err="1"/>
              <a:t>cID</a:t>
            </a:r>
            <a:r>
              <a:rPr lang="en-US" sz="2400"/>
              <a:t>, </a:t>
            </a:r>
            <a:r>
              <a:rPr lang="en-US" sz="2400" err="1"/>
              <a:t>dept</a:t>
            </a:r>
            <a:r>
              <a:rPr lang="en-US" sz="2400"/>
              <a:t>, </a:t>
            </a:r>
            <a:r>
              <a:rPr lang="en-US" sz="2400" err="1"/>
              <a:t>cName</a:t>
            </a:r>
            <a:r>
              <a:rPr lang="en-US" sz="2400"/>
              <a:t>, term, instructor)</a:t>
            </a:r>
          </a:p>
          <a:p>
            <a:pPr lvl="1"/>
            <a:r>
              <a:rPr lang="en-US"/>
              <a:t>MA518, </a:t>
            </a:r>
            <a:r>
              <a:rPr lang="en-US" err="1"/>
              <a:t>Maths</a:t>
            </a:r>
            <a:r>
              <a:rPr lang="en-US"/>
              <a:t>, DBMS, Fall 2021, Ashok</a:t>
            </a:r>
          </a:p>
          <a:p>
            <a:pPr lvl="1"/>
            <a:r>
              <a:rPr lang="en-US"/>
              <a:t>CS348, CS, Networks, Fall 2021, Manas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89E16-B0E9-494D-BEA7-1F78A5B380E0}"/>
              </a:ext>
            </a:extLst>
          </p:cNvPr>
          <p:cNvSpPr/>
          <p:nvPr/>
        </p:nvSpPr>
        <p:spPr>
          <a:xfrm>
            <a:off x="1634633" y="4604419"/>
            <a:ext cx="825443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Roll number of all students who have taken DBMS offered by </a:t>
            </a:r>
            <a:r>
              <a:rPr lang="en-US" sz="2400" err="1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Maths</a:t>
            </a:r>
            <a:r>
              <a:rPr lang="en-US" sz="2400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department</a:t>
            </a:r>
            <a:endParaRPr lang="en-CA" sz="2400">
              <a:solidFill>
                <a:prstClr val="white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1389" y="5414358"/>
            <a:ext cx="9543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800" b="1" i="1" baseline="-25000" err="1">
                <a:solidFill>
                  <a:schemeClr val="accent6"/>
                </a:solidFill>
              </a:rPr>
              <a:t>sID</a:t>
            </a:r>
            <a:r>
              <a:rPr lang="zh-CN" altLang="en-US" sz="2800" b="1" i="1" baseline="-25000">
                <a:solidFill>
                  <a:schemeClr val="accent6"/>
                </a:solidFill>
              </a:rPr>
              <a:t> </a:t>
            </a:r>
            <a:r>
              <a:rPr lang="en-US" altLang="zh-CN" sz="2800"/>
              <a:t>(</a:t>
            </a:r>
            <a:r>
              <a:rPr lang="en-CA" sz="2800" b="1">
                <a:sym typeface="Symbol" pitchFamily="18" charset="2"/>
              </a:rPr>
              <a:t></a:t>
            </a:r>
            <a:r>
              <a:rPr lang="en-US" sz="2800" b="1" i="1" baseline="-25000" err="1">
                <a:sym typeface="Symbol" pitchFamily="18" charset="2"/>
              </a:rPr>
              <a:t>Courses</a:t>
            </a:r>
            <a:r>
              <a:rPr lang="en-US" altLang="zh-CN" sz="2800" b="1" i="1" baseline="-25000" err="1">
                <a:sym typeface="Symbol" pitchFamily="18" charset="2"/>
              </a:rPr>
              <a:t>.cID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>
                <a:sym typeface="Symbol" pitchFamily="18" charset="2"/>
              </a:rPr>
              <a:t>=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 err="1">
                <a:sym typeface="Symbol" pitchFamily="18" charset="2"/>
              </a:rPr>
              <a:t>Enroll.cID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sz="2800" b="1" i="1" baseline="-25000">
                <a:sym typeface="Symbol" pitchFamily="18" charset="2"/>
              </a:rPr>
              <a:t>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 err="1">
                <a:sym typeface="Symbol" pitchFamily="18" charset="2"/>
              </a:rPr>
              <a:t>dept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>
                <a:sym typeface="Symbol" pitchFamily="18" charset="2"/>
              </a:rPr>
              <a:t>=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>
                <a:sym typeface="Symbol" pitchFamily="18" charset="2"/>
              </a:rPr>
              <a:t>‘</a:t>
            </a:r>
            <a:r>
              <a:rPr lang="en-US" altLang="zh-CN" sz="2800" b="1" i="1" baseline="-25000" err="1">
                <a:sym typeface="Symbol" pitchFamily="18" charset="2"/>
              </a:rPr>
              <a:t>Maths</a:t>
            </a:r>
            <a:r>
              <a:rPr lang="en-US" altLang="zh-CN" sz="2800" b="1" i="1" baseline="-25000">
                <a:sym typeface="Symbol" pitchFamily="18" charset="2"/>
              </a:rPr>
              <a:t>’</a:t>
            </a:r>
            <a:r>
              <a:rPr lang="en-US" sz="2800" b="1" i="1" baseline="-25000">
                <a:sym typeface="Symbol" pitchFamily="18" charset="2"/>
              </a:rPr>
              <a:t> 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 err="1">
                <a:sym typeface="Symbol" pitchFamily="18" charset="2"/>
              </a:rPr>
              <a:t>cName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>
                <a:sym typeface="Symbol" pitchFamily="18" charset="2"/>
              </a:rPr>
              <a:t>=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 b="1" i="1" baseline="-25000">
                <a:sym typeface="Symbol" pitchFamily="18" charset="2"/>
              </a:rPr>
              <a:t>DBMS</a:t>
            </a:r>
            <a:r>
              <a:rPr lang="zh-CN" altLang="en-US" sz="2800" b="1" i="1" baseline="-25000">
                <a:sym typeface="Symbol" pitchFamily="18" charset="2"/>
              </a:rPr>
              <a:t> 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rgbClr val="FF0000"/>
                </a:solidFill>
              </a:rPr>
              <a:t>Courses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Enroll</a:t>
            </a:r>
            <a:r>
              <a:rPr lang="en-US" altLang="zh-CN" sz="2800"/>
              <a:t>))</a:t>
            </a:r>
            <a:endParaRPr lang="en-US" sz="280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2492037" y="4001294"/>
                <a:ext cx="2537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baseline="-25000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18" charset="2"/>
                        </a:rPr>
                        <m:t>∧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037" y="4001294"/>
                <a:ext cx="253755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553080" y="2530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Enroll </a:t>
            </a:r>
            <a:r>
              <a:rPr lang="en-US" sz="2400"/>
              <a:t>(</a:t>
            </a:r>
            <a:r>
              <a:rPr lang="en-US" sz="2400" err="1"/>
              <a:t>rollNo</a:t>
            </a:r>
            <a:r>
              <a:rPr lang="en-US" sz="2400"/>
              <a:t>, </a:t>
            </a:r>
            <a:r>
              <a:rPr lang="en-US" sz="2400" err="1"/>
              <a:t>cID</a:t>
            </a:r>
            <a:r>
              <a:rPr lang="en-US" sz="2400"/>
              <a:t>, grade)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101, MA518, 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101, CS348, 5</a:t>
            </a:r>
          </a:p>
        </p:txBody>
      </p:sp>
    </p:spTree>
    <p:extLst>
      <p:ext uri="{BB962C8B-B14F-4D97-AF65-F5344CB8AC3E}">
        <p14:creationId xmlns:p14="http://schemas.microsoft.com/office/powerpoint/2010/main" val="35089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 4.2 and Ex 4.3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10332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105B7-FD05-49B2-80E5-50972768264C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D0583-E5D9-4C58-833A-43DD6433B441}"/>
              </a:ext>
            </a:extLst>
          </p:cNvPr>
          <p:cNvSpPr txBox="1"/>
          <p:nvPr/>
        </p:nvSpPr>
        <p:spPr>
          <a:xfrm>
            <a:off x="4867275" y="3343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87516-718A-4E79-A791-1600760D4E1B}"/>
              </a:ext>
            </a:extLst>
          </p:cNvPr>
          <p:cNvSpPr txBox="1"/>
          <p:nvPr/>
        </p:nvSpPr>
        <p:spPr>
          <a:xfrm>
            <a:off x="5010150" y="3486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6210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Query Languages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Query languages allow the manipulation and retrieval of data from a database</a:t>
            </a:r>
          </a:p>
          <a:p>
            <a:r>
              <a:rPr lang="en-US" altLang="en-US"/>
              <a:t>Two mathematical Query Languages form the basis for “real” languages (e.g. SQL),</a:t>
            </a:r>
            <a:endParaRPr lang="en-US"/>
          </a:p>
          <a:p>
            <a:r>
              <a:rPr lang="en-US" altLang="zh-CN"/>
              <a:t>Relational</a:t>
            </a:r>
            <a:r>
              <a:rPr lang="zh-CN" altLang="en-US"/>
              <a:t> </a:t>
            </a:r>
            <a:r>
              <a:rPr lang="en-US" altLang="zh-CN"/>
              <a:t>Algebra</a:t>
            </a:r>
            <a:endParaRPr lang="en-US"/>
          </a:p>
          <a:p>
            <a:pPr lvl="1"/>
            <a:r>
              <a:rPr lang="en-US" altLang="zh-CN"/>
              <a:t>P</a:t>
            </a:r>
            <a:r>
              <a:rPr lang="en-US"/>
              <a:t>rocedural query language (step-by-step procedure)</a:t>
            </a:r>
          </a:p>
          <a:p>
            <a:pPr lvl="1"/>
            <a:r>
              <a:rPr lang="en-US"/>
              <a:t>used to represent execution plans </a:t>
            </a:r>
          </a:p>
          <a:p>
            <a:r>
              <a:rPr lang="en-US"/>
              <a:t>Relational Calculus</a:t>
            </a:r>
          </a:p>
          <a:p>
            <a:pPr lvl="1"/>
            <a:r>
              <a:rPr lang="en-US" altLang="zh-CN"/>
              <a:t>Non-procedural</a:t>
            </a:r>
            <a:r>
              <a:rPr lang="zh-CN" altLang="en-US"/>
              <a:t> </a:t>
            </a:r>
            <a:r>
              <a:rPr lang="en-US" altLang="zh-CN"/>
              <a:t>(declarative)</a:t>
            </a:r>
            <a:r>
              <a:rPr lang="zh-CN" altLang="en-US"/>
              <a:t> </a:t>
            </a:r>
            <a:r>
              <a:rPr lang="en-US" altLang="zh-CN"/>
              <a:t>query</a:t>
            </a:r>
            <a:r>
              <a:rPr lang="zh-CN" altLang="en-US"/>
              <a:t> </a:t>
            </a:r>
            <a:r>
              <a:rPr lang="en-US" altLang="zh-CN"/>
              <a:t>language</a:t>
            </a:r>
          </a:p>
          <a:p>
            <a:pPr lvl="1"/>
            <a:r>
              <a:rPr lang="en-US" altLang="zh-CN"/>
              <a:t>Describe</a:t>
            </a:r>
            <a:r>
              <a:rPr lang="zh-CN" altLang="en-US"/>
              <a:t> </a:t>
            </a:r>
            <a:r>
              <a:rPr lang="en-US" altLang="zh-CN" b="1"/>
              <a:t>what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want,</a:t>
            </a:r>
            <a:r>
              <a:rPr lang="zh-CN" altLang="en-US"/>
              <a:t> </a:t>
            </a:r>
            <a:r>
              <a:rPr lang="en-US" altLang="zh-CN"/>
              <a:t>rather</a:t>
            </a:r>
            <a:r>
              <a:rPr lang="zh-CN" altLang="en-US"/>
              <a:t> </a:t>
            </a:r>
            <a:r>
              <a:rPr lang="en-US" altLang="zh-CN"/>
              <a:t>than</a:t>
            </a:r>
            <a:r>
              <a:rPr lang="zh-CN" altLang="en-US"/>
              <a:t> </a:t>
            </a:r>
            <a:r>
              <a:rPr lang="en-US" altLang="zh-CN" b="1"/>
              <a:t>how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compute</a:t>
            </a:r>
            <a:r>
              <a:rPr lang="zh-CN" altLang="en-US"/>
              <a:t> </a:t>
            </a:r>
            <a:r>
              <a:rPr lang="en-US" altLang="zh-CN"/>
              <a:t>it</a:t>
            </a:r>
          </a:p>
          <a:p>
            <a:pPr lvl="1"/>
            <a:r>
              <a:rPr lang="en-US" altLang="zh-CN"/>
              <a:t>Foundation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SQL</a:t>
            </a:r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58613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Preliminaries: Results of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Query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function</a:t>
            </a:r>
            <a:r>
              <a:rPr lang="zh-CN" altLang="en-US"/>
              <a:t> </a:t>
            </a:r>
            <a:r>
              <a:rPr lang="en-US" altLang="zh-CN"/>
              <a:t>over</a:t>
            </a:r>
            <a:r>
              <a:rPr lang="zh-CN" altLang="en-US"/>
              <a:t> </a:t>
            </a:r>
            <a:r>
              <a:rPr lang="en-US" altLang="zh-CN">
                <a:solidFill>
                  <a:srgbClr val="ED7D31"/>
                </a:solidFill>
              </a:rPr>
              <a:t>relations</a:t>
            </a:r>
          </a:p>
          <a:p>
            <a:endParaRPr lang="en-US" altLang="zh-CN">
              <a:solidFill>
                <a:srgbClr val="ED7D31"/>
              </a:solidFill>
            </a:endParaRPr>
          </a:p>
          <a:p>
            <a:r>
              <a:rPr lang="en-US" altLang="en-US"/>
              <a:t>A query is applied to </a:t>
            </a:r>
            <a:r>
              <a:rPr lang="en-US" altLang="en-US" i="1">
                <a:solidFill>
                  <a:schemeClr val="accent2"/>
                </a:solidFill>
              </a:rPr>
              <a:t>relation instances</a:t>
            </a:r>
            <a:r>
              <a:rPr lang="en-US" altLang="en-US"/>
              <a:t>, and the result of a query is also a relation instance.</a:t>
            </a:r>
          </a:p>
          <a:p>
            <a:pPr>
              <a:lnSpc>
                <a:spcPct val="110000"/>
              </a:lnSpc>
            </a:pPr>
            <a:r>
              <a:rPr lang="en-US"/>
              <a:t>The schema of the result relation is determined by the input relation and the query</a:t>
            </a:r>
          </a:p>
          <a:p>
            <a:pPr>
              <a:lnSpc>
                <a:spcPct val="110000"/>
              </a:lnSpc>
            </a:pPr>
            <a:r>
              <a:rPr lang="en-US"/>
              <a:t>Because the result of a query is a relation, it can be used as input to another query</a:t>
            </a:r>
          </a:p>
          <a:p>
            <a:endParaRPr lang="en-US" altLang="zh-C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5519" y="2261732"/>
            <a:ext cx="2987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err="1">
                <a:latin typeface="GillSans" charset="0"/>
              </a:rPr>
              <a:t>Q</a:t>
            </a:r>
            <a:r>
              <a:rPr lang="mr-IN" sz="2400">
                <a:latin typeface="GillSans" charset="0"/>
              </a:rPr>
              <a:t>(</a:t>
            </a:r>
            <a:r>
              <a:rPr lang="mr-IN" sz="2400">
                <a:solidFill>
                  <a:srgbClr val="ED7D31"/>
                </a:solidFill>
                <a:latin typeface="GillSans" charset="0"/>
              </a:rPr>
              <a:t>R</a:t>
            </a:r>
            <a:r>
              <a:rPr lang="mr-IN" sz="1600">
                <a:solidFill>
                  <a:srgbClr val="ED7D31"/>
                </a:solidFill>
                <a:latin typeface="GillSans" charset="0"/>
              </a:rPr>
              <a:t>1</a:t>
            </a:r>
            <a:r>
              <a:rPr lang="mr-IN" sz="2400">
                <a:solidFill>
                  <a:srgbClr val="ED7D31"/>
                </a:solidFill>
                <a:latin typeface="GillSans" charset="0"/>
              </a:rPr>
              <a:t>,...,</a:t>
            </a:r>
            <a:r>
              <a:rPr lang="mr-IN" sz="2400" err="1">
                <a:solidFill>
                  <a:srgbClr val="ED7D31"/>
                </a:solidFill>
                <a:latin typeface="GillSans" charset="0"/>
              </a:rPr>
              <a:t>Rn</a:t>
            </a:r>
            <a:r>
              <a:rPr lang="mr-IN" sz="2400">
                <a:latin typeface="GillSans" charset="0"/>
              </a:rPr>
              <a:t>) = </a:t>
            </a:r>
            <a:r>
              <a:rPr lang="mr-IN" sz="2400" err="1">
                <a:solidFill>
                  <a:srgbClr val="ED7D31"/>
                </a:solidFill>
                <a:latin typeface="GillSans" charset="0"/>
              </a:rPr>
              <a:t>R</a:t>
            </a:r>
            <a:r>
              <a:rPr lang="mr-IN" sz="1600" err="1">
                <a:solidFill>
                  <a:srgbClr val="ED7D31"/>
                </a:solidFill>
                <a:latin typeface="GillSans" charset="0"/>
              </a:rPr>
              <a:t>result</a:t>
            </a:r>
            <a:r>
              <a:rPr lang="mr-IN" sz="1600">
                <a:solidFill>
                  <a:srgbClr val="ED7D31"/>
                </a:solidFill>
                <a:latin typeface="GillSans" charset="0"/>
              </a:rPr>
              <a:t> </a:t>
            </a:r>
            <a:endParaRPr lang="mr-IN" sz="2400">
              <a:solidFill>
                <a:srgbClr val="ED7D31"/>
              </a:solidFill>
              <a:effectLst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5299C9-73BD-4E4D-97E5-B4CAE87B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50804"/>
              </p:ext>
            </p:extLst>
          </p:nvPr>
        </p:nvGraphicFramePr>
        <p:xfrm>
          <a:off x="4565952" y="5406216"/>
          <a:ext cx="584200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719A04-1289-4B60-9B13-94B2CEA5A354}"/>
              </a:ext>
            </a:extLst>
          </p:cNvPr>
          <p:cNvSpPr txBox="1"/>
          <p:nvPr/>
        </p:nvSpPr>
        <p:spPr>
          <a:xfrm>
            <a:off x="4042105" y="5354394"/>
            <a:ext cx="68480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n-lt"/>
              </a:rPr>
              <a:t>Q</a:t>
            </a:r>
            <a:r>
              <a:rPr lang="en-CA" sz="4000">
                <a:solidFill>
                  <a:schemeClr val="accent1"/>
                </a:solidFill>
                <a:latin typeface="+mn-lt"/>
              </a:rPr>
              <a:t>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9CA49-7374-4E7F-805C-9FD5CFDC9FD4}"/>
              </a:ext>
            </a:extLst>
          </p:cNvPr>
          <p:cNvSpPr txBox="1"/>
          <p:nvPr/>
        </p:nvSpPr>
        <p:spPr>
          <a:xfrm>
            <a:off x="5101254" y="5357073"/>
            <a:ext cx="70403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>
                <a:solidFill>
                  <a:schemeClr val="accent1"/>
                </a:solidFill>
                <a:latin typeface="+mn-lt"/>
              </a:rPr>
              <a:t>) =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C91BEF-6BB1-442B-8917-D604269C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92422"/>
              </p:ext>
            </p:extLst>
          </p:nvPr>
        </p:nvGraphicFramePr>
        <p:xfrm>
          <a:off x="5805293" y="5406216"/>
          <a:ext cx="584200" cy="609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36FEAF5-13F2-4D39-8610-3D1F3C2E0E85}"/>
              </a:ext>
            </a:extLst>
          </p:cNvPr>
          <p:cNvSpPr txBox="1"/>
          <p:nvPr/>
        </p:nvSpPr>
        <p:spPr>
          <a:xfrm>
            <a:off x="6431005" y="5354394"/>
            <a:ext cx="81304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>
                <a:solidFill>
                  <a:schemeClr val="accent2"/>
                </a:solidFill>
                <a:latin typeface="+mn-lt"/>
              </a:rPr>
              <a:t>,</a:t>
            </a:r>
            <a:r>
              <a:rPr lang="en-US" altLang="zh-CN" sz="4000">
                <a:solidFill>
                  <a:schemeClr val="accent2"/>
                </a:solidFill>
                <a:latin typeface="+mn-lt"/>
              </a:rPr>
              <a:t>Q</a:t>
            </a:r>
            <a:r>
              <a:rPr lang="en-CA" sz="4000">
                <a:solidFill>
                  <a:schemeClr val="accent2"/>
                </a:solidFill>
                <a:latin typeface="+mn-lt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3125C-87DF-43D8-A133-351500F0787D}"/>
              </a:ext>
            </a:extLst>
          </p:cNvPr>
          <p:cNvSpPr txBox="1"/>
          <p:nvPr/>
        </p:nvSpPr>
        <p:spPr>
          <a:xfrm>
            <a:off x="7624806" y="5354394"/>
            <a:ext cx="70403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>
                <a:solidFill>
                  <a:schemeClr val="accent2"/>
                </a:solidFill>
                <a:latin typeface="+mn-lt"/>
              </a:rPr>
              <a:t>) =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45BB65-0DCD-4352-A92A-A2F91D6D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74514"/>
              </p:ext>
            </p:extLst>
          </p:nvPr>
        </p:nvGraphicFramePr>
        <p:xfrm>
          <a:off x="7081413" y="5403537"/>
          <a:ext cx="584200" cy="609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0A694C-981F-40AC-82BB-97922FE5F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48591"/>
              </p:ext>
            </p:extLst>
          </p:nvPr>
        </p:nvGraphicFramePr>
        <p:xfrm>
          <a:off x="8316021" y="5403537"/>
          <a:ext cx="584200" cy="60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D6F64B7-6D81-419B-9CE1-BEF611A7B3CC}"/>
              </a:ext>
            </a:extLst>
          </p:cNvPr>
          <p:cNvSpPr txBox="1"/>
          <p:nvPr/>
        </p:nvSpPr>
        <p:spPr>
          <a:xfrm>
            <a:off x="8900221" y="5300521"/>
            <a:ext cx="83067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>
                <a:solidFill>
                  <a:schemeClr val="accent3"/>
                </a:solidFill>
                <a:latin typeface="+mn-lt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2569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Preliminaries: </a:t>
            </a:r>
            <a:r>
              <a:rPr lang="en-US" altLang="en-US"/>
              <a:t>Positional vs. named-field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Named-field notation: </a:t>
            </a:r>
          </a:p>
          <a:p>
            <a:pPr lvl="1"/>
            <a:r>
              <a:rPr lang="en-IN"/>
              <a:t>Use field names to refer to fields, R.name</a:t>
            </a:r>
          </a:p>
          <a:p>
            <a:pPr lvl="1"/>
            <a:r>
              <a:rPr lang="en-IN"/>
              <a:t>Makes queries more readable</a:t>
            </a:r>
          </a:p>
          <a:p>
            <a:r>
              <a:rPr lang="en-IN"/>
              <a:t>Positional Notation:</a:t>
            </a:r>
          </a:p>
          <a:p>
            <a:pPr lvl="1"/>
            <a:r>
              <a:rPr lang="en-IN"/>
              <a:t>Refer to fields by position, R[</a:t>
            </a:r>
            <a:r>
              <a:rPr lang="en-IN" err="1"/>
              <a:t>i</a:t>
            </a:r>
            <a:r>
              <a:rPr lang="en-IN"/>
              <a:t>]</a:t>
            </a:r>
          </a:p>
          <a:p>
            <a:pPr lvl="1"/>
            <a:r>
              <a:rPr lang="en-IN"/>
              <a:t>easier for formalism</a:t>
            </a:r>
          </a:p>
          <a:p>
            <a:r>
              <a:rPr lang="en-IN"/>
              <a:t>Both available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88083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 algebra?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What is an “Algebra” </a:t>
            </a:r>
          </a:p>
          <a:p>
            <a:pPr lvl="1"/>
            <a:r>
              <a:rPr lang="en-IN"/>
              <a:t>Set of operands and a set of </a:t>
            </a:r>
            <a:r>
              <a:rPr lang="en-IN" err="1"/>
              <a:t>composable</a:t>
            </a:r>
            <a:r>
              <a:rPr lang="en-IN"/>
              <a:t> operations that they are “closed” under</a:t>
            </a:r>
          </a:p>
          <a:p>
            <a:r>
              <a:rPr lang="en-IN"/>
              <a:t>Examples</a:t>
            </a:r>
          </a:p>
          <a:p>
            <a:pPr lvl="1"/>
            <a:r>
              <a:rPr lang="en-IN"/>
              <a:t>Boolean algebra  - operands are the logical values True and False, and operations include AND(), OR(), NOT(), etc.</a:t>
            </a:r>
          </a:p>
          <a:p>
            <a:pPr lvl="1"/>
            <a:r>
              <a:rPr lang="en-IN"/>
              <a:t>Integer algebra  - operands are the set of integers, operands include ADD(), SUB(), MUL(), NEG(), etc. many of which have special in-fix operator symbols (+,-,*,-)</a:t>
            </a:r>
          </a:p>
          <a:p>
            <a:r>
              <a:rPr lang="en-IN"/>
              <a:t>Relational Algebra - “operands” are relations, what are the operators?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88264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Algebra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Core 5 operators</a:t>
            </a:r>
          </a:p>
          <a:p>
            <a:pPr lvl="1"/>
            <a:r>
              <a:rPr lang="en-US" altLang="zh-CN"/>
              <a:t>Selection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>
                <a:solidFill>
                  <a:srgbClr val="ED7D31"/>
                </a:solidFill>
                <a:sym typeface="Symbol" pitchFamily="18" charset="2"/>
              </a:rPr>
              <a:t></a:t>
            </a:r>
            <a:r>
              <a:rPr lang="en-US">
                <a:sym typeface="Symbol" pitchFamily="18" charset="2"/>
              </a:rPr>
              <a:t>)</a:t>
            </a:r>
            <a:r>
              <a:rPr lang="en-US"/>
              <a:t>  - </a:t>
            </a:r>
            <a:r>
              <a:rPr lang="en-US" altLang="en-US"/>
              <a:t>Selects a subset of rows from relation</a:t>
            </a:r>
            <a:endParaRPr lang="en-US" altLang="zh-CN"/>
          </a:p>
          <a:p>
            <a:pPr lvl="1"/>
            <a:r>
              <a:rPr lang="en-US" altLang="zh-CN"/>
              <a:t>Projection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>
                <a:solidFill>
                  <a:srgbClr val="ED7D31"/>
                </a:solidFill>
                <a:sym typeface="Symbol" pitchFamily="18" charset="2"/>
              </a:rPr>
              <a:t></a:t>
            </a:r>
            <a:r>
              <a:rPr lang="en-US">
                <a:sym typeface="Symbol" pitchFamily="18" charset="2"/>
              </a:rPr>
              <a:t>) - </a:t>
            </a:r>
            <a:r>
              <a:rPr lang="en-US" altLang="en-US"/>
              <a:t>Deletes unwanted columns from relation</a:t>
            </a:r>
            <a:endParaRPr lang="en-US" altLang="zh-CN"/>
          </a:p>
          <a:p>
            <a:pPr lvl="1"/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 b="1">
                <a:solidFill>
                  <a:srgbClr val="ED7D31"/>
                </a:solidFill>
              </a:rPr>
              <a:t>∪</a:t>
            </a:r>
            <a:r>
              <a:rPr lang="en-US" altLang="zh-CN"/>
              <a:t>) -  </a:t>
            </a:r>
            <a:r>
              <a:rPr lang="en-IN" altLang="zh-CN"/>
              <a:t>Tuples in relation 1 and in relation 2</a:t>
            </a:r>
            <a:endParaRPr lang="en-US" altLang="zh-CN"/>
          </a:p>
          <a:p>
            <a:pPr lvl="1"/>
            <a:r>
              <a:rPr lang="en-US" altLang="zh-CN"/>
              <a:t>Set Difference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>
                <a:solidFill>
                  <a:srgbClr val="ED7D31"/>
                </a:solidFill>
              </a:rPr>
              <a:t>-</a:t>
            </a:r>
            <a:r>
              <a:rPr lang="en-US" altLang="zh-CN"/>
              <a:t>) - </a:t>
            </a:r>
            <a:r>
              <a:rPr lang="en-US" altLang="en-US"/>
              <a:t>Tuples in relation 1, but not in relation 2</a:t>
            </a:r>
            <a:endParaRPr lang="en-US" altLang="zh-CN"/>
          </a:p>
          <a:p>
            <a:pPr lvl="1"/>
            <a:r>
              <a:rPr lang="en-US" altLang="zh-CN"/>
              <a:t>Cross product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>
                <a:solidFill>
                  <a:srgbClr val="ED7D31"/>
                </a:solidFill>
              </a:rPr>
              <a:t>X</a:t>
            </a:r>
            <a:r>
              <a:rPr lang="en-US" altLang="zh-CN"/>
              <a:t>) - </a:t>
            </a:r>
            <a:r>
              <a:rPr lang="en-US" altLang="en-US"/>
              <a:t>Allows us to combine two relations</a:t>
            </a:r>
          </a:p>
          <a:p>
            <a:r>
              <a:rPr lang="en-US" altLang="zh-CN"/>
              <a:t>Additional operators</a:t>
            </a:r>
          </a:p>
          <a:p>
            <a:pPr lvl="1"/>
            <a:r>
              <a:rPr lang="en-US" altLang="zh-CN"/>
              <a:t>Rename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l-GR" altLang="zh-CN">
                <a:solidFill>
                  <a:srgbClr val="ED7D31"/>
                </a:solidFill>
              </a:rPr>
              <a:t>ρ</a:t>
            </a:r>
            <a:r>
              <a:rPr lang="en-US" altLang="zh-CN"/>
              <a:t>) -  Assign names to the results of query; </a:t>
            </a:r>
            <a:r>
              <a:rPr lang="en-US" altLang="en-US"/>
              <a:t>Not essential, but (very!) useful</a:t>
            </a:r>
            <a:endParaRPr lang="en-US" altLang="zh-CN"/>
          </a:p>
          <a:p>
            <a:pPr lvl="1"/>
            <a:r>
              <a:rPr lang="en-US" altLang="zh-CN"/>
              <a:t>join (</a:t>
            </a:r>
            <a:r>
              <a:rPr lang="en-US" altLang="zh-CN">
                <a:solidFill>
                  <a:srgbClr val="ED7D31"/>
                </a:solidFill>
              </a:rPr>
              <a:t>⨝</a:t>
            </a:r>
            <a:r>
              <a:rPr lang="en-US" altLang="zh-CN"/>
              <a:t>) – Combining relations</a:t>
            </a:r>
          </a:p>
          <a:p>
            <a:pPr lvl="1"/>
            <a:r>
              <a:rPr lang="en-US" altLang="zh-CN"/>
              <a:t>Intersect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>
                <a:solidFill>
                  <a:srgbClr val="ED7D31"/>
                </a:solidFill>
              </a:rPr>
              <a:t>∩</a:t>
            </a:r>
            <a:r>
              <a:rPr lang="en-US" altLang="zh-CN"/>
              <a:t>) – Tuples common in relation 1 and relation 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610600" y="580143"/>
            <a:ext cx="1828800" cy="646331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  </a:t>
            </a:r>
            <a:r>
              <a:rPr lang="en-US" altLang="en-US" sz="1800" i="0">
                <a:sym typeface="Symbol" panose="05050102010706020507" pitchFamily="18" charset="2"/>
              </a:rPr>
              <a:t>Sigma</a:t>
            </a:r>
            <a:br>
              <a:rPr lang="en-US" altLang="en-US" sz="1800" i="0">
                <a:sym typeface="Symbol" panose="05050102010706020507" pitchFamily="18" charset="2"/>
              </a:rPr>
            </a:br>
            <a:r>
              <a:rPr lang="en-US" altLang="en-US" sz="1800" i="0">
                <a:sym typeface="Symbol" panose="05050102010706020507" pitchFamily="18" charset="2"/>
              </a:rPr>
              <a:t>  Pi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610600" y="1222904"/>
            <a:ext cx="914400" cy="366713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 </a:t>
            </a:r>
            <a:r>
              <a:rPr lang="en-US" altLang="en-US" sz="1800" i="0">
                <a:sym typeface="Symbol" panose="05050102010706020507" pitchFamily="18" charset="2"/>
              </a:rPr>
              <a:t>Rho</a:t>
            </a:r>
            <a:endParaRPr lang="en-US" altLang="en-US" sz="1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628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The selection operator, </a:t>
            </a:r>
            <a:r>
              <a:rPr lang="en-US">
                <a:sym typeface="Symbol" pitchFamily="18" charset="2"/>
              </a:rPr>
              <a:t></a:t>
            </a:r>
            <a:r>
              <a:rPr lang="en-US"/>
              <a:t> (sigma), specifies the </a:t>
            </a:r>
            <a:r>
              <a:rPr lang="en-US" i="1"/>
              <a:t>rows</a:t>
            </a:r>
            <a:r>
              <a:rPr lang="en-US"/>
              <a:t> to be retained from the input relation</a:t>
            </a:r>
          </a:p>
          <a:p>
            <a:pPr eaLnBrk="1" hangingPunct="1"/>
            <a:r>
              <a:rPr lang="en-US"/>
              <a:t>A selection has the form: </a:t>
            </a:r>
            <a:r>
              <a:rPr lang="en-US" i="1">
                <a:sym typeface="Symbol" pitchFamily="18" charset="2"/>
              </a:rPr>
              <a:t></a:t>
            </a:r>
            <a:r>
              <a:rPr lang="en-US" i="1" baseline="-25000"/>
              <a:t>condition</a:t>
            </a:r>
            <a:r>
              <a:rPr lang="en-US"/>
              <a:t>(</a:t>
            </a:r>
            <a:r>
              <a:rPr lang="en-US" i="1"/>
              <a:t>relation</a:t>
            </a:r>
            <a:r>
              <a:rPr lang="en-US"/>
              <a:t>), where </a:t>
            </a:r>
            <a:r>
              <a:rPr lang="en-US" i="1"/>
              <a:t>condition</a:t>
            </a:r>
            <a:r>
              <a:rPr lang="en-US"/>
              <a:t> is a Boolean expression</a:t>
            </a:r>
          </a:p>
          <a:p>
            <a:pPr lvl="1"/>
            <a:r>
              <a:rPr lang="en-US"/>
              <a:t>Terms in the condition are comparisons between two fields (or a field and a constant) </a:t>
            </a:r>
          </a:p>
          <a:p>
            <a:pPr lvl="2"/>
            <a:r>
              <a:rPr lang="en-US"/>
              <a:t>the fields can be referenced by name or position</a:t>
            </a:r>
          </a:p>
          <a:p>
            <a:pPr lvl="1"/>
            <a:r>
              <a:rPr lang="en-US"/>
              <a:t>Using one of the comparison operators: </a:t>
            </a:r>
            <a:r>
              <a:rPr lang="en-US" b="1">
                <a:sym typeface="Symbol" pitchFamily="18" charset="2"/>
              </a:rPr>
              <a:t>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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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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</a:t>
            </a:r>
          </a:p>
          <a:p>
            <a:pPr lvl="1"/>
            <a:r>
              <a:rPr lang="en-US"/>
              <a:t>Terms may be connected by </a:t>
            </a:r>
            <a:r>
              <a:rPr lang="en-US" b="1">
                <a:sym typeface="Symbol" pitchFamily="18" charset="2"/>
              </a:rPr>
              <a:t></a:t>
            </a:r>
            <a:r>
              <a:rPr lang="en-US"/>
              <a:t> (and), or </a:t>
            </a:r>
            <a:r>
              <a:rPr lang="en-US" b="1">
                <a:sym typeface="Symbol" pitchFamily="18" charset="2"/>
              </a:rPr>
              <a:t></a:t>
            </a:r>
            <a:r>
              <a:rPr lang="en-US"/>
              <a:t> (or),</a:t>
            </a:r>
          </a:p>
          <a:p>
            <a:pPr lvl="1"/>
            <a:r>
              <a:rPr lang="en-US"/>
              <a:t>Terms may be negated using </a:t>
            </a:r>
            <a:r>
              <a:rPr lang="en-US">
                <a:sym typeface="Symbol" pitchFamily="18" charset="2"/>
              </a:rPr>
              <a:t> (not)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72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DBCD9-0BF8-482C-8C11-974B59232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68D3C7-45A3-40C4-9BA0-4AB73EEAE2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0B2611-114F-437A-BEAD-34FB25EE4F08}">
  <ds:schemaRefs>
    <ds:schemaRef ds:uri="362d7be3-209d-4ae5-945a-4a012edc8ddb"/>
    <ds:schemaRef ds:uri="f57e7745-8acd-416b-a653-0be3f1256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Relational Algebra MA 518: Database Management Systems</vt:lpstr>
      <vt:lpstr>Lecture outline</vt:lpstr>
      <vt:lpstr>Why Relational Algebra matter?</vt:lpstr>
      <vt:lpstr>Relational Query Languages</vt:lpstr>
      <vt:lpstr>Preliminaries: Results of a query</vt:lpstr>
      <vt:lpstr>Preliminaries: Positional vs. named-field </vt:lpstr>
      <vt:lpstr>What is an algebra?</vt:lpstr>
      <vt:lpstr>Relational Algebra Operators</vt:lpstr>
      <vt:lpstr>Selection</vt:lpstr>
      <vt:lpstr>Selection Example</vt:lpstr>
      <vt:lpstr>Projection</vt:lpstr>
      <vt:lpstr>Projection Example</vt:lpstr>
      <vt:lpstr>Selection and Projection Notes</vt:lpstr>
      <vt:lpstr>Composing Selection and Projection</vt:lpstr>
      <vt:lpstr>Composing Selection and Projection</vt:lpstr>
      <vt:lpstr>Relational Algebra Operators</vt:lpstr>
      <vt:lpstr>Set Operations Review</vt:lpstr>
      <vt:lpstr>Union</vt:lpstr>
      <vt:lpstr>Union</vt:lpstr>
      <vt:lpstr>Intersection</vt:lpstr>
      <vt:lpstr>Intersection</vt:lpstr>
      <vt:lpstr>Union Compatible Relations</vt:lpstr>
      <vt:lpstr>Set Difference</vt:lpstr>
      <vt:lpstr>Set Difference</vt:lpstr>
      <vt:lpstr>Note on Set Difference</vt:lpstr>
      <vt:lpstr>Relational Algebra Operators</vt:lpstr>
      <vt:lpstr>Cartesian Product</vt:lpstr>
      <vt:lpstr>Cartesian Product Example</vt:lpstr>
      <vt:lpstr>Renaming</vt:lpstr>
      <vt:lpstr>Cross-Product</vt:lpstr>
      <vt:lpstr>Relational Algebra Exercises</vt:lpstr>
      <vt:lpstr>PowerPoint Presentation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revision>1</cp:revision>
  <dcterms:created xsi:type="dcterms:W3CDTF">2020-08-05T04:35:17Z</dcterms:created>
  <dcterms:modified xsi:type="dcterms:W3CDTF">2021-09-25T17:32:43Z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