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332" r:id="rId6"/>
    <p:sldId id="289" r:id="rId7"/>
    <p:sldId id="336" r:id="rId8"/>
    <p:sldId id="350" r:id="rId9"/>
    <p:sldId id="351" r:id="rId10"/>
    <p:sldId id="342" r:id="rId11"/>
    <p:sldId id="338" r:id="rId12"/>
    <p:sldId id="339" r:id="rId13"/>
    <p:sldId id="344" r:id="rId14"/>
    <p:sldId id="345" r:id="rId15"/>
    <p:sldId id="291" r:id="rId16"/>
    <p:sldId id="292" r:id="rId17"/>
    <p:sldId id="352" r:id="rId18"/>
    <p:sldId id="353" r:id="rId19"/>
    <p:sldId id="293" r:id="rId20"/>
    <p:sldId id="354" r:id="rId21"/>
    <p:sldId id="294" r:id="rId22"/>
    <p:sldId id="355" r:id="rId23"/>
    <p:sldId id="295" r:id="rId24"/>
    <p:sldId id="357" r:id="rId25"/>
    <p:sldId id="296" r:id="rId26"/>
    <p:sldId id="358" r:id="rId27"/>
    <p:sldId id="297" r:id="rId28"/>
    <p:sldId id="347" r:id="rId29"/>
    <p:sldId id="3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E0DFA-575A-4232-9F69-600C0A3178B4}" v="1" dt="2021-09-25T17:36:4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" userId="S::muskan2000@iitg.ac.in::b3f740cf-7234-4d0d-bc6b-2d07e195e0b9" providerId="AD" clId="Web-{266E0DFA-575A-4232-9F69-600C0A3178B4}"/>
    <pc:docChg chg="modSld">
      <pc:chgData name="MUSKAN" userId="S::muskan2000@iitg.ac.in::b3f740cf-7234-4d0d-bc6b-2d07e195e0b9" providerId="AD" clId="Web-{266E0DFA-575A-4232-9F69-600C0A3178B4}" dt="2021-09-25T17:36:46.300" v="0"/>
      <pc:docMkLst>
        <pc:docMk/>
      </pc:docMkLst>
      <pc:sldChg chg="addSp">
        <pc:chgData name="MUSKAN" userId="S::muskan2000@iitg.ac.in::b3f740cf-7234-4d0d-bc6b-2d07e195e0b9" providerId="AD" clId="Web-{266E0DFA-575A-4232-9F69-600C0A3178B4}" dt="2021-09-25T17:36:46.300" v="0"/>
        <pc:sldMkLst>
          <pc:docMk/>
          <pc:sldMk cId="3237494724" sldId="339"/>
        </pc:sldMkLst>
        <pc:spChg chg="add">
          <ac:chgData name="MUSKAN" userId="S::muskan2000@iitg.ac.in::b3f740cf-7234-4d0d-bc6b-2d07e195e0b9" providerId="AD" clId="Web-{266E0DFA-575A-4232-9F69-600C0A3178B4}" dt="2021-09-25T17:36:46.300" v="0"/>
          <ac:spMkLst>
            <pc:docMk/>
            <pc:sldMk cId="3237494724" sldId="339"/>
            <ac:spMk id="4" creationId="{3E7D7A0B-9532-4BDC-9240-AA6E3E95C72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13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define the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division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</a:t>
            </a:r>
            <a:r>
              <a:rPr lang="en-IN" sz="1200" b="0" i="1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AlB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set of all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(in the form of unary tuples) such that for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y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in (a tuple of)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tuple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1200" b="0" i="1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IN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18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14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35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16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IN" alt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6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8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1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19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20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1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4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11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7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2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100" b="0"/>
              <a:t>11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1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3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B61AE-CDA4-4F06-86F7-DCDAF589CB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80E48-151C-4C24-9EB5-94DF10297C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4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8911-298B-A74D-941B-174B895BC378}" type="datetime1">
              <a:rPr lang="en-US" altLang="en-US" smtClean="0"/>
              <a:t>9/25/2021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1A1E-4CB0-4D37-9CCB-B8E21FE46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8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/>
              <a:t>Relational Algebra-II</a:t>
            </a:r>
            <a:br>
              <a:rPr lang="en-IN"/>
            </a:br>
            <a:r>
              <a:rPr lang="en-IN" sz="360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600"/>
            <a:ext cx="8515350" cy="4351338"/>
          </a:xfrm>
        </p:spPr>
        <p:txBody>
          <a:bodyPr/>
          <a:lstStyle/>
          <a:p>
            <a:r>
              <a:rPr lang="en-US" sz="2400" b="1"/>
              <a:t>Student</a:t>
            </a:r>
            <a:r>
              <a:rPr lang="zh-CN" altLang="en-US" sz="2400" b="1"/>
              <a:t> </a:t>
            </a:r>
            <a:r>
              <a:rPr lang="en-US" sz="2400"/>
              <a:t>(</a:t>
            </a:r>
            <a:r>
              <a:rPr lang="en-US" sz="2400" u="sng" err="1"/>
              <a:t>rollNo</a:t>
            </a:r>
            <a:r>
              <a:rPr lang="en-US" sz="2400"/>
              <a:t>, </a:t>
            </a:r>
            <a:r>
              <a:rPr lang="en-US" altLang="zh-CN" sz="2400" err="1"/>
              <a:t>last</a:t>
            </a:r>
            <a:r>
              <a:rPr lang="en-US" sz="2400" err="1"/>
              <a:t>Name</a:t>
            </a:r>
            <a:r>
              <a:rPr lang="en-US" sz="2400"/>
              <a:t>, </a:t>
            </a:r>
            <a:r>
              <a:rPr lang="en-US" sz="2400" err="1"/>
              <a:t>firstName</a:t>
            </a:r>
            <a:r>
              <a:rPr lang="en-US" sz="2400"/>
              <a:t>, </a:t>
            </a:r>
            <a:r>
              <a:rPr lang="en-US" sz="2400" err="1"/>
              <a:t>cpi</a:t>
            </a:r>
            <a:r>
              <a:rPr lang="en-US" sz="2400"/>
              <a:t>)</a:t>
            </a:r>
          </a:p>
          <a:p>
            <a:pPr lvl="1"/>
            <a:r>
              <a:rPr lang="en-US" altLang="zh-CN"/>
              <a:t>101,</a:t>
            </a:r>
            <a:r>
              <a:rPr lang="zh-CN" altLang="en-US"/>
              <a:t> </a:t>
            </a:r>
            <a:r>
              <a:rPr lang="en-US" altLang="zh-CN"/>
              <a:t>Jordan,</a:t>
            </a:r>
            <a:r>
              <a:rPr lang="zh-CN" altLang="en-US"/>
              <a:t> </a:t>
            </a:r>
            <a:r>
              <a:rPr lang="en-US" altLang="zh-CN"/>
              <a:t>Michael,</a:t>
            </a:r>
            <a:r>
              <a:rPr lang="zh-CN" altLang="en-US"/>
              <a:t> </a:t>
            </a:r>
            <a:r>
              <a:rPr lang="en-US" altLang="zh-CN"/>
              <a:t>3.8</a:t>
            </a:r>
            <a:r>
              <a:rPr lang="en-US"/>
              <a:t> </a:t>
            </a:r>
          </a:p>
          <a:p>
            <a:r>
              <a:rPr lang="en-US" sz="2400" b="1"/>
              <a:t>Course</a:t>
            </a:r>
            <a:r>
              <a:rPr lang="zh-CN" altLang="en-US" sz="2400" b="1"/>
              <a:t> </a:t>
            </a:r>
            <a:r>
              <a:rPr lang="en-US" sz="2400" b="1"/>
              <a:t>(</a:t>
            </a:r>
            <a:r>
              <a:rPr lang="en-US" sz="2400" b="1" err="1"/>
              <a:t>dept</a:t>
            </a:r>
            <a:r>
              <a:rPr lang="en-US" sz="2400" b="1"/>
              <a:t>, </a:t>
            </a:r>
            <a:r>
              <a:rPr lang="en-US" sz="2400" b="1" err="1"/>
              <a:t>cid</a:t>
            </a:r>
            <a:r>
              <a:rPr lang="en-US" sz="2400" b="1"/>
              <a:t>, name, breadth)</a:t>
            </a:r>
          </a:p>
          <a:p>
            <a:pPr lvl="1"/>
            <a:r>
              <a:rPr lang="en-US" altLang="zh-CN" err="1"/>
              <a:t>Maths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IN" altLang="zh-CN"/>
              <a:t>MA</a:t>
            </a:r>
            <a:r>
              <a:rPr lang="en-US" altLang="zh-CN"/>
              <a:t>354,</a:t>
            </a:r>
            <a:r>
              <a:rPr lang="zh-CN" altLang="en-US"/>
              <a:t> </a:t>
            </a:r>
            <a:r>
              <a:rPr lang="en-US" altLang="zh-CN"/>
              <a:t>Algebra,</a:t>
            </a:r>
            <a:r>
              <a:rPr lang="zh-CN" altLang="en-US"/>
              <a:t> </a:t>
            </a:r>
            <a:r>
              <a:rPr lang="en-US" altLang="zh-CN"/>
              <a:t>True</a:t>
            </a:r>
            <a:endParaRPr lang="en-US"/>
          </a:p>
          <a:p>
            <a:r>
              <a:rPr lang="en-US" sz="2400" b="1"/>
              <a:t>Offering</a:t>
            </a:r>
            <a:r>
              <a:rPr lang="zh-CN" altLang="en-US" sz="2400" b="1"/>
              <a:t> </a:t>
            </a:r>
            <a:r>
              <a:rPr lang="en-US" sz="2400" b="1"/>
              <a:t>(</a:t>
            </a:r>
            <a:r>
              <a:rPr lang="en-US" sz="2400" b="1" err="1"/>
              <a:t>oID</a:t>
            </a:r>
            <a:r>
              <a:rPr lang="en-US" sz="2400" b="1"/>
              <a:t>, </a:t>
            </a:r>
            <a:r>
              <a:rPr lang="en-US" sz="2400" b="1" err="1"/>
              <a:t>dept</a:t>
            </a:r>
            <a:r>
              <a:rPr lang="en-US" sz="2400" b="1"/>
              <a:t>, </a:t>
            </a:r>
            <a:r>
              <a:rPr lang="en-US" sz="2400" b="1" err="1"/>
              <a:t>cid</a:t>
            </a:r>
            <a:r>
              <a:rPr lang="en-US" sz="2400" b="1"/>
              <a:t>, term, instructor)</a:t>
            </a:r>
          </a:p>
          <a:p>
            <a:pPr lvl="1"/>
            <a:r>
              <a:rPr lang="en-US" altLang="zh-CN" err="1"/>
              <a:t>abc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CMPT,</a:t>
            </a:r>
            <a:r>
              <a:rPr lang="zh-CN" altLang="en-US"/>
              <a:t> </a:t>
            </a:r>
            <a:r>
              <a:rPr lang="en-US" altLang="zh-CN"/>
              <a:t>354,</a:t>
            </a:r>
            <a:r>
              <a:rPr lang="zh-CN" altLang="en-US"/>
              <a:t> </a:t>
            </a:r>
            <a:r>
              <a:rPr lang="en-US" altLang="zh-CN"/>
              <a:t>Fall</a:t>
            </a:r>
            <a:r>
              <a:rPr lang="zh-CN" altLang="en-US"/>
              <a:t> </a:t>
            </a:r>
            <a:r>
              <a:rPr lang="en-US" altLang="zh-CN"/>
              <a:t>2018,</a:t>
            </a:r>
            <a:r>
              <a:rPr lang="zh-CN" altLang="en-US"/>
              <a:t> </a:t>
            </a:r>
            <a:r>
              <a:rPr lang="en-US" altLang="zh-CN"/>
              <a:t>Jiannan</a:t>
            </a:r>
            <a:endParaRPr lang="en-US"/>
          </a:p>
          <a:p>
            <a:r>
              <a:rPr lang="en-US" sz="2400" b="1"/>
              <a:t>Took</a:t>
            </a:r>
            <a:r>
              <a:rPr lang="zh-CN" altLang="en-US" sz="2400" b="1"/>
              <a:t> </a:t>
            </a:r>
            <a:r>
              <a:rPr lang="en-US" sz="2400" b="1"/>
              <a:t>(</a:t>
            </a:r>
            <a:r>
              <a:rPr lang="en-US" sz="2400" b="1" err="1"/>
              <a:t>rollNo</a:t>
            </a:r>
            <a:r>
              <a:rPr lang="en-US" sz="2400" b="1"/>
              <a:t>, </a:t>
            </a:r>
            <a:r>
              <a:rPr lang="en-US" sz="2400" b="1" err="1"/>
              <a:t>oID</a:t>
            </a:r>
            <a:r>
              <a:rPr lang="en-US" sz="2400" b="1"/>
              <a:t>, grade)</a:t>
            </a:r>
          </a:p>
          <a:p>
            <a:pPr lvl="1"/>
            <a:r>
              <a:rPr lang="en-US" altLang="zh-CN"/>
              <a:t>101,</a:t>
            </a:r>
            <a:r>
              <a:rPr lang="zh-CN" altLang="en-US"/>
              <a:t> </a:t>
            </a:r>
            <a:r>
              <a:rPr lang="en-US" altLang="zh-CN" err="1"/>
              <a:t>abc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89E16-B0E9-494D-BEA7-1F78A5B380E0}"/>
              </a:ext>
            </a:extLst>
          </p:cNvPr>
          <p:cNvSpPr/>
          <p:nvPr/>
        </p:nvSpPr>
        <p:spPr>
          <a:xfrm>
            <a:off x="348343" y="4784587"/>
            <a:ext cx="107224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sz="2400"/>
              <a:t>The </a:t>
            </a:r>
            <a:r>
              <a:rPr lang="en-US" altLang="zh-CN" sz="2400"/>
              <a:t>names</a:t>
            </a:r>
            <a:r>
              <a:rPr lang="zh-CN" altLang="en-US" sz="2400"/>
              <a:t> </a:t>
            </a:r>
            <a:r>
              <a:rPr lang="en-US" sz="2400"/>
              <a:t>of all students who have passed a breadth course (grade &gt;= 60 and breadth = True) with instructor </a:t>
            </a:r>
            <a:r>
              <a:rPr lang="en-US" altLang="zh-CN" sz="2400" err="1"/>
              <a:t>Jiannan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95057" y="5686938"/>
            <a:ext cx="1186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err="1"/>
              <a:t>lastName</a:t>
            </a:r>
            <a:r>
              <a:rPr lang="en-US" altLang="zh-CN" sz="2400" i="1" baseline="-25000"/>
              <a:t>,</a:t>
            </a:r>
            <a:r>
              <a:rPr lang="zh-CN" altLang="en-US" sz="2400" i="1" baseline="-25000"/>
              <a:t> </a:t>
            </a:r>
            <a:r>
              <a:rPr lang="en-US" altLang="zh-CN" sz="2400" i="1" baseline="-25000" err="1"/>
              <a:t>firstName</a:t>
            </a:r>
            <a:r>
              <a:rPr lang="zh-CN" altLang="en-US" sz="2400" i="1" baseline="-25000"/>
              <a:t> </a:t>
            </a:r>
            <a:r>
              <a:rPr lang="en-US" altLang="zh-CN" sz="2400"/>
              <a:t>(</a:t>
            </a:r>
            <a:r>
              <a:rPr lang="en-CA" sz="2400">
                <a:sym typeface="Symbol" pitchFamily="18" charset="2"/>
              </a:rPr>
              <a:t></a:t>
            </a:r>
            <a:r>
              <a:rPr lang="en-US" altLang="zh-CN" sz="2400" i="1" baseline="-25000">
                <a:sym typeface="Symbol" pitchFamily="18" charset="2"/>
              </a:rPr>
              <a:t>breadth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=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True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sz="2400" b="1" i="1" baseline="-25000">
                <a:sym typeface="Symbol" pitchFamily="18" charset="2"/>
              </a:rPr>
              <a:t></a:t>
            </a:r>
            <a:r>
              <a:rPr lang="zh-CN" altLang="en-US" sz="2400" b="1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grade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&gt;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60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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instructor</a:t>
            </a:r>
            <a:r>
              <a:rPr lang="zh-CN" altLang="en-US" sz="2400" i="1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=</a:t>
            </a:r>
            <a:r>
              <a:rPr lang="zh-CN" altLang="en-US" sz="2400" i="1" baseline="-25000">
                <a:sym typeface="Symbol" pitchFamily="18" charset="2"/>
              </a:rPr>
              <a:t> </a:t>
            </a:r>
            <a:r>
              <a:rPr lang="en-US" altLang="zh-CN" sz="2400" i="1" baseline="-25000">
                <a:sym typeface="Symbol" pitchFamily="18" charset="2"/>
              </a:rPr>
              <a:t>‘</a:t>
            </a:r>
            <a:r>
              <a:rPr lang="en-US" altLang="zh-CN" sz="2400" i="1" baseline="-25000" err="1">
                <a:sym typeface="Symbol" pitchFamily="18" charset="2"/>
              </a:rPr>
              <a:t>Jiannan</a:t>
            </a:r>
            <a:r>
              <a:rPr lang="en-US" altLang="zh-CN" sz="2400" i="1" baseline="-25000">
                <a:sym typeface="Symbol" pitchFamily="18" charset="2"/>
              </a:rPr>
              <a:t>’ </a:t>
            </a:r>
            <a:r>
              <a:rPr lang="en-US" altLang="zh-CN" sz="2400"/>
              <a:t>(Student</a:t>
            </a:r>
            <a:r>
              <a:rPr lang="zh-CN" altLang="en-US" sz="2400"/>
              <a:t> </a:t>
            </a:r>
            <a:r>
              <a:rPr lang="mr-IN" sz="2400"/>
              <a:t>⨝</a:t>
            </a:r>
            <a:r>
              <a:rPr lang="zh-CN" altLang="en-US" sz="2400"/>
              <a:t> </a:t>
            </a:r>
            <a:r>
              <a:rPr lang="en-US" altLang="zh-CN" sz="2400"/>
              <a:t>Took </a:t>
            </a:r>
            <a:r>
              <a:rPr lang="mr-IN" sz="2400"/>
              <a:t>⨝</a:t>
            </a:r>
            <a:r>
              <a:rPr lang="zh-CN" altLang="en-US" sz="2400"/>
              <a:t> </a:t>
            </a:r>
            <a:r>
              <a:rPr lang="en-US" altLang="zh-CN" sz="2400"/>
              <a:t>Offering</a:t>
            </a:r>
            <a:r>
              <a:rPr lang="mr-IN" sz="2400"/>
              <a:t> ⨝ </a:t>
            </a:r>
            <a:r>
              <a:rPr lang="en-US" altLang="zh-CN" sz="2400"/>
              <a:t>Course))</a:t>
            </a:r>
            <a:endParaRPr lang="en-US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Plans, Same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95851"/>
          </a:xfrm>
        </p:spPr>
        <p:txBody>
          <a:bodyPr>
            <a:normAutofit/>
          </a:bodyPr>
          <a:lstStyle/>
          <a:p>
            <a:r>
              <a:rPr lang="en-US"/>
              <a:t>Semantic equivalence: results are </a:t>
            </a:r>
            <a:r>
              <a:rPr lang="en-US" i="1"/>
              <a:t>always </a:t>
            </a:r>
            <a:r>
              <a:rPr lang="en-US"/>
              <a:t>the same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Are they equivalent?</a:t>
            </a:r>
          </a:p>
          <a:p>
            <a:r>
              <a:rPr lang="en-US"/>
              <a:t>Which one is more efficient? </a:t>
            </a:r>
          </a:p>
          <a:p>
            <a:r>
              <a:rPr lang="en-US">
                <a:effectLst/>
              </a:rPr>
              <a:t>Can you make it even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0520" y="3395290"/>
            <a:ext cx="4502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>
                <a:latin typeface="LucidaGrande" charset="0"/>
              </a:rPr>
              <a:t>π</a:t>
            </a:r>
            <a:r>
              <a:rPr lang="is-IS" b="1" baseline="-25000">
                <a:latin typeface="LucidaGrande" charset="0"/>
              </a:rPr>
              <a:t>name</a:t>
            </a:r>
            <a:r>
              <a:rPr lang="is-IS" sz="2800" b="1">
                <a:latin typeface="LucidaGrande" charset="0"/>
              </a:rPr>
              <a:t>(</a:t>
            </a:r>
            <a:r>
              <a:rPr lang="is-IS" sz="2800" b="1">
                <a:latin typeface="Calibri" charset="0"/>
              </a:rPr>
              <a:t>σ</a:t>
            </a:r>
            <a:r>
              <a:rPr lang="en-US" altLang="zh-CN" b="1" baseline="-25000" err="1">
                <a:latin typeface="LucidaGrande" charset="0"/>
              </a:rPr>
              <a:t>cNum</a:t>
            </a:r>
            <a:r>
              <a:rPr lang="is-IS" b="1" baseline="-25000">
                <a:latin typeface="LucidaGrande" charset="0"/>
              </a:rPr>
              <a:t>=</a:t>
            </a:r>
            <a:r>
              <a:rPr lang="en-US" altLang="zh-CN" b="1" baseline="-25000">
                <a:latin typeface="LucidaGrande" charset="0"/>
              </a:rPr>
              <a:t>354</a:t>
            </a:r>
            <a:r>
              <a:rPr lang="is-IS" b="1" baseline="-25000">
                <a:latin typeface="LucidaGrande" charset="0"/>
              </a:rPr>
              <a:t> </a:t>
            </a:r>
            <a:r>
              <a:rPr lang="is-IS" sz="2800" b="1">
                <a:latin typeface="LucidaGrande" charset="0"/>
              </a:rPr>
              <a:t>(R) </a:t>
            </a:r>
            <a:r>
              <a:rPr lang="mr-IN" sz="2800"/>
              <a:t>⨝</a:t>
            </a:r>
            <a:r>
              <a:rPr lang="is-IS" sz="2800" b="1">
                <a:latin typeface="Cambria" charset="0"/>
              </a:rPr>
              <a:t>   </a:t>
            </a:r>
            <a:r>
              <a:rPr lang="is-IS" sz="2800" b="1">
                <a:latin typeface="GillSans" charset="0"/>
              </a:rPr>
              <a:t>S) </a:t>
            </a:r>
            <a:endParaRPr lang="is-IS" sz="2800" b="1"/>
          </a:p>
        </p:txBody>
      </p:sp>
      <p:sp>
        <p:nvSpPr>
          <p:cNvPr id="6" name="Rectangle 5"/>
          <p:cNvSpPr/>
          <p:nvPr/>
        </p:nvSpPr>
        <p:spPr>
          <a:xfrm>
            <a:off x="4025912" y="2542993"/>
            <a:ext cx="4140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>
                <a:latin typeface="LucidaGrande" charset="0"/>
              </a:rPr>
              <a:t>π</a:t>
            </a:r>
            <a:r>
              <a:rPr lang="is-IS" b="1" baseline="-25000">
                <a:latin typeface="LucidaGrande" charset="0"/>
              </a:rPr>
              <a:t>name</a:t>
            </a:r>
            <a:r>
              <a:rPr lang="is-IS" sz="2800" b="1">
                <a:latin typeface="LucidaGrande" charset="0"/>
              </a:rPr>
              <a:t>(</a:t>
            </a:r>
            <a:r>
              <a:rPr lang="is-IS" sz="2800" b="1">
                <a:latin typeface="Calibri" charset="0"/>
              </a:rPr>
              <a:t>σ</a:t>
            </a:r>
            <a:r>
              <a:rPr lang="en-US" altLang="zh-CN" b="1" baseline="-25000" err="1">
                <a:latin typeface="LucidaGrande" charset="0"/>
              </a:rPr>
              <a:t>cNum</a:t>
            </a:r>
            <a:r>
              <a:rPr lang="is-IS" b="1" baseline="-25000">
                <a:latin typeface="LucidaGrande" charset="0"/>
              </a:rPr>
              <a:t>=</a:t>
            </a:r>
            <a:r>
              <a:rPr lang="en-US" altLang="zh-CN" b="1" baseline="-25000">
                <a:latin typeface="LucidaGrande" charset="0"/>
              </a:rPr>
              <a:t>354</a:t>
            </a:r>
            <a:r>
              <a:rPr lang="is-IS" b="1">
                <a:latin typeface="LucidaGrande" charset="0"/>
              </a:rPr>
              <a:t> </a:t>
            </a:r>
            <a:r>
              <a:rPr lang="is-IS" sz="2800" b="1">
                <a:latin typeface="LucidaGrande" charset="0"/>
              </a:rPr>
              <a:t>(R </a:t>
            </a:r>
            <a:r>
              <a:rPr lang="mr-IN" sz="2800"/>
              <a:t>⨝</a:t>
            </a:r>
            <a:r>
              <a:rPr lang="is-IS" sz="2800" b="1">
                <a:latin typeface="Cambria" charset="0"/>
              </a:rPr>
              <a:t>   </a:t>
            </a:r>
            <a:r>
              <a:rPr lang="is-IS" sz="2800" b="1">
                <a:latin typeface="GillSans" charset="0"/>
              </a:rPr>
              <a:t>S)) </a:t>
            </a:r>
            <a:endParaRPr lang="is-IS" sz="2800" b="1"/>
          </a:p>
        </p:txBody>
      </p:sp>
    </p:spTree>
    <p:extLst>
      <p:ext uri="{BB962C8B-B14F-4D97-AF65-F5344CB8AC3E}">
        <p14:creationId xmlns:p14="http://schemas.microsoft.com/office/powerpoint/2010/main" val="6185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1487" y="1404144"/>
            <a:ext cx="10069284" cy="5029200"/>
          </a:xfrm>
          <a:noFill/>
        </p:spPr>
        <p:txBody>
          <a:bodyPr>
            <a:normAutofit/>
          </a:bodyPr>
          <a:lstStyle/>
          <a:p>
            <a:r>
              <a:rPr lang="en-US" altLang="en-US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altLang="en-US" i="1"/>
              <a:t>Find suppliers who can supply </a:t>
            </a:r>
            <a:r>
              <a:rPr lang="en-US" altLang="en-US" b="1" i="1" u="sng">
                <a:solidFill>
                  <a:schemeClr val="accent2"/>
                </a:solidFill>
              </a:rPr>
              <a:t>all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 i="1"/>
              <a:t>parts</a:t>
            </a:r>
            <a:r>
              <a:rPr lang="en-US" altLang="en-US"/>
              <a:t>.</a:t>
            </a:r>
          </a:p>
          <a:p>
            <a:r>
              <a:rPr lang="en-US" altLang="en-US"/>
              <a:t>Let </a:t>
            </a:r>
            <a:r>
              <a:rPr lang="en-US" altLang="en-US" i="1"/>
              <a:t>A</a:t>
            </a:r>
            <a:r>
              <a:rPr lang="en-US" altLang="en-US"/>
              <a:t> have 2 fields,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; </a:t>
            </a:r>
            <a:r>
              <a:rPr lang="en-US" altLang="en-US" i="1"/>
              <a:t>B</a:t>
            </a:r>
            <a:r>
              <a:rPr lang="en-US" altLang="en-US"/>
              <a:t> have only field </a:t>
            </a:r>
            <a:r>
              <a:rPr lang="en-US" altLang="en-US" i="1"/>
              <a:t>y</a:t>
            </a:r>
            <a:r>
              <a:rPr lang="en-US" altLang="en-US"/>
              <a:t>:</a:t>
            </a:r>
          </a:p>
          <a:p>
            <a:pPr lvl="1">
              <a:buSzPct val="75000"/>
            </a:pPr>
            <a:r>
              <a:rPr lang="en-US" altLang="en-US" sz="2800" i="1"/>
              <a:t>A/B </a:t>
            </a:r>
            <a:r>
              <a:rPr lang="en-US" altLang="en-US"/>
              <a:t>= </a:t>
            </a:r>
          </a:p>
          <a:p>
            <a:pPr lvl="1">
              <a:buSzPct val="75000"/>
            </a:pPr>
            <a:endParaRPr lang="en-US" altLang="en-US" sz="800"/>
          </a:p>
          <a:p>
            <a:pPr lvl="1">
              <a:buSzPct val="75000"/>
            </a:pPr>
            <a:r>
              <a:rPr lang="en-US" altLang="en-US"/>
              <a:t>i.e., </a:t>
            </a:r>
            <a:r>
              <a:rPr lang="en-US" altLang="en-US" b="1" i="1">
                <a:solidFill>
                  <a:schemeClr val="accent2"/>
                </a:solidFill>
              </a:rPr>
              <a:t>A/B </a:t>
            </a:r>
            <a:r>
              <a:rPr lang="en-US" altLang="en-US" b="1">
                <a:solidFill>
                  <a:schemeClr val="accent2"/>
                </a:solidFill>
              </a:rPr>
              <a:t>contains all </a:t>
            </a:r>
            <a:r>
              <a:rPr lang="en-US" altLang="en-US" b="1" i="1">
                <a:solidFill>
                  <a:schemeClr val="accent2"/>
                </a:solidFill>
              </a:rPr>
              <a:t>x</a:t>
            </a:r>
            <a:r>
              <a:rPr lang="en-US" altLang="en-US" b="1">
                <a:solidFill>
                  <a:schemeClr val="accent2"/>
                </a:solidFill>
              </a:rPr>
              <a:t> tuples (suppliers) such that for </a:t>
            </a:r>
            <a:r>
              <a:rPr lang="en-US" altLang="en-US" b="1" i="1" u="sng">
                <a:solidFill>
                  <a:schemeClr val="accent2"/>
                </a:solidFill>
              </a:rPr>
              <a:t>every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 i="1">
                <a:solidFill>
                  <a:schemeClr val="accent2"/>
                </a:solidFill>
              </a:rPr>
              <a:t>y</a:t>
            </a:r>
            <a:r>
              <a:rPr lang="en-US" altLang="en-US" b="1">
                <a:solidFill>
                  <a:schemeClr val="accent2"/>
                </a:solidFill>
              </a:rPr>
              <a:t> tuple (parts) in </a:t>
            </a:r>
            <a:r>
              <a:rPr lang="en-US" altLang="en-US" b="1" i="1">
                <a:solidFill>
                  <a:schemeClr val="accent2"/>
                </a:solidFill>
              </a:rPr>
              <a:t>B</a:t>
            </a:r>
            <a:r>
              <a:rPr lang="en-US" altLang="en-US" b="1">
                <a:solidFill>
                  <a:schemeClr val="accent2"/>
                </a:solidFill>
              </a:rPr>
              <a:t>, there is an </a:t>
            </a:r>
            <a:r>
              <a:rPr lang="en-US" altLang="en-US" b="1" i="1" err="1">
                <a:solidFill>
                  <a:schemeClr val="accent2"/>
                </a:solidFill>
              </a:rPr>
              <a:t>xy</a:t>
            </a:r>
            <a:r>
              <a:rPr lang="en-US" altLang="en-US" b="1">
                <a:solidFill>
                  <a:schemeClr val="accent2"/>
                </a:solidFill>
              </a:rPr>
              <a:t> tuple in </a:t>
            </a:r>
            <a:r>
              <a:rPr lang="en-US" altLang="en-US" b="1" i="1">
                <a:solidFill>
                  <a:schemeClr val="accent2"/>
                </a:solidFill>
              </a:rPr>
              <a:t>A</a:t>
            </a:r>
            <a:r>
              <a:rPr lang="en-US" altLang="en-US" b="1"/>
              <a:t>.</a:t>
            </a:r>
            <a:endParaRPr lang="en-US" altLang="en-US"/>
          </a:p>
          <a:p>
            <a:pPr lvl="1">
              <a:buSzPct val="75000"/>
            </a:pPr>
            <a:r>
              <a:rPr lang="en-US" altLang="en-US" i="1"/>
              <a:t>Or</a:t>
            </a:r>
            <a:r>
              <a:rPr lang="en-US" altLang="en-US"/>
              <a:t>:  If the set of </a:t>
            </a:r>
            <a:r>
              <a:rPr lang="en-US" altLang="en-US" i="1"/>
              <a:t>y</a:t>
            </a:r>
            <a:r>
              <a:rPr lang="en-US" altLang="en-US"/>
              <a:t> values (parts) associated with an </a:t>
            </a:r>
            <a:r>
              <a:rPr lang="en-US" altLang="en-US" i="1"/>
              <a:t>x </a:t>
            </a:r>
            <a:r>
              <a:rPr lang="en-US" altLang="en-US"/>
              <a:t>value (supplier) in </a:t>
            </a:r>
            <a:r>
              <a:rPr lang="en-US" altLang="en-US" i="1"/>
              <a:t>A</a:t>
            </a:r>
            <a:r>
              <a:rPr lang="en-US" altLang="en-US"/>
              <a:t> contains all </a:t>
            </a:r>
            <a:r>
              <a:rPr lang="en-US" altLang="en-US" i="1"/>
              <a:t>y </a:t>
            </a:r>
            <a:r>
              <a:rPr lang="en-US" altLang="en-US"/>
              <a:t>values in </a:t>
            </a:r>
            <a:r>
              <a:rPr lang="en-US" altLang="en-US" i="1"/>
              <a:t>B</a:t>
            </a:r>
            <a:r>
              <a:rPr lang="en-US" altLang="en-US"/>
              <a:t>, the </a:t>
            </a:r>
            <a:r>
              <a:rPr lang="en-US" altLang="en-US" i="1"/>
              <a:t>x </a:t>
            </a:r>
            <a:r>
              <a:rPr lang="en-US" altLang="en-US"/>
              <a:t>value is in </a:t>
            </a:r>
            <a:r>
              <a:rPr lang="en-US" altLang="en-US" i="1"/>
              <a:t>A/B</a:t>
            </a:r>
            <a:r>
              <a:rPr lang="en-US" altLang="en-US"/>
              <a:t>.</a:t>
            </a:r>
          </a:p>
          <a:p>
            <a:r>
              <a:rPr lang="en-US" altLang="en-US"/>
              <a:t>In general,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can be any lists of fields; </a:t>
            </a:r>
            <a:r>
              <a:rPr lang="en-US" altLang="en-US" i="1"/>
              <a:t>y</a:t>
            </a:r>
            <a:r>
              <a:rPr lang="en-US" altLang="en-US"/>
              <a:t> is the list of fields in </a:t>
            </a:r>
            <a:r>
              <a:rPr lang="en-US" altLang="en-US" i="1"/>
              <a:t>B</a:t>
            </a:r>
            <a:r>
              <a:rPr lang="en-US" altLang="en-US"/>
              <a:t>, and</a:t>
            </a:r>
            <a:r>
              <a:rPr lang="en-US" altLang="en-US" i="1"/>
              <a:t> x </a:t>
            </a:r>
            <a:r>
              <a:rPr lang="en-US" altLang="en-US"/>
              <a:t>   </a:t>
            </a:r>
            <a:r>
              <a:rPr lang="en-US" altLang="en-US" i="1"/>
              <a:t>y</a:t>
            </a:r>
            <a:r>
              <a:rPr lang="en-US" altLang="en-US"/>
              <a:t> is the list of fields of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</p:txBody>
      </p:sp>
      <p:graphicFrame>
        <p:nvGraphicFramePr>
          <p:cNvPr id="3277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12462"/>
              </p:ext>
            </p:extLst>
          </p:nvPr>
        </p:nvGraphicFramePr>
        <p:xfrm>
          <a:off x="2687638" y="3087092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4" imgW="5162550" imgH="687388" progId="Equation.3">
                  <p:embed/>
                </p:oleObj>
              </mc:Choice>
              <mc:Fallback>
                <p:oleObj name="Equation" r:id="rId4" imgW="5162550" imgH="687388" progId="Equation.3">
                  <p:embed/>
                  <p:pic>
                    <p:nvPicPr>
                      <p:cNvPr id="32774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087092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818880"/>
              </p:ext>
            </p:extLst>
          </p:nvPr>
        </p:nvGraphicFramePr>
        <p:xfrm>
          <a:off x="2491696" y="577215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6" imgW="922310" imgH="476184" progId="Equation.3">
                  <p:embed/>
                </p:oleObj>
              </mc:Choice>
              <mc:Fallback>
                <p:oleObj name="Equation" r:id="rId6" imgW="922310" imgH="476184" progId="Equation.3">
                  <p:embed/>
                  <p:pic>
                    <p:nvPicPr>
                      <p:cNvPr id="32775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696" y="577215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63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Examples of Division A/B</a:t>
            </a:r>
          </a:p>
        </p:txBody>
      </p:sp>
      <p:graphicFrame>
        <p:nvGraphicFramePr>
          <p:cNvPr id="3482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55851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Document" r:id="rId4" imgW="2005013" imgH="4275138" progId="Word.Document.8">
                  <p:embed/>
                </p:oleObj>
              </mc:Choice>
              <mc:Fallback>
                <p:oleObj name="Document" r:id="rId4" imgW="2005013" imgH="4275138" progId="Word.Document.8">
                  <p:embed/>
                  <p:pic>
                    <p:nvPicPr>
                      <p:cNvPr id="34821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1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6" imgW="1177468" imgH="1047519" progId="Word.Document.8">
                  <p:embed/>
                </p:oleObj>
              </mc:Choice>
              <mc:Fallback>
                <p:oleObj name="Document" r:id="rId6" imgW="1177468" imgH="1047519" progId="Word.Document.8">
                  <p:embed/>
                  <p:pic>
                    <p:nvPicPr>
                      <p:cNvPr id="3482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8" imgW="1339113" imgH="1649723" progId="Word.Document.8">
                  <p:embed/>
                </p:oleObj>
              </mc:Choice>
              <mc:Fallback>
                <p:oleObj name="Document" r:id="rId8" imgW="1339113" imgH="1649723" progId="Word.Document.8">
                  <p:embed/>
                  <p:pic>
                    <p:nvPicPr>
                      <p:cNvPr id="3482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8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10" imgW="1339113" imgH="2098207" progId="Word.Document.8">
                  <p:embed/>
                </p:oleObj>
              </mc:Choice>
              <mc:Fallback>
                <p:oleObj name="Document" r:id="rId10" imgW="1339113" imgH="2098207" progId="Word.Document.8">
                  <p:embed/>
                  <p:pic>
                    <p:nvPicPr>
                      <p:cNvPr id="34824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7763" y="3729039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12" imgW="1339113" imgH="2261436" progId="Word.Document.8">
                  <p:embed/>
                </p:oleObj>
              </mc:Choice>
              <mc:Fallback>
                <p:oleObj name="Document" r:id="rId12" imgW="1339113" imgH="2261436" progId="Word.Document.8">
                  <p:embed/>
                  <p:pic>
                    <p:nvPicPr>
                      <p:cNvPr id="34825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729039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14" imgW="1339113" imgH="1451630" progId="Word.Document.8">
                  <p:embed/>
                </p:oleObj>
              </mc:Choice>
              <mc:Fallback>
                <p:oleObj name="Document" r:id="rId14" imgW="1339113" imgH="1451630" progId="Word.Document.8">
                  <p:embed/>
                  <p:pic>
                    <p:nvPicPr>
                      <p:cNvPr id="34826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24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16" imgW="1339113" imgH="1332774" progId="Word.Document.8">
                  <p:embed/>
                </p:oleObj>
              </mc:Choice>
              <mc:Fallback>
                <p:oleObj name="Document" r:id="rId16" imgW="1339113" imgH="1332774" progId="Word.Document.8">
                  <p:embed/>
                  <p:pic>
                    <p:nvPicPr>
                      <p:cNvPr id="34827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959101" y="5838826"/>
            <a:ext cx="47929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092700" y="2640014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7224713" y="3021014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9282113" y="3476626"/>
            <a:ext cx="63799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4864100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996113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9129713" y="5762626"/>
            <a:ext cx="105638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latin typeface="Book Antiqua" panose="02040602050305030304" pitchFamily="18" charset="0"/>
              </a:rPr>
              <a:t>A/B3</a:t>
            </a:r>
          </a:p>
        </p:txBody>
      </p:sp>
    </p:spTree>
    <p:extLst>
      <p:ext uri="{BB962C8B-B14F-4D97-AF65-F5344CB8AC3E}">
        <p14:creationId xmlns:p14="http://schemas.microsoft.com/office/powerpoint/2010/main" val="2570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489" y="1518936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216"/>
            <a:ext cx="3159708" cy="31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343" y="15189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err="1"/>
              <a:t>sname</a:t>
            </a:r>
            <a:endParaRPr lang="en-IN" b="1" i="1"/>
          </a:p>
        </p:txBody>
      </p:sp>
      <p:sp>
        <p:nvSpPr>
          <p:cNvPr id="8" name="TextBox 7"/>
          <p:cNvSpPr txBox="1"/>
          <p:nvPr/>
        </p:nvSpPr>
        <p:spPr>
          <a:xfrm>
            <a:off x="2418054" y="1571051"/>
            <a:ext cx="7040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/>
              <a:t>rating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6991" y="1571051"/>
            <a:ext cx="5036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/>
              <a:t>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03" y="1571051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3078" y="4720190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6392" y="478223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69339" y="3349532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</p:spTree>
    <p:extLst>
      <p:ext uri="{BB962C8B-B14F-4D97-AF65-F5344CB8AC3E}">
        <p14:creationId xmlns:p14="http://schemas.microsoft.com/office/powerpoint/2010/main" val="401281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Example1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424" y="1214629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1491216"/>
            <a:ext cx="2616823" cy="2924667"/>
            <a:chOff x="838200" y="149121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9121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err="1"/>
                <a:t>sname</a:t>
              </a:r>
              <a:endParaRPr lang="en-IN" b="1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rating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age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247" y="1307390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3080" y="4475855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424" y="446900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593" y="3137275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1621972" y="5045528"/>
            <a:ext cx="8229600" cy="1104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Find names of sailors who’ve reserved boat #103</a:t>
            </a:r>
          </a:p>
        </p:txBody>
      </p:sp>
    </p:spTree>
    <p:extLst>
      <p:ext uri="{BB962C8B-B14F-4D97-AF65-F5344CB8AC3E}">
        <p14:creationId xmlns:p14="http://schemas.microsoft.com/office/powerpoint/2010/main" val="48276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56657" y="419100"/>
            <a:ext cx="9405257" cy="1104900"/>
          </a:xfrm>
          <a:noFill/>
        </p:spPr>
        <p:txBody>
          <a:bodyPr>
            <a:normAutofit/>
          </a:bodyPr>
          <a:lstStyle/>
          <a:p>
            <a:r>
              <a:rPr lang="en-US" altLang="en-US" sz="3600"/>
              <a:t>Find names of sailors who’ve reserved boat #103</a:t>
            </a:r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99557" y="1822450"/>
            <a:ext cx="2525486" cy="700427"/>
          </a:xfrm>
          <a:noFill/>
        </p:spPr>
        <p:txBody>
          <a:bodyPr/>
          <a:lstStyle/>
          <a:p>
            <a:r>
              <a:rPr lang="en-US" altLang="en-US"/>
              <a:t>Solution 1:   </a:t>
            </a:r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1793081" y="2701471"/>
            <a:ext cx="8605838" cy="2264683"/>
            <a:chOff x="88" y="1883"/>
            <a:chExt cx="5421" cy="1503"/>
          </a:xfrm>
        </p:grpSpPr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88" y="1883"/>
              <a:ext cx="13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71463" indent="-271463">
                <a:buSzPct val="75000"/>
                <a:buFont typeface="Arial" panose="020B0604020202020204" pitchFamily="34" charset="0"/>
                <a:buChar char="•"/>
              </a:pPr>
              <a:r>
                <a:rPr lang="en-US" altLang="en-US" sz="2800" b="0" i="0">
                  <a:latin typeface="Book Antiqua" panose="02040602050305030304" pitchFamily="18" charset="0"/>
                </a:rPr>
                <a:t>Solution 2</a:t>
              </a:r>
              <a:r>
                <a:rPr lang="en-US" altLang="en-US" sz="2400" b="0" i="0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36876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5" name="Equation" r:id="rId4" imgW="6156325" imgH="823913" progId="Equation.3">
                    <p:embed/>
                  </p:oleObj>
                </mc:Choice>
                <mc:Fallback>
                  <p:oleObj name="Equation" r:id="rId4" imgW="6156325" imgH="823913" progId="Equation.3">
                    <p:embed/>
                    <p:pic>
                      <p:nvPicPr>
                        <p:cNvPr id="36876" name="Object 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6" imgW="6156325" imgH="681038" progId="Equation.3">
                    <p:embed/>
                  </p:oleObj>
                </mc:Choice>
                <mc:Fallback>
                  <p:oleObj name="Equation" r:id="rId6" imgW="6156325" imgH="681038" progId="Equation.3">
                    <p:embed/>
                    <p:pic>
                      <p:nvPicPr>
                        <p:cNvPr id="36877" name="Object 1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Equation" r:id="rId8" imgW="3271838" imgH="703263" progId="Equation.3">
                    <p:embed/>
                  </p:oleObj>
                </mc:Choice>
                <mc:Fallback>
                  <p:oleObj name="Equation" r:id="rId8" imgW="3271838" imgH="703263" progId="Equation.3">
                    <p:embed/>
                    <p:pic>
                      <p:nvPicPr>
                        <p:cNvPr id="36878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2" name="Group 12"/>
          <p:cNvGrpSpPr>
            <a:grpSpLocks/>
          </p:cNvGrpSpPr>
          <p:nvPr/>
        </p:nvGrpSpPr>
        <p:grpSpPr bwMode="auto">
          <a:xfrm>
            <a:off x="1870528" y="5095081"/>
            <a:ext cx="9004300" cy="890588"/>
            <a:chOff x="88" y="3562"/>
            <a:chExt cx="5672" cy="561"/>
          </a:xfrm>
        </p:grpSpPr>
        <p:sp>
          <p:nvSpPr>
            <p:cNvPr id="36873" name="Rectangle 13"/>
            <p:cNvSpPr>
              <a:spLocks noChangeArrowheads="1"/>
            </p:cNvSpPr>
            <p:nvPr/>
          </p:nvSpPr>
          <p:spPr bwMode="auto">
            <a:xfrm>
              <a:off x="88" y="3562"/>
              <a:ext cx="13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71463" indent="-271463">
                <a:buSzPct val="75000"/>
                <a:buFont typeface="Arial" panose="020B0604020202020204" pitchFamily="34" charset="0"/>
                <a:buChar char="•"/>
              </a:pPr>
              <a:r>
                <a:rPr lang="en-US" altLang="en-US" sz="2800" b="0" i="0">
                  <a:latin typeface="Book Antiqua" panose="02040602050305030304" pitchFamily="18" charset="0"/>
                </a:rPr>
                <a:t>Solution 3</a:t>
              </a:r>
              <a:r>
                <a:rPr lang="en-US" altLang="en-US" sz="2400" b="0" i="0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36874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Equation" r:id="rId10" imgW="6554788" imgH="831850" progId="Equation.3">
                    <p:embed/>
                  </p:oleObj>
                </mc:Choice>
                <mc:Fallback>
                  <p:oleObj name="Equation" r:id="rId10" imgW="6554788" imgH="831850" progId="Equation.3">
                    <p:embed/>
                    <p:pic>
                      <p:nvPicPr>
                        <p:cNvPr id="36874" name="Object 1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56176"/>
              </p:ext>
            </p:extLst>
          </p:nvPr>
        </p:nvGraphicFramePr>
        <p:xfrm>
          <a:off x="4114800" y="1822450"/>
          <a:ext cx="629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2" imgW="6299200" imgH="571500" progId="Equation.3">
                  <p:embed/>
                </p:oleObj>
              </mc:Choice>
              <mc:Fallback>
                <p:oleObj name="Equation" r:id="rId12" imgW="6299200" imgH="571500" progId="Equation.3">
                  <p:embed/>
                  <p:pic>
                    <p:nvPicPr>
                      <p:cNvPr id="3687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2450"/>
                        <a:ext cx="629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Example2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569" y="1203760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1491216"/>
            <a:ext cx="2908610" cy="2868911"/>
            <a:chOff x="838200" y="149121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9121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err="1"/>
                <a:t>sname</a:t>
              </a:r>
              <a:endParaRPr lang="en-IN" b="1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rating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age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73" y="1568907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3077" y="438575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0569" y="436012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8629" y="3247088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6595630" y="3678525"/>
            <a:ext cx="4878976" cy="11741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Find names of sailors who’ve reserved a red boat</a:t>
            </a:r>
          </a:p>
        </p:txBody>
      </p:sp>
    </p:spTree>
    <p:extLst>
      <p:ext uri="{BB962C8B-B14F-4D97-AF65-F5344CB8AC3E}">
        <p14:creationId xmlns:p14="http://schemas.microsoft.com/office/powerpoint/2010/main" val="32207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48543" y="419099"/>
            <a:ext cx="8490857" cy="1147763"/>
          </a:xfrm>
          <a:noFill/>
        </p:spPr>
        <p:txBody>
          <a:bodyPr/>
          <a:lstStyle/>
          <a:p>
            <a:r>
              <a:rPr lang="en-US" altLang="en-US" sz="3200"/>
              <a:t>Find names of sailors who’ve reserved a red boat</a:t>
            </a:r>
          </a:p>
        </p:txBody>
      </p:sp>
      <p:sp>
        <p:nvSpPr>
          <p:cNvPr id="443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863441"/>
          </a:xfrm>
          <a:noFill/>
        </p:spPr>
        <p:txBody>
          <a:bodyPr/>
          <a:lstStyle/>
          <a:p>
            <a:r>
              <a:rPr lang="en-US" altLang="en-US"/>
              <a:t>Information about boat color only available in Boats; so need an extra join:</a:t>
            </a:r>
          </a:p>
        </p:txBody>
      </p:sp>
      <p:graphicFrame>
        <p:nvGraphicFramePr>
          <p:cNvPr id="389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21040"/>
              </p:ext>
            </p:extLst>
          </p:nvPr>
        </p:nvGraphicFramePr>
        <p:xfrm>
          <a:off x="2586038" y="2768599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4" imgW="7905750" imgH="728663" progId="Equation.3">
                  <p:embed/>
                </p:oleObj>
              </mc:Choice>
              <mc:Fallback>
                <p:oleObj name="Equation" r:id="rId4" imgW="7905750" imgH="728663" progId="Equation.3">
                  <p:embed/>
                  <p:pic>
                    <p:nvPicPr>
                      <p:cNvPr id="3891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768599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2406650" y="3575207"/>
            <a:ext cx="8262938" cy="1463675"/>
            <a:chOff x="568" y="2554"/>
            <a:chExt cx="5205" cy="922"/>
          </a:xfrm>
        </p:grpSpPr>
        <p:sp>
          <p:nvSpPr>
            <p:cNvPr id="38921" name="Rectangle 8"/>
            <p:cNvSpPr>
              <a:spLocks noChangeArrowheads="1"/>
            </p:cNvSpPr>
            <p:nvPr/>
          </p:nvSpPr>
          <p:spPr bwMode="auto">
            <a:xfrm>
              <a:off x="568" y="2554"/>
              <a:ext cx="288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u"/>
              </a:pPr>
              <a:r>
                <a:rPr lang="en-US" altLang="en-US" sz="2800" b="0" i="0">
                  <a:latin typeface="Book Antiqua" panose="02040602050305030304" pitchFamily="18" charset="0"/>
                </a:rPr>
                <a:t> A more efficient solution:</a:t>
              </a:r>
            </a:p>
          </p:txBody>
        </p:sp>
        <p:graphicFrame>
          <p:nvGraphicFramePr>
            <p:cNvPr id="38922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" name="Equation" r:id="rId6" imgW="8104188" imgH="693738" progId="Equation.3">
                    <p:embed/>
                  </p:oleObj>
                </mc:Choice>
                <mc:Fallback>
                  <p:oleObj name="Equation" r:id="rId6" imgW="8104188" imgH="693738" progId="Equation.3">
                    <p:embed/>
                    <p:pic>
                      <p:nvPicPr>
                        <p:cNvPr id="38922" name="Object 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40"/>
                          <a:ext cx="5104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2527715" y="5245256"/>
            <a:ext cx="713657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latin typeface="Book Antiqua" panose="02040602050305030304" pitchFamily="18" charset="0"/>
              </a:rPr>
              <a:t>A query optimizer can find this, given the first solution!</a:t>
            </a:r>
          </a:p>
        </p:txBody>
      </p:sp>
    </p:spTree>
    <p:extLst>
      <p:ext uri="{BB962C8B-B14F-4D97-AF65-F5344CB8AC3E}">
        <p14:creationId xmlns:p14="http://schemas.microsoft.com/office/powerpoint/2010/main" val="8215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build="p" autoUpdateAnimBg="0"/>
      <p:bldP spid="389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Example3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759" y="1001484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1491217"/>
            <a:ext cx="2616823" cy="2768550"/>
            <a:chOff x="838200" y="149121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9121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err="1"/>
                <a:t>sname</a:t>
              </a:r>
              <a:endParaRPr lang="en-IN" b="1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rating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age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82" y="1432539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2112" y="4389450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34759" y="4389450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1582" y="3159859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6345891" y="3739416"/>
            <a:ext cx="5474402" cy="1147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Find sailors who’ve reserved a red or a green boat</a:t>
            </a:r>
          </a:p>
        </p:txBody>
      </p:sp>
    </p:spTree>
    <p:extLst>
      <p:ext uri="{BB962C8B-B14F-4D97-AF65-F5344CB8AC3E}">
        <p14:creationId xmlns:p14="http://schemas.microsoft.com/office/powerpoint/2010/main" val="29164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Algebra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Core 5 operators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Selection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)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Selects a subset of rows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Projection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)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Deletes unwanted columns from relation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Union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-  </a:t>
            </a:r>
            <a:r>
              <a:rPr lang="en-IN" altLang="zh-CN">
                <a:solidFill>
                  <a:schemeClr val="bg1">
                    <a:lumMod val="50000"/>
                  </a:schemeClr>
                </a:solidFill>
              </a:rPr>
              <a:t>Tuples in relation 1 and in relation 2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Set Difference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(-)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Tuples in relation 1, but not in relation 2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Cross product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(X) -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Allows us to combine two relations</a:t>
            </a:r>
          </a:p>
          <a:p>
            <a:r>
              <a:rPr lang="en-US" altLang="zh-CN"/>
              <a:t>Additional operators</a:t>
            </a: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Rename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l-GR" altLang="zh-CN">
                <a:solidFill>
                  <a:schemeClr val="bg1">
                    <a:lumMod val="50000"/>
                  </a:schemeClr>
                </a:solidFill>
              </a:rPr>
              <a:t>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-  Assign names to the results of query;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Not essential, but (very!) useful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b="1"/>
              <a:t>join (</a:t>
            </a:r>
            <a:r>
              <a:rPr lang="en-US" altLang="zh-CN" b="1">
                <a:solidFill>
                  <a:srgbClr val="ED7D31"/>
                </a:solidFill>
              </a:rPr>
              <a:t>⨝</a:t>
            </a:r>
            <a:r>
              <a:rPr lang="en-US" altLang="zh-CN" b="1"/>
              <a:t>) – Combining relations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Intersect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∩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 – Tuples common in relation 1 and relation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610600" y="580143"/>
            <a:ext cx="1828800" cy="646331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  </a:t>
            </a:r>
            <a:r>
              <a:rPr lang="en-US" altLang="en-US" sz="1800" i="0">
                <a:sym typeface="Symbol" panose="05050102010706020507" pitchFamily="18" charset="2"/>
              </a:rPr>
              <a:t>Sigma</a:t>
            </a:r>
            <a:br>
              <a:rPr lang="en-US" altLang="en-US" sz="1800" i="0">
                <a:sym typeface="Symbol" panose="05050102010706020507" pitchFamily="18" charset="2"/>
              </a:rPr>
            </a:br>
            <a:r>
              <a:rPr lang="en-US" altLang="en-US" sz="1800" i="0">
                <a:sym typeface="Symbol" panose="05050102010706020507" pitchFamily="18" charset="2"/>
              </a:rPr>
              <a:t>  Pi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610600" y="1222904"/>
            <a:ext cx="914400" cy="366713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 </a:t>
            </a:r>
            <a:r>
              <a:rPr lang="en-US" altLang="en-US" sz="1800" i="0">
                <a:sym typeface="Symbol" panose="05050102010706020507" pitchFamily="18" charset="2"/>
              </a:rPr>
              <a:t>Rho</a:t>
            </a:r>
            <a:endParaRPr lang="en-US" altLang="en-US" sz="1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455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95300"/>
            <a:ext cx="8458200" cy="1104900"/>
          </a:xfrm>
          <a:noFill/>
        </p:spPr>
        <p:txBody>
          <a:bodyPr/>
          <a:lstStyle/>
          <a:p>
            <a:r>
              <a:rPr lang="en-US" altLang="en-US" sz="3200"/>
              <a:t>Find sailors who’ve reserved a red or a green boat</a:t>
            </a:r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772400" cy="4724400"/>
          </a:xfrm>
          <a:noFill/>
        </p:spPr>
        <p:txBody>
          <a:bodyPr/>
          <a:lstStyle/>
          <a:p>
            <a:r>
              <a:rPr lang="en-US" altLang="en-US"/>
              <a:t>Can identify all red or green boats, then find sailors who’ve reserved one of these boats: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2286001" y="2784476"/>
            <a:ext cx="8393113" cy="1624013"/>
            <a:chOff x="480" y="1754"/>
            <a:chExt cx="5287" cy="1023"/>
          </a:xfrm>
        </p:grpSpPr>
        <p:graphicFrame>
          <p:nvGraphicFramePr>
            <p:cNvPr id="40971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29" name="Equation" r:id="rId4" imgW="8318500" imgH="844550" progId="Equation.3">
                    <p:embed/>
                  </p:oleObj>
                </mc:Choice>
                <mc:Fallback>
                  <p:oleObj name="Equation" r:id="rId4" imgW="8318500" imgH="844550" progId="Equation.3">
                    <p:embed/>
                    <p:pic>
                      <p:nvPicPr>
                        <p:cNvPr id="40971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name="Equation" r:id="rId6" imgW="7508875" imgH="762000" progId="Equation.3">
                    <p:embed/>
                  </p:oleObj>
                </mc:Choice>
                <mc:Fallback>
                  <p:oleObj name="Equation" r:id="rId6" imgW="7508875" imgH="762000" progId="Equation.3">
                    <p:embed/>
                    <p:pic>
                      <p:nvPicPr>
                        <p:cNvPr id="40972" name="Object 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1804989" y="4873625"/>
            <a:ext cx="8724899" cy="573088"/>
            <a:chOff x="183" y="3562"/>
            <a:chExt cx="5496" cy="361"/>
          </a:xfrm>
        </p:grpSpPr>
        <p:sp>
          <p:nvSpPr>
            <p:cNvPr id="40968" name="Rectangle 11"/>
            <p:cNvSpPr>
              <a:spLocks noChangeArrowheads="1"/>
            </p:cNvSpPr>
            <p:nvPr/>
          </p:nvSpPr>
          <p:spPr bwMode="auto">
            <a:xfrm>
              <a:off x="183" y="3562"/>
              <a:ext cx="549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u"/>
              </a:pPr>
              <a:r>
                <a:rPr lang="en-US" altLang="en-US" sz="2400" b="0" i="0">
                  <a:latin typeface="Book Antiqua" panose="02040602050305030304" pitchFamily="18" charset="0"/>
                </a:rPr>
                <a:t> </a:t>
              </a:r>
              <a:r>
                <a:rPr lang="en-US" altLang="en-US" sz="2800" b="0" i="0">
                  <a:latin typeface="Book Antiqua" panose="02040602050305030304" pitchFamily="18" charset="0"/>
                </a:rPr>
                <a:t>What happens if       is replaced by       in this query?</a:t>
              </a:r>
            </a:p>
          </p:txBody>
        </p:sp>
        <p:graphicFrame>
          <p:nvGraphicFramePr>
            <p:cNvPr id="40969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12" y="3642"/>
            <a:ext cx="5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" name="Equation" r:id="rId8" imgW="904908" imgH="446126" progId="Equation.3">
                    <p:embed/>
                  </p:oleObj>
                </mc:Choice>
                <mc:Fallback>
                  <p:oleObj name="Equation" r:id="rId8" imgW="904908" imgH="446126" progId="Equation.3">
                    <p:embed/>
                    <p:pic>
                      <p:nvPicPr>
                        <p:cNvPr id="40969" name="Object 1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42"/>
                          <a:ext cx="57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3642"/>
            <a:ext cx="42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2" name="Equation" r:id="rId10" imgW="666025" imgH="363862" progId="Equation.3">
                    <p:embed/>
                  </p:oleObj>
                </mc:Choice>
                <mc:Fallback>
                  <p:oleObj name="Equation" r:id="rId10" imgW="666025" imgH="363862" progId="Equation.3">
                    <p:embed/>
                    <p:pic>
                      <p:nvPicPr>
                        <p:cNvPr id="40970" name="Object 1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42"/>
                          <a:ext cx="42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21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Example4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232" y="1080815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1491217"/>
            <a:ext cx="2616823" cy="2790852"/>
            <a:chOff x="838200" y="1491216"/>
            <a:chExt cx="3159708" cy="31025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91216"/>
              <a:ext cx="3159708" cy="31025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93343" y="15189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err="1"/>
                <a:t>sname</a:t>
              </a:r>
              <a:endParaRPr lang="en-IN" b="1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8054" y="1571051"/>
              <a:ext cx="7040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rating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991" y="1571051"/>
              <a:ext cx="5036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1600" b="1" i="1"/>
                <a:t>age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83" y="1429493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0537" y="4353883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6232" y="4297229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483" y="3186651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6300483" y="3648316"/>
            <a:ext cx="5619649" cy="1104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Find sailors who’ve reserved a red </a:t>
            </a:r>
            <a:r>
              <a:rPr lang="en-US" altLang="en-US" sz="3200" b="1" u="sng"/>
              <a:t>and</a:t>
            </a:r>
            <a:r>
              <a:rPr lang="en-US" altLang="en-US" sz="3200"/>
              <a:t> a green boat</a:t>
            </a:r>
          </a:p>
        </p:txBody>
      </p:sp>
    </p:spTree>
    <p:extLst>
      <p:ext uri="{BB962C8B-B14F-4D97-AF65-F5344CB8AC3E}">
        <p14:creationId xmlns:p14="http://schemas.microsoft.com/office/powerpoint/2010/main" val="116411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altLang="en-US" sz="3200"/>
              <a:t>Find sailors who’ve reserved a red </a:t>
            </a:r>
            <a:r>
              <a:rPr lang="en-US" altLang="en-US" sz="3200" b="1" u="sng"/>
              <a:t>and</a:t>
            </a:r>
            <a:r>
              <a:rPr lang="en-US" altLang="en-US" sz="3200"/>
              <a:t> a green boat</a:t>
            </a: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6543" y="1676400"/>
            <a:ext cx="10025743" cy="4724400"/>
          </a:xfrm>
          <a:noFill/>
        </p:spPr>
        <p:txBody>
          <a:bodyPr/>
          <a:lstStyle/>
          <a:p>
            <a:r>
              <a:rPr lang="en-US" altLang="en-US"/>
              <a:t>Previous approach won’t work!  Must identify sailors who’ve reserved red boats, sailors who’ve reserved green boats, then find the intersection </a:t>
            </a:r>
            <a:r>
              <a:rPr lang="en-US" altLang="en-US">
                <a:solidFill>
                  <a:schemeClr val="accent2"/>
                </a:solidFill>
              </a:rPr>
              <a:t>(note that </a:t>
            </a:r>
            <a:r>
              <a:rPr lang="en-US" altLang="en-US" i="1" err="1">
                <a:solidFill>
                  <a:schemeClr val="accent2"/>
                </a:solidFill>
              </a:rPr>
              <a:t>sid</a:t>
            </a:r>
            <a:r>
              <a:rPr lang="en-US" altLang="en-US">
                <a:solidFill>
                  <a:schemeClr val="accent2"/>
                </a:solidFill>
              </a:rPr>
              <a:t> is a key for Sailors)</a:t>
            </a:r>
            <a:r>
              <a:rPr lang="en-US" altLang="en-US"/>
              <a:t>:</a:t>
            </a:r>
          </a:p>
        </p:txBody>
      </p:sp>
      <p:graphicFrame>
        <p:nvGraphicFramePr>
          <p:cNvPr id="430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078846"/>
              </p:ext>
            </p:extLst>
          </p:nvPr>
        </p:nvGraphicFramePr>
        <p:xfrm>
          <a:off x="1738312" y="3223419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4" imgW="8716963" imgH="788988" progId="Equation.3">
                  <p:embed/>
                </p:oleObj>
              </mc:Choice>
              <mc:Fallback>
                <p:oleObj name="Equation" r:id="rId4" imgW="8716963" imgH="788988" progId="Equation.3">
                  <p:embed/>
                  <p:pic>
                    <p:nvPicPr>
                      <p:cNvPr id="43014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2" y="3223419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349500" y="4892676"/>
            <a:ext cx="27251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0" i="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43016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229154"/>
              </p:ext>
            </p:extLst>
          </p:nvPr>
        </p:nvGraphicFramePr>
        <p:xfrm>
          <a:off x="1738312" y="5360569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6" imgW="7748588" imgH="762000" progId="Equation.3">
                  <p:embed/>
                </p:oleObj>
              </mc:Choice>
              <mc:Fallback>
                <p:oleObj name="Equation" r:id="rId6" imgW="7748588" imgH="762000" progId="Equation.3">
                  <p:embed/>
                  <p:pic>
                    <p:nvPicPr>
                      <p:cNvPr id="43016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2" y="5360569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349501" y="5472113"/>
            <a:ext cx="25968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43018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62874"/>
              </p:ext>
            </p:extLst>
          </p:nvPr>
        </p:nvGraphicFramePr>
        <p:xfrm>
          <a:off x="1676399" y="4293395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8" imgW="8840788" imgH="920750" progId="Equation.3">
                  <p:embed/>
                </p:oleObj>
              </mc:Choice>
              <mc:Fallback>
                <p:oleObj name="Equation" r:id="rId8" imgW="8840788" imgH="920750" progId="Equation.3">
                  <p:embed/>
                  <p:pic>
                    <p:nvPicPr>
                      <p:cNvPr id="43018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4293395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7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Example5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489" y="1518936"/>
            <a:ext cx="2379768" cy="3201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2" y="10938328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216"/>
            <a:ext cx="3159708" cy="31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343" y="15189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err="1"/>
              <a:t>sname</a:t>
            </a:r>
            <a:endParaRPr lang="en-IN" b="1" i="1"/>
          </a:p>
        </p:txBody>
      </p:sp>
      <p:sp>
        <p:nvSpPr>
          <p:cNvPr id="8" name="TextBox 7"/>
          <p:cNvSpPr txBox="1"/>
          <p:nvPr/>
        </p:nvSpPr>
        <p:spPr>
          <a:xfrm>
            <a:off x="2418054" y="1571051"/>
            <a:ext cx="7040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/>
              <a:t>rating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6991" y="1571051"/>
            <a:ext cx="5036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b="1" i="1"/>
              <a:t>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03" y="1571051"/>
            <a:ext cx="2975331" cy="1727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3078" y="4720190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S3: Sailors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6392" y="4782237"/>
            <a:ext cx="180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R2: Reserves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69339" y="3349532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H1: Boats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1523935" y="5071707"/>
            <a:ext cx="8610600" cy="1104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Find the names of sailors who’ve reserved </a:t>
            </a:r>
            <a:r>
              <a:rPr lang="en-US" altLang="en-US" sz="3200" b="1"/>
              <a:t>all</a:t>
            </a:r>
            <a:r>
              <a:rPr lang="en-US" altLang="en-US" sz="3200"/>
              <a:t> boats</a:t>
            </a:r>
          </a:p>
        </p:txBody>
      </p:sp>
    </p:spTree>
    <p:extLst>
      <p:ext uri="{BB962C8B-B14F-4D97-AF65-F5344CB8AC3E}">
        <p14:creationId xmlns:p14="http://schemas.microsoft.com/office/powerpoint/2010/main" val="378442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altLang="en-US" sz="3200"/>
              <a:t>Find the names of sailors who’ve reserved </a:t>
            </a:r>
            <a:r>
              <a:rPr lang="en-US" altLang="en-US" sz="3200" b="1"/>
              <a:t>all</a:t>
            </a:r>
            <a:r>
              <a:rPr lang="en-US" altLang="en-US" sz="3200"/>
              <a:t> boats</a:t>
            </a:r>
          </a:p>
        </p:txBody>
      </p:sp>
      <p:sp>
        <p:nvSpPr>
          <p:cNvPr id="449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3257" y="1673224"/>
            <a:ext cx="10526486" cy="4076700"/>
          </a:xfrm>
          <a:noFill/>
        </p:spPr>
        <p:txBody>
          <a:bodyPr/>
          <a:lstStyle/>
          <a:p>
            <a:r>
              <a:rPr lang="en-US" altLang="en-US"/>
              <a:t>Uses </a:t>
            </a:r>
            <a:r>
              <a:rPr lang="en-US" altLang="en-US" b="1"/>
              <a:t>division</a:t>
            </a:r>
            <a:r>
              <a:rPr lang="en-US" altLang="en-US"/>
              <a:t>; schemas of the input relations to / must be carefully chosen:</a:t>
            </a:r>
          </a:p>
        </p:txBody>
      </p:sp>
      <p:graphicFrame>
        <p:nvGraphicFramePr>
          <p:cNvPr id="450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221039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4" imgW="8154988" imgH="841375" progId="Equation.3">
                  <p:embed/>
                </p:oleObj>
              </mc:Choice>
              <mc:Fallback>
                <p:oleObj name="Equation" r:id="rId4" imgW="8154988" imgH="841375" progId="Equation.3">
                  <p:embed/>
                  <p:pic>
                    <p:nvPicPr>
                      <p:cNvPr id="4506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21039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9839" y="4068764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6" imgW="5622925" imgH="703263" progId="Equation.3">
                  <p:embed/>
                </p:oleObj>
              </mc:Choice>
              <mc:Fallback>
                <p:oleObj name="Equation" r:id="rId6" imgW="5622925" imgH="703263" progId="Equation.3">
                  <p:embed/>
                  <p:pic>
                    <p:nvPicPr>
                      <p:cNvPr id="4506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4068764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7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4"/>
            <a:ext cx="8229600" cy="4757737"/>
          </a:xfrm>
        </p:spPr>
        <p:txBody>
          <a:bodyPr/>
          <a:lstStyle/>
          <a:p>
            <a:pPr eaLnBrk="1" hangingPunct="1"/>
            <a:r>
              <a:rPr lang="en-US" altLang="zh-CN"/>
              <a:t>Relational</a:t>
            </a:r>
            <a:r>
              <a:rPr lang="zh-CN" altLang="en-US"/>
              <a:t> </a:t>
            </a:r>
            <a:r>
              <a:rPr lang="en-US" altLang="zh-CN"/>
              <a:t>Algebra</a:t>
            </a:r>
            <a:r>
              <a:rPr lang="zh-CN" altLang="en-US"/>
              <a:t> </a:t>
            </a:r>
            <a:r>
              <a:rPr lang="en-US" altLang="zh-CN"/>
              <a:t>(RA)</a:t>
            </a:r>
            <a:r>
              <a:rPr lang="zh-CN" altLang="en-US"/>
              <a:t> </a:t>
            </a:r>
            <a:r>
              <a:rPr lang="en-US" altLang="zh-CN"/>
              <a:t>operators</a:t>
            </a:r>
          </a:p>
          <a:p>
            <a:pPr lvl="1"/>
            <a:r>
              <a:rPr lang="en-US" altLang="zh-CN"/>
              <a:t>Five</a:t>
            </a:r>
            <a:r>
              <a:rPr lang="zh-CN" altLang="en-US"/>
              <a:t> </a:t>
            </a:r>
            <a:r>
              <a:rPr lang="en-US" altLang="zh-CN"/>
              <a:t>core</a:t>
            </a:r>
            <a:r>
              <a:rPr lang="zh-CN" altLang="en-US"/>
              <a:t> </a:t>
            </a:r>
            <a:r>
              <a:rPr lang="en-US" altLang="zh-CN"/>
              <a:t>operators:</a:t>
            </a:r>
            <a:r>
              <a:rPr lang="zh-CN" altLang="en-US"/>
              <a:t> </a:t>
            </a:r>
            <a:r>
              <a:rPr lang="en-US"/>
              <a:t>selection, projection, cross-product, union and set difference</a:t>
            </a:r>
          </a:p>
          <a:p>
            <a:pPr lvl="1" eaLnBrk="1" hangingPunct="1"/>
            <a:r>
              <a:rPr lang="en-US"/>
              <a:t>Additional operators are defined in terms of the </a:t>
            </a:r>
            <a:r>
              <a:rPr lang="en-US" altLang="zh-CN"/>
              <a:t>core</a:t>
            </a:r>
            <a:r>
              <a:rPr lang="zh-CN" altLang="en-US"/>
              <a:t> </a:t>
            </a:r>
            <a:r>
              <a:rPr lang="en-US"/>
              <a:t>operators: rename, intersection, join</a:t>
            </a:r>
          </a:p>
          <a:p>
            <a:r>
              <a:rPr lang="en-US" altLang="zh-CN"/>
              <a:t>Theorem: SQL and RA can express exactly the same class of queries</a:t>
            </a:r>
          </a:p>
          <a:p>
            <a:pPr eaLnBrk="1" hangingPunct="1"/>
            <a:r>
              <a:rPr lang="en-US" altLang="zh-CN"/>
              <a:t>Multiple</a:t>
            </a:r>
            <a:r>
              <a:rPr lang="zh-CN" altLang="en-US"/>
              <a:t> </a:t>
            </a:r>
            <a:r>
              <a:rPr lang="en-US" altLang="zh-CN"/>
              <a:t>RA</a:t>
            </a:r>
            <a:r>
              <a:rPr lang="zh-CN" altLang="en-US"/>
              <a:t> </a:t>
            </a:r>
            <a:r>
              <a:rPr lang="en-US" altLang="zh-CN"/>
              <a:t>queries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equivalent</a:t>
            </a:r>
            <a:endParaRPr lang="en-US"/>
          </a:p>
          <a:p>
            <a:pPr lvl="1" eaLnBrk="1" hangingPunct="1"/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semantics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 altLang="zh-CN"/>
              <a:t>difference</a:t>
            </a:r>
            <a:r>
              <a:rPr lang="zh-CN" altLang="en-US"/>
              <a:t> </a:t>
            </a:r>
            <a:r>
              <a:rPr lang="en-US" altLang="zh-CN"/>
              <a:t>performance</a:t>
            </a:r>
          </a:p>
          <a:p>
            <a:pPr lvl="1" eaLnBrk="1" hangingPunct="1"/>
            <a:r>
              <a:rPr lang="en-US" altLang="zh-CN"/>
              <a:t>Form</a:t>
            </a:r>
            <a:r>
              <a:rPr lang="zh-CN" altLang="en-US"/>
              <a:t> </a:t>
            </a:r>
            <a:r>
              <a:rPr lang="en-US" altLang="zh-CN"/>
              <a:t>basis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optimizations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34852" y="6015336"/>
            <a:ext cx="597579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RDBMS translate SQL </a:t>
            </a:r>
            <a:r>
              <a:rPr lang="en-US" altLang="zh-CN" sz="2400">
                <a:sym typeface="Wingdings"/>
              </a:rPr>
              <a:t></a:t>
            </a:r>
            <a:r>
              <a:rPr lang="en-US" sz="2400"/>
              <a:t> RA, then optimize RA</a:t>
            </a:r>
          </a:p>
        </p:txBody>
      </p:sp>
    </p:spTree>
    <p:extLst>
      <p:ext uri="{BB962C8B-B14F-4D97-AF65-F5344CB8AC3E}">
        <p14:creationId xmlns:p14="http://schemas.microsoft.com/office/powerpoint/2010/main" val="13901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 4.2</a:t>
            </a:r>
          </a:p>
          <a:p>
            <a:r>
              <a:rPr lang="en-IN"/>
              <a:t>Ex 4.3 and 4.4 (Only the relational algebra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6442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2128" y="1534884"/>
            <a:ext cx="10940143" cy="4615543"/>
          </a:xfrm>
          <a:noFill/>
        </p:spPr>
        <p:txBody>
          <a:bodyPr>
            <a:normAutofit/>
          </a:bodyPr>
          <a:lstStyle/>
          <a:p>
            <a:r>
              <a:rPr lang="en-US" altLang="zh-CN" b="1"/>
              <a:t>Cross Product</a:t>
            </a:r>
            <a:r>
              <a:rPr lang="en-US" altLang="zh-CN"/>
              <a:t>: </a:t>
            </a:r>
            <a:r>
              <a:rPr lang="en-IN" altLang="zh-CN"/>
              <a:t>Combine rows from two or more tables</a:t>
            </a:r>
            <a:endParaRPr lang="en-US" altLang="zh-CN"/>
          </a:p>
          <a:p>
            <a:r>
              <a:rPr lang="en-US" altLang="zh-CN" b="1"/>
              <a:t>Join</a:t>
            </a:r>
            <a:r>
              <a:rPr lang="en-US" altLang="zh-CN"/>
              <a:t>: </a:t>
            </a:r>
            <a:r>
              <a:rPr lang="en-IN" altLang="zh-CN"/>
              <a:t>C</a:t>
            </a:r>
            <a:r>
              <a:rPr lang="en-IN"/>
              <a:t>ombine rows from two or more tables, based on a related column between them</a:t>
            </a:r>
          </a:p>
          <a:p>
            <a:r>
              <a:rPr lang="en-IN" altLang="zh-CN"/>
              <a:t>Two Types – Inner join and Outer join</a:t>
            </a:r>
          </a:p>
          <a:p>
            <a:pPr lvl="1"/>
            <a:r>
              <a:rPr lang="en-IN" altLang="zh-CN"/>
              <a:t>Inner join is most widely used and considered as default type</a:t>
            </a:r>
            <a:endParaRPr lang="en-US" altLang="zh-CN"/>
          </a:p>
          <a:p>
            <a:r>
              <a:rPr lang="en-US" altLang="zh-CN"/>
              <a:t>Motivation</a:t>
            </a:r>
          </a:p>
          <a:p>
            <a:pPr lvl="1"/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en-CA" err="1">
                <a:solidFill>
                  <a:prstClr val="black"/>
                </a:solidFill>
              </a:rPr>
              <a:t>implify</a:t>
            </a:r>
            <a:r>
              <a:rPr lang="en-CA">
                <a:solidFill>
                  <a:prstClr val="black"/>
                </a:solidFill>
              </a:rPr>
              <a:t> some queries that require a Cartesian product</a:t>
            </a:r>
            <a:endParaRPr lang="en-US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(Inner)</a:t>
            </a:r>
            <a:r>
              <a:rPr lang="zh-CN" altLang="en-US"/>
              <a:t> </a:t>
            </a:r>
            <a:r>
              <a:rPr lang="en-US" altLang="zh-CN"/>
              <a:t>Joins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9"/>
            <a:ext cx="10874829" cy="4096204"/>
          </a:xfrm>
        </p:spPr>
        <p:txBody>
          <a:bodyPr>
            <a:normAutofit/>
          </a:bodyPr>
          <a:lstStyle/>
          <a:p>
            <a:pPr lvl="1"/>
            <a:endParaRPr lang="en-US">
              <a:solidFill>
                <a:prstClr val="black"/>
              </a:solidFill>
            </a:endParaRPr>
          </a:p>
          <a:p>
            <a:r>
              <a:rPr lang="en-US" altLang="zh-CN" b="1">
                <a:solidFill>
                  <a:srgbClr val="ED7D31"/>
                </a:solidFill>
              </a:rPr>
              <a:t>Condition (or Theta)</a:t>
            </a:r>
            <a:r>
              <a:rPr lang="zh-CN" altLang="en-US" b="1">
                <a:solidFill>
                  <a:srgbClr val="ED7D31"/>
                </a:solidFill>
              </a:rPr>
              <a:t> </a:t>
            </a:r>
            <a:r>
              <a:rPr lang="en-US" altLang="zh-CN" b="1">
                <a:solidFill>
                  <a:srgbClr val="ED7D31"/>
                </a:solidFill>
              </a:rPr>
              <a:t>Join:</a:t>
            </a:r>
            <a:r>
              <a:rPr lang="zh-CN" altLang="en-US" b="1">
                <a:solidFill>
                  <a:srgbClr val="ED7D31"/>
                </a:solidFill>
              </a:rPr>
              <a:t> </a:t>
            </a:r>
            <a:r>
              <a:rPr lang="mr-IN" altLang="zh-CN"/>
              <a:t>R ⨝</a:t>
            </a:r>
            <a:r>
              <a:rPr lang="mr-IN" altLang="zh-CN" baseline="-25000"/>
              <a:t>θ</a:t>
            </a:r>
            <a:r>
              <a:rPr lang="mr-IN" altLang="zh-CN"/>
              <a:t> S = σ</a:t>
            </a:r>
            <a:r>
              <a:rPr lang="mr-IN" altLang="zh-CN" baseline="-25000"/>
              <a:t>θ</a:t>
            </a:r>
            <a:r>
              <a:rPr lang="en-US" altLang="zh-CN" baseline="-25000"/>
              <a:t> </a:t>
            </a:r>
            <a:r>
              <a:rPr lang="mr-IN" altLang="zh-CN"/>
              <a:t>(R × S)</a:t>
            </a:r>
            <a:endParaRPr lang="en-US" altLang="zh-CN"/>
          </a:p>
          <a:p>
            <a:pPr lvl="1"/>
            <a:r>
              <a:rPr lang="en-IN"/>
              <a:t>Allows for arbitrary comparison (&lt;,≤, =, &gt;, ≥) among the attributes of relation R and S</a:t>
            </a:r>
            <a:endParaRPr lang="en-US" altLang="zh-CN" b="1">
              <a:solidFill>
                <a:srgbClr val="ED7D31"/>
              </a:solidFill>
            </a:endParaRPr>
          </a:p>
          <a:p>
            <a:r>
              <a:rPr lang="fi-FI" b="1">
                <a:solidFill>
                  <a:srgbClr val="ED7D31"/>
                </a:solidFill>
              </a:rPr>
              <a:t>Equijoin: </a:t>
            </a:r>
            <a:r>
              <a:rPr lang="fi-FI"/>
              <a:t>R ⨝</a:t>
            </a:r>
            <a:r>
              <a:rPr lang="fi-FI" baseline="-25000"/>
              <a:t>θ</a:t>
            </a:r>
            <a:r>
              <a:rPr lang="fi-FI"/>
              <a:t> S = σ</a:t>
            </a:r>
            <a:r>
              <a:rPr lang="fi-FI" baseline="-25000"/>
              <a:t>θ</a:t>
            </a:r>
            <a:r>
              <a:rPr lang="fi-FI"/>
              <a:t> (R  ×  S)</a:t>
            </a:r>
          </a:p>
          <a:p>
            <a:pPr lvl="1"/>
            <a:r>
              <a:rPr lang="fi-FI"/>
              <a:t>Join condition θ</a:t>
            </a:r>
            <a:r>
              <a:rPr lang="zh-CN" altLang="en-US"/>
              <a:t> </a:t>
            </a:r>
            <a:r>
              <a:rPr lang="fi-FI"/>
              <a:t>consists only of equalities</a:t>
            </a:r>
          </a:p>
          <a:p>
            <a:r>
              <a:rPr lang="en-US" altLang="zh-CN" b="1">
                <a:solidFill>
                  <a:srgbClr val="ED7D31"/>
                </a:solidFill>
              </a:rPr>
              <a:t>Natural</a:t>
            </a:r>
            <a:r>
              <a:rPr lang="zh-CN" altLang="en-US" b="1">
                <a:solidFill>
                  <a:srgbClr val="ED7D31"/>
                </a:solidFill>
              </a:rPr>
              <a:t> </a:t>
            </a:r>
            <a:r>
              <a:rPr lang="en-US" altLang="zh-CN" b="1">
                <a:solidFill>
                  <a:srgbClr val="ED7D31"/>
                </a:solidFill>
              </a:rPr>
              <a:t>Join:</a:t>
            </a:r>
            <a:r>
              <a:rPr lang="zh-CN" altLang="en-US" b="1">
                <a:solidFill>
                  <a:srgbClr val="ED7D31"/>
                </a:solidFill>
              </a:rPr>
              <a:t> </a:t>
            </a:r>
            <a:r>
              <a:rPr lang="mr-IN" err="1"/>
              <a:t>R</a:t>
            </a:r>
            <a:r>
              <a:rPr lang="mr-IN"/>
              <a:t> ⨝ </a:t>
            </a:r>
            <a:r>
              <a:rPr lang="mr-IN" err="1"/>
              <a:t>S</a:t>
            </a:r>
            <a:r>
              <a:rPr lang="mr-IN"/>
              <a:t> = π</a:t>
            </a:r>
            <a:r>
              <a:rPr lang="mr-IN" baseline="-25000" err="1"/>
              <a:t>A</a:t>
            </a:r>
            <a:r>
              <a:rPr lang="en-US" baseline="-25000"/>
              <a:t> </a:t>
            </a:r>
            <a:r>
              <a:rPr lang="mr-IN"/>
              <a:t>(σ</a:t>
            </a:r>
            <a:r>
              <a:rPr lang="mr-IN" baseline="-25000"/>
              <a:t>θ</a:t>
            </a:r>
            <a:r>
              <a:rPr lang="mr-IN"/>
              <a:t>(R × S))</a:t>
            </a:r>
            <a:endParaRPr lang="en-IN"/>
          </a:p>
          <a:p>
            <a:pPr lvl="1"/>
            <a:r>
              <a:rPr lang="en-IN"/>
              <a:t>Equijoin on attributes that have the same name in relations R and S</a:t>
            </a:r>
            <a:endParaRPr lang="en-US"/>
          </a:p>
          <a:p>
            <a:endParaRPr lang="en-US"/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31771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270171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Condition/Theta Join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7057" y="1810236"/>
            <a:ext cx="10940143" cy="4920343"/>
          </a:xfrm>
          <a:noFill/>
        </p:spPr>
        <p:txBody>
          <a:bodyPr>
            <a:norm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Condition Join</a:t>
            </a:r>
            <a:r>
              <a:rPr lang="en-US" altLang="en-US"/>
              <a:t>: Most general form of join</a:t>
            </a:r>
          </a:p>
          <a:p>
            <a:pPr lvl="1"/>
            <a:r>
              <a:rPr lang="en-US" altLang="en-US"/>
              <a:t>Cross product followed by a selection</a:t>
            </a:r>
          </a:p>
          <a:p>
            <a:pPr lvl="1"/>
            <a:r>
              <a:rPr lang="el-GR"/>
              <a:t>θ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any</a:t>
            </a:r>
            <a:r>
              <a:rPr lang="zh-CN" altLang="en-US"/>
              <a:t> </a:t>
            </a:r>
            <a:r>
              <a:rPr lang="en-US" altLang="zh-CN"/>
              <a:t>condition</a:t>
            </a: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No projection in this case!</a:t>
            </a:r>
          </a:p>
          <a:p>
            <a:pPr lvl="1"/>
            <a:r>
              <a:rPr lang="en-US"/>
              <a:t>Result schema same as cross product</a:t>
            </a:r>
          </a:p>
          <a:p>
            <a:pPr lvl="1"/>
            <a:r>
              <a:rPr lang="en-US" altLang="en-US"/>
              <a:t>Fewer tuples than cross-product, might be able to compute more efficiently</a:t>
            </a:r>
          </a:p>
          <a:p>
            <a:pPr lvl="1"/>
            <a:endParaRPr lang="en-US" altLang="zh-CN"/>
          </a:p>
          <a:p>
            <a:pPr lvl="1"/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3199" y="3030422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R</a:t>
            </a:r>
            <a:r>
              <a:rPr lang="zh-CN" altLang="en-US" sz="3600" b="1"/>
              <a:t> </a:t>
            </a:r>
            <a:r>
              <a:rPr lang="en-US" sz="3600" b="1"/>
              <a:t>⋈</a:t>
            </a:r>
            <a:r>
              <a:rPr lang="el-GR" sz="3600"/>
              <a:t> </a:t>
            </a:r>
            <a:r>
              <a:rPr lang="el-GR" sz="3600" baseline="-25000"/>
              <a:t>θ</a:t>
            </a:r>
            <a:r>
              <a:rPr lang="en-US" sz="3600" b="1"/>
              <a:t> </a:t>
            </a:r>
            <a:r>
              <a:rPr lang="en-US" altLang="zh-CN" sz="3600" b="1"/>
              <a:t>S</a:t>
            </a:r>
            <a:r>
              <a:rPr lang="zh-CN" altLang="en-US" sz="3600" b="1"/>
              <a:t> </a:t>
            </a:r>
            <a:r>
              <a:rPr lang="en-US" altLang="zh-CN" sz="3600" b="1"/>
              <a:t>=</a:t>
            </a:r>
            <a:r>
              <a:rPr lang="mr-IN" sz="3600" b="1"/>
              <a:t> </a:t>
            </a:r>
            <a:r>
              <a:rPr lang="mr-IN" sz="3600" b="1" err="1"/>
              <a:t>σ</a:t>
            </a:r>
            <a:r>
              <a:rPr lang="el-GR" sz="3600" baseline="-25000"/>
              <a:t> θ</a:t>
            </a:r>
            <a:r>
              <a:rPr lang="zh-CN" altLang="en-US" sz="3600" baseline="-25000"/>
              <a:t> </a:t>
            </a:r>
            <a:r>
              <a:rPr lang="mr-IN" sz="3600" b="1"/>
              <a:t>(</a:t>
            </a:r>
            <a:r>
              <a:rPr lang="en-US" altLang="zh-CN" sz="3600" b="1"/>
              <a:t>R</a:t>
            </a:r>
            <a:r>
              <a:rPr lang="zh-CN" altLang="en-US" sz="3600" b="1"/>
              <a:t> </a:t>
            </a:r>
            <a:r>
              <a:rPr lang="mr-IN" sz="3600" b="1" err="1"/>
              <a:t>x</a:t>
            </a:r>
            <a:r>
              <a:rPr lang="zh-CN" altLang="en-US" sz="3600" b="1"/>
              <a:t> </a:t>
            </a:r>
            <a:r>
              <a:rPr lang="en-US" altLang="zh-CN" sz="3600" b="1"/>
              <a:t>S</a:t>
            </a:r>
            <a:r>
              <a:rPr lang="mr-IN" sz="3600" b="1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913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Theta Join Example</a:t>
            </a:r>
          </a:p>
        </p:txBody>
      </p:sp>
      <p:graphicFrame>
        <p:nvGraphicFramePr>
          <p:cNvPr id="25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002704"/>
              </p:ext>
            </p:extLst>
          </p:nvPr>
        </p:nvGraphicFramePr>
        <p:xfrm>
          <a:off x="816428" y="1390132"/>
          <a:ext cx="3966845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94345170"/>
              </p:ext>
            </p:extLst>
          </p:nvPr>
        </p:nvGraphicFramePr>
        <p:xfrm>
          <a:off x="6901544" y="1390132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7989" name="Group 18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17016110"/>
              </p:ext>
            </p:extLst>
          </p:nvPr>
        </p:nvGraphicFramePr>
        <p:xfrm>
          <a:off x="1905000" y="4333140"/>
          <a:ext cx="7862888" cy="19812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64000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05000" y="3935220"/>
            <a:ext cx="487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 </a:t>
            </a:r>
            <a:r>
              <a:rPr lang="en-US" sz="2000" b="1">
                <a:solidFill>
                  <a:schemeClr val="tx1"/>
                </a:solidFill>
              </a:rPr>
              <a:t>⋈</a:t>
            </a:r>
            <a:r>
              <a:rPr lang="en-US" sz="2000" b="1" baseline="-2500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2000" b="1" baseline="-25000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 Employee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269" y="994402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1543" y="1009132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Employee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7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err="1"/>
              <a:t>Equi</a:t>
            </a:r>
            <a:r>
              <a:rPr lang="en-US" altLang="zh-CN"/>
              <a:t>-</a:t>
            </a:r>
            <a:r>
              <a:rPr lang="en-US"/>
              <a:t>Joins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50622" y="2093481"/>
            <a:ext cx="7886700" cy="490698"/>
          </a:xfrm>
        </p:spPr>
        <p:txBody>
          <a:bodyPr/>
          <a:lstStyle/>
          <a:p>
            <a:r>
              <a:rPr lang="en-US"/>
              <a:t>A theta join where </a:t>
            </a:r>
            <a:r>
              <a:rPr lang="en-US" err="1"/>
              <a:t>θ</a:t>
            </a:r>
            <a:r>
              <a:rPr lang="en-US"/>
              <a:t> is an equality predicate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5997118"/>
            <a:ext cx="2743200" cy="365125"/>
          </a:xfrm>
        </p:spPr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70199" y="131377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R</a:t>
            </a:r>
            <a:r>
              <a:rPr lang="zh-CN" altLang="en-US" sz="3600" b="1"/>
              <a:t> </a:t>
            </a:r>
            <a:r>
              <a:rPr lang="en-US" sz="3600" b="1"/>
              <a:t>⋈</a:t>
            </a:r>
            <a:r>
              <a:rPr lang="el-GR" sz="3600"/>
              <a:t> </a:t>
            </a:r>
            <a:r>
              <a:rPr lang="el-GR" sz="3600" baseline="-25000"/>
              <a:t>θ</a:t>
            </a:r>
            <a:r>
              <a:rPr lang="en-US" sz="3600" b="1"/>
              <a:t> </a:t>
            </a:r>
            <a:r>
              <a:rPr lang="en-US" altLang="zh-CN" sz="3600" b="1"/>
              <a:t>S</a:t>
            </a:r>
            <a:r>
              <a:rPr lang="zh-CN" altLang="en-US" sz="3600" b="1"/>
              <a:t> </a:t>
            </a:r>
            <a:r>
              <a:rPr lang="en-US" altLang="zh-CN" sz="3600" b="1"/>
              <a:t>=</a:t>
            </a:r>
            <a:r>
              <a:rPr lang="mr-IN" sz="3600" b="1"/>
              <a:t> </a:t>
            </a:r>
            <a:r>
              <a:rPr lang="mr-IN" sz="3600" b="1" err="1"/>
              <a:t>σ</a:t>
            </a:r>
            <a:r>
              <a:rPr lang="el-GR" sz="3600" baseline="-25000"/>
              <a:t> θ</a:t>
            </a:r>
            <a:r>
              <a:rPr lang="zh-CN" altLang="en-US" sz="3600" baseline="-25000"/>
              <a:t> </a:t>
            </a:r>
            <a:r>
              <a:rPr lang="mr-IN" sz="3600" b="1"/>
              <a:t>(</a:t>
            </a:r>
            <a:r>
              <a:rPr lang="en-US" altLang="zh-CN" sz="3600" b="1"/>
              <a:t>R</a:t>
            </a:r>
            <a:r>
              <a:rPr lang="zh-CN" altLang="en-US" sz="3600" b="1"/>
              <a:t> </a:t>
            </a:r>
            <a:r>
              <a:rPr lang="mr-IN" sz="3600" b="1" err="1"/>
              <a:t>x</a:t>
            </a:r>
            <a:r>
              <a:rPr lang="zh-CN" altLang="en-US" sz="3600" b="1"/>
              <a:t> </a:t>
            </a:r>
            <a:r>
              <a:rPr lang="en-US" altLang="zh-CN" sz="3600" b="1"/>
              <a:t>S</a:t>
            </a:r>
            <a:r>
              <a:rPr lang="mr-IN" sz="3600" b="1"/>
              <a:t>) </a:t>
            </a:r>
          </a:p>
        </p:txBody>
      </p:sp>
      <p:graphicFrame>
        <p:nvGraphicFramePr>
          <p:cNvPr id="7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791968"/>
              </p:ext>
            </p:extLst>
          </p:nvPr>
        </p:nvGraphicFramePr>
        <p:xfrm>
          <a:off x="1905001" y="2994734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33076"/>
              </p:ext>
            </p:extLst>
          </p:nvPr>
        </p:nvGraphicFramePr>
        <p:xfrm>
          <a:off x="6115654" y="2994734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08842" y="259900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53" y="261373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Employee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180675"/>
            <a:ext cx="54938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tx1"/>
                </a:solidFill>
              </a:rPr>
              <a:t>Customer </a:t>
            </a:r>
            <a:r>
              <a:rPr lang="en-US" sz="2000" b="1">
                <a:solidFill>
                  <a:schemeClr val="tx1"/>
                </a:solidFill>
              </a:rPr>
              <a:t>⋈</a:t>
            </a:r>
            <a:r>
              <a:rPr lang="en-US" sz="2000" b="1" baseline="-2500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2000" b="1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baseline="-25000" err="1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CA" sz="2000" b="1">
                <a:solidFill>
                  <a:schemeClr val="tx1"/>
                </a:solidFill>
              </a:rPr>
              <a:t> Employee</a:t>
            </a:r>
            <a:endParaRPr lang="en-CA" b="1">
              <a:solidFill>
                <a:schemeClr val="tx1"/>
              </a:solidFill>
            </a:endParaRPr>
          </a:p>
        </p:txBody>
      </p:sp>
      <p:graphicFrame>
        <p:nvGraphicFramePr>
          <p:cNvPr id="13" name="Group 1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352640"/>
              </p:ext>
            </p:extLst>
          </p:nvPr>
        </p:nvGraphicFramePr>
        <p:xfrm>
          <a:off x="1904999" y="5682690"/>
          <a:ext cx="7862888" cy="79248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5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Natural Join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095500" y="1507332"/>
            <a:ext cx="7886700" cy="5032375"/>
          </a:xfrm>
        </p:spPr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Meaning:</a:t>
            </a:r>
            <a:r>
              <a:rPr lang="zh-CN" altLang="en-US"/>
              <a:t> </a:t>
            </a:r>
            <a:endParaRPr lang="en-US" sz="2400"/>
          </a:p>
          <a:p>
            <a:r>
              <a:rPr lang="en-US"/>
              <a:t>Where: </a:t>
            </a:r>
          </a:p>
          <a:p>
            <a:pPr lvl="1"/>
            <a:r>
              <a:rPr lang="en-US"/>
              <a:t>Selection </a:t>
            </a:r>
            <a:r>
              <a:rPr lang="en-US" err="1"/>
              <a:t>σ</a:t>
            </a:r>
            <a:r>
              <a:rPr lang="en-US" baseline="-25000" err="1"/>
              <a:t>θ</a:t>
            </a:r>
            <a:r>
              <a:rPr lang="en-US"/>
              <a:t> checks equality </a:t>
            </a:r>
            <a:r>
              <a:rPr lang="en-US">
                <a:solidFill>
                  <a:srgbClr val="FF0000"/>
                </a:solidFill>
              </a:rPr>
              <a:t>of all common attributes </a:t>
            </a:r>
            <a:r>
              <a:rPr lang="en-US"/>
              <a:t>(i.e., attributes with same names) </a:t>
            </a:r>
          </a:p>
          <a:p>
            <a:pPr lvl="1"/>
            <a:r>
              <a:rPr lang="en-US"/>
              <a:t>Projection </a:t>
            </a:r>
            <a:r>
              <a:rPr lang="mr-IN"/>
              <a:t>π</a:t>
            </a:r>
            <a:r>
              <a:rPr lang="en-US" baseline="-25000"/>
              <a:t>A</a:t>
            </a:r>
            <a:r>
              <a:rPr lang="en-US"/>
              <a:t> eliminates duplicate </a:t>
            </a:r>
            <a:r>
              <a:rPr lang="en-US">
                <a:solidFill>
                  <a:srgbClr val="FF0000"/>
                </a:solidFill>
              </a:rPr>
              <a:t>common attributes</a:t>
            </a:r>
            <a:endParaRPr lang="en-US" sz="28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/>
              <a:t>T</a:t>
            </a:r>
            <a:r>
              <a:rPr lang="en-US"/>
              <a:t>he natural join of two tables with </a:t>
            </a:r>
            <a:r>
              <a:rPr lang="en-US" i="1"/>
              <a:t>no fields in common</a:t>
            </a:r>
            <a:r>
              <a:rPr lang="zh-CN" altLang="en-US" i="1"/>
              <a:t> </a:t>
            </a:r>
            <a:r>
              <a:rPr lang="en-US" altLang="zh-CN" i="1"/>
              <a:t>is</a:t>
            </a:r>
            <a:r>
              <a:rPr lang="zh-CN" altLang="en-US" i="1"/>
              <a:t> </a:t>
            </a:r>
            <a:r>
              <a:rPr lang="en-US" altLang="zh-CN" i="1"/>
              <a:t>the</a:t>
            </a:r>
            <a:r>
              <a:rPr lang="zh-CN" altLang="en-US" i="1"/>
              <a:t> </a:t>
            </a:r>
            <a:r>
              <a:rPr lang="en-US" altLang="zh-CN" i="1"/>
              <a:t>Cartesian</a:t>
            </a:r>
            <a:r>
              <a:rPr lang="zh-CN" altLang="en-US" i="1"/>
              <a:t> </a:t>
            </a:r>
            <a:r>
              <a:rPr lang="en-US" altLang="zh-CN" i="1"/>
              <a:t>product</a:t>
            </a:r>
            <a:endParaRPr lang="en-US" i="1"/>
          </a:p>
          <a:p>
            <a:pPr lvl="1"/>
            <a:r>
              <a:rPr lang="en-US" altLang="zh-CN"/>
              <a:t>N</a:t>
            </a:r>
            <a:r>
              <a:rPr lang="en-US"/>
              <a:t>ot the empty set</a:t>
            </a:r>
          </a:p>
          <a:p>
            <a:pPr eaLnBrk="1" hangingPunct="1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32218" y="1558053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R</a:t>
            </a:r>
            <a:r>
              <a:rPr lang="zh-CN" altLang="en-US" sz="3600" b="1"/>
              <a:t> </a:t>
            </a:r>
            <a:r>
              <a:rPr lang="en-US" sz="3600" b="1"/>
              <a:t>⋈ </a:t>
            </a:r>
            <a:r>
              <a:rPr lang="en-US" altLang="zh-CN" sz="3600" b="1"/>
              <a:t>S</a:t>
            </a:r>
            <a:endParaRPr lang="en-US" sz="3600" b="1" baseline="-25000"/>
          </a:p>
        </p:txBody>
      </p:sp>
      <p:sp>
        <p:nvSpPr>
          <p:cNvPr id="7" name="TextBox 6"/>
          <p:cNvSpPr txBox="1"/>
          <p:nvPr/>
        </p:nvSpPr>
        <p:spPr>
          <a:xfrm>
            <a:off x="4007560" y="2762904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</a:t>
            </a:r>
            <a:r>
              <a:rPr lang="zh-CN" altLang="en-US" sz="2800"/>
              <a:t> </a:t>
            </a:r>
            <a:r>
              <a:rPr lang="en-US" sz="2800"/>
              <a:t>⋈ </a:t>
            </a:r>
            <a:r>
              <a:rPr lang="en-US" altLang="zh-CN" sz="2800"/>
              <a:t>S</a:t>
            </a:r>
            <a:r>
              <a:rPr lang="zh-CN" altLang="en-US" sz="2800" baseline="-25000"/>
              <a:t> </a:t>
            </a:r>
            <a:r>
              <a:rPr lang="en-US" altLang="zh-CN" sz="2800"/>
              <a:t>=</a:t>
            </a:r>
            <a:r>
              <a:rPr lang="zh-CN" altLang="en-US" sz="2800"/>
              <a:t> </a:t>
            </a:r>
            <a:r>
              <a:rPr lang="mr-IN" sz="2800"/>
              <a:t>π</a:t>
            </a:r>
            <a:r>
              <a:rPr lang="mr-IN" sz="2800" baseline="-25000" err="1"/>
              <a:t>A</a:t>
            </a:r>
            <a:r>
              <a:rPr lang="mr-IN" sz="2800"/>
              <a:t>(</a:t>
            </a:r>
            <a:r>
              <a:rPr lang="mr-IN" sz="2800" err="1"/>
              <a:t>σ</a:t>
            </a:r>
            <a:r>
              <a:rPr lang="mr-IN" sz="2800" baseline="-25000" err="1"/>
              <a:t>θ</a:t>
            </a:r>
            <a:r>
              <a:rPr lang="mr-IN" sz="2800"/>
              <a:t> (</a:t>
            </a:r>
            <a:r>
              <a:rPr lang="en-US" altLang="zh-CN" sz="2800"/>
              <a:t>R</a:t>
            </a:r>
            <a:r>
              <a:rPr lang="mr-IN" sz="2800"/>
              <a:t> × </a:t>
            </a:r>
            <a:r>
              <a:rPr lang="en-US" altLang="zh-CN" sz="2800"/>
              <a:t>S</a:t>
            </a:r>
            <a:r>
              <a:rPr lang="mr-IN" sz="2800"/>
              <a:t>))</a:t>
            </a:r>
            <a:r>
              <a:rPr lang="zh-CN" altLang="en-US" sz="2800"/>
              <a:t> </a:t>
            </a:r>
            <a:endParaRPr lang="en-US" sz="2800" baseline="-25000"/>
          </a:p>
        </p:txBody>
      </p:sp>
    </p:spTree>
    <p:extLst>
      <p:ext uri="{BB962C8B-B14F-4D97-AF65-F5344CB8AC3E}">
        <p14:creationId xmlns:p14="http://schemas.microsoft.com/office/powerpoint/2010/main" val="41307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Natural Join Example</a:t>
            </a:r>
          </a:p>
        </p:txBody>
      </p:sp>
      <p:graphicFrame>
        <p:nvGraphicFramePr>
          <p:cNvPr id="25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09330"/>
              </p:ext>
            </p:extLst>
          </p:nvPr>
        </p:nvGraphicFramePr>
        <p:xfrm>
          <a:off x="1237571" y="1852111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780177"/>
              </p:ext>
            </p:extLst>
          </p:nvPr>
        </p:nvGraphicFramePr>
        <p:xfrm>
          <a:off x="6874252" y="1852111"/>
          <a:ext cx="4346355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137"/>
          <p:cNvGraphicFramePr>
            <a:graphicFrameLocks/>
          </p:cNvGraphicFramePr>
          <p:nvPr/>
        </p:nvGraphicFramePr>
        <p:xfrm>
          <a:off x="2885794" y="5203418"/>
          <a:ext cx="5106734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86542" y="1180661"/>
            <a:ext cx="128323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R</a:t>
            </a:r>
            <a:endParaRPr lang="en-CA" sz="2800" b="1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85122" y="1145641"/>
            <a:ext cx="128323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S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8265" y="4390023"/>
            <a:ext cx="782190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R</a:t>
            </a:r>
            <a:r>
              <a:rPr lang="zh-CN" altLang="en-US" sz="3200" b="1">
                <a:solidFill>
                  <a:schemeClr val="tx1"/>
                </a:solidFill>
              </a:rPr>
              <a:t> </a:t>
            </a:r>
            <a:r>
              <a:rPr lang="en-US" sz="3600" b="1">
                <a:solidFill>
                  <a:schemeClr val="tx1"/>
                </a:solidFill>
              </a:rPr>
              <a:t>⋈</a:t>
            </a:r>
            <a:r>
              <a:rPr lang="en-CA" sz="3200" b="1">
                <a:solidFill>
                  <a:schemeClr val="tx1"/>
                </a:solidFill>
              </a:rPr>
              <a:t> </a:t>
            </a:r>
            <a:r>
              <a:rPr lang="en-US" altLang="zh-CN" sz="3200" b="1">
                <a:solidFill>
                  <a:schemeClr val="tx1"/>
                </a:solidFill>
              </a:rPr>
              <a:t>S</a:t>
            </a:r>
            <a:endParaRPr lang="en-CA" sz="3200" b="1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13" y="4420800"/>
            <a:ext cx="6863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>
                <a:solidFill>
                  <a:prstClr val="black"/>
                </a:solidFill>
              </a:rPr>
              <a:t>=</a:t>
            </a:r>
            <a:r>
              <a:rPr lang="zh-CN" altLang="en-US" sz="3200" b="1">
                <a:solidFill>
                  <a:prstClr val="black"/>
                </a:solidFill>
              </a:rPr>
              <a:t> </a:t>
            </a:r>
            <a:r>
              <a:rPr lang="mr-IN" sz="3200">
                <a:solidFill>
                  <a:prstClr val="black"/>
                </a:solidFill>
              </a:rPr>
              <a:t>π</a:t>
            </a:r>
            <a:r>
              <a:rPr lang="mr-IN" sz="3200" baseline="-25000" err="1">
                <a:solidFill>
                  <a:prstClr val="black"/>
                </a:solidFill>
              </a:rPr>
              <a:t>A</a:t>
            </a:r>
            <a:r>
              <a:rPr lang="en-US" sz="3200" baseline="-25000">
                <a:solidFill>
                  <a:prstClr val="black"/>
                </a:solidFill>
              </a:rPr>
              <a:t>,</a:t>
            </a:r>
            <a:r>
              <a:rPr lang="mr-IN" sz="3200" baseline="-25000" err="1">
                <a:solidFill>
                  <a:prstClr val="black"/>
                </a:solidFill>
              </a:rPr>
              <a:t>B</a:t>
            </a:r>
            <a:r>
              <a:rPr lang="en-US" sz="3200" baseline="-25000">
                <a:solidFill>
                  <a:prstClr val="black"/>
                </a:solidFill>
              </a:rPr>
              <a:t>,</a:t>
            </a:r>
            <a:r>
              <a:rPr lang="mr-IN" sz="3200" baseline="-25000">
                <a:solidFill>
                  <a:prstClr val="black"/>
                </a:solidFill>
              </a:rPr>
              <a:t>C</a:t>
            </a:r>
            <a:r>
              <a:rPr lang="en-US" sz="3200" baseline="-25000">
                <a:solidFill>
                  <a:prstClr val="black"/>
                </a:solidFill>
              </a:rPr>
              <a:t>,</a:t>
            </a:r>
            <a:r>
              <a:rPr lang="en-US" altLang="zh-CN" sz="3200" baseline="-25000">
                <a:solidFill>
                  <a:prstClr val="black"/>
                </a:solidFill>
              </a:rPr>
              <a:t>D,E</a:t>
            </a:r>
            <a:r>
              <a:rPr lang="mr-IN" sz="3200">
                <a:solidFill>
                  <a:prstClr val="black"/>
                </a:solidFill>
              </a:rPr>
              <a:t>(</a:t>
            </a:r>
            <a:r>
              <a:rPr lang="mr-IN" sz="3200" err="1">
                <a:solidFill>
                  <a:prstClr val="black"/>
                </a:solidFill>
              </a:rPr>
              <a:t>σ</a:t>
            </a:r>
            <a:r>
              <a:rPr lang="en-US" altLang="zh-CN" sz="3200" baseline="-25000">
                <a:solidFill>
                  <a:prstClr val="black"/>
                </a:solidFill>
              </a:rPr>
              <a:t>R.A=S.A</a:t>
            </a:r>
            <a:r>
              <a:rPr lang="zh-CN" altLang="en-US" sz="3200" baseline="-25000">
                <a:solidFill>
                  <a:prstClr val="black"/>
                </a:solidFill>
              </a:rPr>
              <a:t> </a:t>
            </a:r>
            <a:r>
              <a:rPr lang="en-US" sz="3200" b="1" baseline="-2500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 baseline="-25000">
                <a:solidFill>
                  <a:prstClr val="black"/>
                </a:solidFill>
              </a:rPr>
              <a:t> </a:t>
            </a:r>
            <a:r>
              <a:rPr lang="en-US" altLang="zh-CN" sz="3200" baseline="-25000">
                <a:solidFill>
                  <a:prstClr val="black"/>
                </a:solidFill>
              </a:rPr>
              <a:t>R.B=S.B</a:t>
            </a:r>
            <a:r>
              <a:rPr lang="zh-CN" altLang="en-US" sz="3200" baseline="-25000">
                <a:solidFill>
                  <a:prstClr val="black"/>
                </a:solidFill>
              </a:rPr>
              <a:t> </a:t>
            </a:r>
            <a:r>
              <a:rPr lang="en-US" sz="3200" b="1" baseline="-2500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>
                <a:solidFill>
                  <a:prstClr val="black"/>
                </a:solidFill>
              </a:rPr>
              <a:t> </a:t>
            </a:r>
            <a:r>
              <a:rPr lang="mr-IN" sz="3200" baseline="-25000" err="1">
                <a:solidFill>
                  <a:prstClr val="black"/>
                </a:solidFill>
              </a:rPr>
              <a:t>R</a:t>
            </a:r>
            <a:r>
              <a:rPr lang="mr-IN" sz="3200" baseline="-25000">
                <a:solidFill>
                  <a:prstClr val="black"/>
                </a:solidFill>
              </a:rPr>
              <a:t>.</a:t>
            </a:r>
            <a:r>
              <a:rPr lang="en-US" altLang="zh-CN" sz="3200" baseline="-25000">
                <a:solidFill>
                  <a:prstClr val="black"/>
                </a:solidFill>
              </a:rPr>
              <a:t>C</a:t>
            </a:r>
            <a:r>
              <a:rPr lang="mr-IN" sz="3200" baseline="-25000">
                <a:solidFill>
                  <a:prstClr val="black"/>
                </a:solidFill>
              </a:rPr>
              <a:t>=</a:t>
            </a:r>
            <a:r>
              <a:rPr lang="mr-IN" sz="3200" baseline="-25000" err="1">
                <a:solidFill>
                  <a:prstClr val="black"/>
                </a:solidFill>
              </a:rPr>
              <a:t>S</a:t>
            </a:r>
            <a:r>
              <a:rPr lang="mr-IN" sz="3200" baseline="-25000">
                <a:solidFill>
                  <a:prstClr val="black"/>
                </a:solidFill>
              </a:rPr>
              <a:t>.</a:t>
            </a:r>
            <a:r>
              <a:rPr lang="en-US" altLang="zh-CN" sz="3200" baseline="-25000">
                <a:solidFill>
                  <a:prstClr val="black"/>
                </a:solidFill>
              </a:rPr>
              <a:t>C</a:t>
            </a:r>
            <a:r>
              <a:rPr lang="zh-CN" altLang="en-US" sz="3200" baseline="-25000">
                <a:solidFill>
                  <a:prstClr val="black"/>
                </a:solidFill>
              </a:rPr>
              <a:t> </a:t>
            </a:r>
            <a:r>
              <a:rPr lang="mr-IN" sz="3200">
                <a:solidFill>
                  <a:prstClr val="black"/>
                </a:solidFill>
              </a:rPr>
              <a:t>(</a:t>
            </a:r>
            <a:r>
              <a:rPr lang="mr-IN" sz="3200" err="1">
                <a:solidFill>
                  <a:prstClr val="black"/>
                </a:solidFill>
              </a:rPr>
              <a:t>R</a:t>
            </a:r>
            <a:r>
              <a:rPr lang="mr-IN" sz="3200">
                <a:solidFill>
                  <a:prstClr val="black"/>
                </a:solidFill>
              </a:rPr>
              <a:t> × </a:t>
            </a:r>
            <a:r>
              <a:rPr lang="mr-IN" sz="3200" err="1">
                <a:solidFill>
                  <a:prstClr val="black"/>
                </a:solidFill>
              </a:rPr>
              <a:t>S</a:t>
            </a:r>
            <a:r>
              <a:rPr lang="mr-IN" sz="3200">
                <a:solidFill>
                  <a:prstClr val="black"/>
                </a:solidFill>
              </a:rPr>
              <a:t>))</a:t>
            </a:r>
            <a:endParaRPr lang="en-CA" sz="3200" b="1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D7A0B-9532-4BDC-9240-AA6E3E95C72E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74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C1EC76-D51D-41CE-8A64-A30026C93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ABC67C-E1AF-4D74-B375-047D2D8294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7F616A-0369-4421-83B6-943A11AD2ED6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Relational Algebra-II MA 518: Database Management Systems</vt:lpstr>
      <vt:lpstr>Relational Algebra Operators</vt:lpstr>
      <vt:lpstr>Joins</vt:lpstr>
      <vt:lpstr>(Inner) Joins types</vt:lpstr>
      <vt:lpstr>Condition/Theta Join</vt:lpstr>
      <vt:lpstr>Theta Join Example</vt:lpstr>
      <vt:lpstr>Equi-Joins</vt:lpstr>
      <vt:lpstr>Natural Join</vt:lpstr>
      <vt:lpstr>Natural Join Example</vt:lpstr>
      <vt:lpstr>Relational Algebra Exercises</vt:lpstr>
      <vt:lpstr>Different Plans, Same Results </vt:lpstr>
      <vt:lpstr>Division</vt:lpstr>
      <vt:lpstr>Examples of Division A/B</vt:lpstr>
      <vt:lpstr>Example</vt:lpstr>
      <vt:lpstr>Example1</vt:lpstr>
      <vt:lpstr>Find names of sailors who’ve reserved boat #103</vt:lpstr>
      <vt:lpstr>Example2</vt:lpstr>
      <vt:lpstr>Find names of sailors who’ve reserved a red boat</vt:lpstr>
      <vt:lpstr>Example3</vt:lpstr>
      <vt:lpstr>Find sailors who’ve reserved a red or a green boat</vt:lpstr>
      <vt:lpstr>Example4</vt:lpstr>
      <vt:lpstr>Find sailors who’ve reserved a red and a green boat</vt:lpstr>
      <vt:lpstr>Example5</vt:lpstr>
      <vt:lpstr>Find the names of sailors who’ve reserved all boats</vt:lpstr>
      <vt:lpstr>Summary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1</cp:revision>
  <dcterms:created xsi:type="dcterms:W3CDTF">2020-08-05T04:35:17Z</dcterms:created>
  <dcterms:modified xsi:type="dcterms:W3CDTF">2021-09-25T17:37:12Z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