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7.xml" ContentType="application/vnd.openxmlformats-officedocument.presentationml.slide+xml"/>
  <Override PartName="/ppt/slides/slide3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taskpanes.xml" ContentType="application/vnd.ms-office.webextensiontaskpanes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61" r:id="rId3"/>
    <p:sldId id="388" r:id="rId4"/>
    <p:sldId id="381" r:id="rId5"/>
    <p:sldId id="359" r:id="rId6"/>
    <p:sldId id="382" r:id="rId7"/>
    <p:sldId id="389" r:id="rId8"/>
    <p:sldId id="384" r:id="rId9"/>
    <p:sldId id="364" r:id="rId10"/>
    <p:sldId id="365" r:id="rId11"/>
    <p:sldId id="366" r:id="rId12"/>
    <p:sldId id="367" r:id="rId13"/>
    <p:sldId id="387" r:id="rId14"/>
    <p:sldId id="368" r:id="rId15"/>
    <p:sldId id="369" r:id="rId16"/>
    <p:sldId id="391" r:id="rId17"/>
    <p:sldId id="390" r:id="rId18"/>
    <p:sldId id="392" r:id="rId19"/>
    <p:sldId id="371" r:id="rId20"/>
    <p:sldId id="370" r:id="rId21"/>
    <p:sldId id="408" r:id="rId22"/>
    <p:sldId id="372" r:id="rId23"/>
    <p:sldId id="409" r:id="rId24"/>
    <p:sldId id="373" r:id="rId25"/>
    <p:sldId id="374" r:id="rId26"/>
    <p:sldId id="421" r:id="rId27"/>
    <p:sldId id="412" r:id="rId28"/>
    <p:sldId id="410" r:id="rId29"/>
    <p:sldId id="377" r:id="rId30"/>
    <p:sldId id="414" r:id="rId31"/>
    <p:sldId id="415" r:id="rId32"/>
    <p:sldId id="413" r:id="rId33"/>
    <p:sldId id="42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49" autoAdjust="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6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9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76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1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9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0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1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26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2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2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0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8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4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6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93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1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Tuple Relational Calculus</a:t>
            </a:r>
            <a:br>
              <a:rPr lang="en-IN" dirty="0" smtClean="0"/>
            </a:br>
            <a:r>
              <a:rPr lang="en-IN" sz="3600" dirty="0" smtClean="0"/>
              <a:t>MA 518: Database Management Systems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Existential quantifier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Times" panose="02020603050405020304" pitchFamily="18" charset="0"/>
              </a:rPr>
              <a:t>Existential quantifier used in </a:t>
            </a:r>
            <a:r>
              <a:rPr lang="en-GB" altLang="en-US" dirty="0" smtClean="0">
                <a:latin typeface="Times" panose="02020603050405020304" pitchFamily="18" charset="0"/>
              </a:rPr>
              <a:t>formulae implies that it </a:t>
            </a:r>
            <a:r>
              <a:rPr lang="en-GB" altLang="en-US" dirty="0">
                <a:latin typeface="Times" panose="02020603050405020304" pitchFamily="18" charset="0"/>
              </a:rPr>
              <a:t>must be true for at least one instance, such as:</a:t>
            </a:r>
          </a:p>
          <a:p>
            <a:pPr lvl="1">
              <a:lnSpc>
                <a:spcPct val="20000"/>
              </a:lnSpc>
            </a:pPr>
            <a:endParaRPr lang="en-GB" altLang="en-US" dirty="0">
              <a:latin typeface="Times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	</a:t>
            </a:r>
            <a:r>
              <a:rPr lang="en-GB" altLang="en-US" sz="2800" dirty="0" smtClean="0">
                <a:latin typeface="Times" panose="02020603050405020304" pitchFamily="18" charset="0"/>
              </a:rPr>
              <a:t>Sailor(S</a:t>
            </a:r>
            <a:r>
              <a:rPr lang="en-GB" altLang="en-US" sz="2800" dirty="0">
                <a:latin typeface="Times" panose="02020603050405020304" pitchFamily="18" charset="0"/>
              </a:rPr>
              <a:t>) </a:t>
            </a:r>
            <a:r>
              <a:rPr lang="en-GB" altLang="en-US" sz="2800" noProof="1">
                <a:latin typeface="Symbol" panose="05050102010706020507" pitchFamily="18" charset="2"/>
              </a:rPr>
              <a:t>Ù</a:t>
            </a:r>
            <a:r>
              <a:rPr lang="en-GB" altLang="en-US" sz="2800" noProof="1">
                <a:latin typeface="Times" panose="02020603050405020304" pitchFamily="18" charset="0"/>
              </a:rPr>
              <a:t> </a:t>
            </a:r>
            <a:r>
              <a:rPr lang="en-GB" altLang="en-US" sz="2800" dirty="0" smtClean="0">
                <a:latin typeface="Times" panose="02020603050405020304" pitchFamily="18" charset="0"/>
              </a:rPr>
              <a:t>(</a:t>
            </a:r>
            <a:r>
              <a:rPr lang="en-GB" altLang="en-US" sz="2800" noProof="1" smtClean="0">
                <a:latin typeface="Symbol" panose="05050102010706020507" pitchFamily="18" charset="2"/>
              </a:rPr>
              <a:t>$</a:t>
            </a:r>
            <a:r>
              <a:rPr lang="en-GB" altLang="en-US" sz="2800" noProof="1" smtClean="0">
                <a:latin typeface="Times" panose="02020603050405020304" pitchFamily="18" charset="0"/>
              </a:rPr>
              <a:t>R</a:t>
            </a:r>
            <a:r>
              <a:rPr lang="en-GB" altLang="en-US" sz="2800" dirty="0" smtClean="0">
                <a:latin typeface="Times" panose="02020603050405020304" pitchFamily="18" charset="0"/>
              </a:rPr>
              <a:t>)</a:t>
            </a:r>
            <a:r>
              <a:rPr lang="en-GB" altLang="en-US" sz="2800" noProof="1" smtClean="0">
                <a:latin typeface="Times" panose="02020603050405020304" pitchFamily="18" charset="0"/>
              </a:rPr>
              <a:t>(Reserves</a:t>
            </a:r>
            <a:r>
              <a:rPr lang="en-GB" altLang="en-US" sz="2800" dirty="0" smtClean="0">
                <a:latin typeface="Times" panose="02020603050405020304" pitchFamily="18" charset="0"/>
              </a:rPr>
              <a:t>(R) </a:t>
            </a:r>
            <a:r>
              <a:rPr lang="en-GB" altLang="en-US" sz="2800" noProof="1">
                <a:latin typeface="Symbol" panose="05050102010706020507" pitchFamily="18" charset="2"/>
              </a:rPr>
              <a:t>Ù</a:t>
            </a:r>
            <a:r>
              <a:rPr lang="en-GB" altLang="en-US" sz="2800" noProof="1">
                <a:latin typeface="Times" panose="02020603050405020304" pitchFamily="18" charset="0"/>
              </a:rPr>
              <a:t> </a:t>
            </a:r>
            <a:r>
              <a:rPr lang="en-GB" altLang="en-US" sz="2800" noProof="1" smtClean="0">
                <a:latin typeface="Times" panose="02020603050405020304" pitchFamily="18" charset="0"/>
              </a:rPr>
              <a:t>S.sid </a:t>
            </a:r>
            <a:r>
              <a:rPr lang="en-GB" altLang="en-US" sz="2800" noProof="1">
                <a:latin typeface="Times" panose="02020603050405020304" pitchFamily="18" charset="0"/>
              </a:rPr>
              <a:t>= </a:t>
            </a:r>
            <a:r>
              <a:rPr lang="en-GB" altLang="en-US" sz="2800" noProof="1" smtClean="0">
                <a:latin typeface="Times" panose="02020603050405020304" pitchFamily="18" charset="0"/>
              </a:rPr>
              <a:t>R.sid</a:t>
            </a:r>
            <a:r>
              <a:rPr lang="en-GB" altLang="en-US" sz="2800" dirty="0" smtClean="0">
                <a:latin typeface="Times" panose="02020603050405020304" pitchFamily="18" charset="0"/>
              </a:rPr>
              <a:t>)</a:t>
            </a:r>
            <a:r>
              <a:rPr lang="en-GB" altLang="en-US" sz="2800" noProof="1" smtClean="0">
                <a:latin typeface="Times" panose="02020603050405020304" pitchFamily="18" charset="0"/>
              </a:rPr>
              <a:t> </a:t>
            </a:r>
            <a:r>
              <a:rPr lang="en-GB" altLang="en-US" sz="2800" noProof="1">
                <a:latin typeface="Symbol" panose="05050102010706020507" pitchFamily="18" charset="2"/>
              </a:rPr>
              <a:t>Ù</a:t>
            </a:r>
            <a:r>
              <a:rPr lang="en-GB" altLang="en-US" sz="2800" noProof="1">
                <a:latin typeface="Times" panose="02020603050405020304" pitchFamily="18" charset="0"/>
              </a:rPr>
              <a:t> </a:t>
            </a:r>
            <a:r>
              <a:rPr lang="en-GB" altLang="en-US" sz="2800" noProof="1" smtClean="0">
                <a:latin typeface="Times" panose="02020603050405020304" pitchFamily="18" charset="0"/>
              </a:rPr>
              <a:t>R.bid </a:t>
            </a:r>
            <a:r>
              <a:rPr lang="en-GB" altLang="en-US" sz="2800" noProof="1">
                <a:latin typeface="Times" panose="02020603050405020304" pitchFamily="18" charset="0"/>
              </a:rPr>
              <a:t>= </a:t>
            </a:r>
            <a:r>
              <a:rPr lang="en-GB" altLang="en-US" sz="2800" noProof="1" smtClean="0">
                <a:latin typeface="Times" panose="02020603050405020304" pitchFamily="18" charset="0"/>
              </a:rPr>
              <a:t>102)</a:t>
            </a:r>
            <a:endParaRPr lang="en-GB" altLang="en-US" sz="2800" noProof="1">
              <a:latin typeface="Times" panose="02020603050405020304" pitchFamily="18" charset="0"/>
            </a:endParaRPr>
          </a:p>
          <a:p>
            <a:pPr lvl="1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GB" altLang="en-US" noProof="1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Means ‘There exists a </a:t>
            </a:r>
            <a:r>
              <a:rPr lang="en-GB" altLang="en-US" dirty="0" smtClean="0"/>
              <a:t>Reserves </a:t>
            </a:r>
            <a:r>
              <a:rPr lang="en-GB" altLang="en-US" dirty="0"/>
              <a:t>tuple with same </a:t>
            </a:r>
            <a:r>
              <a:rPr lang="en-GB" altLang="en-US" dirty="0" err="1" smtClean="0"/>
              <a:t>sid</a:t>
            </a:r>
            <a:r>
              <a:rPr lang="en-GB" altLang="en-US" dirty="0" smtClean="0"/>
              <a:t>  </a:t>
            </a:r>
            <a:r>
              <a:rPr lang="en-GB" altLang="en-US" dirty="0"/>
              <a:t>as the </a:t>
            </a:r>
            <a:r>
              <a:rPr lang="en-GB" altLang="en-US" dirty="0" err="1" smtClean="0"/>
              <a:t>sid</a:t>
            </a:r>
            <a:r>
              <a:rPr lang="en-GB" altLang="en-US" dirty="0" smtClean="0"/>
              <a:t> </a:t>
            </a:r>
            <a:r>
              <a:rPr lang="en-GB" altLang="en-US" dirty="0"/>
              <a:t>of the current </a:t>
            </a:r>
            <a:r>
              <a:rPr lang="en-GB" altLang="en-US" dirty="0" smtClean="0"/>
              <a:t>Sailor </a:t>
            </a:r>
            <a:r>
              <a:rPr lang="en-GB" altLang="en-US" dirty="0"/>
              <a:t>tuple, </a:t>
            </a:r>
            <a:r>
              <a:rPr lang="en-GB" altLang="en-US" i="1" dirty="0"/>
              <a:t>S</a:t>
            </a:r>
            <a:r>
              <a:rPr lang="en-GB" altLang="en-US" dirty="0"/>
              <a:t>, and </a:t>
            </a:r>
            <a:r>
              <a:rPr lang="en-GB" altLang="en-US" dirty="0" smtClean="0"/>
              <a:t>the boat id is 102’. </a:t>
            </a:r>
            <a:endParaRPr lang="en-GB" altLang="en-US" noProof="1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0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Universal quantifier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altLang="en-US" dirty="0">
                <a:latin typeface="Times" panose="02020603050405020304" pitchFamily="18" charset="0"/>
              </a:rPr>
              <a:t>Universal quantifier is used in statements about every instance, such as: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en-US" noProof="1">
                <a:latin typeface="Symbol" panose="05050102010706020507" pitchFamily="18" charset="2"/>
              </a:rPr>
              <a:t>	</a:t>
            </a:r>
            <a:r>
              <a:rPr lang="en-GB" altLang="en-US" sz="2800" dirty="0">
                <a:latin typeface="Symbol" panose="05050102010706020507" pitchFamily="18" charset="2"/>
              </a:rPr>
              <a:t>(</a:t>
            </a:r>
            <a:r>
              <a:rPr lang="en-GB" altLang="en-US" sz="2800" noProof="1">
                <a:latin typeface="Symbol" panose="05050102010706020507" pitchFamily="18" charset="2"/>
              </a:rPr>
              <a:t>"</a:t>
            </a:r>
            <a:r>
              <a:rPr lang="en-GB" altLang="en-US" sz="2800" noProof="1">
                <a:latin typeface="Times" panose="02020603050405020304" pitchFamily="18" charset="0"/>
              </a:rPr>
              <a:t>B</a:t>
            </a:r>
            <a:r>
              <a:rPr lang="en-GB" altLang="en-US" sz="2800" dirty="0">
                <a:latin typeface="Times" panose="02020603050405020304" pitchFamily="18" charset="0"/>
              </a:rPr>
              <a:t>)</a:t>
            </a:r>
            <a:r>
              <a:rPr lang="en-GB" altLang="en-US" sz="2800" noProof="1">
                <a:latin typeface="Times" panose="02020603050405020304" pitchFamily="18" charset="0"/>
              </a:rPr>
              <a:t> (</a:t>
            </a:r>
            <a:r>
              <a:rPr lang="en-GB" altLang="en-US" sz="2800" noProof="1" smtClean="0">
                <a:latin typeface="Times" panose="02020603050405020304" pitchFamily="18" charset="0"/>
              </a:rPr>
              <a:t>B.</a:t>
            </a:r>
            <a:r>
              <a:rPr lang="en-GB" altLang="en-US" sz="2800" dirty="0" smtClean="0">
                <a:latin typeface="Times" panose="02020603050405020304" pitchFamily="18" charset="0"/>
              </a:rPr>
              <a:t>c</a:t>
            </a:r>
            <a:r>
              <a:rPr lang="en-GB" altLang="en-US" sz="2800" noProof="1" smtClean="0">
                <a:latin typeface="Times" panose="02020603050405020304" pitchFamily="18" charset="0"/>
              </a:rPr>
              <a:t>olor </a:t>
            </a:r>
            <a:r>
              <a:rPr lang="en-GB" altLang="en-US" sz="2800" noProof="1">
                <a:latin typeface="Times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sz="2800" noProof="1">
                <a:latin typeface="Times" panose="02020603050405020304" pitchFamily="18" charset="0"/>
              </a:rPr>
              <a:t> </a:t>
            </a:r>
            <a:r>
              <a:rPr lang="en-GB" altLang="en-US" sz="2800" noProof="1" smtClean="0">
                <a:latin typeface="Times" panose="02020603050405020304" pitchFamily="18" charset="0"/>
              </a:rPr>
              <a:t>‘red’)</a:t>
            </a:r>
            <a:endParaRPr lang="en-GB" altLang="en-US" sz="2800" noProof="1">
              <a:latin typeface="Times" panose="02020603050405020304" pitchFamily="18" charset="0"/>
            </a:endParaRPr>
          </a:p>
          <a:p>
            <a:pPr lvl="1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GB" altLang="en-US" noProof="1">
              <a:latin typeface="Times" panose="02020603050405020304" pitchFamily="18" charset="0"/>
            </a:endParaRPr>
          </a:p>
          <a:p>
            <a:pPr algn="just"/>
            <a:r>
              <a:rPr lang="en-GB" altLang="en-US" dirty="0">
                <a:latin typeface="Times" panose="02020603050405020304" pitchFamily="18" charset="0"/>
              </a:rPr>
              <a:t>Means ‘For all </a:t>
            </a:r>
            <a:r>
              <a:rPr lang="en-GB" altLang="en-US" dirty="0" smtClean="0">
                <a:latin typeface="Times" panose="02020603050405020304" pitchFamily="18" charset="0"/>
              </a:rPr>
              <a:t>Boat </a:t>
            </a:r>
            <a:r>
              <a:rPr lang="en-GB" altLang="en-US" dirty="0">
                <a:latin typeface="Times" panose="02020603050405020304" pitchFamily="18" charset="0"/>
              </a:rPr>
              <a:t>tuples, the </a:t>
            </a:r>
            <a:r>
              <a:rPr lang="en-GB" altLang="en-US" dirty="0" err="1" smtClean="0">
                <a:latin typeface="Times" panose="02020603050405020304" pitchFamily="18" charset="0"/>
              </a:rPr>
              <a:t>color</a:t>
            </a:r>
            <a:r>
              <a:rPr lang="en-GB" altLang="en-US" dirty="0" smtClean="0">
                <a:latin typeface="Times" panose="02020603050405020304" pitchFamily="18" charset="0"/>
              </a:rPr>
              <a:t> </a:t>
            </a:r>
            <a:r>
              <a:rPr lang="en-GB" altLang="en-US" dirty="0">
                <a:latin typeface="Times" panose="02020603050405020304" pitchFamily="18" charset="0"/>
              </a:rPr>
              <a:t>is not </a:t>
            </a:r>
            <a:r>
              <a:rPr lang="en-GB" altLang="en-US" dirty="0" smtClean="0">
                <a:latin typeface="Times" panose="02020603050405020304" pitchFamily="18" charset="0"/>
              </a:rPr>
              <a:t>red’. </a:t>
            </a:r>
            <a:endParaRPr lang="en-GB" altLang="en-US" dirty="0">
              <a:latin typeface="Times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endParaRPr lang="en-GB" altLang="en-US" dirty="0">
              <a:latin typeface="Times" panose="02020603050405020304" pitchFamily="18" charset="0"/>
            </a:endParaRPr>
          </a:p>
          <a:p>
            <a:pPr algn="just"/>
            <a:r>
              <a:rPr lang="en-GB" altLang="en-US" dirty="0">
                <a:latin typeface="Times" panose="02020603050405020304" pitchFamily="18" charset="0"/>
              </a:rPr>
              <a:t>Can also use </a:t>
            </a:r>
            <a:r>
              <a:rPr lang="en-GB" altLang="en-US" noProof="1">
                <a:latin typeface="Times" panose="02020603050405020304" pitchFamily="18" charset="0"/>
              </a:rPr>
              <a:t>~</a:t>
            </a:r>
            <a:r>
              <a:rPr lang="en-GB" altLang="en-US" dirty="0">
                <a:latin typeface="Times" panose="02020603050405020304" pitchFamily="18" charset="0"/>
              </a:rPr>
              <a:t>(</a:t>
            </a:r>
            <a:r>
              <a:rPr lang="en-GB" altLang="en-US" noProof="1">
                <a:latin typeface="Symbol" panose="05050102010706020507" pitchFamily="18" charset="2"/>
              </a:rPr>
              <a:t>$</a:t>
            </a:r>
            <a:r>
              <a:rPr lang="en-GB" altLang="en-US" noProof="1">
                <a:latin typeface="Times" panose="02020603050405020304" pitchFamily="18" charset="0"/>
              </a:rPr>
              <a:t>B</a:t>
            </a:r>
            <a:r>
              <a:rPr lang="en-GB" altLang="en-US" dirty="0">
                <a:latin typeface="Times" panose="02020603050405020304" pitchFamily="18" charset="0"/>
              </a:rPr>
              <a:t>)</a:t>
            </a:r>
            <a:r>
              <a:rPr lang="en-GB" altLang="en-US" noProof="1">
                <a:latin typeface="Times" panose="02020603050405020304" pitchFamily="18" charset="0"/>
              </a:rPr>
              <a:t> (</a:t>
            </a:r>
            <a:r>
              <a:rPr lang="en-GB" altLang="en-US" noProof="1" smtClean="0">
                <a:latin typeface="Times" panose="02020603050405020304" pitchFamily="18" charset="0"/>
              </a:rPr>
              <a:t>B.</a:t>
            </a:r>
            <a:r>
              <a:rPr lang="en-GB" altLang="en-US" dirty="0" smtClean="0">
                <a:latin typeface="Times" panose="02020603050405020304" pitchFamily="18" charset="0"/>
              </a:rPr>
              <a:t>c</a:t>
            </a:r>
            <a:r>
              <a:rPr lang="en-GB" altLang="en-US" noProof="1" smtClean="0">
                <a:latin typeface="Times" panose="02020603050405020304" pitchFamily="18" charset="0"/>
              </a:rPr>
              <a:t>olor </a:t>
            </a:r>
            <a:r>
              <a:rPr lang="en-GB" altLang="en-US" noProof="1">
                <a:latin typeface="Times" panose="02020603050405020304" pitchFamily="18" charset="0"/>
              </a:rPr>
              <a:t>= </a:t>
            </a:r>
            <a:r>
              <a:rPr lang="en-GB" altLang="en-US" noProof="1" smtClean="0">
                <a:latin typeface="Times" panose="02020603050405020304" pitchFamily="18" charset="0"/>
              </a:rPr>
              <a:t>‘red’) </a:t>
            </a:r>
            <a:r>
              <a:rPr lang="en-GB" altLang="en-US" dirty="0">
                <a:latin typeface="Times" panose="02020603050405020304" pitchFamily="18" charset="0"/>
              </a:rPr>
              <a:t>which means ‘There are no </a:t>
            </a:r>
            <a:r>
              <a:rPr lang="en-GB" altLang="en-US" dirty="0" smtClean="0">
                <a:latin typeface="Times" panose="02020603050405020304" pitchFamily="18" charset="0"/>
              </a:rPr>
              <a:t>boats </a:t>
            </a:r>
            <a:r>
              <a:rPr lang="en-GB" altLang="en-US" dirty="0">
                <a:latin typeface="Times" panose="02020603050405020304" pitchFamily="18" charset="0"/>
              </a:rPr>
              <a:t>with </a:t>
            </a:r>
            <a:r>
              <a:rPr lang="en-GB" altLang="en-US" dirty="0" err="1" smtClean="0">
                <a:latin typeface="Times" panose="02020603050405020304" pitchFamily="18" charset="0"/>
              </a:rPr>
              <a:t>color</a:t>
            </a:r>
            <a:r>
              <a:rPr lang="en-GB" altLang="en-US" dirty="0" smtClean="0">
                <a:latin typeface="Times" panose="02020603050405020304" pitchFamily="18" charset="0"/>
              </a:rPr>
              <a:t> red’.</a:t>
            </a:r>
            <a:endParaRPr lang="en-GB" altLang="en-US" dirty="0">
              <a:latin typeface="Times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2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227"/>
            <a:ext cx="10515600" cy="1325563"/>
          </a:xfrm>
        </p:spPr>
        <p:txBody>
          <a:bodyPr/>
          <a:lstStyle/>
          <a:p>
            <a:r>
              <a:rPr lang="en-IN" dirty="0" smtClean="0"/>
              <a:t>TRC: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505"/>
            <a:ext cx="10515600" cy="4859110"/>
          </a:xfrm>
        </p:spPr>
        <p:txBody>
          <a:bodyPr>
            <a:normAutofit/>
          </a:bodyPr>
          <a:lstStyle/>
          <a:p>
            <a:pPr algn="just"/>
            <a:r>
              <a:rPr lang="en-GB" altLang="en-US" sz="2400" dirty="0" smtClean="0">
                <a:latin typeface="Times" panose="02020603050405020304" pitchFamily="18" charset="0"/>
              </a:rPr>
              <a:t>A </a:t>
            </a:r>
            <a:r>
              <a:rPr lang="en-GB" altLang="en-US" sz="2400" dirty="0">
                <a:latin typeface="Times" panose="02020603050405020304" pitchFamily="18" charset="0"/>
              </a:rPr>
              <a:t>(well-formed) formula is made out of </a:t>
            </a:r>
            <a:r>
              <a:rPr lang="en-GB" altLang="en-US" sz="2400" u="sng" dirty="0">
                <a:latin typeface="Times" panose="02020603050405020304" pitchFamily="18" charset="0"/>
              </a:rPr>
              <a:t>atoms</a:t>
            </a:r>
            <a:r>
              <a:rPr lang="en-GB" altLang="en-US" sz="2400" dirty="0">
                <a:latin typeface="Times" panose="02020603050405020304" pitchFamily="18" charset="0"/>
              </a:rPr>
              <a:t>:</a:t>
            </a:r>
          </a:p>
          <a:p>
            <a:pPr lvl="2" algn="just"/>
            <a:r>
              <a:rPr lang="en-US" altLang="en-US" sz="2400" i="1" dirty="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l-GR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ϵ</a:t>
            </a:r>
            <a:r>
              <a:rPr lang="en-IN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en-US" altLang="en-US" sz="2400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Times" panose="02020603050405020304" pitchFamily="18" charset="0"/>
                <a:cs typeface="Times New Roman" panose="02020603050405020304" pitchFamily="18" charset="0"/>
              </a:rPr>
              <a:t> is a tuple variable and </a:t>
            </a:r>
            <a:r>
              <a:rPr lang="en-US" altLang="en-US" sz="2400" i="1" dirty="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" panose="02020603050405020304" pitchFamily="18" charset="0"/>
                <a:cs typeface="Times New Roman" panose="02020603050405020304" pitchFamily="18" charset="0"/>
              </a:rPr>
              <a:t> is a relation</a:t>
            </a:r>
          </a:p>
          <a:p>
            <a:pPr lvl="2" algn="just"/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o</a:t>
            </a:r>
            <a:r>
              <a:rPr lang="en-US" altLang="en-US" sz="2400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o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GB" altLang="en-US" sz="2400" dirty="0" smtClean="0">
                <a:latin typeface="Times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en-IN" sz="2400" dirty="0"/>
              <a:t>op: Set of </a:t>
            </a:r>
            <a:r>
              <a:rPr lang="en-IN" sz="2400" dirty="0" smtClean="0"/>
              <a:t>operators </a:t>
            </a:r>
            <a:r>
              <a:rPr lang="en-IN" sz="2400" dirty="0"/>
              <a:t>{&lt;, ≤, =, ≥, </a:t>
            </a:r>
            <a:r>
              <a:rPr lang="en-IN" sz="2400" dirty="0" smtClean="0"/>
              <a:t>&gt;}</a:t>
            </a:r>
            <a:endParaRPr lang="en-GB" altLang="en-US" sz="2400" dirty="0">
              <a:latin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148671" y="339034"/>
            <a:ext cx="1407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{𝑇|p(𝑇)}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46229" y="1055560"/>
            <a:ext cx="121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Formula</a:t>
            </a:r>
            <a:endParaRPr lang="en-IN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1038115" y="799156"/>
            <a:ext cx="32656" cy="34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227"/>
            <a:ext cx="10515600" cy="1325563"/>
          </a:xfrm>
        </p:spPr>
        <p:txBody>
          <a:bodyPr/>
          <a:lstStyle/>
          <a:p>
            <a:r>
              <a:rPr lang="en-IN" dirty="0" smtClean="0"/>
              <a:t>TRC: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505"/>
            <a:ext cx="10515600" cy="4859110"/>
          </a:xfrm>
        </p:spPr>
        <p:txBody>
          <a:bodyPr>
            <a:normAutofit/>
          </a:bodyPr>
          <a:lstStyle/>
          <a:p>
            <a:pPr algn="just"/>
            <a:r>
              <a:rPr lang="en-GB" altLang="en-US" sz="2400" dirty="0" smtClean="0">
                <a:latin typeface="Times" panose="02020603050405020304" pitchFamily="18" charset="0"/>
              </a:rPr>
              <a:t>A </a:t>
            </a:r>
            <a:r>
              <a:rPr lang="en-GB" altLang="en-US" sz="2400" dirty="0">
                <a:latin typeface="Times" panose="02020603050405020304" pitchFamily="18" charset="0"/>
              </a:rPr>
              <a:t>(well-formed) formula is made out of </a:t>
            </a:r>
            <a:r>
              <a:rPr lang="en-GB" altLang="en-US" sz="2400" u="sng" dirty="0">
                <a:latin typeface="Times" panose="02020603050405020304" pitchFamily="18" charset="0"/>
              </a:rPr>
              <a:t>atoms</a:t>
            </a:r>
            <a:r>
              <a:rPr lang="en-GB" altLang="en-US" sz="2400" dirty="0">
                <a:latin typeface="Times" panose="02020603050405020304" pitchFamily="18" charset="0"/>
              </a:rPr>
              <a:t>:</a:t>
            </a:r>
          </a:p>
          <a:p>
            <a:pPr lvl="2" algn="just"/>
            <a:r>
              <a:rPr lang="en-US" altLang="en-US" sz="2400" i="1" dirty="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Times" panose="02020603050405020304" pitchFamily="18" charset="0"/>
                <a:cs typeface="Times New Roman" panose="02020603050405020304" pitchFamily="18" charset="0"/>
              </a:rPr>
              <a:t> is a tuple variable and </a:t>
            </a:r>
            <a:r>
              <a:rPr lang="en-US" altLang="en-US" sz="2400" i="1" dirty="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" panose="02020603050405020304" pitchFamily="18" charset="0"/>
                <a:cs typeface="Times New Roman" panose="02020603050405020304" pitchFamily="18" charset="0"/>
              </a:rPr>
              <a:t> is a relation</a:t>
            </a:r>
          </a:p>
          <a:p>
            <a:pPr lvl="2" algn="just"/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o</a:t>
            </a:r>
            <a:r>
              <a:rPr lang="en-US" altLang="en-US" sz="2400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o</a:t>
            </a:r>
            <a:r>
              <a:rPr lang="en-US" altLang="en-US" sz="2400" i="1" dirty="0">
                <a:latin typeface="Times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GB" altLang="en-US" sz="2400" dirty="0" smtClean="0">
                <a:latin typeface="Times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en-IN" sz="2400" dirty="0"/>
              <a:t>op: Set of operator {&lt;, ≤, =, ≥, </a:t>
            </a:r>
            <a:r>
              <a:rPr lang="en-IN" sz="2400" dirty="0" smtClean="0"/>
              <a:t>&gt;}</a:t>
            </a:r>
            <a:endParaRPr lang="en-GB" altLang="en-US" sz="2400" dirty="0">
              <a:latin typeface="Times" panose="02020603050405020304" pitchFamily="18" charset="0"/>
            </a:endParaRPr>
          </a:p>
          <a:p>
            <a:pPr algn="just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Can recursively build up formulae from atoms</a:t>
            </a:r>
            <a:r>
              <a:rPr lang="en-GB" altLang="en-US" dirty="0">
                <a:latin typeface="Times" panose="02020603050405020304" pitchFamily="18" charset="0"/>
              </a:rPr>
              <a:t>:</a:t>
            </a:r>
          </a:p>
          <a:p>
            <a:pPr lvl="2" algn="just"/>
            <a:r>
              <a:rPr lang="en-GB" altLang="en-US" sz="2400" dirty="0">
                <a:latin typeface="Times" panose="02020603050405020304" pitchFamily="18" charset="0"/>
              </a:rPr>
              <a:t>An atom is a formula</a:t>
            </a:r>
          </a:p>
          <a:p>
            <a:pPr lvl="2" algn="just"/>
            <a:r>
              <a:rPr lang="en-GB" altLang="en-US" sz="2400" dirty="0">
                <a:latin typeface="Times" panose="02020603050405020304" pitchFamily="18" charset="0"/>
              </a:rPr>
              <a:t>If </a:t>
            </a:r>
            <a:r>
              <a:rPr lang="en-GB" altLang="en-US" sz="2400" i="1" dirty="0">
                <a:latin typeface="Times" panose="02020603050405020304" pitchFamily="18" charset="0"/>
              </a:rPr>
              <a:t>p</a:t>
            </a:r>
            <a:r>
              <a:rPr lang="en-GB" altLang="en-US" sz="2400" dirty="0" smtClean="0">
                <a:latin typeface="Times" panose="02020603050405020304" pitchFamily="18" charset="0"/>
              </a:rPr>
              <a:t> </a:t>
            </a:r>
            <a:r>
              <a:rPr lang="en-GB" altLang="en-US" sz="2400" dirty="0">
                <a:latin typeface="Times" panose="02020603050405020304" pitchFamily="18" charset="0"/>
              </a:rPr>
              <a:t>and </a:t>
            </a:r>
            <a:r>
              <a:rPr lang="en-GB" altLang="en-US" sz="2400" i="1" dirty="0">
                <a:latin typeface="Times" panose="02020603050405020304" pitchFamily="18" charset="0"/>
              </a:rPr>
              <a:t>q</a:t>
            </a:r>
            <a:r>
              <a:rPr lang="en-GB" altLang="en-US" sz="2400" dirty="0" smtClean="0">
                <a:latin typeface="Times" panose="02020603050405020304" pitchFamily="18" charset="0"/>
              </a:rPr>
              <a:t> </a:t>
            </a:r>
            <a:r>
              <a:rPr lang="en-GB" altLang="en-US" sz="2400" dirty="0">
                <a:latin typeface="Times" panose="02020603050405020304" pitchFamily="18" charset="0"/>
              </a:rPr>
              <a:t>are formulae, so are their conjunction, </a:t>
            </a:r>
            <a:r>
              <a:rPr lang="en-GB" altLang="en-US" sz="2400" i="1" dirty="0">
                <a:latin typeface="Times" panose="02020603050405020304" pitchFamily="18" charset="0"/>
              </a:rPr>
              <a:t>p</a:t>
            </a:r>
            <a:r>
              <a:rPr lang="en-GB" altLang="en-US" sz="2400" dirty="0" smtClean="0">
                <a:latin typeface="Times" panose="02020603050405020304" pitchFamily="18" charset="0"/>
              </a:rPr>
              <a:t> </a:t>
            </a:r>
            <a:r>
              <a:rPr lang="en-GB" altLang="en-US" sz="2400" dirty="0">
                <a:latin typeface="Symbol" panose="05050102010706020507" pitchFamily="18" charset="2"/>
              </a:rPr>
              <a:t>Ù</a:t>
            </a:r>
            <a:r>
              <a:rPr lang="en-GB" altLang="en-US" sz="2400" dirty="0">
                <a:latin typeface="Times" panose="02020603050405020304" pitchFamily="18" charset="0"/>
              </a:rPr>
              <a:t> </a:t>
            </a:r>
            <a:r>
              <a:rPr lang="en-GB" altLang="en-US" sz="2400" i="1" dirty="0">
                <a:latin typeface="Times" panose="02020603050405020304" pitchFamily="18" charset="0"/>
              </a:rPr>
              <a:t>q</a:t>
            </a:r>
            <a:r>
              <a:rPr lang="en-GB" altLang="en-US" sz="2400" dirty="0" smtClean="0">
                <a:latin typeface="Times" panose="02020603050405020304" pitchFamily="18" charset="0"/>
              </a:rPr>
              <a:t>; </a:t>
            </a:r>
            <a:r>
              <a:rPr lang="en-GB" altLang="en-US" sz="2400" dirty="0">
                <a:latin typeface="Times" panose="02020603050405020304" pitchFamily="18" charset="0"/>
              </a:rPr>
              <a:t>disjunction, </a:t>
            </a:r>
            <a:r>
              <a:rPr lang="en-GB" altLang="en-US" sz="2400" i="1" dirty="0">
                <a:latin typeface="Times" panose="02020603050405020304" pitchFamily="18" charset="0"/>
              </a:rPr>
              <a:t>p</a:t>
            </a:r>
            <a:r>
              <a:rPr lang="en-GB" altLang="en-US" sz="2400" dirty="0" smtClean="0">
                <a:latin typeface="Times" panose="02020603050405020304" pitchFamily="18" charset="0"/>
              </a:rPr>
              <a:t> </a:t>
            </a:r>
            <a:r>
              <a:rPr lang="en-GB" altLang="en-US" sz="2400" dirty="0">
                <a:latin typeface="Symbol" panose="05050102010706020507" pitchFamily="18" charset="2"/>
              </a:rPr>
              <a:t>Ú</a:t>
            </a:r>
            <a:r>
              <a:rPr lang="en-GB" altLang="en-US" sz="2400" dirty="0">
                <a:latin typeface="Times" panose="02020603050405020304" pitchFamily="18" charset="0"/>
              </a:rPr>
              <a:t> </a:t>
            </a:r>
            <a:r>
              <a:rPr lang="en-GB" altLang="en-US" sz="2400" i="1" dirty="0">
                <a:latin typeface="Times" panose="02020603050405020304" pitchFamily="18" charset="0"/>
              </a:rPr>
              <a:t>q</a:t>
            </a:r>
            <a:r>
              <a:rPr lang="en-GB" altLang="en-US" sz="2400" dirty="0" smtClean="0">
                <a:latin typeface="Times" panose="02020603050405020304" pitchFamily="18" charset="0"/>
              </a:rPr>
              <a:t>; </a:t>
            </a:r>
            <a:r>
              <a:rPr lang="en-GB" altLang="en-US" sz="2400" dirty="0">
                <a:latin typeface="Times" panose="02020603050405020304" pitchFamily="18" charset="0"/>
              </a:rPr>
              <a:t>and negation, </a:t>
            </a:r>
            <a:r>
              <a:rPr lang="en-GB" altLang="en-US" sz="2400" dirty="0" smtClean="0">
                <a:latin typeface="Times" panose="02020603050405020304" pitchFamily="18" charset="0"/>
              </a:rPr>
              <a:t>~</a:t>
            </a:r>
            <a:r>
              <a:rPr lang="en-GB" altLang="en-US" sz="2400" i="1" dirty="0">
                <a:latin typeface="Times" panose="02020603050405020304" pitchFamily="18" charset="0"/>
              </a:rPr>
              <a:t>p</a:t>
            </a:r>
            <a:endParaRPr lang="en-GB" altLang="en-US" sz="2400" dirty="0">
              <a:latin typeface="Times" panose="02020603050405020304" pitchFamily="18" charset="0"/>
            </a:endParaRPr>
          </a:p>
          <a:p>
            <a:pPr lvl="2" algn="just"/>
            <a:r>
              <a:rPr lang="en-GB" altLang="en-US" sz="2400" dirty="0" smtClean="0">
                <a:latin typeface="Symbol" panose="05050102010706020507" pitchFamily="18" charset="2"/>
              </a:rPr>
              <a:t>$</a:t>
            </a:r>
            <a:r>
              <a:rPr lang="en-GB" altLang="en-US" sz="2400" i="1" dirty="0" smtClean="0">
                <a:latin typeface="Times" panose="02020603050405020304" pitchFamily="18" charset="0"/>
              </a:rPr>
              <a:t>R</a:t>
            </a:r>
            <a:r>
              <a:rPr lang="en-GB" altLang="en-US" sz="2400" dirty="0">
                <a:latin typeface="Times" panose="02020603050405020304" pitchFamily="18" charset="0"/>
              </a:rPr>
              <a:t>(</a:t>
            </a:r>
            <a:r>
              <a:rPr lang="en-GB" altLang="en-US" sz="2400" i="1" dirty="0" smtClean="0">
                <a:latin typeface="Times" panose="02020603050405020304" pitchFamily="18" charset="0"/>
              </a:rPr>
              <a:t>p(R</a:t>
            </a:r>
            <a:r>
              <a:rPr lang="en-GB" altLang="en-US" sz="2400" dirty="0" smtClean="0">
                <a:latin typeface="Times" panose="02020603050405020304" pitchFamily="18" charset="0"/>
              </a:rPr>
              <a:t>)), where </a:t>
            </a:r>
            <a:r>
              <a:rPr lang="en-GB" altLang="en-US" sz="2400" i="1" dirty="0">
                <a:latin typeface="Times" panose="02020603050405020304" pitchFamily="18" charset="0"/>
              </a:rPr>
              <a:t>p(R) </a:t>
            </a:r>
            <a:r>
              <a:rPr lang="en-GB" altLang="en-US" sz="2400" dirty="0" smtClean="0">
                <a:latin typeface="Times" panose="02020603050405020304" pitchFamily="18" charset="0"/>
              </a:rPr>
              <a:t>denotes a formula and </a:t>
            </a:r>
            <a:r>
              <a:rPr lang="en-GB" altLang="en-US" sz="2400" i="1" dirty="0" smtClean="0">
                <a:latin typeface="Times" panose="02020603050405020304" pitchFamily="18" charset="0"/>
              </a:rPr>
              <a:t>R</a:t>
            </a:r>
            <a:r>
              <a:rPr lang="en-GB" altLang="en-US" sz="2400" dirty="0" smtClean="0">
                <a:latin typeface="Times" panose="02020603050405020304" pitchFamily="18" charset="0"/>
              </a:rPr>
              <a:t> is a tuple variable</a:t>
            </a:r>
          </a:p>
          <a:p>
            <a:pPr lvl="2" algn="just"/>
            <a:r>
              <a:rPr lang="en-GB" altLang="en-US" sz="2400" dirty="0" smtClean="0">
                <a:latin typeface="Symbol" panose="05050102010706020507" pitchFamily="18" charset="2"/>
              </a:rPr>
              <a:t>"</a:t>
            </a:r>
            <a:r>
              <a:rPr lang="en-GB" altLang="en-US" sz="2400" i="1" dirty="0" smtClean="0">
                <a:latin typeface="Times" panose="02020603050405020304" pitchFamily="18" charset="0"/>
              </a:rPr>
              <a:t>R(p(R</a:t>
            </a:r>
            <a:r>
              <a:rPr lang="en-GB" altLang="en-US" sz="2400" dirty="0" smtClean="0">
                <a:latin typeface="Times" panose="02020603050405020304" pitchFamily="18" charset="0"/>
              </a:rPr>
              <a:t>))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148671" y="339034"/>
            <a:ext cx="1407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{𝑇|p(𝑇)}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46229" y="1055560"/>
            <a:ext cx="121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Formula</a:t>
            </a:r>
            <a:endParaRPr lang="en-IN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1038115" y="799156"/>
            <a:ext cx="32656" cy="34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Relations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489" y="1518936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216"/>
            <a:ext cx="3159708" cy="3102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3343" y="15189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err="1" smtClean="0"/>
              <a:t>sname</a:t>
            </a:r>
            <a:endParaRPr lang="en-IN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18054" y="1571051"/>
            <a:ext cx="7040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 dirty="0" smtClean="0"/>
              <a:t>rating</a:t>
            </a:r>
            <a:endParaRPr lang="en-IN" sz="1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316991" y="1571051"/>
            <a:ext cx="5036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 dirty="0" smtClean="0"/>
              <a:t>age</a:t>
            </a:r>
            <a:endParaRPr lang="en-IN" sz="1600" b="1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003" y="1571051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3078" y="4720190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S3: Sailors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26392" y="4782237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R2: Reserves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69339" y="3349532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H1: Boats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831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TRC Example: Selection and Projection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Ex1: Find </a:t>
            </a:r>
            <a:r>
              <a:rPr lang="en-US" altLang="en-US" dirty="0"/>
              <a:t>all sailors with rating above </a:t>
            </a:r>
            <a:r>
              <a:rPr lang="en-US" altLang="en-US" dirty="0" smtClean="0"/>
              <a:t>7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58" y="1440781"/>
            <a:ext cx="2270957" cy="769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429" y="172021"/>
            <a:ext cx="1707028" cy="716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429" y="1279248"/>
            <a:ext cx="19661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TRC Example: Selection and Projection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Ex1: Find </a:t>
            </a:r>
            <a:r>
              <a:rPr lang="en-US" altLang="en-US" dirty="0"/>
              <a:t>all sailors with rating above </a:t>
            </a:r>
            <a:r>
              <a:rPr lang="en-US" altLang="en-US" dirty="0" smtClean="0"/>
              <a:t>7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26772" y="2273697"/>
            <a:ext cx="53070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{</a:t>
            </a:r>
            <a:r>
              <a:rPr lang="en-US" altLang="en-US" sz="3200" i="1" dirty="0"/>
              <a:t>S</a:t>
            </a:r>
            <a:r>
              <a:rPr lang="en-US" altLang="en-US" sz="3200" dirty="0"/>
              <a:t> |S </a:t>
            </a:r>
            <a:r>
              <a:rPr lang="en-US" altLang="en-US" sz="3200" dirty="0">
                <a:sym typeface="Symbol" panose="05050102010706020507" pitchFamily="18" charset="2"/>
              </a:rPr>
              <a:t></a:t>
            </a:r>
            <a:r>
              <a:rPr lang="en-US" altLang="en-US" sz="3200" i="1" dirty="0"/>
              <a:t>Sailors</a:t>
            </a:r>
            <a:r>
              <a:rPr lang="en-US" altLang="en-US" sz="3200" dirty="0"/>
              <a:t>  </a:t>
            </a:r>
            <a:r>
              <a:rPr lang="en-US" altLang="en-US" sz="3200" dirty="0">
                <a:sym typeface="Symbol" panose="05050102010706020507" pitchFamily="18" charset="2"/>
              </a:rPr>
              <a:t> </a:t>
            </a:r>
            <a:r>
              <a:rPr lang="en-US" altLang="en-US" sz="3200" i="1" dirty="0" err="1"/>
              <a:t>S.rating</a:t>
            </a:r>
            <a:r>
              <a:rPr lang="en-US" altLang="en-US" sz="3200" dirty="0"/>
              <a:t> &gt; 7}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44" y="1279248"/>
            <a:ext cx="2270957" cy="769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429" y="172021"/>
            <a:ext cx="1707028" cy="716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429" y="1279248"/>
            <a:ext cx="19661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TRC Example: Selection and Projection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118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Ex1: Find </a:t>
            </a:r>
            <a:r>
              <a:rPr lang="en-US" altLang="en-US" dirty="0"/>
              <a:t>all sailors with rating above </a:t>
            </a:r>
            <a:r>
              <a:rPr lang="en-US" altLang="en-US" dirty="0" smtClean="0"/>
              <a:t>7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Ex2: Find </a:t>
            </a:r>
            <a:r>
              <a:rPr lang="en-US" altLang="en-US" dirty="0"/>
              <a:t>names and </a:t>
            </a:r>
            <a:r>
              <a:rPr lang="en-US" altLang="en-US" dirty="0" smtClean="0"/>
              <a:t>ages </a:t>
            </a:r>
            <a:r>
              <a:rPr lang="en-US" altLang="en-US" dirty="0"/>
              <a:t>of sailors with rating above 7.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26772" y="2273697"/>
            <a:ext cx="53070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{</a:t>
            </a:r>
            <a:r>
              <a:rPr lang="en-US" altLang="en-US" sz="3200" i="1" dirty="0"/>
              <a:t>S</a:t>
            </a:r>
            <a:r>
              <a:rPr lang="en-US" altLang="en-US" sz="3200" dirty="0"/>
              <a:t> |S </a:t>
            </a:r>
            <a:r>
              <a:rPr lang="en-US" altLang="en-US" sz="3200" dirty="0">
                <a:sym typeface="Symbol" panose="05050102010706020507" pitchFamily="18" charset="2"/>
              </a:rPr>
              <a:t></a:t>
            </a:r>
            <a:r>
              <a:rPr lang="en-US" altLang="en-US" sz="3200" i="1" dirty="0"/>
              <a:t>Sailors</a:t>
            </a:r>
            <a:r>
              <a:rPr lang="en-US" altLang="en-US" sz="3200" dirty="0"/>
              <a:t>  </a:t>
            </a:r>
            <a:r>
              <a:rPr lang="en-US" altLang="en-US" sz="3200" dirty="0">
                <a:sym typeface="Symbol" panose="05050102010706020507" pitchFamily="18" charset="2"/>
              </a:rPr>
              <a:t> </a:t>
            </a:r>
            <a:r>
              <a:rPr lang="en-US" altLang="en-US" sz="3200" i="1" dirty="0" err="1"/>
              <a:t>S.rating</a:t>
            </a:r>
            <a:r>
              <a:rPr lang="en-US" altLang="en-US" sz="3200" dirty="0"/>
              <a:t> &gt; 7}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44" y="1279248"/>
            <a:ext cx="2270957" cy="769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429" y="172021"/>
            <a:ext cx="1707028" cy="716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429" y="1279248"/>
            <a:ext cx="19661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TRC Example: Selection and Projection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Ex1: Find </a:t>
            </a:r>
            <a:r>
              <a:rPr lang="en-US" altLang="en-US" dirty="0"/>
              <a:t>all sailors with rating above </a:t>
            </a:r>
            <a:r>
              <a:rPr lang="en-US" altLang="en-US" dirty="0" smtClean="0"/>
              <a:t>7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Ex2: Find </a:t>
            </a:r>
            <a:r>
              <a:rPr lang="en-US" altLang="en-US" dirty="0"/>
              <a:t>names and ages of sailors with rating above 7.</a:t>
            </a:r>
          </a:p>
          <a:p>
            <a:endParaRPr lang="en-US" altLang="en-US" dirty="0"/>
          </a:p>
          <a:p>
            <a:endParaRPr lang="en-IN" dirty="0" smtClean="0"/>
          </a:p>
          <a:p>
            <a:endParaRPr lang="en-IN" dirty="0" smtClean="0"/>
          </a:p>
          <a:p>
            <a:pPr lvl="1"/>
            <a:r>
              <a:rPr lang="en-US" altLang="en-US" dirty="0">
                <a:latin typeface="Tahoma" panose="020B0604030504040204" pitchFamily="34" charset="0"/>
              </a:rPr>
              <a:t>Note, here </a:t>
            </a:r>
            <a:r>
              <a:rPr lang="en-US" altLang="en-US" i="1" dirty="0">
                <a:latin typeface="Tahoma" panose="020B0604030504040204" pitchFamily="34" charset="0"/>
              </a:rPr>
              <a:t>S </a:t>
            </a:r>
            <a:r>
              <a:rPr lang="en-US" altLang="en-US" dirty="0">
                <a:latin typeface="Tahoma" panose="020B0604030504040204" pitchFamily="34" charset="0"/>
              </a:rPr>
              <a:t> is a tuple variable of 2 fields (i.e.</a:t>
            </a:r>
            <a:r>
              <a:rPr lang="en-US" altLang="en-US" dirty="0">
                <a:solidFill>
                  <a:srgbClr val="71010C"/>
                </a:solidFill>
                <a:latin typeface="Tahoma" panose="020B0604030504040204" pitchFamily="34" charset="0"/>
              </a:rPr>
              <a:t> {S} is a projection of </a:t>
            </a:r>
            <a:r>
              <a:rPr lang="en-US" altLang="en-US" i="1" dirty="0">
                <a:solidFill>
                  <a:srgbClr val="71010C"/>
                </a:solidFill>
                <a:latin typeface="Tahoma" panose="020B0604030504040204" pitchFamily="34" charset="0"/>
              </a:rPr>
              <a:t>sailors</a:t>
            </a:r>
            <a:r>
              <a:rPr lang="en-US" altLang="en-US" i="1" dirty="0">
                <a:latin typeface="Tahoma" panose="020B0604030504040204" pitchFamily="34" charset="0"/>
              </a:rPr>
              <a:t>)</a:t>
            </a:r>
            <a:r>
              <a:rPr lang="en-US" altLang="en-US" dirty="0">
                <a:latin typeface="Tahoma" panose="020B0604030504040204" pitchFamily="34" charset="0"/>
              </a:rPr>
              <a:t>, since only 2 fields are ever mentioned </a:t>
            </a:r>
            <a:r>
              <a:rPr lang="en-US" altLang="en-US" dirty="0">
                <a:solidFill>
                  <a:srgbClr val="71010C"/>
                </a:solidFill>
                <a:latin typeface="Tahoma" panose="020B0604030504040204" pitchFamily="34" charset="0"/>
              </a:rPr>
              <a:t>and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i="1" dirty="0">
                <a:latin typeface="Tahoma" panose="020B0604030504040204" pitchFamily="34" charset="0"/>
              </a:rPr>
              <a:t>S</a:t>
            </a:r>
            <a:r>
              <a:rPr lang="en-US" altLang="en-US" dirty="0">
                <a:latin typeface="Tahoma" panose="020B0604030504040204" pitchFamily="34" charset="0"/>
              </a:rPr>
              <a:t> is never used to range over any relations in the query</a:t>
            </a:r>
            <a:r>
              <a:rPr lang="en-US" altLang="en-US" dirty="0" smtClean="0">
                <a:latin typeface="Tahoma" panose="020B0604030504040204" pitchFamily="34" charset="0"/>
              </a:rPr>
              <a:t>.</a:t>
            </a:r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26772" y="2273697"/>
            <a:ext cx="53070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{</a:t>
            </a:r>
            <a:r>
              <a:rPr lang="en-US" altLang="en-US" sz="3200" i="1" dirty="0"/>
              <a:t>S</a:t>
            </a:r>
            <a:r>
              <a:rPr lang="en-US" altLang="en-US" sz="3200" dirty="0"/>
              <a:t> |S </a:t>
            </a:r>
            <a:r>
              <a:rPr lang="en-US" altLang="en-US" sz="3200" dirty="0">
                <a:sym typeface="Symbol" panose="05050102010706020507" pitchFamily="18" charset="2"/>
              </a:rPr>
              <a:t></a:t>
            </a:r>
            <a:r>
              <a:rPr lang="en-US" altLang="en-US" sz="3200" i="1" dirty="0"/>
              <a:t>Sailors</a:t>
            </a:r>
            <a:r>
              <a:rPr lang="en-US" altLang="en-US" sz="3200" dirty="0"/>
              <a:t>  </a:t>
            </a:r>
            <a:r>
              <a:rPr lang="en-US" altLang="en-US" sz="3200" dirty="0">
                <a:sym typeface="Symbol" panose="05050102010706020507" pitchFamily="18" charset="2"/>
              </a:rPr>
              <a:t> </a:t>
            </a:r>
            <a:r>
              <a:rPr lang="en-US" altLang="en-US" sz="3200" i="1" dirty="0" err="1"/>
              <a:t>S.rating</a:t>
            </a:r>
            <a:r>
              <a:rPr lang="en-US" altLang="en-US" sz="3200" dirty="0"/>
              <a:t> &gt; 7}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698172" y="3636856"/>
            <a:ext cx="91657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{</a:t>
            </a:r>
            <a:r>
              <a:rPr lang="en-US" altLang="en-US" sz="3200" i="1" dirty="0"/>
              <a:t>S</a:t>
            </a:r>
            <a:r>
              <a:rPr lang="en-US" altLang="en-US" sz="3200" dirty="0"/>
              <a:t> | </a:t>
            </a:r>
            <a:r>
              <a:rPr lang="en-US" altLang="en-US" sz="3200" dirty="0">
                <a:sym typeface="Symbol" panose="05050102010706020507" pitchFamily="18" charset="2"/>
              </a:rPr>
              <a:t></a:t>
            </a:r>
            <a:r>
              <a:rPr lang="en-US" altLang="en-US" sz="3200" i="1" dirty="0"/>
              <a:t>S1 </a:t>
            </a:r>
            <a:r>
              <a:rPr lang="en-US" altLang="en-US" sz="3200" dirty="0">
                <a:sym typeface="Symbol" panose="05050102010706020507" pitchFamily="18" charset="2"/>
              </a:rPr>
              <a:t></a:t>
            </a:r>
            <a:r>
              <a:rPr lang="en-US" altLang="en-US" sz="3200" i="1" dirty="0"/>
              <a:t>Sailors</a:t>
            </a:r>
            <a:r>
              <a:rPr lang="en-US" altLang="en-US" sz="3200" dirty="0"/>
              <a:t>(</a:t>
            </a:r>
            <a:r>
              <a:rPr lang="en-US" altLang="en-US" sz="3200" i="1" dirty="0"/>
              <a:t>S1.rating</a:t>
            </a:r>
            <a:r>
              <a:rPr lang="en-US" altLang="en-US" sz="3200" dirty="0"/>
              <a:t> &gt; 7 </a:t>
            </a:r>
            <a:r>
              <a:rPr lang="en-US" altLang="en-US" sz="3200" dirty="0" smtClean="0">
                <a:sym typeface="Symbol" panose="05050102010706020507" pitchFamily="18" charset="2"/>
              </a:rPr>
              <a:t></a:t>
            </a:r>
            <a:r>
              <a:rPr lang="en-US" altLang="en-US" sz="3200" dirty="0" smtClean="0"/>
              <a:t> </a:t>
            </a:r>
            <a:r>
              <a:rPr lang="en-US" altLang="en-US" sz="3200" i="1" dirty="0" err="1"/>
              <a:t>S.sname</a:t>
            </a:r>
            <a:r>
              <a:rPr lang="en-US" altLang="en-US" sz="3200" i="1" dirty="0"/>
              <a:t> = S1.sname</a:t>
            </a:r>
            <a:r>
              <a:rPr lang="en-US" altLang="en-US" sz="3200" dirty="0"/>
              <a:t> </a:t>
            </a:r>
          </a:p>
          <a:p>
            <a:r>
              <a:rPr lang="en-US" altLang="en-US" sz="3200" dirty="0" smtClean="0">
                <a:sym typeface="Symbol" panose="05050102010706020507" pitchFamily="18" charset="2"/>
              </a:rPr>
              <a:t></a:t>
            </a:r>
            <a:r>
              <a:rPr lang="en-US" altLang="en-US" sz="3200" dirty="0" smtClean="0"/>
              <a:t> </a:t>
            </a:r>
            <a:r>
              <a:rPr lang="en-US" altLang="en-US" sz="3200" i="1" dirty="0" err="1"/>
              <a:t>S.age</a:t>
            </a:r>
            <a:r>
              <a:rPr lang="en-US" altLang="en-US" sz="3200" i="1" dirty="0"/>
              <a:t> = S1.age</a:t>
            </a:r>
            <a:r>
              <a:rPr lang="en-US" altLang="en-US" sz="3200" dirty="0"/>
              <a:t>)}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44" y="1279248"/>
            <a:ext cx="2270957" cy="769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429" y="172021"/>
            <a:ext cx="1707028" cy="716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429" y="1279248"/>
            <a:ext cx="19661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790"/>
            <a:ext cx="10515600" cy="1325563"/>
          </a:xfrm>
        </p:spPr>
        <p:txBody>
          <a:bodyPr/>
          <a:lstStyle/>
          <a:p>
            <a:r>
              <a:rPr lang="en-IN" dirty="0" smtClean="0"/>
              <a:t>Example Relations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700" y="1645629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877866" y="1745843"/>
            <a:ext cx="3159708" cy="3102555"/>
            <a:chOff x="866312" y="1482406"/>
            <a:chExt cx="3159708" cy="31025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312" y="1482406"/>
              <a:ext cx="3159708" cy="31025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93343" y="1518936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 err="1" smtClean="0"/>
                <a:t>sname</a:t>
              </a:r>
              <a:endParaRPr lang="en-IN" b="1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8054" y="1571051"/>
              <a:ext cx="7040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 dirty="0" smtClean="0"/>
                <a:t>rating</a:t>
              </a:r>
              <a:endParaRPr lang="en-IN" sz="1600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991" y="1571051"/>
              <a:ext cx="5036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 dirty="0" smtClean="0"/>
                <a:t>age</a:t>
              </a:r>
              <a:endParaRPr lang="en-IN" sz="1600" b="1" i="1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050" y="1518936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7574" y="3842820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S3: Sailors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08468" y="4096476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R2: Reserves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86105" y="3270913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H1: Boats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71154" y="1072392"/>
            <a:ext cx="8014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Ex3: Find </a:t>
            </a:r>
            <a:r>
              <a:rPr lang="en-US" altLang="en-US" sz="2800" dirty="0"/>
              <a:t>sailors rated &gt; 7 who’ve reserved boat #103 </a:t>
            </a:r>
          </a:p>
        </p:txBody>
      </p:sp>
    </p:spTree>
    <p:extLst>
      <p:ext uri="{BB962C8B-B14F-4D97-AF65-F5344CB8AC3E}">
        <p14:creationId xmlns:p14="http://schemas.microsoft.com/office/powerpoint/2010/main" val="11927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Query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Query languages allow the manipulation and retrieval of data from a </a:t>
            </a:r>
            <a:r>
              <a:rPr lang="en-US" dirty="0" smtClean="0"/>
              <a:t>database</a:t>
            </a:r>
          </a:p>
          <a:p>
            <a:r>
              <a:rPr lang="en-US" altLang="en-US" dirty="0"/>
              <a:t>Two mathematical Query Languages form the basis for “real” languages (e.g. SQL),</a:t>
            </a:r>
            <a:endParaRPr lang="en-US" dirty="0" smtClean="0"/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Relational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Algebra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rocedural 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language (step-by-step procedure)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to represent execution plans </a:t>
            </a:r>
          </a:p>
          <a:p>
            <a:r>
              <a:rPr lang="en-US" b="1" dirty="0" smtClean="0"/>
              <a:t>Relational </a:t>
            </a:r>
            <a:r>
              <a:rPr lang="en-US" b="1" dirty="0"/>
              <a:t>Calculus</a:t>
            </a:r>
          </a:p>
          <a:p>
            <a:pPr lvl="1"/>
            <a:r>
              <a:rPr lang="en-US" altLang="zh-CN" dirty="0"/>
              <a:t>Non-procedural</a:t>
            </a:r>
            <a:r>
              <a:rPr lang="zh-CN" altLang="en-US" dirty="0"/>
              <a:t> </a:t>
            </a:r>
            <a:r>
              <a:rPr lang="en-US" altLang="zh-CN" dirty="0"/>
              <a:t>(declarative)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pPr lvl="1"/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b="1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want,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b="1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pPr lvl="1"/>
            <a:r>
              <a:rPr lang="en-US" altLang="zh-CN" dirty="0"/>
              <a:t>Foundation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4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Example: </a:t>
            </a:r>
            <a:r>
              <a:rPr lang="en-IN" dirty="0" smtClean="0"/>
              <a:t>Joins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082"/>
            <a:ext cx="10515600" cy="1061858"/>
          </a:xfrm>
        </p:spPr>
        <p:txBody>
          <a:bodyPr/>
          <a:lstStyle/>
          <a:p>
            <a:r>
              <a:rPr lang="en-US" altLang="en-US" dirty="0" smtClean="0"/>
              <a:t>Ex3: Find </a:t>
            </a:r>
            <a:r>
              <a:rPr lang="en-US" altLang="en-US" dirty="0"/>
              <a:t>sailors rated &gt; 7 who’ve reserved boat #103 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82487" y="2967335"/>
            <a:ext cx="97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{S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S.rating</a:t>
            </a:r>
            <a:r>
              <a:rPr lang="en-US" altLang="en-US" sz="2800" dirty="0"/>
              <a:t> &gt; 7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R(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R.sid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             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R.bid</a:t>
            </a:r>
            <a:r>
              <a:rPr lang="en-US" altLang="en-US" sz="2800" dirty="0"/>
              <a:t> = 103)}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232991"/>
            <a:ext cx="89807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Note the use of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 to find a tuple in Reserves that `joins with’ the Sailors tuple under consideration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41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60697"/>
            <a:ext cx="10515600" cy="1325563"/>
          </a:xfrm>
        </p:spPr>
        <p:txBody>
          <a:bodyPr/>
          <a:lstStyle/>
          <a:p>
            <a:r>
              <a:rPr lang="en-IN" dirty="0" smtClean="0"/>
              <a:t>Example Relations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9089" y="1712814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54506"/>
            <a:ext cx="3159708" cy="3102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3343" y="168222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err="1" smtClean="0"/>
              <a:t>sname</a:t>
            </a:r>
            <a:endParaRPr lang="en-IN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18054" y="1734341"/>
            <a:ext cx="7040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 dirty="0" smtClean="0"/>
              <a:t>rating</a:t>
            </a:r>
            <a:endParaRPr lang="en-IN" sz="1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316991" y="1734341"/>
            <a:ext cx="5036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 dirty="0" smtClean="0"/>
              <a:t>age</a:t>
            </a:r>
            <a:endParaRPr lang="en-IN" sz="1600" b="1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974" y="1785502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2238" y="394719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S3: Sailors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28857" y="4408864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R2: Reserves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32055" y="3529713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H1: Boats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04510" y="1103187"/>
            <a:ext cx="8827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latin typeface="Tahoma" panose="020B0604030504040204" pitchFamily="34" charset="0"/>
              </a:rPr>
              <a:t>Ex4: Find </a:t>
            </a:r>
            <a:r>
              <a:rPr lang="en-US" altLang="en-US" sz="2800" dirty="0">
                <a:latin typeface="Tahoma" panose="020B0604030504040204" pitchFamily="34" charset="0"/>
              </a:rPr>
              <a:t>sailors rated &gt; 7 who’ve reserved a </a:t>
            </a:r>
            <a:r>
              <a:rPr lang="en-US" altLang="en-US" sz="2800" u="sng" dirty="0">
                <a:solidFill>
                  <a:srgbClr val="FF3300"/>
                </a:solidFill>
                <a:latin typeface="Tahoma" panose="020B0604030504040204" pitchFamily="34" charset="0"/>
              </a:rPr>
              <a:t>red boat</a:t>
            </a:r>
          </a:p>
        </p:txBody>
      </p:sp>
    </p:spTree>
    <p:extLst>
      <p:ext uri="{BB962C8B-B14F-4D97-AF65-F5344CB8AC3E}">
        <p14:creationId xmlns:p14="http://schemas.microsoft.com/office/powerpoint/2010/main" val="17406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Example: </a:t>
            </a:r>
            <a:r>
              <a:rPr lang="en-IN" dirty="0" smtClean="0"/>
              <a:t>Joins contd.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</a:rPr>
              <a:t>Find sailors rated &gt; 7 who’ve reserved a </a:t>
            </a:r>
            <a:r>
              <a:rPr lang="en-US" altLang="en-US" u="sng" dirty="0">
                <a:solidFill>
                  <a:srgbClr val="FF3300"/>
                </a:solidFill>
                <a:latin typeface="Tahoma" panose="020B0604030504040204" pitchFamily="34" charset="0"/>
              </a:rPr>
              <a:t>red boat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839686" y="2513150"/>
            <a:ext cx="77397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{S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S.rating</a:t>
            </a:r>
            <a:r>
              <a:rPr lang="en-US" altLang="en-US" sz="2800" dirty="0"/>
              <a:t> &gt; 7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      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R(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R.sid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              </a:t>
            </a:r>
            <a:r>
              <a:rPr lang="en-US" altLang="en-US" sz="2800" dirty="0">
                <a:sym typeface="Symbol" panose="05050102010706020507" pitchFamily="18" charset="2"/>
              </a:rPr>
              <a:t> B(</a:t>
            </a:r>
            <a:r>
              <a:rPr lang="en-US" altLang="en-US" sz="2800" dirty="0" err="1">
                <a:sym typeface="Symbol" panose="05050102010706020507" pitchFamily="18" charset="2"/>
              </a:rPr>
              <a:t>BBoats</a:t>
            </a:r>
            <a:r>
              <a:rPr lang="en-US" altLang="en-US" sz="2800" dirty="0">
                <a:sym typeface="Symbol" panose="05050102010706020507" pitchFamily="18" charset="2"/>
              </a:rPr>
              <a:t>  </a:t>
            </a:r>
            <a:r>
              <a:rPr lang="en-US" altLang="en-US" sz="2800" dirty="0" err="1">
                <a:sym typeface="Symbol" panose="05050102010706020507" pitchFamily="18" charset="2"/>
              </a:rPr>
              <a:t>B.bid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 err="1">
                <a:sym typeface="Symbol" panose="05050102010706020507" pitchFamily="18" charset="2"/>
              </a:rPr>
              <a:t>R.bid</a:t>
            </a:r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                         </a:t>
            </a:r>
            <a:r>
              <a:rPr lang="en-US" altLang="en-US" sz="2800" dirty="0" err="1">
                <a:sym typeface="Symbol" panose="05050102010706020507" pitchFamily="18" charset="2"/>
              </a:rPr>
              <a:t>B.color</a:t>
            </a:r>
            <a:r>
              <a:rPr lang="en-US" altLang="en-US" sz="2800" dirty="0">
                <a:sym typeface="Symbol" panose="05050102010706020507" pitchFamily="18" charset="2"/>
              </a:rPr>
              <a:t> = ‘red’</a:t>
            </a:r>
            <a:r>
              <a:rPr lang="en-US" altLang="en-US" sz="2800" dirty="0"/>
              <a:t>))}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582592"/>
            <a:ext cx="94488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ahoma" panose="020B0604030504040204" pitchFamily="34" charset="0"/>
              </a:rPr>
              <a:t>Observe how the parentheses control the scope of each quantifier’s binding. (Similar to SQL!)</a:t>
            </a:r>
          </a:p>
        </p:txBody>
      </p:sp>
    </p:spTree>
    <p:extLst>
      <p:ext uri="{BB962C8B-B14F-4D97-AF65-F5344CB8AC3E}">
        <p14:creationId xmlns:p14="http://schemas.microsoft.com/office/powerpoint/2010/main" val="10519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87"/>
            <a:ext cx="10515600" cy="1325563"/>
          </a:xfrm>
        </p:spPr>
        <p:txBody>
          <a:bodyPr/>
          <a:lstStyle/>
          <a:p>
            <a:r>
              <a:rPr lang="en-IN" dirty="0" smtClean="0"/>
              <a:t>Example Relations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2005" y="1590204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813499" y="1667258"/>
            <a:ext cx="3159708" cy="3102555"/>
            <a:chOff x="838200" y="1491216"/>
            <a:chExt cx="3159708" cy="31025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91216"/>
              <a:ext cx="3159708" cy="31025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93343" y="1518936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 err="1" smtClean="0"/>
                <a:t>sname</a:t>
              </a:r>
              <a:endParaRPr lang="en-IN" b="1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8054" y="1571051"/>
              <a:ext cx="7040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 dirty="0" smtClean="0"/>
                <a:t>rating</a:t>
              </a:r>
              <a:endParaRPr lang="en-IN" sz="1600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991" y="1571051"/>
              <a:ext cx="5036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 dirty="0" smtClean="0"/>
                <a:t>age</a:t>
              </a:r>
              <a:endParaRPr lang="en-IN" sz="1600" b="1" i="1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790" y="1568272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73207" y="3945164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S3: Sailors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88049" y="4062110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R2: Reserves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91790" y="3269697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H1: Boats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86223" y="996670"/>
            <a:ext cx="7824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latin typeface="Tahoma" panose="020B0604030504040204" pitchFamily="34" charset="0"/>
              </a:rPr>
              <a:t>Ex5: Find </a:t>
            </a:r>
            <a:r>
              <a:rPr lang="en-US" altLang="en-US" sz="2800" dirty="0">
                <a:latin typeface="Tahoma" panose="020B0604030504040204" pitchFamily="34" charset="0"/>
              </a:rPr>
              <a:t>sailors who’ve reserved </a:t>
            </a:r>
            <a:r>
              <a:rPr lang="en-US" altLang="en-US" sz="2800" b="1" dirty="0">
                <a:latin typeface="Tahoma" panose="020B0604030504040204" pitchFamily="34" charset="0"/>
              </a:rPr>
              <a:t>all</a:t>
            </a:r>
            <a:r>
              <a:rPr lang="en-US" altLang="en-US" sz="2800" dirty="0">
                <a:latin typeface="Tahoma" panose="020B0604030504040204" pitchFamily="34" charset="0"/>
              </a:rPr>
              <a:t> </a:t>
            </a:r>
            <a:r>
              <a:rPr lang="en-US" altLang="en-US" sz="2800" dirty="0" smtClean="0">
                <a:latin typeface="Tahoma" panose="020B0604030504040204" pitchFamily="34" charset="0"/>
              </a:rPr>
              <a:t>boats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Example: </a:t>
            </a:r>
            <a:r>
              <a:rPr lang="en-IN" dirty="0" smtClean="0"/>
              <a:t>Division</a:t>
            </a:r>
            <a:r>
              <a:rPr lang="en-IN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Tahoma" panose="020B0604030504040204" pitchFamily="34" charset="0"/>
              </a:rPr>
              <a:t>Ex5: Find </a:t>
            </a:r>
            <a:r>
              <a:rPr lang="en-US" altLang="en-US" dirty="0">
                <a:latin typeface="Tahoma" panose="020B0604030504040204" pitchFamily="34" charset="0"/>
              </a:rPr>
              <a:t>sailors who’ve reserved </a:t>
            </a:r>
            <a:r>
              <a:rPr lang="en-US" altLang="en-US" b="1" dirty="0">
                <a:latin typeface="Tahoma" panose="020B0604030504040204" pitchFamily="34" charset="0"/>
              </a:rPr>
              <a:t>all</a:t>
            </a:r>
            <a:r>
              <a:rPr lang="en-US" altLang="en-US" dirty="0">
                <a:latin typeface="Tahoma" panose="020B0604030504040204" pitchFamily="34" charset="0"/>
              </a:rPr>
              <a:t>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24743" y="244783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dirty="0"/>
              <a:t>{S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   </a:t>
            </a:r>
            <a:r>
              <a:rPr lang="en-US" altLang="en-US" sz="2800" dirty="0" err="1">
                <a:sym typeface="Symbol" panose="05050102010706020507" pitchFamily="18" charset="2"/>
              </a:rPr>
              <a:t>BBoats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/>
              <a:t>(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                                (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R.sid</a:t>
            </a:r>
            <a:endParaRPr lang="en-US" altLang="en-US" sz="2800" dirty="0"/>
          </a:p>
          <a:p>
            <a:r>
              <a:rPr lang="en-US" altLang="en-US" sz="2800" dirty="0"/>
              <a:t>                                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B.bid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 err="1">
                <a:sym typeface="Symbol" panose="05050102010706020507" pitchFamily="18" charset="2"/>
              </a:rPr>
              <a:t>R.bid</a:t>
            </a:r>
            <a:r>
              <a:rPr lang="en-US" altLang="en-US" sz="2800" dirty="0"/>
              <a:t>))}</a:t>
            </a:r>
          </a:p>
        </p:txBody>
      </p:sp>
      <p:sp>
        <p:nvSpPr>
          <p:cNvPr id="7" name="Rectangle 6"/>
          <p:cNvSpPr/>
          <p:nvPr/>
        </p:nvSpPr>
        <p:spPr>
          <a:xfrm>
            <a:off x="664029" y="4613786"/>
            <a:ext cx="9459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Find all sailors </a:t>
            </a:r>
            <a:r>
              <a:rPr lang="en-US" altLang="en-US" sz="2800" i="1" dirty="0"/>
              <a:t>S</a:t>
            </a:r>
            <a:r>
              <a:rPr lang="en-US" altLang="en-US" sz="2800" dirty="0"/>
              <a:t> such that for each tuple </a:t>
            </a:r>
            <a:r>
              <a:rPr lang="en-US" altLang="en-US" sz="2800" i="1" dirty="0"/>
              <a:t>B</a:t>
            </a:r>
            <a:r>
              <a:rPr lang="en-US" altLang="en-US" sz="2800" dirty="0"/>
              <a:t>  in Boats there is a tuple in Reserves showing that sailor </a:t>
            </a:r>
            <a:r>
              <a:rPr lang="en-US" altLang="en-US" sz="2800" i="1" dirty="0"/>
              <a:t>S</a:t>
            </a:r>
            <a:r>
              <a:rPr lang="en-US" altLang="en-US" sz="2800" dirty="0"/>
              <a:t> has reserved 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27" y="365125"/>
            <a:ext cx="2461473" cy="624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68" y="1274182"/>
            <a:ext cx="1867062" cy="602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84879" y="992690"/>
            <a:ext cx="79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Sailors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584878" y="1810557"/>
            <a:ext cx="101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Reserves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628833" y="2734232"/>
            <a:ext cx="7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Boats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843" y="2157706"/>
            <a:ext cx="2080440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Example: </a:t>
            </a:r>
            <a:r>
              <a:rPr lang="en-IN" dirty="0" smtClean="0"/>
              <a:t>Division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Ex6: Find </a:t>
            </a:r>
            <a:r>
              <a:rPr lang="en-US" altLang="en-US" dirty="0"/>
              <a:t>sailors who’ve reserved all </a:t>
            </a:r>
            <a:r>
              <a:rPr lang="en-US" altLang="en-US" dirty="0">
                <a:solidFill>
                  <a:srgbClr val="CC0000"/>
                </a:solidFill>
              </a:rPr>
              <a:t>Red</a:t>
            </a:r>
            <a:r>
              <a:rPr lang="en-US" altLang="en-US" dirty="0"/>
              <a:t>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599" y="356874"/>
            <a:ext cx="3156857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Example: </a:t>
            </a:r>
            <a:r>
              <a:rPr lang="en-IN" dirty="0" smtClean="0"/>
              <a:t>Division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Ex6: Find </a:t>
            </a:r>
            <a:r>
              <a:rPr lang="en-US" altLang="en-US" dirty="0"/>
              <a:t>sailors who’ve reserved all </a:t>
            </a:r>
            <a:r>
              <a:rPr lang="en-US" altLang="en-US" dirty="0">
                <a:solidFill>
                  <a:srgbClr val="CC0000"/>
                </a:solidFill>
              </a:rPr>
              <a:t>Red</a:t>
            </a:r>
            <a:r>
              <a:rPr lang="en-US" altLang="en-US" dirty="0"/>
              <a:t>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88572" y="2458721"/>
            <a:ext cx="94270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{ S </a:t>
            </a:r>
            <a:r>
              <a:rPr lang="en-US" altLang="en-US" sz="2800" dirty="0"/>
              <a:t>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   B  Boats ( </a:t>
            </a:r>
            <a:r>
              <a:rPr lang="en-US" altLang="en-US" sz="2800" dirty="0" err="1">
                <a:sym typeface="Symbol" panose="05050102010706020507" pitchFamily="18" charset="2"/>
              </a:rPr>
              <a:t>B.color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2800" b="1" dirty="0">
                <a:latin typeface="Tahoma" panose="020B0604030504040204" pitchFamily="34" charset="0"/>
              </a:rPr>
              <a:t> ‘red’ </a:t>
            </a:r>
            <a:r>
              <a:rPr lang="en-US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</a:t>
            </a:r>
            <a:endParaRPr lang="en-US" altLang="en-US" sz="2800" dirty="0"/>
          </a:p>
          <a:p>
            <a:r>
              <a:rPr lang="en-US" altLang="en-US" sz="2800" dirty="0"/>
              <a:t>      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R(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= </a:t>
            </a:r>
            <a:r>
              <a:rPr lang="en-US" altLang="en-US" sz="2800" dirty="0" err="1" smtClean="0"/>
              <a:t>R.sid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</a:t>
            </a:r>
            <a:r>
              <a:rPr lang="en-US" altLang="en-US" sz="2800" dirty="0" smtClean="0"/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B.bid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 err="1">
                <a:sym typeface="Symbol" panose="05050102010706020507" pitchFamily="18" charset="2"/>
              </a:rPr>
              <a:t>R.bid</a:t>
            </a:r>
            <a:r>
              <a:rPr lang="en-US" altLang="en-US" sz="2800" dirty="0"/>
              <a:t>))}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599" y="356874"/>
            <a:ext cx="3156857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Example: </a:t>
            </a:r>
            <a:r>
              <a:rPr lang="en-IN" dirty="0" smtClean="0"/>
              <a:t>Division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who’ve reserved all </a:t>
            </a:r>
            <a:r>
              <a:rPr lang="en-US" altLang="en-US" dirty="0">
                <a:solidFill>
                  <a:srgbClr val="CC0000"/>
                </a:solidFill>
              </a:rPr>
              <a:t>Red</a:t>
            </a:r>
            <a:r>
              <a:rPr lang="en-US" altLang="en-US" dirty="0"/>
              <a:t>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88572" y="2458721"/>
            <a:ext cx="94270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   B  Boats ( </a:t>
            </a:r>
            <a:r>
              <a:rPr lang="en-US" altLang="en-US" sz="2800" dirty="0" err="1">
                <a:sym typeface="Symbol" panose="05050102010706020507" pitchFamily="18" charset="2"/>
              </a:rPr>
              <a:t>B.color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2800" b="1" dirty="0">
                <a:latin typeface="Tahoma" panose="020B0604030504040204" pitchFamily="34" charset="0"/>
              </a:rPr>
              <a:t> ‘red’ </a:t>
            </a:r>
            <a:r>
              <a:rPr lang="en-US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</a:t>
            </a:r>
            <a:endParaRPr lang="en-US" altLang="en-US" sz="2800" dirty="0"/>
          </a:p>
          <a:p>
            <a:r>
              <a:rPr lang="en-US" altLang="en-US" sz="2800" dirty="0"/>
              <a:t>      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R(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= </a:t>
            </a:r>
            <a:r>
              <a:rPr lang="en-US" altLang="en-US" sz="2800" dirty="0" err="1" smtClean="0"/>
              <a:t>R.sid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</a:t>
            </a:r>
            <a:r>
              <a:rPr lang="en-US" altLang="en-US" sz="2800" dirty="0" smtClean="0"/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B.bid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 err="1">
                <a:sym typeface="Symbol" panose="05050102010706020507" pitchFamily="18" charset="2"/>
              </a:rPr>
              <a:t>R.bid</a:t>
            </a:r>
            <a:r>
              <a:rPr lang="en-US" altLang="en-US" sz="2800" dirty="0"/>
              <a:t>))}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1682998" y="3843716"/>
                <a:ext cx="4830361" cy="513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altLang="en-US" sz="2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8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800">
                        <a:latin typeface="Cambria Math" panose="02040503050406030204" pitchFamily="18" charset="0"/>
                      </a:rPr>
                      <m:t>equivalent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I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altLang="en-US" sz="28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 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998" y="3843716"/>
                <a:ext cx="4830361" cy="513282"/>
              </a:xfrm>
              <a:prstGeom prst="rect">
                <a:avLst/>
              </a:prstGeom>
              <a:blipFill>
                <a:blip r:embed="rId2"/>
                <a:stretch>
                  <a:fillRect r="-253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83348"/>
              </p:ext>
            </p:extLst>
          </p:nvPr>
        </p:nvGraphicFramePr>
        <p:xfrm>
          <a:off x="5802085" y="4369719"/>
          <a:ext cx="2383971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91931">
                  <a:extLst>
                    <a:ext uri="{9D8B030D-6E8A-4147-A177-3AD203B41FA5}">
                      <a16:colId xmlns:a16="http://schemas.microsoft.com/office/drawing/2014/main" val="2307293446"/>
                    </a:ext>
                  </a:extLst>
                </a:gridCol>
                <a:gridCol w="645251">
                  <a:extLst>
                    <a:ext uri="{9D8B030D-6E8A-4147-A177-3AD203B41FA5}">
                      <a16:colId xmlns:a16="http://schemas.microsoft.com/office/drawing/2014/main" val="585645638"/>
                    </a:ext>
                  </a:extLst>
                </a:gridCol>
                <a:gridCol w="643946">
                  <a:extLst>
                    <a:ext uri="{9D8B030D-6E8A-4147-A177-3AD203B41FA5}">
                      <a16:colId xmlns:a16="http://schemas.microsoft.com/office/drawing/2014/main" val="3634187070"/>
                    </a:ext>
                  </a:extLst>
                </a:gridCol>
                <a:gridCol w="602843">
                  <a:extLst>
                    <a:ext uri="{9D8B030D-6E8A-4147-A177-3AD203B41FA5}">
                      <a16:colId xmlns:a16="http://schemas.microsoft.com/office/drawing/2014/main" val="2040148725"/>
                    </a:ext>
                  </a:extLst>
                </a:gridCol>
              </a:tblGrid>
              <a:tr h="431570">
                <a:tc rowSpan="4"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sz="2400" dirty="0" smtClean="0"/>
                        <a:t>p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sz="2400" dirty="0" smtClean="0"/>
                        <a:t> q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830102"/>
                  </a:ext>
                </a:extLst>
              </a:tr>
              <a:tr h="43157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T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F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10366"/>
                  </a:ext>
                </a:extLst>
              </a:tr>
              <a:tr h="43157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T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IN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26438"/>
                  </a:ext>
                </a:extLst>
              </a:tr>
              <a:tr h="43157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F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IN" sz="2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IN" sz="24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48473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99" y="356874"/>
            <a:ext cx="3156857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Example: </a:t>
            </a:r>
            <a:r>
              <a:rPr lang="en-IN" dirty="0" smtClean="0"/>
              <a:t>Division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who’ve reserved all </a:t>
            </a:r>
            <a:r>
              <a:rPr lang="en-US" altLang="en-US" dirty="0">
                <a:solidFill>
                  <a:srgbClr val="CC0000"/>
                </a:solidFill>
              </a:rPr>
              <a:t>Red</a:t>
            </a:r>
            <a:r>
              <a:rPr lang="en-US" altLang="en-US" dirty="0"/>
              <a:t>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88572" y="2458721"/>
            <a:ext cx="94270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   B  Boats ( </a:t>
            </a:r>
            <a:r>
              <a:rPr lang="en-US" altLang="en-US" sz="2800" dirty="0" err="1">
                <a:sym typeface="Symbol" panose="05050102010706020507" pitchFamily="18" charset="2"/>
              </a:rPr>
              <a:t>B.color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2800" b="1" dirty="0">
                <a:latin typeface="Tahoma" panose="020B0604030504040204" pitchFamily="34" charset="0"/>
              </a:rPr>
              <a:t> ‘red’ </a:t>
            </a:r>
            <a:r>
              <a:rPr lang="en-US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</a:t>
            </a:r>
            <a:endParaRPr lang="en-US" altLang="en-US" sz="2800" dirty="0"/>
          </a:p>
          <a:p>
            <a:r>
              <a:rPr lang="en-US" altLang="en-US" sz="2800" dirty="0"/>
              <a:t>      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R(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= </a:t>
            </a:r>
            <a:r>
              <a:rPr lang="en-US" altLang="en-US" sz="2800" dirty="0" err="1" smtClean="0"/>
              <a:t>R.sid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</a:t>
            </a:r>
            <a:r>
              <a:rPr lang="en-US" altLang="en-US" sz="2800" dirty="0" smtClean="0"/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B.bid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 err="1">
                <a:sym typeface="Symbol" panose="05050102010706020507" pitchFamily="18" charset="2"/>
              </a:rPr>
              <a:t>R.bid</a:t>
            </a:r>
            <a:r>
              <a:rPr lang="en-US" altLang="en-US" sz="2800" dirty="0"/>
              <a:t>))}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1682998" y="3843716"/>
                <a:ext cx="69276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altLang="en-US" sz="2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8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800">
                        <a:latin typeface="Cambria Math" panose="02040503050406030204" pitchFamily="18" charset="0"/>
                      </a:rPr>
                      <m:t>equivalent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altLang="en-US" sz="28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I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altLang="en-US" sz="28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altLang="en-US" sz="2800" dirty="0"/>
                  <a:t>Alternatively…</a:t>
                </a:r>
              </a:p>
            </p:txBody>
          </p:sp>
        </mc:Choice>
        <mc:Fallback xmlns="">
          <p:sp>
            <p:nvSpPr>
              <p:cNvPr id="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998" y="3843716"/>
                <a:ext cx="6927602" cy="523220"/>
              </a:xfrm>
              <a:prstGeom prst="rect">
                <a:avLst/>
              </a:prstGeom>
              <a:blipFill>
                <a:blip r:embed="rId4"/>
                <a:stretch>
                  <a:fillRect t="-11765" r="-440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882775" y="4340225"/>
            <a:ext cx="71088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{S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   B  Boats ( </a:t>
            </a:r>
            <a:r>
              <a:rPr lang="en-US" altLang="en-US" sz="2800" dirty="0" err="1">
                <a:sym typeface="Symbol" panose="05050102010706020507" pitchFamily="18" charset="2"/>
              </a:rPr>
              <a:t>B.color</a:t>
            </a:r>
            <a:r>
              <a:rPr lang="en-US" altLang="en-US" sz="2800" dirty="0">
                <a:sym typeface="Symbol" panose="05050102010706020507" pitchFamily="18" charset="2"/>
              </a:rPr>
              <a:t> </a:t>
            </a:r>
            <a:r>
              <a:rPr lang="en-US" altLang="en-US" sz="2800" dirty="0"/>
              <a:t> ‘red’  </a:t>
            </a:r>
            <a:r>
              <a:rPr lang="en-US" altLang="en-US" sz="2800" dirty="0">
                <a:sym typeface="Symbol" panose="05050102010706020507" pitchFamily="18" charset="2"/>
              </a:rPr>
              <a:t> </a:t>
            </a:r>
            <a:endParaRPr lang="en-US" altLang="en-US" sz="2800" dirty="0"/>
          </a:p>
          <a:p>
            <a:r>
              <a:rPr lang="en-US" altLang="en-US" sz="2800" dirty="0"/>
              <a:t>      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R(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R.sid</a:t>
            </a:r>
            <a:endParaRPr lang="en-US" altLang="en-US" sz="2800" dirty="0"/>
          </a:p>
          <a:p>
            <a:r>
              <a:rPr lang="en-US" altLang="en-US" sz="2800" dirty="0"/>
              <a:t>            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B.bid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 err="1">
                <a:sym typeface="Symbol" panose="05050102010706020507" pitchFamily="18" charset="2"/>
              </a:rPr>
              <a:t>R.bid</a:t>
            </a:r>
            <a:r>
              <a:rPr lang="en-US" altLang="en-US" sz="2800" dirty="0"/>
              <a:t>))}</a:t>
            </a:r>
          </a:p>
        </p:txBody>
      </p:sp>
    </p:spTree>
    <p:extLst>
      <p:ext uri="{BB962C8B-B14F-4D97-AF65-F5344CB8AC3E}">
        <p14:creationId xmlns:p14="http://schemas.microsoft.com/office/powerpoint/2010/main" val="14597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TRC Query (Revisited)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use of </a:t>
            </a:r>
            <a:r>
              <a:rPr lang="en-US" altLang="en-US" dirty="0">
                <a:solidFill>
                  <a:schemeClr val="accent2"/>
                </a:solidFill>
              </a:rPr>
              <a:t>quantifiers</a:t>
            </a:r>
            <a:r>
              <a:rPr lang="en-US" altLang="en-US" dirty="0"/>
              <a:t>        and         in a formula is said to </a:t>
            </a:r>
            <a:r>
              <a:rPr lang="en-US" altLang="en-US" i="1" u="sng" dirty="0">
                <a:solidFill>
                  <a:schemeClr val="accent2"/>
                </a:solidFill>
              </a:rPr>
              <a:t>bind</a:t>
            </a:r>
            <a:r>
              <a:rPr lang="en-US" altLang="en-US" dirty="0"/>
              <a:t> X in the formula.</a:t>
            </a:r>
          </a:p>
          <a:p>
            <a:pPr lvl="1"/>
            <a:r>
              <a:rPr lang="en-US" altLang="en-US" dirty="0"/>
              <a:t>A variable that is </a:t>
            </a:r>
            <a:r>
              <a:rPr lang="en-US" altLang="en-US" dirty="0">
                <a:solidFill>
                  <a:schemeClr val="accent2"/>
                </a:solidFill>
              </a:rPr>
              <a:t>not bound </a:t>
            </a:r>
            <a:r>
              <a:rPr lang="en-US" altLang="en-US" dirty="0"/>
              <a:t>is </a:t>
            </a:r>
            <a:r>
              <a:rPr lang="en-US" altLang="en-US" u="sng" dirty="0">
                <a:solidFill>
                  <a:schemeClr val="accent2"/>
                </a:solidFill>
              </a:rPr>
              <a:t>free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Let us revisit the definition of a </a:t>
            </a:r>
            <a:r>
              <a:rPr lang="en-US" altLang="en-US" dirty="0">
                <a:solidFill>
                  <a:schemeClr val="accent2"/>
                </a:solidFill>
              </a:rPr>
              <a:t>query</a:t>
            </a:r>
            <a:r>
              <a:rPr lang="en-US" altLang="en-US" dirty="0"/>
              <a:t>:   </a:t>
            </a:r>
          </a:p>
          <a:p>
            <a:pPr lvl="1"/>
            <a:r>
              <a:rPr lang="en-US" altLang="en-US" sz="2800" dirty="0"/>
              <a:t>{</a:t>
            </a:r>
            <a:r>
              <a:rPr lang="en-US" altLang="en-US" sz="2800" i="1" dirty="0"/>
              <a:t>T</a:t>
            </a:r>
            <a:r>
              <a:rPr lang="en-US" altLang="en-US" sz="2800" dirty="0"/>
              <a:t> | </a:t>
            </a:r>
            <a:r>
              <a:rPr lang="en-US" altLang="en-US" sz="2800" i="1" dirty="0"/>
              <a:t>p</a:t>
            </a:r>
            <a:r>
              <a:rPr lang="en-US" altLang="en-US" sz="2800" dirty="0"/>
              <a:t>(</a:t>
            </a:r>
            <a:r>
              <a:rPr lang="en-US" altLang="en-US" sz="2800" i="1" dirty="0"/>
              <a:t>T</a:t>
            </a:r>
            <a:r>
              <a:rPr lang="en-US" altLang="en-US" sz="2800" dirty="0"/>
              <a:t>)}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altLang="en-US" dirty="0">
                <a:latin typeface="Tahoma" panose="020B0604030504040204" pitchFamily="34" charset="0"/>
              </a:rPr>
              <a:t>There is an important restriction 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—"/>
            </a:pPr>
            <a:r>
              <a:rPr lang="en-US" altLang="en-US" dirty="0">
                <a:latin typeface="Tahoma" panose="020B0604030504040204" pitchFamily="34" charset="0"/>
              </a:rPr>
              <a:t>the variable </a:t>
            </a:r>
            <a:r>
              <a:rPr lang="en-US" altLang="en-US" i="1" dirty="0">
                <a:solidFill>
                  <a:schemeClr val="accent2"/>
                </a:solidFill>
                <a:latin typeface="Tahoma" panose="020B0604030504040204" pitchFamily="34" charset="0"/>
              </a:rPr>
              <a:t>T</a:t>
            </a: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that </a:t>
            </a:r>
            <a:r>
              <a:rPr lang="en-US" altLang="en-US" dirty="0">
                <a:latin typeface="Tahoma" panose="020B0604030504040204" pitchFamily="34" charset="0"/>
              </a:rPr>
              <a:t>appears to the left of `|’ must be the </a:t>
            </a:r>
            <a:r>
              <a:rPr lang="en-US" altLang="en-US" i="1" dirty="0">
                <a:solidFill>
                  <a:schemeClr val="accent2"/>
                </a:solidFill>
                <a:latin typeface="Tahoma" panose="020B0604030504040204" pitchFamily="34" charset="0"/>
              </a:rPr>
              <a:t>only</a:t>
            </a:r>
            <a:r>
              <a:rPr lang="en-US" altLang="en-US" dirty="0">
                <a:latin typeface="Tahoma" panose="020B0604030504040204" pitchFamily="34" charset="0"/>
              </a:rPr>
              <a:t> free variable in the formula </a:t>
            </a:r>
            <a:r>
              <a:rPr lang="en-US" altLang="en-US" i="1" dirty="0">
                <a:latin typeface="Tahoma" panose="020B0604030504040204" pitchFamily="34" charset="0"/>
              </a:rPr>
              <a:t>p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i="1" dirty="0">
                <a:latin typeface="Tahoma" panose="020B0604030504040204" pitchFamily="34" charset="0"/>
              </a:rPr>
              <a:t>T</a:t>
            </a:r>
            <a:r>
              <a:rPr lang="en-US" altLang="en-US" dirty="0">
                <a:latin typeface="Tahoma" panose="020B0604030504040204" pitchFamily="34" charset="0"/>
              </a:rPr>
              <a:t>).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—"/>
            </a:pPr>
            <a:r>
              <a:rPr lang="en-US" altLang="en-US" dirty="0">
                <a:latin typeface="Tahoma" panose="020B0604030504040204" pitchFamily="34" charset="0"/>
              </a:rPr>
              <a:t>in other words, all other tuple variables must be bound using a quantifier.</a:t>
            </a:r>
          </a:p>
          <a:p>
            <a:pPr lvl="1"/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080402"/>
              </p:ext>
            </p:extLst>
          </p:nvPr>
        </p:nvGraphicFramePr>
        <p:xfrm>
          <a:off x="4323554" y="1871205"/>
          <a:ext cx="11064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3" imgW="1122120" imgH="514080" progId="Equation.3">
                  <p:embed/>
                </p:oleObj>
              </mc:Choice>
              <mc:Fallback>
                <p:oleObj name="Equation" r:id="rId3" imgW="1122120" imgH="514080" progId="Equation.3">
                  <p:embed/>
                  <p:pic>
                    <p:nvPicPr>
                      <p:cNvPr id="1229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554" y="1871205"/>
                        <a:ext cx="11064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467888"/>
              </p:ext>
            </p:extLst>
          </p:nvPr>
        </p:nvGraphicFramePr>
        <p:xfrm>
          <a:off x="5522911" y="1905004"/>
          <a:ext cx="11064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5" imgW="1122120" imgH="514080" progId="Equation.3">
                  <p:embed/>
                </p:oleObj>
              </mc:Choice>
              <mc:Fallback>
                <p:oleObj name="Equation" r:id="rId5" imgW="1122120" imgH="514080" progId="Equation.3">
                  <p:embed/>
                  <p:pic>
                    <p:nvPicPr>
                      <p:cNvPr id="1229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1" y="1905004"/>
                        <a:ext cx="11064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4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Calculus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192" y="1690688"/>
            <a:ext cx="6372887" cy="295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Unsafe </a:t>
            </a:r>
            <a:r>
              <a:rPr lang="en-US" altLang="en-US" dirty="0" smtClean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4851626"/>
          </a:xfrm>
        </p:spPr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 </a:t>
            </a:r>
            <a:r>
              <a:rPr lang="en-US" altLang="en-US" dirty="0"/>
              <a:t>syntactically correct calculus queries that have an infinite number of answers!  </a:t>
            </a:r>
            <a:r>
              <a:rPr lang="en-US" altLang="en-US" i="1" u="sng" dirty="0">
                <a:solidFill>
                  <a:schemeClr val="accent2"/>
                </a:solidFill>
              </a:rPr>
              <a:t>Unsafe </a:t>
            </a:r>
            <a:r>
              <a:rPr lang="en-US" altLang="en-US" dirty="0"/>
              <a:t>queries</a:t>
            </a:r>
            <a:r>
              <a:rPr lang="en-US" altLang="en-US" dirty="0">
                <a:solidFill>
                  <a:schemeClr val="accent2"/>
                </a:solidFill>
              </a:rPr>
              <a:t>.</a:t>
            </a:r>
            <a:endParaRPr lang="en-US" altLang="en-US" dirty="0"/>
          </a:p>
          <a:p>
            <a:pPr lvl="1"/>
            <a:r>
              <a:rPr lang="en-US" altLang="en-US" dirty="0"/>
              <a:t>e.g.,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Solution???? Don’t do that</a:t>
            </a:r>
            <a:r>
              <a:rPr lang="en-US" altLang="en-US" dirty="0" smtClean="0"/>
              <a:t>!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7" name="Object 4"/>
          <p:cNvGraphicFramePr>
            <a:graphicFrameLocks/>
          </p:cNvGraphicFramePr>
          <p:nvPr>
            <p:extLst/>
          </p:nvPr>
        </p:nvGraphicFramePr>
        <p:xfrm>
          <a:off x="2329544" y="2362200"/>
          <a:ext cx="3590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4" imgW="3605235" imgH="739851" progId="Equation.3">
                  <p:embed/>
                </p:oleObj>
              </mc:Choice>
              <mc:Fallback>
                <p:oleObj name="Equation" r:id="rId4" imgW="3605235" imgH="739851" progId="Equation.3">
                  <p:embed/>
                  <p:pic>
                    <p:nvPicPr>
                      <p:cNvPr id="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544" y="2362200"/>
                        <a:ext cx="3590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Unsafe </a:t>
            </a:r>
            <a:r>
              <a:rPr lang="en-US" altLang="en-US" dirty="0" smtClean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4851626"/>
          </a:xfrm>
        </p:spPr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 </a:t>
            </a:r>
            <a:r>
              <a:rPr lang="en-US" altLang="en-US" dirty="0"/>
              <a:t>syntactically correct calculus queries that have an infinite number of answers!  </a:t>
            </a:r>
            <a:r>
              <a:rPr lang="en-US" altLang="en-US" i="1" u="sng" dirty="0">
                <a:solidFill>
                  <a:schemeClr val="accent2"/>
                </a:solidFill>
              </a:rPr>
              <a:t>Unsafe </a:t>
            </a:r>
            <a:r>
              <a:rPr lang="en-US" altLang="en-US" dirty="0"/>
              <a:t>queries</a:t>
            </a:r>
            <a:r>
              <a:rPr lang="en-US" altLang="en-US" dirty="0">
                <a:solidFill>
                  <a:schemeClr val="accent2"/>
                </a:solidFill>
              </a:rPr>
              <a:t>.</a:t>
            </a:r>
            <a:endParaRPr lang="en-US" altLang="en-US" dirty="0"/>
          </a:p>
          <a:p>
            <a:pPr lvl="1"/>
            <a:r>
              <a:rPr lang="en-US" altLang="en-US" dirty="0"/>
              <a:t>e.g.,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Solution???? Don’t do that</a:t>
            </a:r>
            <a:r>
              <a:rPr lang="en-US" altLang="en-US" dirty="0" smtClean="0"/>
              <a:t>!</a:t>
            </a:r>
          </a:p>
          <a:p>
            <a:r>
              <a:rPr lang="en-US" altLang="en-US" dirty="0" smtClean="0"/>
              <a:t>A TRC is safe if all values in its results are members of its domain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7" name="Object 4"/>
          <p:cNvGraphicFramePr>
            <a:graphicFrameLocks/>
          </p:cNvGraphicFramePr>
          <p:nvPr>
            <p:extLst/>
          </p:nvPr>
        </p:nvGraphicFramePr>
        <p:xfrm>
          <a:off x="2329544" y="2362200"/>
          <a:ext cx="3590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4" imgW="3605235" imgH="739851" progId="Equation.3">
                  <p:embed/>
                </p:oleObj>
              </mc:Choice>
              <mc:Fallback>
                <p:oleObj name="Equation" r:id="rId4" imgW="3605235" imgH="739851" progId="Equation.3">
                  <p:embed/>
                  <p:pic>
                    <p:nvPicPr>
                      <p:cNvPr id="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544" y="2362200"/>
                        <a:ext cx="3590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3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relational model has rigorously defined query languages — simple and powerful.</a:t>
            </a:r>
          </a:p>
          <a:p>
            <a:r>
              <a:rPr lang="en-IN" dirty="0"/>
              <a:t>Relational algebra is more </a:t>
            </a:r>
            <a:r>
              <a:rPr lang="en-IN" dirty="0" smtClean="0"/>
              <a:t>operational </a:t>
            </a:r>
          </a:p>
          <a:p>
            <a:pPr lvl="1"/>
            <a:r>
              <a:rPr lang="en-IN" dirty="0" smtClean="0"/>
              <a:t>useful </a:t>
            </a:r>
            <a:r>
              <a:rPr lang="en-IN" dirty="0"/>
              <a:t>as internal representation for query evaluation plans.</a:t>
            </a:r>
          </a:p>
          <a:p>
            <a:r>
              <a:rPr lang="en-IN" dirty="0"/>
              <a:t>Relational calculus is non-operational</a:t>
            </a:r>
          </a:p>
          <a:p>
            <a:pPr lvl="1"/>
            <a:r>
              <a:rPr lang="en-IN" dirty="0" smtClean="0"/>
              <a:t>users </a:t>
            </a:r>
            <a:r>
              <a:rPr lang="en-IN" dirty="0"/>
              <a:t>define queries in terms of what they want, not </a:t>
            </a:r>
            <a:r>
              <a:rPr lang="en-IN" dirty="0" smtClean="0"/>
              <a:t>in terms </a:t>
            </a:r>
            <a:r>
              <a:rPr lang="en-IN" dirty="0"/>
              <a:t>of how to compute it. (Declarative)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4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Ex: 4.3 (write the TRC queries)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0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 Relational Calculus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890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/>
              <a:t>Interested in finding tuples for which a </a:t>
            </a:r>
            <a:r>
              <a:rPr lang="en-GB" altLang="en-US" dirty="0" smtClean="0"/>
              <a:t>predicate (condition) </a:t>
            </a:r>
            <a:r>
              <a:rPr lang="en-GB" altLang="en-US" dirty="0"/>
              <a:t>is true. </a:t>
            </a:r>
            <a:r>
              <a:rPr lang="en-GB" altLang="en-US" dirty="0" smtClean="0"/>
              <a:t>Based </a:t>
            </a:r>
            <a:r>
              <a:rPr lang="en-GB" altLang="en-US" dirty="0"/>
              <a:t>on use of </a:t>
            </a:r>
            <a:r>
              <a:rPr lang="en-GB" altLang="en-US" b="1" dirty="0"/>
              <a:t>tuple variables</a:t>
            </a:r>
            <a:r>
              <a:rPr lang="en-GB" altLang="en-US" dirty="0"/>
              <a:t>. </a:t>
            </a:r>
          </a:p>
          <a:p>
            <a:pPr lvl="1">
              <a:lnSpc>
                <a:spcPct val="20000"/>
              </a:lnSpc>
            </a:pPr>
            <a:endParaRPr lang="en-GB" altLang="en-US" sz="2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1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 Relational Calculus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889"/>
            <a:ext cx="10515600" cy="1724025"/>
          </a:xfrm>
        </p:spPr>
        <p:txBody>
          <a:bodyPr>
            <a:normAutofit fontScale="77500" lnSpcReduction="20000"/>
          </a:bodyPr>
          <a:lstStyle/>
          <a:p>
            <a:r>
              <a:rPr lang="en-GB" altLang="en-US" sz="3600" dirty="0"/>
              <a:t>Interested in finding tuples for which a </a:t>
            </a:r>
            <a:r>
              <a:rPr lang="en-GB" altLang="en-US" sz="3600" dirty="0" smtClean="0"/>
              <a:t>predicate (condition) </a:t>
            </a:r>
            <a:r>
              <a:rPr lang="en-GB" altLang="en-US" sz="3600" dirty="0"/>
              <a:t>is true. </a:t>
            </a:r>
            <a:r>
              <a:rPr lang="en-GB" altLang="en-US" sz="3600" dirty="0" smtClean="0"/>
              <a:t>Based </a:t>
            </a:r>
            <a:r>
              <a:rPr lang="en-GB" altLang="en-US" sz="3600" dirty="0"/>
              <a:t>on use of tuple variables. </a:t>
            </a:r>
          </a:p>
          <a:p>
            <a:pPr lvl="1">
              <a:lnSpc>
                <a:spcPct val="20000"/>
              </a:lnSpc>
            </a:pPr>
            <a:endParaRPr lang="en-GB" altLang="en-US" sz="3600" dirty="0"/>
          </a:p>
          <a:p>
            <a:pPr algn="just"/>
            <a:r>
              <a:rPr lang="en-GB" altLang="en-US" sz="3600" dirty="0"/>
              <a:t>Tuple variable is a variable that ‘ranges over’ a named relation: i.e., variable whose only permitted values are tuples of the relation. </a:t>
            </a:r>
          </a:p>
          <a:p>
            <a:pPr lvl="1" algn="just">
              <a:lnSpc>
                <a:spcPct val="20000"/>
              </a:lnSpc>
            </a:pPr>
            <a:endParaRPr lang="en-GB" altLang="en-US" sz="36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235412"/>
            <a:ext cx="2993571" cy="2939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8217" y="4243458"/>
            <a:ext cx="102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Sailors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15342" y="4920343"/>
            <a:ext cx="224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S: tuple variable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700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 Relational Calculus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919"/>
            <a:ext cx="10515600" cy="2703740"/>
          </a:xfrm>
        </p:spPr>
        <p:txBody>
          <a:bodyPr>
            <a:normAutofit fontScale="77500" lnSpcReduction="20000"/>
          </a:bodyPr>
          <a:lstStyle/>
          <a:p>
            <a:r>
              <a:rPr lang="en-GB" altLang="en-US" sz="3600" dirty="0"/>
              <a:t>Interested in finding tuples for which a </a:t>
            </a:r>
            <a:r>
              <a:rPr lang="en-GB" altLang="en-US" sz="3600" dirty="0" smtClean="0"/>
              <a:t>predicate (condition) </a:t>
            </a:r>
            <a:r>
              <a:rPr lang="en-GB" altLang="en-US" sz="3600" dirty="0"/>
              <a:t>is true. </a:t>
            </a:r>
            <a:r>
              <a:rPr lang="en-GB" altLang="en-US" sz="3600" dirty="0" smtClean="0"/>
              <a:t>Based </a:t>
            </a:r>
            <a:r>
              <a:rPr lang="en-GB" altLang="en-US" sz="3600" dirty="0"/>
              <a:t>on use of tuple variables. </a:t>
            </a:r>
          </a:p>
          <a:p>
            <a:pPr lvl="1">
              <a:lnSpc>
                <a:spcPct val="20000"/>
              </a:lnSpc>
            </a:pPr>
            <a:endParaRPr lang="en-GB" altLang="en-US" sz="3600" dirty="0"/>
          </a:p>
          <a:p>
            <a:pPr algn="just"/>
            <a:r>
              <a:rPr lang="en-GB" altLang="en-US" sz="3600" dirty="0"/>
              <a:t>Tuple variable is a variable that ‘ranges over’ a named relation: i.e., variable whose only permitted values are tuples of the relation. </a:t>
            </a:r>
          </a:p>
          <a:p>
            <a:pPr lvl="1" algn="just">
              <a:lnSpc>
                <a:spcPct val="20000"/>
              </a:lnSpc>
            </a:pPr>
            <a:endParaRPr lang="en-GB" altLang="en-US" sz="3600" dirty="0"/>
          </a:p>
          <a:p>
            <a:pPr>
              <a:spcBef>
                <a:spcPts val="600"/>
              </a:spcBef>
            </a:pPr>
            <a:r>
              <a:rPr lang="en-GB" altLang="en-US" sz="3600" dirty="0" smtClean="0"/>
              <a:t>Specify range of a tuple variable S as the Sailor relation as: </a:t>
            </a:r>
          </a:p>
          <a:p>
            <a:pPr lvl="1" algn="just">
              <a:spcBef>
                <a:spcPts val="1200"/>
              </a:spcBef>
              <a:buNone/>
            </a:pPr>
            <a:r>
              <a:rPr lang="en-GB" altLang="en-US" sz="3600" noProof="1" smtClean="0"/>
              <a:t>	Sailor</a:t>
            </a:r>
            <a:r>
              <a:rPr lang="en-GB" altLang="en-US" sz="3600" dirty="0" smtClean="0"/>
              <a:t>(S) or S </a:t>
            </a:r>
            <a:r>
              <a:rPr lang="el-GR" altLang="en-US" sz="3600" dirty="0" smtClean="0"/>
              <a:t>ϵ</a:t>
            </a:r>
            <a:r>
              <a:rPr lang="en-IN" altLang="en-US" sz="3600" dirty="0" smtClean="0"/>
              <a:t> Sailor</a:t>
            </a:r>
          </a:p>
          <a:p>
            <a:pPr lvl="1" algn="just">
              <a:buNone/>
            </a:pPr>
            <a:endParaRPr lang="en-GB" altLang="en-US" sz="1000" noProof="1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3599489"/>
            <a:ext cx="2993571" cy="2939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3531" y="4829055"/>
            <a:ext cx="102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Sailors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087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 Relational Calculus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403825"/>
          </a:xfrm>
        </p:spPr>
        <p:txBody>
          <a:bodyPr>
            <a:normAutofit fontScale="85000" lnSpcReduction="20000"/>
          </a:bodyPr>
          <a:lstStyle/>
          <a:p>
            <a:r>
              <a:rPr lang="en-IN" sz="3600" dirty="0" smtClean="0"/>
              <a:t>A TRC query is of the form</a:t>
            </a:r>
          </a:p>
          <a:p>
            <a:pPr marL="0" indent="0">
              <a:buNone/>
            </a:pPr>
            <a:r>
              <a:rPr lang="en-IN" sz="3600" dirty="0" smtClean="0"/>
              <a:t>		{𝑇|p(𝑇)}</a:t>
            </a:r>
          </a:p>
          <a:p>
            <a:pPr marL="0" indent="0">
              <a:buNone/>
            </a:pPr>
            <a:r>
              <a:rPr lang="en-IN" sz="3600" dirty="0" smtClean="0"/>
              <a:t>which means select </a:t>
            </a:r>
            <a:r>
              <a:rPr lang="en-IN" sz="3600" dirty="0"/>
              <a:t>those tuples </a:t>
            </a:r>
            <a:r>
              <a:rPr lang="en-IN" sz="3600" i="1" dirty="0" smtClean="0"/>
              <a:t>T</a:t>
            </a:r>
            <a:r>
              <a:rPr lang="en-IN" sz="3600" dirty="0" smtClean="0"/>
              <a:t> that </a:t>
            </a:r>
            <a:r>
              <a:rPr lang="en-IN" sz="3600" dirty="0"/>
              <a:t>satisfy a given condition(s</a:t>
            </a:r>
            <a:r>
              <a:rPr lang="en-IN" sz="3600" dirty="0" smtClean="0"/>
              <a:t>) </a:t>
            </a:r>
            <a:r>
              <a:rPr lang="en-IN" sz="3600" i="1" dirty="0" smtClean="0"/>
              <a:t>p(T)</a:t>
            </a:r>
            <a:endParaRPr lang="en-IN" sz="3600" i="1" dirty="0"/>
          </a:p>
          <a:p>
            <a:pPr marL="0" indent="0">
              <a:buNone/>
            </a:pPr>
            <a:r>
              <a:rPr lang="en-IN" sz="3600" dirty="0" smtClean="0"/>
              <a:t>	 </a:t>
            </a:r>
            <a:r>
              <a:rPr lang="en-IN" sz="3600" i="1" dirty="0" smtClean="0"/>
              <a:t>T</a:t>
            </a:r>
            <a:r>
              <a:rPr lang="en-IN" sz="3600" dirty="0" smtClean="0"/>
              <a:t>: resulting tuples</a:t>
            </a:r>
          </a:p>
          <a:p>
            <a:pPr marL="0" indent="0">
              <a:buNone/>
            </a:pPr>
            <a:r>
              <a:rPr lang="en-IN" sz="3600" dirty="0" smtClean="0"/>
              <a:t>	</a:t>
            </a:r>
            <a:r>
              <a:rPr lang="en-IN" sz="3600" i="1" dirty="0" smtClean="0"/>
              <a:t>p(T)</a:t>
            </a:r>
            <a:r>
              <a:rPr lang="en-IN" sz="3600" dirty="0" smtClean="0"/>
              <a:t>: Predicate (condition) used to fetch </a:t>
            </a:r>
            <a:r>
              <a:rPr lang="en-IN" sz="3600" i="1" dirty="0" smtClean="0"/>
              <a:t>T</a:t>
            </a:r>
            <a:r>
              <a:rPr lang="en-IN" sz="3600" dirty="0" smtClean="0"/>
              <a:t>. </a:t>
            </a:r>
          </a:p>
          <a:p>
            <a:r>
              <a:rPr lang="en-IN" sz="3600" dirty="0" smtClean="0"/>
              <a:t>That is the set of all tuples </a:t>
            </a:r>
            <a:r>
              <a:rPr lang="en-IN" sz="3600" i="1" dirty="0" smtClean="0"/>
              <a:t>T </a:t>
            </a:r>
            <a:r>
              <a:rPr lang="en-IN" sz="3600" dirty="0" smtClean="0"/>
              <a:t>where formula </a:t>
            </a:r>
            <a:r>
              <a:rPr lang="en-IN" sz="3600" i="1" dirty="0" smtClean="0"/>
              <a:t>p(T)</a:t>
            </a:r>
            <a:r>
              <a:rPr lang="en-IN" sz="3600" dirty="0" smtClean="0"/>
              <a:t> evaluates to TRUE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0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TRC: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dirty="0" smtClean="0">
                <a:latin typeface="Times" panose="02020603050405020304" pitchFamily="18" charset="0"/>
              </a:rPr>
              <a:t>To </a:t>
            </a:r>
            <a:r>
              <a:rPr lang="en-GB" altLang="en-US" dirty="0">
                <a:latin typeface="Times" panose="02020603050405020304" pitchFamily="18" charset="0"/>
              </a:rPr>
              <a:t>find details of all </a:t>
            </a:r>
            <a:r>
              <a:rPr lang="en-GB" altLang="en-US" dirty="0" smtClean="0">
                <a:latin typeface="Times" panose="02020603050405020304" pitchFamily="18" charset="0"/>
              </a:rPr>
              <a:t>sailors whose age is less than 35</a:t>
            </a:r>
            <a:endParaRPr lang="en-GB" altLang="en-US" dirty="0">
              <a:latin typeface="Times" panose="02020603050405020304" pitchFamily="18" charset="0"/>
            </a:endParaRPr>
          </a:p>
          <a:p>
            <a:pPr lvl="1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	{S | </a:t>
            </a:r>
            <a:r>
              <a:rPr lang="en-GB" altLang="en-US" dirty="0" smtClean="0">
                <a:latin typeface="Times" panose="02020603050405020304" pitchFamily="18" charset="0"/>
              </a:rPr>
              <a:t>Sailor(S</a:t>
            </a:r>
            <a:r>
              <a:rPr lang="en-GB" altLang="en-US" dirty="0">
                <a:latin typeface="Times" panose="02020603050405020304" pitchFamily="18" charset="0"/>
              </a:rPr>
              <a:t>) </a:t>
            </a:r>
            <a:r>
              <a:rPr lang="en-GB" altLang="en-US" dirty="0"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  <a:r>
              <a:rPr lang="en-GB" altLang="en-US" noProof="1" smtClean="0">
                <a:latin typeface="Times" panose="02020603050405020304" pitchFamily="18" charset="0"/>
              </a:rPr>
              <a:t>S.age &lt; 35}</a:t>
            </a:r>
            <a:endParaRPr lang="en-GB" altLang="en-US" dirty="0">
              <a:latin typeface="Times" panose="02020603050405020304" pitchFamily="18" charset="0"/>
            </a:endParaRPr>
          </a:p>
          <a:p>
            <a:pPr lvl="1">
              <a:buFontTx/>
              <a:buNone/>
            </a:pPr>
            <a:endParaRPr lang="en-GB" altLang="en-US" dirty="0">
              <a:latin typeface="Times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37" y="2394732"/>
            <a:ext cx="3159708" cy="3102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7480" y="242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err="1" smtClean="0"/>
              <a:t>sname</a:t>
            </a:r>
            <a:endParaRPr lang="en-IN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62191" y="2474567"/>
            <a:ext cx="7040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 dirty="0" smtClean="0"/>
              <a:t>rating</a:t>
            </a:r>
            <a:endParaRPr lang="en-IN" sz="1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161128" y="2474567"/>
            <a:ext cx="5036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 dirty="0" smtClean="0"/>
              <a:t>age</a:t>
            </a:r>
            <a:endParaRPr lang="en-IN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57215" y="5623706"/>
            <a:ext cx="1327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S: Sailors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541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" panose="02020603050405020304" pitchFamily="18" charset="0"/>
              </a:rPr>
              <a:t>TRC can </a:t>
            </a:r>
            <a:r>
              <a:rPr lang="en-GB" altLang="en-US" dirty="0">
                <a:latin typeface="Times" panose="02020603050405020304" pitchFamily="18" charset="0"/>
              </a:rPr>
              <a:t>use two </a:t>
            </a:r>
            <a:r>
              <a:rPr lang="en-GB" altLang="en-US" i="1" dirty="0">
                <a:latin typeface="Times" panose="02020603050405020304" pitchFamily="18" charset="0"/>
              </a:rPr>
              <a:t>quantifiers </a:t>
            </a:r>
            <a:r>
              <a:rPr lang="en-GB" altLang="en-US" dirty="0">
                <a:latin typeface="Times" panose="02020603050405020304" pitchFamily="18" charset="0"/>
              </a:rPr>
              <a:t>to tell how many instances the predicate applies to:</a:t>
            </a:r>
          </a:p>
          <a:p>
            <a:pPr lvl="1" algn="just"/>
            <a:r>
              <a:rPr lang="en-GB" altLang="en-US" dirty="0">
                <a:latin typeface="Times" panose="02020603050405020304" pitchFamily="18" charset="0"/>
              </a:rPr>
              <a:t>Existential quantifier </a:t>
            </a:r>
            <a:r>
              <a:rPr lang="en-GB" altLang="en-US" dirty="0">
                <a:latin typeface="Symbol" panose="05050102010706020507" pitchFamily="18" charset="2"/>
              </a:rPr>
              <a:t>$</a:t>
            </a:r>
            <a:r>
              <a:rPr lang="en-GB" altLang="en-US" dirty="0">
                <a:latin typeface="Times" panose="02020603050405020304" pitchFamily="18" charset="0"/>
              </a:rPr>
              <a:t> (‘there exists’) </a:t>
            </a:r>
          </a:p>
          <a:p>
            <a:pPr lvl="1" algn="just"/>
            <a:r>
              <a:rPr lang="en-GB" altLang="en-US" dirty="0"/>
              <a:t>Universal quantifier </a:t>
            </a:r>
            <a:r>
              <a:rPr lang="en-GB" altLang="en-US" dirty="0">
                <a:latin typeface="Symbol" panose="05050102010706020507" pitchFamily="18" charset="2"/>
              </a:rPr>
              <a:t>"</a:t>
            </a:r>
            <a:r>
              <a:rPr lang="en-GB" altLang="en-US" dirty="0">
                <a:latin typeface="Times" panose="02020603050405020304" pitchFamily="18" charset="0"/>
              </a:rPr>
              <a:t> (‘for all’) </a:t>
            </a:r>
          </a:p>
          <a:p>
            <a:pPr lvl="1" algn="just"/>
            <a:endParaRPr lang="en-GB" altLang="en-US" dirty="0">
              <a:latin typeface="Times" panose="02020603050405020304" pitchFamily="18" charset="0"/>
            </a:endParaRPr>
          </a:p>
          <a:p>
            <a:r>
              <a:rPr lang="en-GB" altLang="en-US" dirty="0">
                <a:latin typeface="Times" panose="02020603050405020304" pitchFamily="18" charset="0"/>
              </a:rPr>
              <a:t>Tuple variables qualified by </a:t>
            </a:r>
            <a:r>
              <a:rPr lang="en-GB" altLang="en-US" dirty="0">
                <a:latin typeface="Symbol" panose="05050102010706020507" pitchFamily="18" charset="2"/>
              </a:rPr>
              <a:t>"</a:t>
            </a:r>
            <a:r>
              <a:rPr lang="en-GB" altLang="en-US" dirty="0">
                <a:latin typeface="Times" panose="02020603050405020304" pitchFamily="18" charset="0"/>
              </a:rPr>
              <a:t> or </a:t>
            </a:r>
            <a:r>
              <a:rPr lang="en-GB" altLang="en-US" dirty="0">
                <a:latin typeface="Symbol" panose="05050102010706020507" pitchFamily="18" charset="2"/>
              </a:rPr>
              <a:t>$ </a:t>
            </a:r>
            <a:r>
              <a:rPr lang="en-GB" altLang="en-US" dirty="0"/>
              <a:t>are called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  <a:r>
              <a:rPr lang="en-GB" altLang="en-US" i="1" dirty="0">
                <a:latin typeface="Times" panose="02020603050405020304" pitchFamily="18" charset="0"/>
              </a:rPr>
              <a:t>bound</a:t>
            </a:r>
            <a:r>
              <a:rPr lang="en-GB" altLang="en-US" dirty="0">
                <a:latin typeface="Times" panose="02020603050405020304" pitchFamily="18" charset="0"/>
              </a:rPr>
              <a:t> variables, otherwise called </a:t>
            </a:r>
            <a:r>
              <a:rPr lang="en-GB" altLang="en-US" i="1" dirty="0">
                <a:latin typeface="Times" panose="02020603050405020304" pitchFamily="18" charset="0"/>
              </a:rPr>
              <a:t>free</a:t>
            </a:r>
            <a:r>
              <a:rPr lang="en-GB" altLang="en-US" dirty="0">
                <a:latin typeface="Times" panose="02020603050405020304" pitchFamily="18" charset="0"/>
              </a:rPr>
              <a:t> variables.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0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DE888-C9BD-4021-8B13-1E3BD0D5BB9D}"/>
</file>

<file path=customXml/itemProps2.xml><?xml version="1.0" encoding="utf-8"?>
<ds:datastoreItem xmlns:ds="http://schemas.openxmlformats.org/officeDocument/2006/customXml" ds:itemID="{845D8291-4862-41B1-B76F-39EE2C17BCC9}"/>
</file>

<file path=customXml/itemProps3.xml><?xml version="1.0" encoding="utf-8"?>
<ds:datastoreItem xmlns:ds="http://schemas.openxmlformats.org/officeDocument/2006/customXml" ds:itemID="{5E15E57C-4A6D-495D-AA71-9E8D4CD53E15}"/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1651</Words>
  <Application>Microsoft Office PowerPoint</Application>
  <PresentationFormat>Widescreen</PresentationFormat>
  <Paragraphs>321</Paragraphs>
  <Slides>33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等线</vt:lpstr>
      <vt:lpstr>Symbol</vt:lpstr>
      <vt:lpstr>Tahoma</vt:lpstr>
      <vt:lpstr>Times</vt:lpstr>
      <vt:lpstr>Times New Roman</vt:lpstr>
      <vt:lpstr>Office Theme</vt:lpstr>
      <vt:lpstr>Equation</vt:lpstr>
      <vt:lpstr>Tuple Relational Calculus MA 518: Database Management Systems</vt:lpstr>
      <vt:lpstr>Relational Query Languages</vt:lpstr>
      <vt:lpstr>Relational Calculus types</vt:lpstr>
      <vt:lpstr>Tuple Relational Calculus</vt:lpstr>
      <vt:lpstr>Tuple Relational Calculus</vt:lpstr>
      <vt:lpstr>Tuple Relational Calculus</vt:lpstr>
      <vt:lpstr>Tuple Relational Calculus Query</vt:lpstr>
      <vt:lpstr>TRC: Example</vt:lpstr>
      <vt:lpstr>Quantifiers</vt:lpstr>
      <vt:lpstr>Existential quantifier</vt:lpstr>
      <vt:lpstr>Universal quantifier</vt:lpstr>
      <vt:lpstr>TRC: Formula</vt:lpstr>
      <vt:lpstr>TRC: Formula</vt:lpstr>
      <vt:lpstr>Example Relations</vt:lpstr>
      <vt:lpstr>TRC Example: Selection and Projection</vt:lpstr>
      <vt:lpstr>TRC Example: Selection and Projection</vt:lpstr>
      <vt:lpstr>TRC Example: Selection and Projection</vt:lpstr>
      <vt:lpstr>TRC Example: Selection and Projection</vt:lpstr>
      <vt:lpstr>Example Relations</vt:lpstr>
      <vt:lpstr>TRC Example: Joins</vt:lpstr>
      <vt:lpstr>Example Relations</vt:lpstr>
      <vt:lpstr>TRC Example: Joins contd.  </vt:lpstr>
      <vt:lpstr>Example Relations</vt:lpstr>
      <vt:lpstr>TRC Example: Division </vt:lpstr>
      <vt:lpstr>TRC Example: Division continued</vt:lpstr>
      <vt:lpstr>TRC Example: Division continued</vt:lpstr>
      <vt:lpstr>TRC Example: Division continued</vt:lpstr>
      <vt:lpstr>TRC Example: Division continued</vt:lpstr>
      <vt:lpstr>TRC Query (Revisited)</vt:lpstr>
      <vt:lpstr>Unsafe Queries</vt:lpstr>
      <vt:lpstr>Unsafe Queries</vt:lpstr>
      <vt:lpstr>Summary</vt:lpstr>
      <vt:lpstr>Practice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354</cp:revision>
  <dcterms:created xsi:type="dcterms:W3CDTF">2020-08-05T04:35:17Z</dcterms:created>
  <dcterms:modified xsi:type="dcterms:W3CDTF">2021-09-29T04:33:07Z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