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416" r:id="rId5"/>
    <p:sldId id="375" r:id="rId6"/>
    <p:sldId id="300" r:id="rId7"/>
    <p:sldId id="418" r:id="rId8"/>
    <p:sldId id="419" r:id="rId9"/>
    <p:sldId id="393" r:id="rId10"/>
    <p:sldId id="421" r:id="rId11"/>
    <p:sldId id="378" r:id="rId12"/>
    <p:sldId id="422" r:id="rId13"/>
    <p:sldId id="395" r:id="rId14"/>
    <p:sldId id="424" r:id="rId15"/>
    <p:sldId id="379" r:id="rId16"/>
    <p:sldId id="425" r:id="rId17"/>
    <p:sldId id="380" r:id="rId18"/>
    <p:sldId id="427" r:id="rId19"/>
    <p:sldId id="428" r:id="rId20"/>
    <p:sldId id="429" r:id="rId21"/>
    <p:sldId id="436" r:id="rId22"/>
    <p:sldId id="430" r:id="rId23"/>
    <p:sldId id="437" r:id="rId24"/>
    <p:sldId id="431" r:id="rId25"/>
    <p:sldId id="438" r:id="rId26"/>
    <p:sldId id="432" r:id="rId27"/>
    <p:sldId id="439" r:id="rId28"/>
    <p:sldId id="433" r:id="rId29"/>
    <p:sldId id="440" r:id="rId30"/>
    <p:sldId id="434" r:id="rId31"/>
    <p:sldId id="441" r:id="rId32"/>
    <p:sldId id="435" r:id="rId33"/>
    <p:sldId id="442" r:id="rId34"/>
    <p:sldId id="403" r:id="rId35"/>
    <p:sldId id="301" r:id="rId36"/>
    <p:sldId id="4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08976-3FC7-42BB-B530-F58298226AC7}" v="6" dt="2021-10-07T03:31:4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49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 GAYEN" userId="S::agayen@iitg.ac.in::7bf6026c-0293-4137-90ef-5f62dbf828a0" providerId="AD" clId="Web-{20408976-3FC7-42BB-B530-F58298226AC7}"/>
    <pc:docChg chg="modSld">
      <pc:chgData name="ABHIJIT GAYEN" userId="S::agayen@iitg.ac.in::7bf6026c-0293-4137-90ef-5f62dbf828a0" providerId="AD" clId="Web-{20408976-3FC7-42BB-B530-F58298226AC7}" dt="2021-10-07T03:31:40.948" v="5" actId="1076"/>
      <pc:docMkLst>
        <pc:docMk/>
      </pc:docMkLst>
      <pc:sldChg chg="modSp">
        <pc:chgData name="ABHIJIT GAYEN" userId="S::agayen@iitg.ac.in::7bf6026c-0293-4137-90ef-5f62dbf828a0" providerId="AD" clId="Web-{20408976-3FC7-42BB-B530-F58298226AC7}" dt="2021-10-07T03:31:40.948" v="5" actId="1076"/>
        <pc:sldMkLst>
          <pc:docMk/>
          <pc:sldMk cId="4062464686" sldId="418"/>
        </pc:sldMkLst>
        <pc:spChg chg="mod">
          <ac:chgData name="ABHIJIT GAYEN" userId="S::agayen@iitg.ac.in::7bf6026c-0293-4137-90ef-5f62dbf828a0" providerId="AD" clId="Web-{20408976-3FC7-42BB-B530-F58298226AC7}" dt="2021-10-07T03:31:40.948" v="5" actId="1076"/>
          <ac:spMkLst>
            <pc:docMk/>
            <pc:sldMk cId="4062464686" sldId="418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10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10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3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5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4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38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68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7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4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3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8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0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5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4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Domain Relational Calculus</a:t>
            </a:r>
            <a:br>
              <a:rPr lang="en-IN" dirty="0"/>
            </a:br>
            <a:r>
              <a:rPr lang="en-IN" sz="3600" dirty="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133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72747"/>
            <a:ext cx="10515600" cy="4351338"/>
          </a:xfrm>
        </p:spPr>
        <p:txBody>
          <a:bodyPr/>
          <a:lstStyle/>
          <a:p>
            <a:r>
              <a:rPr lang="en-US" altLang="en-US" dirty="0"/>
              <a:t>Ex2: Find sailors rating &gt; 7 who’ve reserved boat #103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7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780626"/>
              </p:ext>
            </p:extLst>
          </p:nvPr>
        </p:nvGraphicFramePr>
        <p:xfrm>
          <a:off x="5774871" y="286209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Document" r:id="rId4" imgW="4194000" imgH="2166840" progId="Word.Document.8">
                  <p:embed/>
                </p:oleObj>
              </mc:Choice>
              <mc:Fallback>
                <p:oleObj name="Document" r:id="rId4" imgW="4194000" imgH="2166840" progId="Word.Document.8">
                  <p:embed/>
                  <p:pic>
                    <p:nvPicPr>
                      <p:cNvPr id="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871" y="286209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961" y="270724"/>
            <a:ext cx="2118839" cy="1118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97429" y="2122953"/>
            <a:ext cx="97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S.rating</a:t>
            </a:r>
            <a:r>
              <a:rPr lang="en-US" altLang="en-US" sz="2800" dirty="0"/>
              <a:t> &gt; 7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R.bid</a:t>
            </a:r>
            <a:r>
              <a:rPr lang="en-US" altLang="en-US" sz="2800" dirty="0"/>
              <a:t> = 103)}           (TRC)</a:t>
            </a:r>
          </a:p>
        </p:txBody>
      </p:sp>
    </p:spTree>
    <p:extLst>
      <p:ext uri="{BB962C8B-B14F-4D97-AF65-F5344CB8AC3E}">
        <p14:creationId xmlns:p14="http://schemas.microsoft.com/office/powerpoint/2010/main" val="228342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72747"/>
            <a:ext cx="10515600" cy="4351338"/>
          </a:xfrm>
        </p:spPr>
        <p:txBody>
          <a:bodyPr/>
          <a:lstStyle/>
          <a:p>
            <a:r>
              <a:rPr lang="en-US" altLang="en-US" dirty="0"/>
              <a:t>Ex2: Find sailors rating &gt; 7 who’ve reserved boat #103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7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780626"/>
              </p:ext>
            </p:extLst>
          </p:nvPr>
        </p:nvGraphicFramePr>
        <p:xfrm>
          <a:off x="5774871" y="286209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Document" r:id="rId4" imgW="4194000" imgH="2166840" progId="Word.Document.8">
                  <p:embed/>
                </p:oleObj>
              </mc:Choice>
              <mc:Fallback>
                <p:oleObj name="Document" r:id="rId4" imgW="4194000" imgH="2166840" progId="Word.Document.8">
                  <p:embed/>
                  <p:pic>
                    <p:nvPicPr>
                      <p:cNvPr id="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871" y="286209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961" y="270724"/>
            <a:ext cx="2118839" cy="1118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97429" y="2122953"/>
            <a:ext cx="97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S.rating</a:t>
            </a:r>
            <a:r>
              <a:rPr lang="en-US" altLang="en-US" sz="2800" dirty="0"/>
              <a:t> &gt; 7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</a:t>
            </a:r>
            <a:r>
              <a:rPr lang="en-US" altLang="en-US" sz="2800" dirty="0"/>
              <a:t>R(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R.bid</a:t>
            </a:r>
            <a:r>
              <a:rPr lang="en-US" altLang="en-US" sz="2800" dirty="0"/>
              <a:t> = 103)}           (TRC)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49103" y="3215016"/>
            <a:ext cx="6019800" cy="1066800"/>
            <a:chOff x="912" y="1008"/>
            <a:chExt cx="4656" cy="935"/>
          </a:xfrm>
        </p:grpSpPr>
        <p:graphicFrame>
          <p:nvGraphicFramePr>
            <p:cNvPr id="10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60" y="1008"/>
            <a:ext cx="437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9" name="Equation" r:id="rId7" imgW="6938640" imgH="785520" progId="Equation.3">
                    <p:embed/>
                  </p:oleObj>
                </mc:Choice>
                <mc:Fallback>
                  <p:oleObj name="Equation" r:id="rId7" imgW="6938640" imgH="785520" progId="Equation.3">
                    <p:embed/>
                    <p:pic>
                      <p:nvPicPr>
                        <p:cNvPr id="10" name="Object 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008"/>
                          <a:ext cx="437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12" y="1488"/>
            <a:ext cx="465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0" name="Equation" r:id="rId9" imgW="8332560" imgH="720720" progId="Equation.3">
                    <p:embed/>
                  </p:oleObj>
                </mc:Choice>
                <mc:Fallback>
                  <p:oleObj name="Equation" r:id="rId9" imgW="8332560" imgH="720720" progId="Equation.3">
                    <p:embed/>
                    <p:pic>
                      <p:nvPicPr>
                        <p:cNvPr id="11" name="Object 6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88"/>
                          <a:ext cx="4656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7499528" y="3631776"/>
            <a:ext cx="968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sz="2800" dirty="0"/>
              <a:t>DRC)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0022" y="4367269"/>
                <a:ext cx="1048221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We have used ∃ </a:t>
                </a:r>
                <a:r>
                  <a:rPr lang="en-IN" sz="2400" i="1" dirty="0" err="1"/>
                  <a:t>Ir</a:t>
                </a:r>
                <a:r>
                  <a:rPr lang="en-IN" sz="2400" dirty="0"/>
                  <a:t>, </a:t>
                </a:r>
                <a:r>
                  <a:rPr lang="en-IN" sz="2400" i="1" dirty="0"/>
                  <a:t>Br</a:t>
                </a:r>
                <a:r>
                  <a:rPr lang="en-IN" sz="2400" dirty="0"/>
                  <a:t>, </a:t>
                </a:r>
                <a:r>
                  <a:rPr lang="en-IN" sz="2400" i="1" dirty="0"/>
                  <a:t>D </a:t>
                </a:r>
                <a:r>
                  <a:rPr lang="en-IN" sz="2400" dirty="0"/>
                  <a:t>(. . .) as a shorthand for ∃ </a:t>
                </a:r>
                <a:r>
                  <a:rPr lang="en-IN" sz="2400" i="1" dirty="0" err="1"/>
                  <a:t>Ir</a:t>
                </a:r>
                <a:r>
                  <a:rPr lang="en-IN" sz="2400" i="1" dirty="0"/>
                  <a:t> </a:t>
                </a:r>
                <a:r>
                  <a:rPr lang="en-IN" sz="2400" dirty="0"/>
                  <a:t>( ∃ </a:t>
                </a:r>
                <a:r>
                  <a:rPr lang="en-IN" sz="2400" i="1" dirty="0"/>
                  <a:t>Br </a:t>
                </a:r>
                <a:r>
                  <a:rPr lang="en-IN" sz="2400" dirty="0"/>
                  <a:t>( ∃ </a:t>
                </a:r>
                <a:r>
                  <a:rPr lang="en-IN" sz="2400" i="1" dirty="0"/>
                  <a:t>D</a:t>
                </a:r>
                <a:r>
                  <a:rPr lang="en-IN" sz="2400" dirty="0"/>
                  <a:t>(. . .)))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Note the use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IN" sz="2400" dirty="0"/>
                  <a:t>to find a tuple in Reserves that `joins with’ the Sailors tuple under consideration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22" y="4367269"/>
                <a:ext cx="10482217" cy="1200329"/>
              </a:xfrm>
              <a:prstGeom prst="rect">
                <a:avLst/>
              </a:prstGeom>
              <a:blipFill>
                <a:blip r:embed="rId11"/>
                <a:stretch>
                  <a:fillRect l="-814" t="-5076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0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Ex3: Find sailors rated &gt; 7 who’ve reserved a </a:t>
            </a:r>
            <a:r>
              <a:rPr lang="en-US" altLang="en-US" dirty="0">
                <a:solidFill>
                  <a:schemeClr val="accent2"/>
                </a:solidFill>
              </a:rPr>
              <a:t>red</a:t>
            </a:r>
            <a:r>
              <a:rPr lang="en-US" altLang="en-US" dirty="0"/>
              <a:t> boat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10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639"/>
              </p:ext>
            </p:extLst>
          </p:nvPr>
        </p:nvGraphicFramePr>
        <p:xfrm>
          <a:off x="7053262" y="511815"/>
          <a:ext cx="2220686" cy="103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Document" r:id="rId4" imgW="3363840" imgH="1647720" progId="Word.Document.8">
                  <p:embed/>
                </p:oleObj>
              </mc:Choice>
              <mc:Fallback>
                <p:oleObj name="Document" r:id="rId4" imgW="3363840" imgH="1647720" progId="Word.Document.8">
                  <p:embed/>
                  <p:pic>
                    <p:nvPicPr>
                      <p:cNvPr id="160776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2" y="511815"/>
                        <a:ext cx="2220686" cy="103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188600" y="1465696"/>
            <a:ext cx="15573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1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798756"/>
              </p:ext>
            </p:extLst>
          </p:nvPr>
        </p:nvGraphicFramePr>
        <p:xfrm>
          <a:off x="4574177" y="451295"/>
          <a:ext cx="2057740" cy="105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Document" r:id="rId6" imgW="4194000" imgH="2166840" progId="Word.Document.8">
                  <p:embed/>
                </p:oleObj>
              </mc:Choice>
              <mc:Fallback>
                <p:oleObj name="Document" r:id="rId6" imgW="4194000" imgH="2166840" progId="Word.Document.8">
                  <p:embed/>
                  <p:pic>
                    <p:nvPicPr>
                      <p:cNvPr id="160778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177" y="451295"/>
                        <a:ext cx="2057740" cy="105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73410" y="1475505"/>
            <a:ext cx="7445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2530"/>
              </p:ext>
            </p:extLst>
          </p:nvPr>
        </p:nvGraphicFramePr>
        <p:xfrm>
          <a:off x="9397875" y="511815"/>
          <a:ext cx="2166597" cy="909492"/>
        </p:xfrm>
        <a:graphic>
          <a:graphicData uri="http://schemas.openxmlformats.org/drawingml/2006/table">
            <a:tbl>
              <a:tblPr/>
              <a:tblGrid>
                <a:gridCol w="722199">
                  <a:extLst>
                    <a:ext uri="{9D8B030D-6E8A-4147-A177-3AD203B41FA5}">
                      <a16:colId xmlns:a16="http://schemas.microsoft.com/office/drawing/2014/main" val="1513308867"/>
                    </a:ext>
                  </a:extLst>
                </a:gridCol>
                <a:gridCol w="722199">
                  <a:extLst>
                    <a:ext uri="{9D8B030D-6E8A-4147-A177-3AD203B41FA5}">
                      <a16:colId xmlns:a16="http://schemas.microsoft.com/office/drawing/2014/main" val="635454202"/>
                    </a:ext>
                  </a:extLst>
                </a:gridCol>
                <a:gridCol w="722199">
                  <a:extLst>
                    <a:ext uri="{9D8B030D-6E8A-4147-A177-3AD203B41FA5}">
                      <a16:colId xmlns:a16="http://schemas.microsoft.com/office/drawing/2014/main" val="1090293261"/>
                    </a:ext>
                  </a:extLst>
                </a:gridCol>
              </a:tblGrid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bid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bname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color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62753"/>
                  </a:ext>
                </a:extLst>
              </a:tr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interlake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red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59907"/>
                  </a:ext>
                </a:extLst>
              </a:tr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103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marine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green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60557"/>
                  </a:ext>
                </a:extLst>
              </a:tr>
            </a:tbl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474797" y="1489389"/>
            <a:ext cx="155733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3537" y="2259150"/>
            <a:ext cx="8371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{S | </a:t>
            </a:r>
            <a:r>
              <a:rPr lang="en-US" altLang="en-US" sz="2400" dirty="0" err="1"/>
              <a:t>S</a:t>
            </a:r>
            <a:r>
              <a:rPr lang="en-US" altLang="en-US" sz="2400" dirty="0" err="1">
                <a:sym typeface="Symbol" panose="05050102010706020507" pitchFamily="18" charset="2"/>
              </a:rPr>
              <a:t></a:t>
            </a:r>
            <a:r>
              <a:rPr lang="en-US" altLang="en-US" sz="2400" dirty="0" err="1"/>
              <a:t>Sailors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S.rating</a:t>
            </a:r>
            <a:r>
              <a:rPr lang="en-US" altLang="en-US" sz="2400" dirty="0"/>
              <a:t> &gt; 7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      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R(</a:t>
            </a:r>
            <a:r>
              <a:rPr lang="en-US" altLang="en-US" sz="2400" dirty="0" err="1"/>
              <a:t>R</a:t>
            </a:r>
            <a:r>
              <a:rPr lang="en-US" altLang="en-US" sz="2400" dirty="0" err="1">
                <a:sym typeface="Symbol" panose="05050102010706020507" pitchFamily="18" charset="2"/>
              </a:rPr>
              <a:t></a:t>
            </a:r>
            <a:r>
              <a:rPr lang="en-US" altLang="en-US" sz="2400" dirty="0" err="1"/>
              <a:t>Reserves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R.sid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S.sid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              </a:t>
            </a:r>
            <a:r>
              <a:rPr lang="en-US" altLang="en-US" sz="2400" dirty="0">
                <a:sym typeface="Symbol" panose="05050102010706020507" pitchFamily="18" charset="2"/>
              </a:rPr>
              <a:t> B(</a:t>
            </a:r>
            <a:r>
              <a:rPr lang="en-US" altLang="en-US" sz="2400" dirty="0" err="1">
                <a:sym typeface="Symbol" panose="05050102010706020507" pitchFamily="18" charset="2"/>
              </a:rPr>
              <a:t>BBoats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dirty="0" err="1">
                <a:sym typeface="Symbol" panose="05050102010706020507" pitchFamily="18" charset="2"/>
              </a:rPr>
              <a:t>B.bid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dirty="0" err="1">
                <a:sym typeface="Symbol" panose="05050102010706020507" pitchFamily="18" charset="2"/>
              </a:rPr>
              <a:t>R.bid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dirty="0" err="1">
                <a:sym typeface="Symbol" panose="05050102010706020507" pitchFamily="18" charset="2"/>
              </a:rPr>
              <a:t>B.color</a:t>
            </a:r>
            <a:r>
              <a:rPr lang="en-US" altLang="en-US" sz="2400" dirty="0">
                <a:sym typeface="Symbol" panose="05050102010706020507" pitchFamily="18" charset="2"/>
              </a:rPr>
              <a:t> = ‘red’</a:t>
            </a:r>
            <a:r>
              <a:rPr lang="en-US" altLang="en-US" sz="2400" dirty="0"/>
              <a:t>))}       (TRC)</a:t>
            </a:r>
          </a:p>
        </p:txBody>
      </p:sp>
    </p:spTree>
    <p:extLst>
      <p:ext uri="{BB962C8B-B14F-4D97-AF65-F5344CB8AC3E}">
        <p14:creationId xmlns:p14="http://schemas.microsoft.com/office/powerpoint/2010/main" val="6174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Ex3: Find sailors rated &gt; 7 who’ve reserved a </a:t>
            </a:r>
            <a:r>
              <a:rPr lang="en-US" altLang="en-US" dirty="0">
                <a:solidFill>
                  <a:schemeClr val="accent2"/>
                </a:solidFill>
              </a:rPr>
              <a:t>red</a:t>
            </a:r>
            <a:r>
              <a:rPr lang="en-US" altLang="en-US" dirty="0"/>
              <a:t> boat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10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639"/>
              </p:ext>
            </p:extLst>
          </p:nvPr>
        </p:nvGraphicFramePr>
        <p:xfrm>
          <a:off x="7053262" y="511815"/>
          <a:ext cx="2220686" cy="103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Document" r:id="rId4" imgW="3363840" imgH="1647720" progId="Word.Document.8">
                  <p:embed/>
                </p:oleObj>
              </mc:Choice>
              <mc:Fallback>
                <p:oleObj name="Document" r:id="rId4" imgW="3363840" imgH="1647720" progId="Word.Document.8">
                  <p:embed/>
                  <p:pic>
                    <p:nvPicPr>
                      <p:cNvPr id="10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2" y="511815"/>
                        <a:ext cx="2220686" cy="103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188600" y="1465696"/>
            <a:ext cx="15573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1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798756"/>
              </p:ext>
            </p:extLst>
          </p:nvPr>
        </p:nvGraphicFramePr>
        <p:xfrm>
          <a:off x="4574177" y="451295"/>
          <a:ext cx="2057740" cy="105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Document" r:id="rId6" imgW="4194000" imgH="2166840" progId="Word.Document.8">
                  <p:embed/>
                </p:oleObj>
              </mc:Choice>
              <mc:Fallback>
                <p:oleObj name="Document" r:id="rId6" imgW="4194000" imgH="2166840" progId="Word.Document.8">
                  <p:embed/>
                  <p:pic>
                    <p:nvPicPr>
                      <p:cNvPr id="1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177" y="451295"/>
                        <a:ext cx="2057740" cy="105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73410" y="1475505"/>
            <a:ext cx="7445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2530"/>
              </p:ext>
            </p:extLst>
          </p:nvPr>
        </p:nvGraphicFramePr>
        <p:xfrm>
          <a:off x="9397875" y="511815"/>
          <a:ext cx="2166597" cy="909492"/>
        </p:xfrm>
        <a:graphic>
          <a:graphicData uri="http://schemas.openxmlformats.org/drawingml/2006/table">
            <a:tbl>
              <a:tblPr/>
              <a:tblGrid>
                <a:gridCol w="722199">
                  <a:extLst>
                    <a:ext uri="{9D8B030D-6E8A-4147-A177-3AD203B41FA5}">
                      <a16:colId xmlns:a16="http://schemas.microsoft.com/office/drawing/2014/main" val="1513308867"/>
                    </a:ext>
                  </a:extLst>
                </a:gridCol>
                <a:gridCol w="722199">
                  <a:extLst>
                    <a:ext uri="{9D8B030D-6E8A-4147-A177-3AD203B41FA5}">
                      <a16:colId xmlns:a16="http://schemas.microsoft.com/office/drawing/2014/main" val="635454202"/>
                    </a:ext>
                  </a:extLst>
                </a:gridCol>
                <a:gridCol w="722199">
                  <a:extLst>
                    <a:ext uri="{9D8B030D-6E8A-4147-A177-3AD203B41FA5}">
                      <a16:colId xmlns:a16="http://schemas.microsoft.com/office/drawing/2014/main" val="1090293261"/>
                    </a:ext>
                  </a:extLst>
                </a:gridCol>
              </a:tblGrid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bid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bname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color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62753"/>
                  </a:ext>
                </a:extLst>
              </a:tr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interlake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red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59907"/>
                  </a:ext>
                </a:extLst>
              </a:tr>
              <a:tr h="303164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103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marine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green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60557"/>
                  </a:ext>
                </a:extLst>
              </a:tr>
            </a:tbl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474797" y="1489389"/>
            <a:ext cx="155733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3538" y="2259150"/>
            <a:ext cx="8446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{S | </a:t>
            </a:r>
            <a:r>
              <a:rPr lang="en-US" altLang="en-US" sz="2400" dirty="0" err="1"/>
              <a:t>S</a:t>
            </a:r>
            <a:r>
              <a:rPr lang="en-US" altLang="en-US" sz="2400" dirty="0" err="1">
                <a:sym typeface="Symbol" panose="05050102010706020507" pitchFamily="18" charset="2"/>
              </a:rPr>
              <a:t></a:t>
            </a:r>
            <a:r>
              <a:rPr lang="en-US" altLang="en-US" sz="2400" dirty="0" err="1"/>
              <a:t>Sailors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S.rating</a:t>
            </a:r>
            <a:r>
              <a:rPr lang="en-US" altLang="en-US" sz="2400" dirty="0"/>
              <a:t> &gt; 7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      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R(</a:t>
            </a:r>
            <a:r>
              <a:rPr lang="en-US" altLang="en-US" sz="2400" dirty="0" err="1"/>
              <a:t>R</a:t>
            </a:r>
            <a:r>
              <a:rPr lang="en-US" altLang="en-US" sz="2400" dirty="0" err="1">
                <a:sym typeface="Symbol" panose="05050102010706020507" pitchFamily="18" charset="2"/>
              </a:rPr>
              <a:t></a:t>
            </a:r>
            <a:r>
              <a:rPr lang="en-US" altLang="en-US" sz="2400" dirty="0" err="1"/>
              <a:t>Reserves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R.sid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S.sid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              </a:t>
            </a:r>
            <a:r>
              <a:rPr lang="en-US" altLang="en-US" sz="2400" dirty="0">
                <a:sym typeface="Symbol" panose="05050102010706020507" pitchFamily="18" charset="2"/>
              </a:rPr>
              <a:t> B(</a:t>
            </a:r>
            <a:r>
              <a:rPr lang="en-US" altLang="en-US" sz="2400" dirty="0" err="1">
                <a:sym typeface="Symbol" panose="05050102010706020507" pitchFamily="18" charset="2"/>
              </a:rPr>
              <a:t>BBoats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dirty="0" err="1">
                <a:sym typeface="Symbol" panose="05050102010706020507" pitchFamily="18" charset="2"/>
              </a:rPr>
              <a:t>B.bid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dirty="0" err="1">
                <a:sym typeface="Symbol" panose="05050102010706020507" pitchFamily="18" charset="2"/>
              </a:rPr>
              <a:t>R.bid</a:t>
            </a:r>
            <a:r>
              <a:rPr lang="en-US" altLang="en-US" sz="2400" dirty="0">
                <a:sym typeface="Symbol" panose="05050102010706020507" pitchFamily="18" charset="2"/>
              </a:rPr>
              <a:t>  </a:t>
            </a:r>
            <a:r>
              <a:rPr lang="en-US" altLang="en-US" sz="2400" dirty="0" err="1">
                <a:sym typeface="Symbol" panose="05050102010706020507" pitchFamily="18" charset="2"/>
              </a:rPr>
              <a:t>B.color</a:t>
            </a:r>
            <a:r>
              <a:rPr lang="en-US" altLang="en-US" sz="2400" dirty="0">
                <a:sym typeface="Symbol" panose="05050102010706020507" pitchFamily="18" charset="2"/>
              </a:rPr>
              <a:t> = ‘red’</a:t>
            </a:r>
            <a:r>
              <a:rPr lang="en-US" altLang="en-US" sz="2400" dirty="0"/>
              <a:t>))}       (TRC)</a:t>
            </a:r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311048" y="3893004"/>
            <a:ext cx="6705600" cy="1524000"/>
            <a:chOff x="288" y="1190"/>
            <a:chExt cx="5254" cy="1422"/>
          </a:xfrm>
        </p:grpSpPr>
        <p:graphicFrame>
          <p:nvGraphicFramePr>
            <p:cNvPr id="25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" y="1190"/>
            <a:ext cx="437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9" name="Equation" r:id="rId8" imgW="6938640" imgH="785520" progId="Equation.3">
                    <p:embed/>
                  </p:oleObj>
                </mc:Choice>
                <mc:Fallback>
                  <p:oleObj name="Equation" r:id="rId8" imgW="6938640" imgH="785520" progId="Equation.3">
                    <p:embed/>
                    <p:pic>
                      <p:nvPicPr>
                        <p:cNvPr id="7" name="Object 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190"/>
                          <a:ext cx="437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312442"/>
                </p:ext>
              </p:extLst>
            </p:nvPr>
          </p:nvGraphicFramePr>
          <p:xfrm>
            <a:off x="713" y="1676"/>
            <a:ext cx="366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0" name="Equation" r:id="rId10" imgW="5816520" imgH="660240" progId="Equation.3">
                    <p:embed/>
                  </p:oleObj>
                </mc:Choice>
                <mc:Fallback>
                  <p:oleObj name="Equation" r:id="rId10" imgW="5816520" imgH="660240" progId="Equation.3">
                    <p:embed/>
                    <p:pic>
                      <p:nvPicPr>
                        <p:cNvPr id="8" name="Object 6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1676"/>
                          <a:ext cx="366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3" y="2058"/>
            <a:ext cx="520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1" name="Equation" r:id="rId12" imgW="8267400" imgH="877680" progId="Equation.3">
                    <p:embed/>
                  </p:oleObj>
                </mc:Choice>
                <mc:Fallback>
                  <p:oleObj name="Equation" r:id="rId12" imgW="8267400" imgH="877680" progId="Equation.3">
                    <p:embed/>
                    <p:pic>
                      <p:nvPicPr>
                        <p:cNvPr id="9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2058"/>
                          <a:ext cx="5209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8546929" y="4887124"/>
            <a:ext cx="71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(DRC)</a:t>
            </a:r>
          </a:p>
        </p:txBody>
      </p:sp>
    </p:spTree>
    <p:extLst>
      <p:ext uri="{BB962C8B-B14F-4D97-AF65-F5344CB8AC3E}">
        <p14:creationId xmlns:p14="http://schemas.microsoft.com/office/powerpoint/2010/main" val="384492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Ex4: Find sailors who’ve reserved </a:t>
            </a:r>
            <a:r>
              <a:rPr lang="en-US" altLang="en-US" b="1" dirty="0"/>
              <a:t>all</a:t>
            </a:r>
            <a:r>
              <a:rPr lang="en-US" altLang="en-US" dirty="0"/>
              <a:t> boats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039554"/>
              </p:ext>
            </p:extLst>
          </p:nvPr>
        </p:nvGraphicFramePr>
        <p:xfrm>
          <a:off x="6861628" y="302636"/>
          <a:ext cx="2405743" cy="90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Document" r:id="rId4" imgW="3363840" imgH="1647720" progId="Word.Document.8">
                  <p:embed/>
                </p:oleObj>
              </mc:Choice>
              <mc:Fallback>
                <p:oleObj name="Document" r:id="rId4" imgW="3363840" imgH="1647720" progId="Word.Document.8">
                  <p:embed/>
                  <p:pic>
                    <p:nvPicPr>
                      <p:cNvPr id="162825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628" y="302636"/>
                        <a:ext cx="2405743" cy="90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94590" y="1367502"/>
            <a:ext cx="155733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Reserves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53400"/>
              </p:ext>
            </p:extLst>
          </p:nvPr>
        </p:nvGraphicFramePr>
        <p:xfrm>
          <a:off x="4653280" y="307746"/>
          <a:ext cx="2057400" cy="106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Document" r:id="rId6" imgW="4194000" imgH="2166840" progId="Word.Document.8">
                  <p:embed/>
                </p:oleObj>
              </mc:Choice>
              <mc:Fallback>
                <p:oleObj name="Document" r:id="rId6" imgW="4194000" imgH="2166840" progId="Word.Document.8">
                  <p:embed/>
                  <p:pic>
                    <p:nvPicPr>
                      <p:cNvPr id="162827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280" y="307746"/>
                        <a:ext cx="2057400" cy="1066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677" y="1374548"/>
            <a:ext cx="86446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Sailors</a:t>
            </a:r>
          </a:p>
        </p:txBody>
      </p:sp>
      <p:graphicFrame>
        <p:nvGraphicFramePr>
          <p:cNvPr id="14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23881"/>
              </p:ext>
            </p:extLst>
          </p:nvPr>
        </p:nvGraphicFramePr>
        <p:xfrm>
          <a:off x="9458131" y="302636"/>
          <a:ext cx="2560524" cy="1015887"/>
        </p:xfrm>
        <a:graphic>
          <a:graphicData uri="http://schemas.openxmlformats.org/drawingml/2006/table">
            <a:tbl>
              <a:tblPr/>
              <a:tblGrid>
                <a:gridCol w="853508">
                  <a:extLst>
                    <a:ext uri="{9D8B030D-6E8A-4147-A177-3AD203B41FA5}">
                      <a16:colId xmlns:a16="http://schemas.microsoft.com/office/drawing/2014/main" val="1952312303"/>
                    </a:ext>
                  </a:extLst>
                </a:gridCol>
                <a:gridCol w="853508">
                  <a:extLst>
                    <a:ext uri="{9D8B030D-6E8A-4147-A177-3AD203B41FA5}">
                      <a16:colId xmlns:a16="http://schemas.microsoft.com/office/drawing/2014/main" val="79990924"/>
                    </a:ext>
                  </a:extLst>
                </a:gridCol>
                <a:gridCol w="853508">
                  <a:extLst>
                    <a:ext uri="{9D8B030D-6E8A-4147-A177-3AD203B41FA5}">
                      <a16:colId xmlns:a16="http://schemas.microsoft.com/office/drawing/2014/main" val="1099869033"/>
                    </a:ext>
                  </a:extLst>
                </a:gridCol>
              </a:tblGrid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bid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bname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color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42895"/>
                  </a:ext>
                </a:extLst>
              </a:tr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interlake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red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55974"/>
                  </a:ext>
                </a:extLst>
              </a:tr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103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marine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green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263115"/>
                  </a:ext>
                </a:extLst>
              </a:tr>
            </a:tbl>
          </a:graphicData>
        </a:graphic>
      </p:graphicFrame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9458131" y="1671302"/>
            <a:ext cx="15573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Boats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7440" y="2447836"/>
            <a:ext cx="10119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</a:t>
            </a:r>
            <a:r>
              <a:rPr lang="en-US" altLang="en-US" sz="2800" dirty="0" err="1">
                <a:sym typeface="Symbol" panose="05050102010706020507" pitchFamily="18" charset="2"/>
              </a:rPr>
              <a:t>BBoats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 (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     (TRC)</a:t>
            </a:r>
          </a:p>
        </p:txBody>
      </p:sp>
    </p:spTree>
    <p:extLst>
      <p:ext uri="{BB962C8B-B14F-4D97-AF65-F5344CB8AC3E}">
        <p14:creationId xmlns:p14="http://schemas.microsoft.com/office/powerpoint/2010/main" val="384662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Ex4: Find sailors who’ve reserved </a:t>
            </a:r>
            <a:r>
              <a:rPr lang="en-US" altLang="en-US" b="1" dirty="0"/>
              <a:t>all</a:t>
            </a:r>
            <a:r>
              <a:rPr lang="en-US" altLang="en-US" dirty="0"/>
              <a:t> boats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039554"/>
              </p:ext>
            </p:extLst>
          </p:nvPr>
        </p:nvGraphicFramePr>
        <p:xfrm>
          <a:off x="6861628" y="302636"/>
          <a:ext cx="2405743" cy="90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Document" r:id="rId4" imgW="3363840" imgH="1647720" progId="Word.Document.8">
                  <p:embed/>
                </p:oleObj>
              </mc:Choice>
              <mc:Fallback>
                <p:oleObj name="Document" r:id="rId4" imgW="3363840" imgH="1647720" progId="Word.Document.8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628" y="302636"/>
                        <a:ext cx="2405743" cy="90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094590" y="1367502"/>
            <a:ext cx="155733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Reserves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53400"/>
              </p:ext>
            </p:extLst>
          </p:nvPr>
        </p:nvGraphicFramePr>
        <p:xfrm>
          <a:off x="4653280" y="307746"/>
          <a:ext cx="2057400" cy="106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Document" r:id="rId6" imgW="4194000" imgH="2166840" progId="Word.Document.8">
                  <p:embed/>
                </p:oleObj>
              </mc:Choice>
              <mc:Fallback>
                <p:oleObj name="Document" r:id="rId6" imgW="4194000" imgH="2166840" progId="Word.Document.8">
                  <p:embed/>
                  <p:pic>
                    <p:nvPicPr>
                      <p:cNvPr id="12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280" y="307746"/>
                        <a:ext cx="2057400" cy="1066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677" y="1374548"/>
            <a:ext cx="86446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Sailors</a:t>
            </a:r>
          </a:p>
        </p:txBody>
      </p:sp>
      <p:graphicFrame>
        <p:nvGraphicFramePr>
          <p:cNvPr id="14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23881"/>
              </p:ext>
            </p:extLst>
          </p:nvPr>
        </p:nvGraphicFramePr>
        <p:xfrm>
          <a:off x="9458131" y="302636"/>
          <a:ext cx="2560524" cy="1015887"/>
        </p:xfrm>
        <a:graphic>
          <a:graphicData uri="http://schemas.openxmlformats.org/drawingml/2006/table">
            <a:tbl>
              <a:tblPr/>
              <a:tblGrid>
                <a:gridCol w="853508">
                  <a:extLst>
                    <a:ext uri="{9D8B030D-6E8A-4147-A177-3AD203B41FA5}">
                      <a16:colId xmlns:a16="http://schemas.microsoft.com/office/drawing/2014/main" val="1952312303"/>
                    </a:ext>
                  </a:extLst>
                </a:gridCol>
                <a:gridCol w="853508">
                  <a:extLst>
                    <a:ext uri="{9D8B030D-6E8A-4147-A177-3AD203B41FA5}">
                      <a16:colId xmlns:a16="http://schemas.microsoft.com/office/drawing/2014/main" val="79990924"/>
                    </a:ext>
                  </a:extLst>
                </a:gridCol>
                <a:gridCol w="853508">
                  <a:extLst>
                    <a:ext uri="{9D8B030D-6E8A-4147-A177-3AD203B41FA5}">
                      <a16:colId xmlns:a16="http://schemas.microsoft.com/office/drawing/2014/main" val="1099869033"/>
                    </a:ext>
                  </a:extLst>
                </a:gridCol>
              </a:tblGrid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bid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bname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color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42895"/>
                  </a:ext>
                </a:extLst>
              </a:tr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interlake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red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55974"/>
                  </a:ext>
                </a:extLst>
              </a:tr>
              <a:tr h="338629"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103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marine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5000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green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263115"/>
                  </a:ext>
                </a:extLst>
              </a:tr>
            </a:tbl>
          </a:graphicData>
        </a:graphic>
      </p:graphicFrame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9458131" y="1671302"/>
            <a:ext cx="15573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Boats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7440" y="2447836"/>
            <a:ext cx="10119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{S | </a:t>
            </a:r>
            <a:r>
              <a:rPr lang="en-US" altLang="en-US" sz="2800" dirty="0" err="1"/>
              <a:t>S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Sailors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</a:t>
            </a:r>
            <a:r>
              <a:rPr lang="en-US" altLang="en-US" sz="2800" dirty="0" err="1">
                <a:sym typeface="Symbol" panose="05050102010706020507" pitchFamily="18" charset="2"/>
              </a:rPr>
              <a:t>BBoats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                 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 err="1"/>
              <a:t>R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dirty="0" err="1"/>
              <a:t>Reserves</a:t>
            </a:r>
            <a:r>
              <a:rPr lang="en-US" altLang="en-US" sz="2800" dirty="0"/>
              <a:t>  (</a:t>
            </a:r>
            <a:r>
              <a:rPr lang="en-US" altLang="en-US" sz="2800" dirty="0" err="1"/>
              <a:t>S.sid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R.sid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B.bid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 err="1">
                <a:sym typeface="Symbol" panose="05050102010706020507" pitchFamily="18" charset="2"/>
              </a:rPr>
              <a:t>R.bid</a:t>
            </a:r>
            <a:r>
              <a:rPr lang="en-US" altLang="en-US" sz="2800" dirty="0"/>
              <a:t>))}     (TRC)</a:t>
            </a:r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1347574" y="4268612"/>
            <a:ext cx="8535142" cy="1544638"/>
            <a:chOff x="288" y="1187"/>
            <a:chExt cx="4971" cy="1404"/>
          </a:xfrm>
        </p:grpSpPr>
        <p:graphicFrame>
          <p:nvGraphicFramePr>
            <p:cNvPr id="1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" y="1187"/>
            <a:ext cx="437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2" name="Equation" r:id="rId8" imgW="6938640" imgH="785520" progId="Equation.3">
                    <p:embed/>
                  </p:oleObj>
                </mc:Choice>
                <mc:Fallback>
                  <p:oleObj name="Equation" r:id="rId8" imgW="6938640" imgH="785520" progId="Equation.3">
                    <p:embed/>
                    <p:pic>
                      <p:nvPicPr>
                        <p:cNvPr id="7" name="Object 3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187"/>
                          <a:ext cx="437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9" y="1619"/>
            <a:ext cx="211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3" name="Equation" r:id="rId10" imgW="3349440" imgH="709560" progId="Equation.3">
                    <p:embed/>
                  </p:oleObj>
                </mc:Choice>
                <mc:Fallback>
                  <p:oleObj name="Equation" r:id="rId10" imgW="3349440" imgH="709560" progId="Equation.3">
                    <p:embed/>
                    <p:pic>
                      <p:nvPicPr>
                        <p:cNvPr id="8" name="Object 35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1619"/>
                          <a:ext cx="211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60" y="1958"/>
            <a:ext cx="4299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4" name="Equation" r:id="rId12" imgW="6822720" imgH="1002960" progId="Equation.3">
                    <p:embed/>
                  </p:oleObj>
                </mc:Choice>
                <mc:Fallback>
                  <p:oleObj name="Equation" r:id="rId12" imgW="6822720" imgH="1002960" progId="Equation.3">
                    <p:embed/>
                    <p:pic>
                      <p:nvPicPr>
                        <p:cNvPr id="9" name="Object 36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58"/>
                          <a:ext cx="4299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9777182" y="5095714"/>
            <a:ext cx="1007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(DRC)</a:t>
            </a:r>
          </a:p>
        </p:txBody>
      </p:sp>
    </p:spTree>
    <p:extLst>
      <p:ext uri="{BB962C8B-B14F-4D97-AF65-F5344CB8AC3E}">
        <p14:creationId xmlns:p14="http://schemas.microsoft.com/office/powerpoint/2010/main" val="26909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90688"/>
            <a:ext cx="7377250" cy="4501365"/>
            <a:chOff x="1230446" y="1906226"/>
            <a:chExt cx="7377250" cy="45013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446" y="1906226"/>
              <a:ext cx="7377250" cy="17615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446" y="3667760"/>
              <a:ext cx="7377250" cy="2739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51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001285" cy="4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001285" cy="494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1528"/>
            <a:ext cx="7606835" cy="27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824083" cy="4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Domain variable: represent values in the domain of an attribute</a:t>
            </a:r>
          </a:p>
          <a:p>
            <a:pPr lvl="1"/>
            <a:r>
              <a:rPr lang="en-IN" dirty="0"/>
              <a:t>for example the domain variable can be integer if it represent an attribute whose domain is the set of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824083" cy="429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509439"/>
            <a:ext cx="7825081" cy="29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10031880" cy="4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0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0075"/>
            <a:ext cx="10031880" cy="400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4656"/>
            <a:ext cx="8102600" cy="35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8226376" cy="3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1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8226376" cy="379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81735"/>
            <a:ext cx="7421881" cy="35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577131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(5)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52240"/>
            <a:ext cx="7577131" cy="157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4"/>
            <a:ext cx="7577131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08213"/>
            <a:ext cx="7577131" cy="14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5808726" cy="3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5808726" cy="37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26886"/>
            <a:ext cx="6635519" cy="29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99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323"/>
            <a:ext cx="7938776" cy="4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Domain Relational Calculus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57" y="1690688"/>
            <a:ext cx="9383486" cy="4076700"/>
          </a:xfrm>
          <a:noFill/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Query</a:t>
            </a:r>
            <a:r>
              <a:rPr lang="en-US" altLang="en-US" dirty="0"/>
              <a:t> has the form:</a:t>
            </a:r>
          </a:p>
        </p:txBody>
      </p:sp>
      <p:graphicFrame>
        <p:nvGraphicFramePr>
          <p:cNvPr id="512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9526" y="2159000"/>
          <a:ext cx="4949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4" imgW="4951413" imgH="915988" progId="Equation.3">
                  <p:embed/>
                </p:oleObj>
              </mc:Choice>
              <mc:Fallback>
                <p:oleObj name="Equation" r:id="rId4" imgW="4951413" imgH="915988" progId="Equation.3">
                  <p:embed/>
                  <p:pic>
                    <p:nvPicPr>
                      <p:cNvPr id="5120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6" y="2159000"/>
                        <a:ext cx="4949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98399" y="3693886"/>
            <a:ext cx="9680801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800" i="0" dirty="0">
                <a:solidFill>
                  <a:schemeClr val="accent2"/>
                </a:solidFill>
                <a:latin typeface="Book Antiqua" panose="02040602050305030304" pitchFamily="18" charset="0"/>
              </a:rPr>
              <a:t>Answer</a:t>
            </a:r>
            <a:r>
              <a:rPr lang="en-US" altLang="en-US" sz="2800" b="0" dirty="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800" b="0" i="0" dirty="0">
                <a:latin typeface="Book Antiqua" panose="02040602050305030304" pitchFamily="18" charset="0"/>
              </a:rPr>
              <a:t>includes all tuples                            that  make the </a:t>
            </a:r>
            <a:r>
              <a:rPr lang="en-US" altLang="en-US" sz="2800" b="0" dirty="0">
                <a:latin typeface="Book Antiqua" panose="02040602050305030304" pitchFamily="18" charset="0"/>
              </a:rPr>
              <a:t>formula </a:t>
            </a:r>
            <a:r>
              <a:rPr lang="en-US" altLang="en-US" sz="2800" b="0" i="0" dirty="0">
                <a:latin typeface="Book Antiqua" panose="02040602050305030304" pitchFamily="18" charset="0"/>
              </a:rPr>
              <a:t>                               be </a:t>
            </a:r>
            <a:r>
              <a:rPr lang="en-US" altLang="en-US" sz="2800" b="0" dirty="0">
                <a:latin typeface="Book Antiqua" panose="02040602050305030304" pitchFamily="18" charset="0"/>
              </a:rPr>
              <a:t>true</a:t>
            </a:r>
            <a:r>
              <a:rPr lang="en-US" altLang="en-US" sz="2800" b="0" i="0" dirty="0">
                <a:latin typeface="Book Antiqua" panose="02040602050305030304" pitchFamily="18" charset="0"/>
              </a:rPr>
              <a:t>.</a:t>
            </a:r>
          </a:p>
        </p:txBody>
      </p:sp>
      <p:graphicFrame>
        <p:nvGraphicFramePr>
          <p:cNvPr id="5120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025790"/>
              </p:ext>
            </p:extLst>
          </p:nvPr>
        </p:nvGraphicFramePr>
        <p:xfrm>
          <a:off x="5780882" y="3693886"/>
          <a:ext cx="24241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6" imgW="2421496" imgH="790790" progId="Equation.3">
                  <p:embed/>
                </p:oleObj>
              </mc:Choice>
              <mc:Fallback>
                <p:oleObj name="Equation" r:id="rId6" imgW="2421496" imgH="790790" progId="Equation.3">
                  <p:embed/>
                  <p:pic>
                    <p:nvPicPr>
                      <p:cNvPr id="5120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82" y="3693886"/>
                        <a:ext cx="24241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47226"/>
              </p:ext>
            </p:extLst>
          </p:nvPr>
        </p:nvGraphicFramePr>
        <p:xfrm>
          <a:off x="2712926" y="4130927"/>
          <a:ext cx="28654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8" imgW="2862056" imgH="868442" progId="Equation.3">
                  <p:embed/>
                </p:oleObj>
              </mc:Choice>
              <mc:Fallback>
                <p:oleObj name="Equation" r:id="rId8" imgW="2862056" imgH="868442" progId="Equation.3">
                  <p:embed/>
                  <p:pic>
                    <p:nvPicPr>
                      <p:cNvPr id="51207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926" y="4130927"/>
                        <a:ext cx="28654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82331" y="4833515"/>
            <a:ext cx="1042733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i="0" dirty="0">
                <a:solidFill>
                  <a:schemeClr val="accent2"/>
                </a:solidFill>
                <a:latin typeface="Book Antiqua" panose="02040602050305030304" pitchFamily="18" charset="0"/>
              </a:rPr>
              <a:t>Formula</a:t>
            </a:r>
            <a:r>
              <a:rPr lang="en-US" altLang="en-US" sz="2400" b="0" i="0" dirty="0">
                <a:latin typeface="Book Antiqua" panose="02040602050305030304" pitchFamily="18" charset="0"/>
              </a:rPr>
              <a:t> is recursively defined, starting with simple </a:t>
            </a:r>
            <a:r>
              <a:rPr lang="en-US" altLang="en-US" sz="2400" i="0" dirty="0">
                <a:solidFill>
                  <a:schemeClr val="accent2"/>
                </a:solidFill>
                <a:latin typeface="Book Antiqua" panose="02040602050305030304" pitchFamily="18" charset="0"/>
              </a:rPr>
              <a:t>atomic formulas</a:t>
            </a:r>
            <a:r>
              <a:rPr lang="en-US" altLang="en-US" sz="2400" b="0" dirty="0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lang="en-US" altLang="en-US" sz="2400" b="0" i="0" dirty="0">
                <a:latin typeface="Book Antiqua" panose="02040602050305030304" pitchFamily="18" charset="0"/>
              </a:rPr>
              <a:t>(getting rows from relations or making comparisons of values),  and building bigger and better formulas using the </a:t>
            </a:r>
            <a:r>
              <a:rPr lang="en-US" altLang="en-US" sz="2400" i="0" dirty="0">
                <a:solidFill>
                  <a:schemeClr val="accent2"/>
                </a:solidFill>
                <a:latin typeface="Book Antiqua" panose="02040602050305030304" pitchFamily="18" charset="0"/>
              </a:rPr>
              <a:t>logical connectives</a:t>
            </a:r>
            <a:r>
              <a:rPr lang="en-US" altLang="en-US" sz="2400" i="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108326" y="5740174"/>
            <a:ext cx="305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" name="Rectangle 1"/>
          <p:cNvSpPr/>
          <p:nvPr/>
        </p:nvSpPr>
        <p:spPr>
          <a:xfrm>
            <a:off x="2530364" y="300899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xi is either a domain variable or a constant</a:t>
            </a:r>
          </a:p>
        </p:txBody>
      </p:sp>
    </p:spTree>
    <p:extLst>
      <p:ext uri="{BB962C8B-B14F-4D97-AF65-F5344CB8AC3E}">
        <p14:creationId xmlns:p14="http://schemas.microsoft.com/office/powerpoint/2010/main" val="360458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 –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5" y="646675"/>
            <a:ext cx="5925985" cy="999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323"/>
            <a:ext cx="7938776" cy="417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0490"/>
            <a:ext cx="6822440" cy="33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Completeness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851626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Expressive Power (Theorem due to </a:t>
            </a:r>
            <a:r>
              <a:rPr lang="en-US" altLang="en-US" dirty="0" err="1"/>
              <a:t>Codd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dirty="0"/>
              <a:t>every query that can be expressed in relational algebra can be expressed as a safe query in DRC / TRC; the converse is also true. </a:t>
            </a:r>
          </a:p>
          <a:p>
            <a:pPr lvl="1"/>
            <a:endParaRPr lang="en-US" altLang="en-US" dirty="0"/>
          </a:p>
          <a:p>
            <a:r>
              <a:rPr lang="en-US" altLang="en-US" i="1" u="sng" dirty="0">
                <a:solidFill>
                  <a:schemeClr val="accent2"/>
                </a:solidFill>
              </a:rPr>
              <a:t>Relational Completeness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Query language (e.g., SQL) can express every query that is expressible in relational algebra/calculus.  (actually, SQL is more powerful, as we will see…)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7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Relational calculus is </a:t>
            </a:r>
            <a:r>
              <a:rPr lang="en-US" altLang="en-US" b="1"/>
              <a:t>non-operational</a:t>
            </a:r>
            <a:r>
              <a:rPr lang="en-US" altLang="en-US"/>
              <a:t>, and users define queries in terms of what they want, not in terms of how to compute it.  (</a:t>
            </a:r>
            <a:r>
              <a:rPr lang="en-US" altLang="en-US" b="1"/>
              <a:t>Declarative)</a:t>
            </a:r>
          </a:p>
          <a:p>
            <a:r>
              <a:rPr lang="en-US" altLang="en-US"/>
              <a:t>Algebra and safe calculus have same expressive power, leading to the notion of relational completeness.</a:t>
            </a:r>
          </a:p>
        </p:txBody>
      </p:sp>
    </p:spTree>
    <p:extLst>
      <p:ext uri="{BB962C8B-B14F-4D97-AF65-F5344CB8AC3E}">
        <p14:creationId xmlns:p14="http://schemas.microsoft.com/office/powerpoint/2010/main" val="2818472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 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8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Atomic formula:</a:t>
                </a:r>
              </a:p>
              <a:p>
                <a:pPr lvl="1"/>
                <a:r>
                  <a:rPr lang="en-IN" dirty="0"/>
                  <a:t>&lt;</a:t>
                </a:r>
                <a:r>
                  <a:rPr lang="en-IN" i="1" dirty="0"/>
                  <a:t>X1,X2</a:t>
                </a:r>
                <a:r>
                  <a:rPr lang="en-IN" dirty="0"/>
                  <a:t>,..,</a:t>
                </a:r>
                <a:r>
                  <a:rPr lang="en-IN" i="1" dirty="0"/>
                  <a:t>Xn</a:t>
                </a:r>
                <a:r>
                  <a:rPr lang="en-IN" dirty="0"/>
                  <a:t>&gt;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Rname</a:t>
                </a:r>
                <a:r>
                  <a:rPr lang="en-IN" dirty="0"/>
                  <a:t>, or </a:t>
                </a:r>
                <a:r>
                  <a:rPr lang="en-IN" i="1" dirty="0"/>
                  <a:t>X</a:t>
                </a:r>
                <a:r>
                  <a:rPr lang="en-IN" dirty="0"/>
                  <a:t> </a:t>
                </a:r>
                <a:r>
                  <a:rPr lang="en-IN" i="1" dirty="0"/>
                  <a:t>op</a:t>
                </a:r>
                <a:r>
                  <a:rPr lang="en-IN" dirty="0"/>
                  <a:t> </a:t>
                </a:r>
                <a:r>
                  <a:rPr lang="en-IN" i="1" dirty="0"/>
                  <a:t>Y</a:t>
                </a:r>
                <a:r>
                  <a:rPr lang="en-IN" dirty="0"/>
                  <a:t>, or </a:t>
                </a:r>
                <a:r>
                  <a:rPr lang="en-IN" i="1" dirty="0"/>
                  <a:t>X</a:t>
                </a:r>
                <a:r>
                  <a:rPr lang="en-IN" dirty="0"/>
                  <a:t> </a:t>
                </a:r>
                <a:r>
                  <a:rPr lang="en-IN" i="1" dirty="0"/>
                  <a:t>op</a:t>
                </a:r>
                <a:r>
                  <a:rPr lang="en-IN" dirty="0"/>
                  <a:t> </a:t>
                </a:r>
                <a:r>
                  <a:rPr lang="en-IN" i="1" dirty="0"/>
                  <a:t>constant</a:t>
                </a:r>
              </a:p>
              <a:p>
                <a:pPr lvl="1"/>
                <a:r>
                  <a:rPr lang="en-IN" i="1" dirty="0"/>
                  <a:t>op</a:t>
                </a:r>
                <a:r>
                  <a:rPr lang="en-IN" dirty="0"/>
                  <a:t> is &lt;, &gt;, =,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Formula</a:t>
                </a:r>
              </a:p>
              <a:p>
                <a:pPr lvl="1"/>
                <a:r>
                  <a:rPr lang="en-IN" dirty="0"/>
                  <a:t>Atomic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IN" dirty="0"/>
                  <a:t>, where p and q are formulas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variable </a:t>
                </a:r>
                <a:r>
                  <a:rPr lang="en-IN" i="1" dirty="0"/>
                  <a:t>X</a:t>
                </a:r>
                <a:r>
                  <a:rPr lang="en-IN" dirty="0"/>
                  <a:t> is free in p(</a:t>
                </a:r>
                <a:r>
                  <a:rPr lang="en-IN" i="1" dirty="0"/>
                  <a:t>X</a:t>
                </a:r>
                <a:r>
                  <a:rPr lang="en-IN" dirty="0"/>
                  <a:t>),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variable X is free in p(</a:t>
                </a:r>
                <a:r>
                  <a:rPr lang="en-IN" i="1" dirty="0"/>
                  <a:t>X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The use of quantifiers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sz="2400" i="1" dirty="0"/>
                  <a:t>X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are said to bound the variable </a:t>
                </a:r>
                <a:r>
                  <a:rPr lang="en-IN" sz="2400" i="1" dirty="0"/>
                  <a:t>X</a:t>
                </a:r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4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and Bound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use of quantifiers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X are said to bound the variable</a:t>
                </a:r>
              </a:p>
              <a:p>
                <a:pPr lvl="1"/>
                <a:r>
                  <a:rPr lang="en-IN" dirty="0"/>
                  <a:t>Variables that are not bound are free</a:t>
                </a:r>
              </a:p>
              <a:p>
                <a:r>
                  <a:rPr lang="en-IN" dirty="0"/>
                  <a:t>Let us revisit the query </a:t>
                </a:r>
              </a:p>
              <a:p>
                <a:endParaRPr lang="en-IN" dirty="0"/>
              </a:p>
              <a:p>
                <a:r>
                  <a:rPr lang="en-IN" dirty="0"/>
                  <a:t>There is an important restriction, the variables </a:t>
                </a:r>
                <a:r>
                  <a:rPr lang="en-IN" i="1" dirty="0"/>
                  <a:t>x1</a:t>
                </a:r>
                <a:r>
                  <a:rPr lang="en-IN" dirty="0"/>
                  <a:t>, </a:t>
                </a:r>
                <a:r>
                  <a:rPr lang="en-IN" i="1" dirty="0"/>
                  <a:t>x2</a:t>
                </a:r>
                <a:r>
                  <a:rPr lang="en-IN" dirty="0"/>
                  <a:t>,..</a:t>
                </a:r>
                <a:r>
                  <a:rPr lang="en-IN" i="1" dirty="0"/>
                  <a:t>xn</a:t>
                </a:r>
                <a:r>
                  <a:rPr lang="en-IN" dirty="0"/>
                  <a:t> that appear to the left of ‘|’ must be the only free variable in the formula </a:t>
                </a:r>
                <a:r>
                  <a:rPr lang="en-IN" i="1" dirty="0"/>
                  <a:t>p</a:t>
                </a:r>
                <a:r>
                  <a:rPr lang="en-IN" dirty="0"/>
                  <a:t>(..)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009557"/>
              </p:ext>
            </p:extLst>
          </p:nvPr>
        </p:nvGraphicFramePr>
        <p:xfrm>
          <a:off x="3750353" y="3171827"/>
          <a:ext cx="49498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4" imgW="4951413" imgH="915988" progId="Equation.3">
                  <p:embed/>
                </p:oleObj>
              </mc:Choice>
              <mc:Fallback>
                <p:oleObj name="Equation" r:id="rId4" imgW="4951413" imgH="915988" progId="Equation.3">
                  <p:embed/>
                  <p:pic>
                    <p:nvPicPr>
                      <p:cNvPr id="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3" y="3171827"/>
                        <a:ext cx="49498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9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Example: </a:t>
            </a:r>
            <a:r>
              <a:rPr lang="en-GB" altLang="en-US" dirty="0">
                <a:latin typeface="Times" panose="02020603050405020304" pitchFamily="18" charset="0"/>
              </a:rPr>
              <a:t>To find details of all sailors whose age is less than 35</a:t>
            </a: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</a:t>
            </a: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          {S | </a:t>
            </a:r>
            <a:r>
              <a:rPr lang="en-GB" altLang="en-US" dirty="0">
                <a:latin typeface="Times" panose="02020603050405020304" pitchFamily="18" charset="0"/>
              </a:rPr>
              <a:t>Sailor(S) </a:t>
            </a:r>
            <a:r>
              <a:rPr lang="en-GB" altLang="en-US" dirty="0"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  <a:r>
              <a:rPr lang="en-GB" altLang="en-US" noProof="1">
                <a:latin typeface="Times" panose="02020603050405020304" pitchFamily="18" charset="0"/>
              </a:rPr>
              <a:t>S.age &lt; 35}  (TRC)</a:t>
            </a: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621978"/>
              </p:ext>
            </p:extLst>
          </p:nvPr>
        </p:nvGraphicFramePr>
        <p:xfrm>
          <a:off x="8773886" y="460602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4" imgW="4194000" imgH="2166840" progId="Word.Document.8">
                  <p:embed/>
                </p:oleObj>
              </mc:Choice>
              <mc:Fallback>
                <p:oleObj name="Document" r:id="rId4" imgW="4194000" imgH="2166840" progId="Word.Document.8">
                  <p:embed/>
                  <p:pic>
                    <p:nvPicPr>
                      <p:cNvPr id="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886" y="460602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00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Example: </a:t>
            </a:r>
            <a:r>
              <a:rPr lang="en-GB" altLang="en-US" dirty="0">
                <a:latin typeface="Times" panose="02020603050405020304" pitchFamily="18" charset="0"/>
              </a:rPr>
              <a:t>To find details of all sailors whose age is less than 35</a:t>
            </a: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	</a:t>
            </a: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          {S | </a:t>
            </a:r>
            <a:r>
              <a:rPr lang="en-GB" altLang="en-US" dirty="0">
                <a:latin typeface="Times" panose="02020603050405020304" pitchFamily="18" charset="0"/>
              </a:rPr>
              <a:t>Sailor(S) </a:t>
            </a:r>
            <a:r>
              <a:rPr lang="en-GB" altLang="en-US" dirty="0"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  <a:r>
              <a:rPr lang="en-GB" altLang="en-US" noProof="1">
                <a:latin typeface="Times" panose="02020603050405020304" pitchFamily="18" charset="0"/>
              </a:rPr>
              <a:t>S.age &lt; 35}  (TRC)</a:t>
            </a:r>
          </a:p>
          <a:p>
            <a:pPr lvl="1">
              <a:buFontTx/>
              <a:buNone/>
            </a:pPr>
            <a:endParaRPr lang="en-GB" altLang="en-US" noProof="1">
              <a:latin typeface="Times" panose="02020603050405020304" pitchFamily="18" charset="0"/>
            </a:endParaRP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         {&lt;I,N,T,A&gt; | (I,N,T,A) </a:t>
            </a:r>
            <a:r>
              <a:rPr lang="el-GR" altLang="en-US" noProof="1">
                <a:latin typeface="Times" panose="02020603050405020304" pitchFamily="18" charset="0"/>
              </a:rPr>
              <a:t>ϵ</a:t>
            </a:r>
            <a:r>
              <a:rPr lang="en-IN" altLang="en-US" noProof="1">
                <a:latin typeface="Times" panose="02020603050405020304" pitchFamily="18" charset="0"/>
              </a:rPr>
              <a:t> Sailors </a:t>
            </a:r>
            <a:r>
              <a:rPr lang="en-GB" altLang="en-US" dirty="0"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Times" panose="02020603050405020304" pitchFamily="18" charset="0"/>
              </a:rPr>
              <a:t> A &gt; 35} (DRC)</a:t>
            </a:r>
          </a:p>
          <a:p>
            <a:pPr lvl="1">
              <a:buFontTx/>
              <a:buNone/>
            </a:pPr>
            <a:endParaRPr lang="en-GB" altLang="en-US" dirty="0">
              <a:latin typeface="Times" panose="02020603050405020304" pitchFamily="18" charset="0"/>
            </a:endParaRPr>
          </a:p>
          <a:p>
            <a:r>
              <a:rPr lang="en-GB" sz="2400" dirty="0"/>
              <a:t>Note: </a:t>
            </a:r>
            <a:r>
              <a:rPr lang="en-GB" altLang="en-US" sz="2400" noProof="1"/>
              <a:t>(I,N,T,A) </a:t>
            </a:r>
            <a:r>
              <a:rPr lang="el-GR" altLang="en-US" sz="2400" noProof="1"/>
              <a:t>ϵ</a:t>
            </a:r>
            <a:r>
              <a:rPr lang="en-IN" altLang="en-US" sz="2400" noProof="1"/>
              <a:t> Sailors 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domain variables</a:t>
            </a:r>
            <a:r>
              <a:rPr lang="en-US" altLang="en-US" sz="2400" dirty="0"/>
              <a:t> </a:t>
            </a:r>
            <a:r>
              <a:rPr lang="en-US" altLang="en-US" sz="2400" i="1" dirty="0"/>
              <a:t>I, N, T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rgbClr val="0000FF"/>
                </a:solidFill>
              </a:rPr>
              <a:t>bound </a:t>
            </a:r>
            <a:r>
              <a:rPr lang="en-US" altLang="en-US" sz="2400" dirty="0"/>
              <a:t>to fields of the same Sailors tuple</a:t>
            </a:r>
            <a:endParaRPr lang="en-IN" sz="2400" dirty="0"/>
          </a:p>
          <a:p>
            <a:pPr lvl="1">
              <a:buFontTx/>
              <a:buNone/>
            </a:pPr>
            <a:endParaRPr lang="en-GB" altLang="en-US" noProof="1">
              <a:latin typeface="Times" panose="02020603050405020304" pitchFamily="18" charset="0"/>
            </a:endParaRPr>
          </a:p>
          <a:p>
            <a:pPr lvl="1">
              <a:buFontTx/>
              <a:buNone/>
            </a:pPr>
            <a:r>
              <a:rPr lang="en-GB" altLang="en-US" noProof="1">
                <a:latin typeface="Times" panose="02020603050405020304" pitchFamily="18" charset="0"/>
              </a:rPr>
              <a:t>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621978"/>
              </p:ext>
            </p:extLst>
          </p:nvPr>
        </p:nvGraphicFramePr>
        <p:xfrm>
          <a:off x="8773886" y="460602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4" imgW="4194000" imgH="2166840" progId="Word.Document.8">
                  <p:embed/>
                </p:oleObj>
              </mc:Choice>
              <mc:Fallback>
                <p:oleObj name="Document" r:id="rId4" imgW="4194000" imgH="2166840" progId="Word.Document.8">
                  <p:embed/>
                  <p:pic>
                    <p:nvPicPr>
                      <p:cNvPr id="6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886" y="460602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38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72747"/>
            <a:ext cx="10515600" cy="4351338"/>
          </a:xfrm>
        </p:spPr>
        <p:txBody>
          <a:bodyPr/>
          <a:lstStyle/>
          <a:p>
            <a:r>
              <a:rPr lang="en-US" altLang="en-US" dirty="0"/>
              <a:t>Ex1: Find all sailors with a rating above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7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30047"/>
              </p:ext>
            </p:extLst>
          </p:nvPr>
        </p:nvGraphicFramePr>
        <p:xfrm>
          <a:off x="8134689" y="1027906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Document" r:id="rId3" imgW="4194000" imgH="2166840" progId="Word.Document.8">
                  <p:embed/>
                </p:oleObj>
              </mc:Choice>
              <mc:Fallback>
                <p:oleObj name="Document" r:id="rId3" imgW="4194000" imgH="2166840" progId="Word.Document.8">
                  <p:embed/>
                  <p:pic>
                    <p:nvPicPr>
                      <p:cNvPr id="15668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89" y="1027906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61012" y="2317285"/>
            <a:ext cx="5272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2800" i="1" dirty="0"/>
              <a:t>S</a:t>
            </a:r>
            <a:r>
              <a:rPr lang="en-US" altLang="en-US" sz="2800" dirty="0"/>
              <a:t> |S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800" i="1" dirty="0"/>
              <a:t>Sailors</a:t>
            </a:r>
            <a:r>
              <a:rPr lang="en-US" altLang="en-US" sz="2800" dirty="0"/>
              <a:t>  </a:t>
            </a:r>
            <a:r>
              <a:rPr lang="en-US" altLang="en-US" sz="2800" dirty="0">
                <a:sym typeface="Symbol" panose="05050102010706020507" pitchFamily="18" charset="2"/>
              </a:rPr>
              <a:t> </a:t>
            </a:r>
            <a:r>
              <a:rPr lang="en-US" altLang="en-US" sz="2800" i="1" dirty="0" err="1"/>
              <a:t>S.rating</a:t>
            </a:r>
            <a:r>
              <a:rPr lang="en-US" altLang="en-US" sz="2800" dirty="0"/>
              <a:t> &gt; 7} (TRC)</a:t>
            </a:r>
          </a:p>
        </p:txBody>
      </p:sp>
    </p:spTree>
    <p:extLst>
      <p:ext uri="{BB962C8B-B14F-4D97-AF65-F5344CB8AC3E}">
        <p14:creationId xmlns:p14="http://schemas.microsoft.com/office/powerpoint/2010/main" val="145731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DRC: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72747"/>
            <a:ext cx="10515600" cy="4351338"/>
          </a:xfrm>
        </p:spPr>
        <p:txBody>
          <a:bodyPr/>
          <a:lstStyle/>
          <a:p>
            <a:r>
              <a:rPr lang="en-US" altLang="en-US" dirty="0"/>
              <a:t>Ex1: Find all sailors with a rating above 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7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30047"/>
              </p:ext>
            </p:extLst>
          </p:nvPr>
        </p:nvGraphicFramePr>
        <p:xfrm>
          <a:off x="8134689" y="1027906"/>
          <a:ext cx="2579914" cy="12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Document" r:id="rId3" imgW="4194000" imgH="2166840" progId="Word.Document.8">
                  <p:embed/>
                </p:oleObj>
              </mc:Choice>
              <mc:Fallback>
                <p:oleObj name="Document" r:id="rId3" imgW="4194000" imgH="2166840" progId="Word.Document.8">
                  <p:embed/>
                  <p:pic>
                    <p:nvPicPr>
                      <p:cNvPr id="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89" y="1027906"/>
                        <a:ext cx="2579914" cy="12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61012" y="2317285"/>
            <a:ext cx="5272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{</a:t>
            </a:r>
            <a:r>
              <a:rPr lang="en-US" altLang="en-US" sz="2800" i="1" dirty="0"/>
              <a:t>S</a:t>
            </a:r>
            <a:r>
              <a:rPr lang="en-US" altLang="en-US" sz="2800" dirty="0"/>
              <a:t> |S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800" i="1" dirty="0"/>
              <a:t>Sailors</a:t>
            </a:r>
            <a:r>
              <a:rPr lang="en-US" altLang="en-US" sz="2800" dirty="0"/>
              <a:t>  </a:t>
            </a:r>
            <a:r>
              <a:rPr lang="en-US" altLang="en-US" sz="2800" dirty="0">
                <a:sym typeface="Symbol" panose="05050102010706020507" pitchFamily="18" charset="2"/>
              </a:rPr>
              <a:t> </a:t>
            </a:r>
            <a:r>
              <a:rPr lang="en-US" altLang="en-US" sz="2800" i="1" dirty="0" err="1"/>
              <a:t>S.rating</a:t>
            </a:r>
            <a:r>
              <a:rPr lang="en-US" altLang="en-US" sz="2800" dirty="0"/>
              <a:t> &gt; 7} (TRC)</a:t>
            </a:r>
          </a:p>
        </p:txBody>
      </p:sp>
      <p:graphicFrame>
        <p:nvGraphicFramePr>
          <p:cNvPr id="9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06958"/>
              </p:ext>
            </p:extLst>
          </p:nvPr>
        </p:nvGraphicFramePr>
        <p:xfrm>
          <a:off x="1686037" y="3172829"/>
          <a:ext cx="6299723" cy="64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6800760" imgH="826920" progId="Equation.3">
                  <p:embed/>
                </p:oleObj>
              </mc:Choice>
              <mc:Fallback>
                <p:oleObj name="Equation" r:id="rId5" imgW="6800760" imgH="826920" progId="Equation.3">
                  <p:embed/>
                  <p:pic>
                    <p:nvPicPr>
                      <p:cNvPr id="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037" y="3172829"/>
                        <a:ext cx="6299723" cy="64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1038860" y="3748416"/>
            <a:ext cx="10515600" cy="201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condition ensures that the domain variables </a:t>
            </a:r>
            <a:r>
              <a:rPr lang="en-IN" i="1"/>
              <a:t>I, N, T </a:t>
            </a:r>
            <a:r>
              <a:rPr lang="en-IN"/>
              <a:t>and </a:t>
            </a:r>
            <a:r>
              <a:rPr lang="en-IN" i="1"/>
              <a:t>A </a:t>
            </a:r>
            <a:r>
              <a:rPr lang="en-IN"/>
              <a:t>are bound to fields of the same Sailors tuple.</a:t>
            </a:r>
          </a:p>
          <a:p>
            <a:r>
              <a:rPr lang="en-IN"/>
              <a:t>The term to the left of `|’ (which should be read as </a:t>
            </a:r>
            <a:r>
              <a:rPr lang="en-IN" i="1"/>
              <a:t>such that</a:t>
            </a:r>
            <a:r>
              <a:rPr lang="en-IN"/>
              <a:t>) says that every tuple that satisfies </a:t>
            </a:r>
            <a:r>
              <a:rPr lang="en-IN" i="1"/>
              <a:t>T&gt;</a:t>
            </a:r>
            <a:r>
              <a:rPr lang="en-IN"/>
              <a:t>7 is in the answer.</a:t>
            </a:r>
            <a:endParaRPr lang="en-US" altLang="en-US"/>
          </a:p>
          <a:p>
            <a:endParaRPr lang="en-US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05468" y="3066537"/>
            <a:ext cx="1007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(DRC)</a:t>
            </a:r>
          </a:p>
        </p:txBody>
      </p:sp>
    </p:spTree>
    <p:extLst>
      <p:ext uri="{BB962C8B-B14F-4D97-AF65-F5344CB8AC3E}">
        <p14:creationId xmlns:p14="http://schemas.microsoft.com/office/powerpoint/2010/main" val="90433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D6A092-06FB-4B19-8106-645C547456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0F4FC7-2F6D-44A5-9461-BDD47650C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44103D-79E4-4EA5-A194-459DCDB89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10190</TotalTime>
  <Words>1154</Words>
  <Application>Microsoft Office PowerPoint</Application>
  <PresentationFormat>Widescreen</PresentationFormat>
  <Paragraphs>227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Domain Relational Calculus MA 518: Database Management Systems</vt:lpstr>
      <vt:lpstr>Domain Relational Calculus</vt:lpstr>
      <vt:lpstr>Domain Relational Calculus</vt:lpstr>
      <vt:lpstr>DRC Formulas</vt:lpstr>
      <vt:lpstr>Free and Bound variables</vt:lpstr>
      <vt:lpstr>Domain Relational Calculus</vt:lpstr>
      <vt:lpstr>Domain Relational Calculus</vt:lpstr>
      <vt:lpstr>DRC: Examples</vt:lpstr>
      <vt:lpstr>DRC: Examples</vt:lpstr>
      <vt:lpstr>DRC: Examples</vt:lpstr>
      <vt:lpstr>DRC: Examples</vt:lpstr>
      <vt:lpstr>DRC: Examples</vt:lpstr>
      <vt:lpstr>DRC: Examples</vt:lpstr>
      <vt:lpstr>DRC: Examples</vt:lpstr>
      <vt:lpstr>DRC: Examples</vt:lpstr>
      <vt:lpstr>Practice Exercise</vt:lpstr>
      <vt:lpstr>Practice Exercise – (1)</vt:lpstr>
      <vt:lpstr>Practice Exercise – (1)</vt:lpstr>
      <vt:lpstr>Practice Exercise – (2)</vt:lpstr>
      <vt:lpstr>Practice Exercise – (2)</vt:lpstr>
      <vt:lpstr>Practice Exercise – (3)</vt:lpstr>
      <vt:lpstr>Practice Exercise – (3)</vt:lpstr>
      <vt:lpstr>Practice Exercise – (4)</vt:lpstr>
      <vt:lpstr>Practice Exercise – (4)</vt:lpstr>
      <vt:lpstr>Practice Exercise – (5)</vt:lpstr>
      <vt:lpstr>Practice Exercise – (5)</vt:lpstr>
      <vt:lpstr>Practice Exercise – (6)</vt:lpstr>
      <vt:lpstr>Practice Exercise – (6)</vt:lpstr>
      <vt:lpstr>Practice Exercise – (7)</vt:lpstr>
      <vt:lpstr>Practice Exercise – (7)</vt:lpstr>
      <vt:lpstr>Relational Completeness</vt:lpstr>
      <vt:lpstr>Summary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369</cp:revision>
  <dcterms:created xsi:type="dcterms:W3CDTF">2020-08-05T04:35:17Z</dcterms:created>
  <dcterms:modified xsi:type="dcterms:W3CDTF">2021-10-07T03:31:48Z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