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2"/>
  </p:notesMasterIdLst>
  <p:sldIdLst>
    <p:sldId id="256" r:id="rId5"/>
    <p:sldId id="257" r:id="rId6"/>
    <p:sldId id="286" r:id="rId7"/>
    <p:sldId id="292" r:id="rId8"/>
    <p:sldId id="296" r:id="rId9"/>
    <p:sldId id="300" r:id="rId10"/>
    <p:sldId id="289" r:id="rId11"/>
    <p:sldId id="266" r:id="rId12"/>
    <p:sldId id="264" r:id="rId13"/>
    <p:sldId id="267" r:id="rId14"/>
    <p:sldId id="265" r:id="rId15"/>
    <p:sldId id="290" r:id="rId16"/>
    <p:sldId id="301" r:id="rId17"/>
    <p:sldId id="268" r:id="rId18"/>
    <p:sldId id="269" r:id="rId19"/>
    <p:sldId id="305" r:id="rId20"/>
    <p:sldId id="271" r:id="rId21"/>
    <p:sldId id="291" r:id="rId22"/>
    <p:sldId id="272" r:id="rId23"/>
    <p:sldId id="309" r:id="rId24"/>
    <p:sldId id="273" r:id="rId25"/>
    <p:sldId id="312" r:id="rId26"/>
    <p:sldId id="274" r:id="rId27"/>
    <p:sldId id="316" r:id="rId28"/>
    <p:sldId id="317" r:id="rId29"/>
    <p:sldId id="276" r:id="rId30"/>
    <p:sldId id="320" r:id="rId31"/>
    <p:sldId id="277" r:id="rId32"/>
    <p:sldId id="322" r:id="rId33"/>
    <p:sldId id="324" r:id="rId34"/>
    <p:sldId id="323" r:id="rId35"/>
    <p:sldId id="325" r:id="rId36"/>
    <p:sldId id="327" r:id="rId37"/>
    <p:sldId id="279" r:id="rId38"/>
    <p:sldId id="280" r:id="rId39"/>
    <p:sldId id="281" r:id="rId40"/>
    <p:sldId id="28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BD67E-4A4E-1F68-2737-C46019E3B459}" v="4" dt="2021-10-21T06:08:08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6904" autoAdjust="0"/>
  </p:normalViewPr>
  <p:slideViewPr>
    <p:cSldViewPr snapToGrid="0">
      <p:cViewPr varScale="1">
        <p:scale>
          <a:sx n="64" d="100"/>
          <a:sy n="64" d="100"/>
        </p:scale>
        <p:origin x="13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ENDRA GANGWAR" userId="S::ogangwar@iitg.ac.in::ddeec7aa-ad7a-4f6f-a8ae-77d1c52a0b60" providerId="AD" clId="Web-{D65BD67E-4A4E-1F68-2737-C46019E3B459}"/>
    <pc:docChg chg="modSld">
      <pc:chgData name="OMENDRA GANGWAR" userId="S::ogangwar@iitg.ac.in::ddeec7aa-ad7a-4f6f-a8ae-77d1c52a0b60" providerId="AD" clId="Web-{D65BD67E-4A4E-1F68-2737-C46019E3B459}" dt="2021-10-21T06:08:08.968" v="4" actId="20577"/>
      <pc:docMkLst>
        <pc:docMk/>
      </pc:docMkLst>
      <pc:sldChg chg="modSp">
        <pc:chgData name="OMENDRA GANGWAR" userId="S::ogangwar@iitg.ac.in::ddeec7aa-ad7a-4f6f-a8ae-77d1c52a0b60" providerId="AD" clId="Web-{D65BD67E-4A4E-1F68-2737-C46019E3B459}" dt="2021-10-21T06:08:08.968" v="4" actId="20577"/>
        <pc:sldMkLst>
          <pc:docMk/>
          <pc:sldMk cId="161991012" sldId="312"/>
        </pc:sldMkLst>
        <pc:spChg chg="mod">
          <ac:chgData name="OMENDRA GANGWAR" userId="S::ogangwar@iitg.ac.in::ddeec7aa-ad7a-4f6f-a8ae-77d1c52a0b60" providerId="AD" clId="Web-{D65BD67E-4A4E-1F68-2737-C46019E3B459}" dt="2021-10-21T06:08:08.968" v="4" actId="20577"/>
          <ac:spMkLst>
            <pc:docMk/>
            <pc:sldMk cId="161991012" sldId="312"/>
            <ac:spMk id="6" creationId="{00000000-0000-0000-0000-000000000000}"/>
          </ac:spMkLst>
        </pc:spChg>
        <pc:graphicFrameChg chg="mod">
          <ac:chgData name="OMENDRA GANGWAR" userId="S::ogangwar@iitg.ac.in::ddeec7aa-ad7a-4f6f-a8ae-77d1c52a0b60" providerId="AD" clId="Web-{D65BD67E-4A4E-1F68-2737-C46019E3B459}" dt="2021-10-21T06:07:55.389" v="2" actId="1076"/>
          <ac:graphicFrameMkLst>
            <pc:docMk/>
            <pc:sldMk cId="161991012" sldId="312"/>
            <ac:graphicFrameMk id="13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0-07T07:31:40.93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0-07T07:31:41.88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25 0 0,'-25'0'93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0-07T07:31:42.42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0-07T07:31:43.41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7T06:48:19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8010 5909 73 0,'0'0'0'0,"0"0"0"16,0 0 21-16,0 0 21 15,0 0 47-15,0 0 4 16,0 0-45-16,-21-59-16 16,15 55-10-16,0 0-5 15,0 3-14-15,1-4-3 16,1 3 1-16,0-3 7 15,2 2 13-15,-1 0 8 0,2 2-6 16,1 1 7 0,0-1-8-16,0-1-3 0,0 2-4 15,0 0-15-15,0 0-1 16,13-2-4-16,18-1 4 16,19-6 2-16,14-8 0 15,18-5 0-15,13-4 4 16,4 1 13-16,2 1-15 15,-10 1 8-15,-9 3-11 16,-16 2 5-16,-14 4-3 16,-14 5-2-16,-16 5 2 15,-13 4-2-15,-3-1 0 16,-6 1 9-16,0 0 13 16,0 0 29-16,0 0-23 0,0 0-25 15,0 0-3-15,0 11-32 16,0 5-90-16,7-5 8 15</inkml:trace>
  <inkml:trace contextRef="#ctx0" brushRef="#br0" timeOffset="1080.05">11572 5707 407 0,'0'0'87'16,"0"0"-76"-16,0 0 5 15,0 0 18-15,0 0 12 16,0 0 17-16,0 0-10 16,0 0 1-16,0 0-23 15,0 0-27-15,0 0-2 16,0 0-2-16,0 0 0 16,2 0 0-16,4 0-3 15,8 0 1-15,12 0 2 16,14 0 13-16,16 0-2 15,14-4-1-15,8-7 9 16,5 0 4-16,5-2-12 0,-7-1-9 16,-5 2 11-16,-15 4-9 15,-15 0 2-15,-13 2-5 16,-9 3 2-16,-9 2 2 16,-9-1-2-16,-3 2-2 15,-3 0 7-15,0 0 6 16,0 0 10-16,1 0-4 15,-1 0-19-15,0 0-2 16,0 0 1-16,0 0 0 16,0 0 8-16,0 0-8 15,2 0-34-15,1 0-57 16,0 0-31-16,0 8 29 0,-3-4-106 16</inkml:trace>
  <inkml:trace contextRef="#ctx0" brushRef="#br0" timeOffset="8662.29">7596 8061 149 0,'0'0'35'0,"0"0"-35"0,0 0 0 16,0 0-5-1,0 0 2-15,0 0 3 0,0 0 0 16,0-1-1-16,0-1 1 15,0 1 0-15,0-2-1 16,0 2-9-16,0-1-32 16,0 1-4-16</inkml:trace>
  <inkml:trace contextRef="#ctx0" brushRef="#br0" timeOffset="9688.57">7596 8061 28 0,'0'-19'102'0,"0"19"-57"16,0 0-23-16,0 0-19 16,0 0 7-16,0 0 28 15,0 0-5-15,0 0 16 16,0 0-13-16,0 0-14 15,0 0-14-15,0 0-6 16,0 0-2-16,0 0-1 16,0 0 0-16,0 0 1 15,0 0 0-15,0 0 1 16,0 0-1-16,0 0 0 16,0 0 0-16,0 0 1 0,0 0-1 15,5 0 3-15,1 0 3 16,-3 0-4-16,6 0 6 15,1 0-2-15,-1 0 4 16,2 0-2-16,4 0 3 16,0 0 10-16,1-4-5 15,-1 2 4-15,3-2-9 16,-3 1-4-16,7-1-5 16,-1-2 4-16,7-2 3 15,5 0 2-15,6-1 9 16,0 0-13-16,7-1-6 15,-4 3-1-15,-1 2 0 16,-3-1 0-16,-1 1 2 0,-1-1-5 16,-2 0 3-16,2 2 0 15,3-3 4-15,-3 2-4 16,-2-3 1-16,0 2 7 16,-1 2-8-16,-3 1 1 15,1-1 0-15,1 2 4 16,-4-2-5-16,5 0 1 15,-2 1-2-15,1-1 2 16,-1-1-1-16,0-1 1 16,2 1-1-16,-3-4 0 15,1 5 7-15,1-2-7 16,-1 2 2-16,-1 1-2 16,-2-1 0-16,0 2 1 15,-2-1 1-15,-3 2-2 0,2-1 1 16,0-2-2-16,0 4 0 15,2-4 1-15,4 2 0 16,1-3 10-16,-1 2-7 16,3-1-6-16,-2 1 5 15,1-1-2-15,-1-1 3 16,0 2 3-16,1-5 0 16,-5 2-6-16,3 0 8 15,-2-2 4-15,-3 5-9 16,0-3 4-16,-1 2-6 15,-4-1 1-15,0 3-2 16,0-1 0-16,-5 1-2 16,2-1 4-16,-1 2 5 0,-1-1-7 15,-4 0 0-15,3 0 3 16,-6 2-3-16,0-3 0 16,-4 2 1-16,0-1 6 15,-2 2-7-15,-3 0 0 16,0 0 4-16,0 0 6 15,0 0-9-15,0 0 8 16,0 0-3-16,0 0-4 16,0 0-2-16,0 0-7 15,0 0 6-15,0-8-39 16,0-2-69-16</inkml:trace>
  <inkml:trace contextRef="#ctx0" brushRef="#br0" timeOffset="19709.91">8131 7093 42 0,'0'0'52'0,"0"0"-20"16,0 0 3-16,0 0-9 15,0 0 18-15,0 0-20 16,0 0 17-16,-3 0-10 0,1-1 2 16,1 0 4-16,1-1-2 15,-2 2-4-15,2-1 5 16,0 1-16-16,0-2 0 16,0 2-11-16,0-1-2 15,0 1-1-15,0 0-5 16,0 0-1-16,0 0 3 15,0-1-3-15,0-1-2 16,0 2 2-16,0 0 0 16,0 0 0-16,0 0 0 15,0-1 6-15,0 1-5 16,0 0 2-16,0 0 6 0,0-2-1 16,0 1-2-16,3-2 13 15,3 0 1-15,-1 0-14 16,1 1-6-16,-1 0 1 15,3 0-1-15,-2 2 0 16,3 0 0-16,1 0 0 16,-1 0 0-16,0 0 0 15,0 0 0-15,-1 0 0 16,-2 0 0-16,1 0 7 16,-2 0-6-16,3 0 4 15,0 0 0-15,1 0-3 16,3 0-1-16,0 0 6 15,0 0-6-15,3 0 0 0,0 0-1 16,-1 0 9-16,-1 0-8 16,0 0-1-16,-4 0 0 15,0 0 0-15,-3 0-2 16,4 0 2-16,-4 0 2 16,2 0-2-16,-4 0 0 15,3 0 2-15,-1 0-4 16,-1 2 1-16,1 0 1 15,-1-2 0-15,1 0 3 16,1 2-6-16,-3 0 6 16,4-1-3-16,-1-1 0 15,2 3 0-15,2-3 0 16,-2 3 0-16,1-2 1 16,-1-1-1-16,0 2 0 0,-1 1 0 15,2-3 0-15,-3 1 0 16,2 0 1-16,0-1 2 15,3 2-2-15,-3-2-1 16,1 1 2-16,-2 1 0 16,-2-2-2-16,3 0 0 15,-3 0 1-15,3 0 1 16,-3 0-2-16,0 0 5 16,0 0-5-16,-3 0 0 15,6 0 1-15,-3 0-3 16,0 0 4-16,-2 0-3 15,5 0 2-15,-3 0-2 16,0 0 2-16,3 0-1 0,0 0 0 16,-2 0 0-16,1 0 0 15,-1 0 0-15,2 0 1 16,-1 0-1-16,-1 0 0 16,2 0 0-16,1 0 0 15,1 0 2-15,3 0-2 16,-1 0 1-16,-3 0 3 15,2 0-3-15,-3-2-1 16,-1 1 0-16,1-1-1 16,1 0 2-16,-1 0-1 15,0-1 2-15,1 1-2 16,1 0 1-16,-2 1 0 0,1 1-1 16,-1-2 0-1,0 1 0-15,1-3 0 0,1 2 0 16,1-2 1-16,0 0-1 15,0 1 1-15,0 0-1 16,4-3 5-16,-2 2-4 16,2-1 1-16,-2 3-2 15,0-2 1-15,0-1-1 16,4 2 0-16,-2-3 2 16,5 1 5-16,1 0-7 15,5-2 0-15,1 0 2 16,4 0-2-16,-1 0 1 15,0 0-1-15,2-1 0 16,-3 4-1-16,0-1 1 16,-2-1 0-16,-2 2-4 0,1 1 4 15,-5-2 4-15,3 3-4 16,-4-3-2-16,0 4 2 16,0-3 3-16,4 2-3 15,-2-3 0-15,1 2 0 16,-2 0 0-16,-1 1 0 15,-3-1 0-15,-2 0 0 16,-2 2-1-16,-3 1 1 16,-3-2 0-16,-2 2 1 15,0-2-2-15,-1 2 1 16,-1-1 0-16,3 1 0 16,-2 0 1-16,-1 0-1 0,-1 0 0 15,-1-1 0-15,-1 1 0 16,1 0 0-16,-1 0-1 15,-1 0 1-15,0 0 0 16,2 0 0-16,-2 0 0 16,0 0 1-16,0 0-1 15,0 0 2-15,0 0 2 16,0 0-3-16,0 0-1 16,0 0 3-16,0 0 4 15,0 0-1-15,0 0 12 16,0 0-6-16,0 0-2 15,0 0-7-15,0 0 5 16,0 0-8-16,0 0-1 0,0 0 0 16,0 0 1-16,0 0 2 15,0 0-1-15,0 0-1 16,0 0-1-16,0 0 0 16,0 0 1-16,0 0 0 15,0 0 0-15,0 0 0 16,0 0 2-16,0 0-3 15,0 0 1-15,0 0 0 16,0 0 0-16,0 0 1 16,0 0 1-16,0 0-2 15,0 0 0-15,0 0 1 16,0 0-4-16,0 0 6 16,0 0-6-16,0 0 6 15,0 0-4-15,0 0 3 0,0 0-4 16,0 0 2-16,0 0-2 15,0 0 4-15,0 0-1 16,0 0-1-16,0 0-3 16,0 0 3-16,0 0 0 15,0 0-1-15,0 0 1 16,0 0 0-16,0 0 1 16,0 0-1-16,0 0 0 15,0 0 0-15,0 0 2 16,0 0-2-16,0 0 1 15,0 0-1-15,0 0 0 0,0 0-3 16,0 0 3-16,0 0 0 16,0 0 0-16,0 0 0 15,0 0-1-15,0 0 1 16,0 0 0-16,0 0 3 16,0 0-5-16,0 0 4 15,0 0-4-15,0 0 2 16,0 0 0-16,0 0-2 15,0 0 6-15,0 0-6 16,0 0 2-16,0 0-1 16,0 0 1-16,0 0 0 15,0 0 1-15,0 0-1 0,0 0 0 16,0 0-1 0,0 0 1-16,0 0 0 0,0 0 0 15,0 0 1-15,0 0-1 16,0 0 0-16,0 0 2 15,0 0-2-15,0 0 0 16,0 0 0-16,0 0 0 16,0 0 0-16,0 0 0 15,0 0 0-15,0 0-2 16,0 0 2-16,0 0 3 16,0 0 0-16,0 0-3 15,0 0 0-15,0 0 1 16,0 0-1-16,0 0 0 15,0 0 0-15,0 0 0 16,0 0 0-16,0 0 0 0,0 0 1 16,0 0-2-1,0 0-9-15,0 0-38 0,-5 6-22 16,-2 8-44-16,-4 1-9 16,-2-4-244-16</inkml:trace>
  <inkml:trace contextRef="#ctx0" brushRef="#br0" timeOffset="24954.21">22717 4997 185 0,'0'0'0'0,"0"0"-6"15,0 0 6-15,0 0 0 16,0 0 0-16,0 0 5 16,0 0-5-16,0 0-11 15,-8-24-27-15,8 18 3 16,0 3 27-16,0 0-2 0,0-1-37 16</inkml:trace>
  <inkml:trace contextRef="#ctx0" brushRef="#br0" timeOffset="25614.1">22717 4997 117 0,'-58'-98'82'0,"58"97"-30"0,0 1-32 16,0 0 24-16,-1 0 18 15,1 0-5-15,0 0-18 16,0 0-12-16,0-1-12 16,0 1-8-16,0 0 3 15,0 0-2-15,0 0-4 16,0 0-4-16,0 0 0 15,0 0 0-15,0 0 0 16,0 0 0-16,0 0 0 0,0 0 0 16,0 0-2-1,0 0 2-15,0 0 2 16,0 0-2-16,0 0 0 16,0 0 0-16,0 0 1 0,3-4 8 15,10 0 22-15,5-1 1 16,4-4-1-16,1-1-20 15,4-2-6-15,3-1 6 16,1 1-4-16,0-2-4 16,2 2-2-16,0-1-1 15,-2 5 2-15,-1 0 5 16,-3 4-7-16,-6 2 0 16,-6 0-1-16,-4 1 1 15,-6-2 0-15,-1 3-1 0,-4-2 2 16,2 2-2-1,-2 0 2-15,0 0 2 0,0 0 4 16,0 0-1-16,0 0 14 16,2 0-13-16,-2 0-6 15,1 0-1-15,-1 0 1 16,0 0 0-16,0 0-1 16,0 0 0-16,0 0-19 15,0 0-64-15,0 2-47 16,0 1-21-16</inkml:trace>
  <inkml:trace contextRef="#ctx0" brushRef="#br0" timeOffset="26124.46">22946 4651 406 0,'0'0'88'0,"0"0"-48"0,0 0-19 16,0 0 7-16,0 0 25 15,0 0-16-15,-5-2-17 16,5 2-10-16,0 0-9 16,0 0 1-16,0 0-4 15,2 0 2-15,15 10 0 16,8 1 0-16,7 4 0 16,7-2 3-16,4-5-2 15,3-1 12-15,2-3-2 16,-2-3-2-16,-2 1 4 15,-7-2-10-15,-7 0-3 16,-9 0 3-16,-11 2-1 0,-5-1-2 16,-4-1-1-1,-1 5 1-15,0 11 20 16,-25 13-8-16,-20 15-11 0,-14 12 10 16,-9 3-8-16,3-3-3 15,11-4-5-15,17-4-27 16,17-7-65-16,19-13-48 15</inkml:trace>
  <inkml:trace contextRef="#ctx0" brushRef="#br0" timeOffset="27389.02">22781 6232 320 0,'0'0'32'0,"0"0"-31"16,0 0 30-16,0 0 27 15,0 0 11-15,0 0-46 16,-1 0-3-16,1 0-1 16,0 0-7-16,0 0 5 15,0 0-3-15,0 0 11 16,0 0 7-16,0-1-18 15,0 1-7-15,0-1-2 16,0-1 4-16,0-1-9 16,15-4 0-16,10-4 23 0,11-5 32 15,12-4-25-15,1 0-17 16,5 0-7-16,-2 2-5 16,-4 1-1-16,-5 3 1 15,-6 1-1-15,-5 3 0 16,-6 4 0-16,-7 0 0 15,-6 2 0-15,-6 3 0 16,-4 0 0-16,-1-1 0 16,-1 2 0-16,1-1 1 15,-1 1 6-15,-1 0-6 16,2 0 0-16,-2 0-1 16,0 0 0-16,0 0 1 0,0 0-1 15,0 0-3 1,1 0-50-16,5 0-54 0,0 0-1 15,0 0-2-15,-4 0-304 16</inkml:trace>
  <inkml:trace contextRef="#ctx0" brushRef="#br0" timeOffset="27765.17">23138 5910 398 0,'0'0'101'0,"0"0"-30"16,0 0-55-16,0 0-10 15,0 0 9-15,0 0 6 16,-6-9-8-16,6 9-13 15,8 0-3-15,11 0 3 16,9 4 4-16,5 5 19 16,2 0-16-16,-1 3 5 15,0-4-12-15,-4 1-2 16,-3-1 2-16,-8 0 4 16,-5 0-3-16,-7 2-1 15,-7 8 0-15,0 9 8 0,-18 8-6 16,-15 8-2-1,-11 1-33-15,-1-6-64 0,0-12-226 16</inkml:trace>
  <inkml:trace contextRef="#ctx0" brushRef="#br0" timeOffset="36848.83">17706 14347 241 0,'0'0'33'0,"0"0"61"0,0 0-77 15,0 0 27-15,0 0 12 16,0 0-20-16,0 0 2 16,-41-50-7-16,37 46-1 15,3 1 15-15,-1 0-15 16,2 2 9-16,0-1-15 15,0 2-4-15,0 0-12 16,0 0-8-16,0 0-1 16,0 0 1-16,0-1 6 15,0-2-5-15,10-5 3 16,19-5-4-16,14-7 12 0,17-11 4 16,12-3-7-1,8-1-8-15,5 3 1 0,-4 1 6 16,-10 2-8-1,-10 5 0-15,-11 4 0 0,-14 7 0 16,-11 4 0-16,-12 6 0 16,-8 2 0-16,-4 1 1 15,-1 0 2-15,0 0-3 16,0 10-14-16,-7 10-41 16,-5 0-28-16,9-1-30 15,3-9-70-15</inkml:trace>
  <inkml:trace contextRef="#ctx0" brushRef="#br0" timeOffset="37130.84">18314 13923 394 0,'0'0'3'15,"0"0"54"-15,0 0 0 16,0 0 8-16,0 0-20 15,0 0 11-15,-50-7-46 16,50 7-10-16,4 11-6 16,16 14 6-16,5 6 3 15,5 4-3-15,-3 1 2 16,-3 4-1-16,-6 2-1 16,-11 6 1-16,-5 3 5 15,-2 1-1-15,0 0-5 16,-3-8-12-16,1-6-47 0,2-10-51 15,0-11-374-15</inkml:trace>
  <inkml:trace contextRef="#ctx0" brushRef="#br0" timeOffset="38115.95">17815 16429 597 0,'0'0'44'16,"0"0"-11"-16,0 0-8 16,0 0-3-16,0 0 30 15,0 0-11-15,-8-93-20 16,23 61-6-16,6-5 23 15,8-3-23-15,4 3-6 0,6-1-6 16,6 4-2 0,6 2-1-16,3 5 0 0,-3 8-1 15,-4 6-5 1,-6 8-4-16,-7 1-21 0,-1 4-10 16,-5 0-24-16,-3 0-20 15,-2 0-4-15,-8 0-47 16,-6-12-112-16</inkml:trace>
  <inkml:trace contextRef="#ctx0" brushRef="#br0" timeOffset="38331.74">18328 15904 45 0,'0'0'350'0,"0"0"-270"16,0 0-56-16,0 0-24 15,0 0 0-15,0 0 0 0,67-15-7 16,-41 24 7-16,-1 9 0 15,-3 3 7-15,-7 3-8 16,-3 4 3-16,-8 1 7 16,-4 5-9-16,0 0 9 15,-10 4-6-15,-8-1 4 16,-4-1-7-16,-6-4-9 16,-7-7-103-16</inkml:trace>
  <inkml:trace contextRef="#ctx0" brushRef="#br0" timeOffset="40724.96">3574 14568 167 0,'0'0'28'0,"0"0"-17"15,0 0 3-15,0 0 28 0,0 0-23 16,0 0 49-16,0 0-33 15,-50-41 2-15,42 36-4 16,1 3 7-16,-1-2-32 16,1 3 17-16,1 0-14 15,1-1-5-15,1 0 15 16,1 1-5-16,0 0-3 16,0-1-1-16,1 1 9 15,1 1 24-15,1 0-24 16,0 0-3-16,0-2-13 0,0 2-4 15,0-1-2 1,0-1 1-16,6-3-5 0,15-7-2 16,17-3 7-16,6-6 7 15,6 0-7-15,3-1 0 16,-1 2 0-16,-3 7-5 16,-7 1 13-16,-6 5-10 15,-6 2 2-15,-11 1-1 16,-4 2 1-16,-6 2 1 15,-6 0-1-15,-3 0 0 16,0 0 3-16,0 0 4 16,0 0 0-16,0 0-7 15,0 0 2-15,0 0 0 16,0 6-2-16,0 5-9 16,0 0-42-16,0 0-27 0,0-2-8 15,0-8-89 1</inkml:trace>
  <inkml:trace contextRef="#ctx0" brushRef="#br0" timeOffset="41085.94">3847 14202 509 0,'0'0'0'0,"0"0"31"16,0 0-11-16,0 0 3 15,0 0-14-15,0 0-9 16,-1-4-7-16,19 4 7 15,9 4 0-15,4 6 8 16,2 5 1-16,-3 2-5 16,-2 1 3-16,-9 3-4 15,-8 10 9-15,-8 13 1 16,-3 19-3-16,-18 19 2 0,-12 6-12 16,-6-8-56-1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6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77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20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363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51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18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60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0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73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840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emf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1.emf"/><Relationship Id="rId9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762" y="821280"/>
            <a:ext cx="9586332" cy="177695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SQL:  Structured Query Language</a:t>
            </a:r>
            <a:br>
              <a:rPr lang="en-IN" b="1" dirty="0"/>
            </a:b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48614" y="1962614"/>
            <a:ext cx="3516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+mj-lt"/>
                <a:ea typeface="+mj-ea"/>
                <a:cs typeface="+mj-cs"/>
              </a:rPr>
              <a:t>Basic SQL Query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668882"/>
            <a:ext cx="10363200" cy="4076700"/>
          </a:xfrm>
        </p:spPr>
        <p:txBody>
          <a:bodyPr/>
          <a:lstStyle/>
          <a:p>
            <a:r>
              <a:rPr lang="en-IN" dirty="0"/>
              <a:t>Find the name and age of all sailors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535147" y="2247023"/>
            <a:ext cx="4876800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en-US" sz="2000" dirty="0"/>
              <a:t>SELECT  DISTINCT </a:t>
            </a:r>
            <a:r>
              <a:rPr lang="en-US" altLang="en-US" sz="2000" dirty="0" err="1"/>
              <a:t>S.sname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S.age</a:t>
            </a:r>
            <a:endParaRPr lang="en-US" altLang="en-US" sz="2000" dirty="0"/>
          </a:p>
          <a:p>
            <a:pPr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en-US" sz="2000" dirty="0"/>
              <a:t>FROM     Sailors 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781" y="334759"/>
            <a:ext cx="2359352" cy="23784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47" y="3119464"/>
            <a:ext cx="1996857" cy="3204259"/>
          </a:xfrm>
          <a:prstGeom prst="rect">
            <a:avLst/>
          </a:prstGeom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8793596" y="3533787"/>
            <a:ext cx="2559626" cy="8393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en-US" sz="2000" dirty="0"/>
              <a:t>Without  DISTINCT the record Horatio will appear twice!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326" y="3119464"/>
            <a:ext cx="1949692" cy="33734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248120" y="1673640"/>
              <a:ext cx="7183440" cy="4241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0560" y="1666440"/>
                <a:ext cx="7198560" cy="42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3384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082" y="478596"/>
            <a:ext cx="10363200" cy="1104900"/>
          </a:xfrm>
        </p:spPr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7195128" cy="4076700"/>
          </a:xfrm>
        </p:spPr>
        <p:txBody>
          <a:bodyPr/>
          <a:lstStyle/>
          <a:p>
            <a:r>
              <a:rPr lang="en-IN" dirty="0"/>
              <a:t>Find name of all  sailors who have reserved boat id 103</a:t>
            </a:r>
          </a:p>
        </p:txBody>
      </p:sp>
      <p:graphicFrame>
        <p:nvGraphicFramePr>
          <p:cNvPr id="6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035553"/>
              </p:ext>
            </p:extLst>
          </p:nvPr>
        </p:nvGraphicFramePr>
        <p:xfrm>
          <a:off x="8312728" y="2142981"/>
          <a:ext cx="342900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Document" r:id="rId3" imgW="4662488" imgH="2425700" progId="Word.Document.8">
                  <p:embed/>
                </p:oleObj>
              </mc:Choice>
              <mc:Fallback>
                <p:oleObj name="Document" r:id="rId3" imgW="4662488" imgH="2425700" progId="Word.Document.8">
                  <p:embed/>
                  <p:pic>
                    <p:nvPicPr>
                      <p:cNvPr id="28674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728" y="2142981"/>
                        <a:ext cx="3429000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472195"/>
              </p:ext>
            </p:extLst>
          </p:nvPr>
        </p:nvGraphicFramePr>
        <p:xfrm>
          <a:off x="8846128" y="792091"/>
          <a:ext cx="2895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Document" r:id="rId5" imgW="3976688" imgH="1971675" progId="Word.Document.8">
                  <p:embed/>
                </p:oleObj>
              </mc:Choice>
              <mc:Fallback>
                <p:oleObj name="Document" r:id="rId5" imgW="3976688" imgH="1971675" progId="Word.Document.8">
                  <p:embed/>
                  <p:pic>
                    <p:nvPicPr>
                      <p:cNvPr id="28675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6128" y="792091"/>
                        <a:ext cx="28956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846128" y="37631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/>
              <a:t>R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12728" y="17272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/>
              <a:t>S</a:t>
            </a:r>
          </a:p>
        </p:txBody>
      </p:sp>
      <p:graphicFrame>
        <p:nvGraphicFramePr>
          <p:cNvPr id="10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725431"/>
              </p:ext>
            </p:extLst>
          </p:nvPr>
        </p:nvGraphicFramePr>
        <p:xfrm>
          <a:off x="5734627" y="3693825"/>
          <a:ext cx="6931891" cy="3075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Document" r:id="rId7" imgW="8066088" imgH="3625850" progId="Word.Document.8">
                  <p:embed/>
                </p:oleObj>
              </mc:Choice>
              <mc:Fallback>
                <p:oleObj name="Document" r:id="rId7" imgW="8066088" imgH="3625850" progId="Word.Document.8">
                  <p:embed/>
                  <p:pic>
                    <p:nvPicPr>
                      <p:cNvPr id="28678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627" y="3693825"/>
                        <a:ext cx="6931891" cy="3075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6078682" y="6057900"/>
            <a:ext cx="5642264" cy="363682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61398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082" y="478596"/>
            <a:ext cx="10363200" cy="1104900"/>
          </a:xfrm>
        </p:spPr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7195128" cy="4076700"/>
          </a:xfrm>
        </p:spPr>
        <p:txBody>
          <a:bodyPr/>
          <a:lstStyle/>
          <a:p>
            <a:r>
              <a:rPr lang="en-IN" dirty="0"/>
              <a:t>Find name of all sailors who have reserved boat id 103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421252" y="3081844"/>
            <a:ext cx="48768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en-US" sz="2000" dirty="0"/>
              <a:t>SELECT  </a:t>
            </a:r>
            <a:r>
              <a:rPr lang="en-US" altLang="en-US" sz="2000" dirty="0" err="1"/>
              <a:t>S.sname</a:t>
            </a:r>
            <a:endParaRPr lang="en-US" altLang="en-US" sz="2000" dirty="0"/>
          </a:p>
          <a:p>
            <a:pPr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en-US" sz="2000" dirty="0"/>
              <a:t>FROM     Sailors S, Reserves R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en-US" sz="2000" dirty="0"/>
              <a:t>WHERE  </a:t>
            </a:r>
            <a:r>
              <a:rPr lang="en-US" altLang="en-US" sz="2000" dirty="0" err="1"/>
              <a:t>S.sid</a:t>
            </a:r>
            <a:r>
              <a:rPr lang="en-US" altLang="en-US" sz="2000" dirty="0"/>
              <a:t>=</a:t>
            </a:r>
            <a:r>
              <a:rPr lang="en-US" altLang="en-US" sz="2000" dirty="0" err="1"/>
              <a:t>R.sid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R.bid</a:t>
            </a:r>
            <a:r>
              <a:rPr lang="en-US" altLang="en-US" sz="2000" dirty="0"/>
              <a:t>=103</a:t>
            </a:r>
          </a:p>
        </p:txBody>
      </p:sp>
      <p:graphicFrame>
        <p:nvGraphicFramePr>
          <p:cNvPr id="6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035553"/>
              </p:ext>
            </p:extLst>
          </p:nvPr>
        </p:nvGraphicFramePr>
        <p:xfrm>
          <a:off x="8312728" y="2142981"/>
          <a:ext cx="3429000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Document" r:id="rId3" imgW="4662488" imgH="2425700" progId="Word.Document.8">
                  <p:embed/>
                </p:oleObj>
              </mc:Choice>
              <mc:Fallback>
                <p:oleObj name="Document" r:id="rId3" imgW="4662488" imgH="2425700" progId="Word.Document.8">
                  <p:embed/>
                  <p:pic>
                    <p:nvPicPr>
                      <p:cNvPr id="6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728" y="2142981"/>
                        <a:ext cx="3429000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472195"/>
              </p:ext>
            </p:extLst>
          </p:nvPr>
        </p:nvGraphicFramePr>
        <p:xfrm>
          <a:off x="8846128" y="792091"/>
          <a:ext cx="2895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Document" r:id="rId5" imgW="3976688" imgH="1971675" progId="Word.Document.8">
                  <p:embed/>
                </p:oleObj>
              </mc:Choice>
              <mc:Fallback>
                <p:oleObj name="Document" r:id="rId5" imgW="3976688" imgH="1971675" progId="Word.Document.8">
                  <p:embed/>
                  <p:pic>
                    <p:nvPicPr>
                      <p:cNvPr id="7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6128" y="792091"/>
                        <a:ext cx="28956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846128" y="37631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/>
              <a:t>R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12728" y="17272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/>
              <a:t>S</a:t>
            </a:r>
          </a:p>
        </p:txBody>
      </p:sp>
      <p:graphicFrame>
        <p:nvGraphicFramePr>
          <p:cNvPr id="10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725431"/>
              </p:ext>
            </p:extLst>
          </p:nvPr>
        </p:nvGraphicFramePr>
        <p:xfrm>
          <a:off x="5734627" y="3693825"/>
          <a:ext cx="6931891" cy="3075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Document" r:id="rId7" imgW="8066088" imgH="3625850" progId="Word.Document.8">
                  <p:embed/>
                </p:oleObj>
              </mc:Choice>
              <mc:Fallback>
                <p:oleObj name="Document" r:id="rId7" imgW="8066088" imgH="3625850" progId="Word.Document.8">
                  <p:embed/>
                  <p:pic>
                    <p:nvPicPr>
                      <p:cNvPr id="10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627" y="3693825"/>
                        <a:ext cx="6931891" cy="3075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6078682" y="6057900"/>
            <a:ext cx="5642264" cy="363682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430488" y="4490750"/>
            <a:ext cx="4114800" cy="6667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graphicFrame>
        <p:nvGraphicFramePr>
          <p:cNvPr id="16" name="Object 13">
            <a:hlinkClick r:id="" action="ppaction://ole?verb=0"/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4560294"/>
              </p:ext>
            </p:extLst>
          </p:nvPr>
        </p:nvGraphicFramePr>
        <p:xfrm>
          <a:off x="1602365" y="4651087"/>
          <a:ext cx="3810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9" imgW="6299200" imgH="571500" progId="Equation.3">
                  <p:embed/>
                </p:oleObj>
              </mc:Choice>
              <mc:Fallback>
                <p:oleObj name="Equation" r:id="rId9" imgW="6299200" imgH="571500" progId="Equation.3">
                  <p:embed/>
                  <p:pic>
                    <p:nvPicPr>
                      <p:cNvPr id="16" name="Object 1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365" y="4651087"/>
                        <a:ext cx="38100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910711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note on range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312"/>
            <a:ext cx="10515600" cy="4351338"/>
          </a:xfrm>
        </p:spPr>
        <p:txBody>
          <a:bodyPr/>
          <a:lstStyle/>
          <a:p>
            <a:r>
              <a:rPr lang="en-IN" dirty="0"/>
              <a:t>The previous query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can also be written without using range variables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Range variables </a:t>
            </a:r>
            <a:r>
              <a:rPr lang="en-US" altLang="en-US" b="1" dirty="0"/>
              <a:t>needed </a:t>
            </a:r>
            <a:r>
              <a:rPr lang="en-US" altLang="en-US" dirty="0"/>
              <a:t>only if the same relation appears twice in the </a:t>
            </a:r>
            <a:r>
              <a:rPr lang="en-US" altLang="en-US" sz="2400" dirty="0"/>
              <a:t>FROM</a:t>
            </a:r>
            <a:r>
              <a:rPr lang="en-US" altLang="en-US" dirty="0"/>
              <a:t> clause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It is a good style however to use range variables!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392383" y="2091495"/>
            <a:ext cx="48768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en-US" sz="2000" dirty="0"/>
              <a:t>SELECT  </a:t>
            </a:r>
            <a:r>
              <a:rPr lang="en-US" altLang="en-US" sz="2000" dirty="0" err="1"/>
              <a:t>S.sname</a:t>
            </a:r>
            <a:endParaRPr lang="en-US" altLang="en-US" sz="2000" dirty="0"/>
          </a:p>
          <a:p>
            <a:pPr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en-US" sz="2000" dirty="0"/>
              <a:t>FROM     Sailors S, Reserves R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en-US" sz="2000" dirty="0"/>
              <a:t>WHERE  </a:t>
            </a:r>
            <a:r>
              <a:rPr lang="en-US" altLang="en-US" sz="2000" dirty="0" err="1"/>
              <a:t>S.sid</a:t>
            </a:r>
            <a:r>
              <a:rPr lang="en-US" altLang="en-US" sz="2000" dirty="0"/>
              <a:t>=</a:t>
            </a:r>
            <a:r>
              <a:rPr lang="en-US" altLang="en-US" sz="2000" dirty="0" err="1"/>
              <a:t>R.sid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R.bid</a:t>
            </a:r>
            <a:r>
              <a:rPr lang="en-US" altLang="en-US" sz="2000" dirty="0"/>
              <a:t>=103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92383" y="3585080"/>
            <a:ext cx="7751617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i="0" dirty="0">
                <a:latin typeface="Book Antiqua" panose="02040602050305030304" pitchFamily="18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sname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2000" b="0" i="0" dirty="0">
                <a:latin typeface="Book Antiqua" panose="02040602050305030304" pitchFamily="18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Sailors, Reserves </a:t>
            </a:r>
          </a:p>
          <a:p>
            <a:r>
              <a:rPr lang="en-US" altLang="en-US" sz="2000" b="0" i="0" dirty="0">
                <a:latin typeface="Book Antiqua" panose="02040602050305030304" pitchFamily="18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Sailors.sid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Reserves.sid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0" i="0" dirty="0">
                <a:latin typeface="Book Antiqua" panose="02040602050305030304" pitchFamily="18" charset="0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bid=103</a:t>
            </a:r>
          </a:p>
        </p:txBody>
      </p:sp>
    </p:spTree>
    <p:extLst>
      <p:ext uri="{BB962C8B-B14F-4D97-AF65-F5344CB8AC3E}">
        <p14:creationId xmlns:p14="http://schemas.microsoft.com/office/powerpoint/2010/main" val="333195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BY: Sorting the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0"/>
            <a:r>
              <a:rPr lang="en-US" dirty="0"/>
              <a:t>The output of an SQL query can be ordered</a:t>
            </a:r>
          </a:p>
          <a:p>
            <a:pPr lvl="1"/>
            <a:r>
              <a:rPr lang="en-US" dirty="0"/>
              <a:t>By any number of attributes, and</a:t>
            </a:r>
          </a:p>
          <a:p>
            <a:pPr lvl="1"/>
            <a:r>
              <a:rPr lang="en-US" dirty="0"/>
              <a:t>In either ascending or descending order</a:t>
            </a:r>
          </a:p>
          <a:p>
            <a:r>
              <a:rPr lang="en-US" sz="2400" dirty="0"/>
              <a:t>The default is to use ascending order</a:t>
            </a:r>
          </a:p>
          <a:p>
            <a:r>
              <a:rPr lang="en-US" sz="2400" dirty="0"/>
              <a:t>The keywords </a:t>
            </a:r>
            <a:r>
              <a:rPr lang="en-US" sz="2400" b="1" dirty="0"/>
              <a:t>ASC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/>
              <a:t>DESC</a:t>
            </a:r>
            <a:r>
              <a:rPr lang="en-US" sz="2400" dirty="0"/>
              <a:t>, following the column name, sets the order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530928" y="1825625"/>
            <a:ext cx="6096000" cy="11633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en-US" sz="2400" dirty="0"/>
              <a:t>SELECT  DISTINCT </a:t>
            </a:r>
            <a:r>
              <a:rPr lang="en-US" altLang="en-US" sz="2400" dirty="0" err="1"/>
              <a:t>sname</a:t>
            </a:r>
            <a:r>
              <a:rPr lang="en-US" altLang="en-US" sz="2400" dirty="0"/>
              <a:t>, age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en-US" sz="2400" dirty="0"/>
              <a:t>FROM     Sailors 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en-US" sz="2400" dirty="0"/>
              <a:t>ORDER BY </a:t>
            </a:r>
            <a:r>
              <a:rPr lang="en-US" altLang="en-US" sz="2400" dirty="0" err="1"/>
              <a:t>sname</a:t>
            </a:r>
            <a:r>
              <a:rPr lang="en-US" altLang="en-US" sz="2400" dirty="0"/>
              <a:t> ASC, age DESC</a:t>
            </a:r>
          </a:p>
        </p:txBody>
      </p:sp>
    </p:spTree>
    <p:extLst>
      <p:ext uri="{BB962C8B-B14F-4D97-AF65-F5344CB8AC3E}">
        <p14:creationId xmlns:p14="http://schemas.microsoft.com/office/powerpoint/2010/main" val="132826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Renaming field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AS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is a way to name fields in result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42555" y="1960707"/>
            <a:ext cx="8541283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en-US" sz="2400" dirty="0"/>
              <a:t>SELECT  DISTINCT </a:t>
            </a:r>
            <a:r>
              <a:rPr lang="en-US" altLang="en-US" sz="2400" dirty="0" err="1"/>
              <a:t>sname</a:t>
            </a:r>
            <a:r>
              <a:rPr lang="en-US" altLang="en-US" sz="2400" dirty="0"/>
              <a:t> AS </a:t>
            </a:r>
            <a:r>
              <a:rPr lang="en-US" altLang="en-US" sz="2400" dirty="0" err="1"/>
              <a:t>Sailor_Name</a:t>
            </a:r>
            <a:r>
              <a:rPr lang="en-US" altLang="en-US" sz="2400" dirty="0"/>
              <a:t>, age AS </a:t>
            </a:r>
            <a:r>
              <a:rPr lang="en-US" altLang="en-US" sz="2400" dirty="0" err="1"/>
              <a:t>Sailor_AGE</a:t>
            </a:r>
            <a:endParaRPr lang="en-US" altLang="en-US" sz="2400" dirty="0"/>
          </a:p>
          <a:p>
            <a:pPr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en-US" sz="2400" dirty="0"/>
              <a:t>FROM     Sailors 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en-US" sz="2400" dirty="0"/>
              <a:t>ORDER BY </a:t>
            </a:r>
            <a:r>
              <a:rPr lang="en-US" altLang="en-US" sz="2400" dirty="0" err="1"/>
              <a:t>sname</a:t>
            </a:r>
            <a:r>
              <a:rPr lang="en-US" altLang="en-US" sz="2400" dirty="0"/>
              <a:t> ASC, age DESC</a:t>
            </a:r>
          </a:p>
        </p:txBody>
      </p:sp>
    </p:spTree>
    <p:extLst>
      <p:ext uri="{BB962C8B-B14F-4D97-AF65-F5344CB8AC3E}">
        <p14:creationId xmlns:p14="http://schemas.microsoft.com/office/powerpoint/2010/main" val="99074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LIKE: Simple String Pattern Matching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lnSpc>
                <a:spcPct val="110000"/>
              </a:lnSpc>
              <a:defRPr/>
            </a:pPr>
            <a:r>
              <a:rPr lang="en-US" dirty="0"/>
              <a:t>SQL provides pattern matching support with the </a:t>
            </a:r>
            <a:r>
              <a:rPr lang="en-US" b="1" dirty="0">
                <a:solidFill>
                  <a:srgbClr val="FF0000"/>
                </a:solidFill>
              </a:rPr>
              <a:t>LIKE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operator and two symbols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/>
              <a:t>The </a:t>
            </a:r>
            <a:r>
              <a:rPr lang="en-US" b="1" dirty="0"/>
              <a:t>%</a:t>
            </a:r>
            <a:r>
              <a:rPr lang="en-US" dirty="0"/>
              <a:t> symbol stands for zero or more arbitrary characters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/>
              <a:t>The </a:t>
            </a:r>
            <a:r>
              <a:rPr lang="en-US" b="1" dirty="0"/>
              <a:t>_</a:t>
            </a:r>
            <a:r>
              <a:rPr lang="en-US" dirty="0"/>
              <a:t> symbol stands for exactly one arbitrary character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/>
              <a:t>The </a:t>
            </a:r>
            <a:r>
              <a:rPr lang="en-US" b="1" dirty="0"/>
              <a:t>%</a:t>
            </a:r>
            <a:r>
              <a:rPr lang="en-US" dirty="0"/>
              <a:t> and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/>
              <a:t>_</a:t>
            </a:r>
            <a:r>
              <a:rPr lang="en-US" dirty="0"/>
              <a:t> characters can be escaped with </a:t>
            </a:r>
            <a:r>
              <a:rPr lang="en-US" b="1" dirty="0"/>
              <a:t>\</a:t>
            </a: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altLang="zh-CN" dirty="0">
                <a:cs typeface="Courier New" pitchFamily="49" charset="0"/>
              </a:rPr>
              <a:t>E.g.,</a:t>
            </a:r>
            <a:r>
              <a:rPr lang="zh-CN" altLang="en-US" dirty="0">
                <a:cs typeface="Courier New" pitchFamily="49" charset="0"/>
              </a:rPr>
              <a:t> </a:t>
            </a:r>
            <a:r>
              <a:rPr lang="en-US" altLang="zh-CN" dirty="0">
                <a:cs typeface="Courier New" pitchFamily="49" charset="0"/>
              </a:rPr>
              <a:t>name 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LIKE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’Michael</a:t>
            </a:r>
            <a:r>
              <a:rPr lang="en-US" altLang="zh-CN" dirty="0">
                <a:cs typeface="Courier New" pitchFamily="49" charset="0"/>
              </a:rPr>
              <a:t>\_Jordan</a:t>
            </a:r>
            <a:r>
              <a:rPr lang="en-US" dirty="0">
                <a:cs typeface="Courier New" pitchFamily="49" charset="0"/>
              </a:rPr>
              <a:t>'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1980" y="1925349"/>
            <a:ext cx="4975722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24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S.sname</a:t>
            </a:r>
            <a:r>
              <a:rPr lang="en-US" altLang="en-US" sz="24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4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S.age</a:t>
            </a:r>
            <a:endParaRPr lang="en-US" altLang="en-US" sz="24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24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24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</a:t>
            </a:r>
          </a:p>
          <a:p>
            <a:r>
              <a:rPr lang="en-US" altLang="en-US" sz="24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24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S.sname</a:t>
            </a:r>
            <a:r>
              <a:rPr lang="en-US" altLang="en-US" sz="24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i="0" dirty="0">
                <a:solidFill>
                  <a:schemeClr val="tx2"/>
                </a:solidFill>
                <a:latin typeface="Courier New" panose="02070309020205020404" pitchFamily="49" charset="0"/>
              </a:rPr>
              <a:t>LIKE</a:t>
            </a:r>
            <a:r>
              <a:rPr lang="en-US" altLang="en-US" sz="24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‘B_%B’</a:t>
            </a:r>
          </a:p>
        </p:txBody>
      </p:sp>
    </p:spTree>
    <p:extLst>
      <p:ext uri="{BB962C8B-B14F-4D97-AF65-F5344CB8AC3E}">
        <p14:creationId xmlns:p14="http://schemas.microsoft.com/office/powerpoint/2010/main" val="315543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name of sailors who’ve reserved a red </a:t>
            </a:r>
            <a:r>
              <a:rPr lang="en-US" altLang="en-US" b="1" u="sng" dirty="0"/>
              <a:t>or</a:t>
            </a:r>
            <a:r>
              <a:rPr lang="en-US" altLang="en-US" dirty="0"/>
              <a:t> a green boat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13" y="509561"/>
            <a:ext cx="2270957" cy="7696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429" y="172021"/>
            <a:ext cx="1707028" cy="716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429" y="1279248"/>
            <a:ext cx="1966130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1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name of sailors who’ve reserved a red </a:t>
            </a:r>
            <a:r>
              <a:rPr lang="en-US" altLang="en-US" b="1" u="sng" dirty="0"/>
              <a:t>or</a:t>
            </a:r>
            <a:r>
              <a:rPr lang="en-US" altLang="en-US" dirty="0"/>
              <a:t> a green boat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If we replace </a:t>
            </a:r>
            <a:r>
              <a:rPr lang="en-US" altLang="en-US" dirty="0">
                <a:solidFill>
                  <a:schemeClr val="accent2"/>
                </a:solidFill>
              </a:rPr>
              <a:t>OR</a:t>
            </a:r>
            <a:r>
              <a:rPr lang="en-US" altLang="en-US" dirty="0"/>
              <a:t> by </a:t>
            </a:r>
            <a:r>
              <a:rPr lang="en-US" altLang="en-US" dirty="0">
                <a:solidFill>
                  <a:schemeClr val="accent2"/>
                </a:solidFill>
              </a:rPr>
              <a:t>AND </a:t>
            </a:r>
            <a:r>
              <a:rPr lang="en-US" altLang="en-US" dirty="0"/>
              <a:t>we get an empty set (same as in relational calculus!)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57388" y="2389476"/>
            <a:ext cx="5729133" cy="122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S.sname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S, Boats B, Reserves R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R.bid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B.bid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B.color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=‘red’ </a:t>
            </a:r>
            <a:r>
              <a:rPr lang="en-US" altLang="en-US" sz="1800" i="0" dirty="0">
                <a:solidFill>
                  <a:schemeClr val="accent2"/>
                </a:solidFill>
                <a:latin typeface="Courier New" panose="02070309020205020404" pitchFamily="49" charset="0"/>
              </a:rPr>
              <a:t>OR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B.color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=‘green</a:t>
            </a:r>
            <a:r>
              <a:rPr lang="en-US" altLang="en-US" sz="20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’)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13" y="509561"/>
            <a:ext cx="2270957" cy="7696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429" y="172021"/>
            <a:ext cx="1707028" cy="716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429" y="1279248"/>
            <a:ext cx="1966130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25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002"/>
            <a:ext cx="10515600" cy="1457902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UNION</a:t>
            </a:r>
            <a:r>
              <a:rPr lang="en-US" altLang="en-US" dirty="0"/>
              <a:t> - Can be used to compute the union of any two </a:t>
            </a:r>
            <a:r>
              <a:rPr lang="en-US" altLang="en-US" b="1" dirty="0">
                <a:solidFill>
                  <a:schemeClr val="accent2"/>
                </a:solidFill>
              </a:rPr>
              <a:t>union-compatible</a:t>
            </a:r>
            <a:r>
              <a:rPr lang="en-US" altLang="en-US" dirty="0"/>
              <a:t> sets of tuples (which are themselves the result of SQL queries).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26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“S.Q.L.” or “sequel”</a:t>
            </a:r>
          </a:p>
          <a:p>
            <a:r>
              <a:rPr lang="en-US" dirty="0"/>
              <a:t>Supported by all major commercial database systems</a:t>
            </a:r>
          </a:p>
          <a:p>
            <a:r>
              <a:rPr lang="en-US" dirty="0"/>
              <a:t>Standardized </a:t>
            </a:r>
            <a:r>
              <a:rPr lang="mr-IN" dirty="0"/>
              <a:t>–</a:t>
            </a:r>
            <a:r>
              <a:rPr lang="en-US" dirty="0"/>
              <a:t> many new features over time</a:t>
            </a:r>
          </a:p>
          <a:p>
            <a:r>
              <a:rPr lang="en-US" dirty="0"/>
              <a:t>Declarative language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03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002"/>
            <a:ext cx="10515600" cy="1457902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UNION</a:t>
            </a:r>
            <a:r>
              <a:rPr lang="en-US" altLang="en-US" dirty="0"/>
              <a:t> - Can be used to compute the union of any two </a:t>
            </a:r>
            <a:r>
              <a:rPr lang="en-US" altLang="en-US" b="1" dirty="0">
                <a:solidFill>
                  <a:schemeClr val="accent2"/>
                </a:solidFill>
              </a:rPr>
              <a:t>union-compatible</a:t>
            </a:r>
            <a:r>
              <a:rPr lang="en-US" altLang="en-US" dirty="0"/>
              <a:t> sets of tuples (which are themselves the result of SQL queries).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3262" y="2854904"/>
            <a:ext cx="5654675" cy="267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S.sname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S, Boats B, Reserves R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R.bid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B.bid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B.color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=‘red’</a:t>
            </a:r>
          </a:p>
          <a:p>
            <a:r>
              <a:rPr lang="en-US" altLang="en-US" sz="2400" i="0" dirty="0">
                <a:solidFill>
                  <a:schemeClr val="accent2"/>
                </a:solidFill>
                <a:latin typeface="Courier New" panose="02070309020205020404" pitchFamily="49" charset="0"/>
              </a:rPr>
              <a:t>UNION</a:t>
            </a:r>
            <a:endParaRPr lang="en-US" altLang="en-US" sz="2400" i="0" dirty="0"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S.sname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S, Boats B, Reserves R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R.bid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B.bid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B.color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=‘green’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854904"/>
            <a:ext cx="4614790" cy="2577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Find name of sailors who’ve reserved a red </a:t>
            </a:r>
            <a:r>
              <a:rPr lang="en-US" altLang="en-US" b="1" u="sng" dirty="0"/>
              <a:t>or</a:t>
            </a:r>
            <a:r>
              <a:rPr lang="en-US" altLang="en-US" dirty="0"/>
              <a:t> a green boat</a:t>
            </a:r>
          </a:p>
          <a:p>
            <a:r>
              <a:rPr lang="en-US" altLang="en-US" dirty="0"/>
              <a:t>This query says that we want the union of the set of sailors who have reserved red boats and the set of sailors who have reserved green boats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61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718" y="1555461"/>
            <a:ext cx="10515600" cy="4351338"/>
          </a:xfrm>
        </p:spPr>
        <p:txBody>
          <a:bodyPr/>
          <a:lstStyle/>
          <a:p>
            <a:r>
              <a:rPr lang="en-US" altLang="en-US" dirty="0"/>
              <a:t>Find name of sailors who’ve reserved a red </a:t>
            </a:r>
            <a:r>
              <a:rPr lang="en-US" altLang="en-US" b="1" u="sng" dirty="0"/>
              <a:t>and</a:t>
            </a:r>
            <a:r>
              <a:rPr lang="en-US" altLang="en-US" dirty="0"/>
              <a:t> a green boat</a:t>
            </a:r>
          </a:p>
          <a:p>
            <a:r>
              <a:rPr lang="en-US" altLang="en-US" b="1" dirty="0">
                <a:solidFill>
                  <a:schemeClr val="accent2"/>
                </a:solidFill>
              </a:rPr>
              <a:t>INTERSECT</a:t>
            </a:r>
            <a:r>
              <a:rPr lang="en-US" altLang="en-US" dirty="0"/>
              <a:t> - Can be used to compute the intersection of any two </a:t>
            </a:r>
            <a:r>
              <a:rPr lang="en-US" altLang="en-US" b="1" dirty="0">
                <a:solidFill>
                  <a:schemeClr val="accent2"/>
                </a:solidFill>
              </a:rPr>
              <a:t>union-compatible</a:t>
            </a:r>
            <a:r>
              <a:rPr lang="en-US" altLang="en-US" dirty="0"/>
              <a:t> sets of tuples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261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718" y="1555461"/>
            <a:ext cx="10515600" cy="4351338"/>
          </a:xfrm>
        </p:spPr>
        <p:txBody>
          <a:bodyPr/>
          <a:lstStyle/>
          <a:p>
            <a:r>
              <a:rPr lang="en-US" altLang="en-US" dirty="0"/>
              <a:t>Find name of sailors who’ve reserved a red </a:t>
            </a:r>
            <a:r>
              <a:rPr lang="en-US" altLang="en-US" b="1" u="sng" dirty="0"/>
              <a:t>and</a:t>
            </a:r>
            <a:r>
              <a:rPr lang="en-US" altLang="en-US" dirty="0"/>
              <a:t> a green boat</a:t>
            </a:r>
          </a:p>
          <a:p>
            <a:r>
              <a:rPr lang="en-US" altLang="en-US" b="1" dirty="0">
                <a:solidFill>
                  <a:schemeClr val="accent2"/>
                </a:solidFill>
              </a:rPr>
              <a:t>INTERSECT</a:t>
            </a:r>
            <a:r>
              <a:rPr lang="en-US" altLang="en-US" dirty="0"/>
              <a:t> - Can be used to compute the intersection of any two </a:t>
            </a:r>
            <a:r>
              <a:rPr lang="en-US" altLang="en-US" b="1" dirty="0">
                <a:solidFill>
                  <a:schemeClr val="accent2"/>
                </a:solidFill>
              </a:rPr>
              <a:t>union-compatible</a:t>
            </a:r>
            <a:r>
              <a:rPr lang="en-US" altLang="en-US" dirty="0"/>
              <a:t> sets of tuples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31718" y="2954709"/>
            <a:ext cx="5654675" cy="295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t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/>
                <a:cs typeface="Courier New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0" i="0" err="1">
                <a:solidFill>
                  <a:schemeClr val="tx2"/>
                </a:solidFill>
                <a:latin typeface="Courier New"/>
                <a:cs typeface="Courier New"/>
              </a:rPr>
              <a:t>S.sname</a:t>
            </a:r>
            <a:endParaRPr lang="en-US" altLang="en-US" sz="1800" b="0" i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S, Boats B, Reserves R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/>
                <a:cs typeface="Courier New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/>
                <a:cs typeface="Courier New"/>
              </a:rPr>
              <a:t>  </a:t>
            </a:r>
            <a:r>
              <a:rPr lang="en-US" altLang="en-US" sz="1800" b="0" i="0" err="1">
                <a:solidFill>
                  <a:schemeClr val="tx2"/>
                </a:solidFill>
                <a:latin typeface="Courier New"/>
                <a:cs typeface="Courier New"/>
              </a:rPr>
              <a:t>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/>
                <a:cs typeface="Courier New"/>
              </a:rPr>
              <a:t>=</a:t>
            </a:r>
            <a:r>
              <a:rPr lang="en-US" altLang="en-US" sz="1800" b="0" i="0" err="1">
                <a:solidFill>
                  <a:schemeClr val="tx2"/>
                </a:solidFill>
                <a:latin typeface="Courier New"/>
                <a:cs typeface="Courier New"/>
              </a:rPr>
              <a:t>R.sid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/>
                <a:cs typeface="Courier New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0" i="0">
                <a:solidFill>
                  <a:schemeClr val="tx2"/>
                </a:solidFill>
                <a:latin typeface="Courier New"/>
                <a:cs typeface="Courier New"/>
              </a:rPr>
              <a:t>R.bid=B.bid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/>
                <a:cs typeface="Courier New"/>
              </a:rPr>
              <a:t>                </a:t>
            </a:r>
            <a:r>
              <a:rPr lang="en-US" altLang="en-US" sz="1800" i="0" dirty="0">
                <a:solidFill>
                  <a:schemeClr val="tx2"/>
                </a:solidFill>
                <a:latin typeface="Courier New"/>
                <a:cs typeface="Courier New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0" i="0" err="1">
                <a:solidFill>
                  <a:schemeClr val="tx2"/>
                </a:solidFill>
                <a:latin typeface="Courier New"/>
                <a:cs typeface="Courier New"/>
              </a:rPr>
              <a:t>B.color</a:t>
            </a:r>
            <a:r>
              <a:rPr lang="en-US" altLang="en-US" sz="1800" b="0" i="0" dirty="0">
                <a:solidFill>
                  <a:schemeClr val="tx2"/>
                </a:solidFill>
                <a:latin typeface="Courier New"/>
                <a:cs typeface="Courier New"/>
              </a:rPr>
              <a:t>=‘red’</a:t>
            </a:r>
          </a:p>
          <a:p>
            <a:r>
              <a:rPr lang="en-US" altLang="en-US" sz="2400" i="0" dirty="0">
                <a:solidFill>
                  <a:schemeClr val="accent2"/>
                </a:solidFill>
                <a:latin typeface="Courier New" panose="02070309020205020404" pitchFamily="49" charset="0"/>
              </a:rPr>
              <a:t>INTERSECT</a:t>
            </a:r>
            <a:endParaRPr lang="en-US" altLang="en-US" sz="2400" i="0" dirty="0">
              <a:latin typeface="Courier New" panose="02070309020205020404" pitchFamily="49" charset="0"/>
            </a:endParaRPr>
          </a:p>
          <a:p>
            <a:endParaRPr lang="en-US" altLang="en-US" sz="180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/>
                <a:cs typeface="Courier New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0" i="0" err="1">
                <a:solidFill>
                  <a:schemeClr val="tx2"/>
                </a:solidFill>
                <a:latin typeface="Courier New"/>
                <a:cs typeface="Courier New"/>
              </a:rPr>
              <a:t>S.sname</a:t>
            </a:r>
            <a:endParaRPr lang="en-US" altLang="en-US" sz="1800" b="0" i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S, Boats B, Reserves R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/>
                <a:cs typeface="Courier New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/>
                <a:cs typeface="Courier New"/>
              </a:rPr>
              <a:t>  </a:t>
            </a:r>
            <a:r>
              <a:rPr lang="en-US" altLang="en-US" sz="1800" b="0" i="0" err="1">
                <a:solidFill>
                  <a:schemeClr val="tx2"/>
                </a:solidFill>
                <a:latin typeface="Courier New"/>
                <a:cs typeface="Courier New"/>
              </a:rPr>
              <a:t>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/>
                <a:cs typeface="Courier New"/>
              </a:rPr>
              <a:t>=</a:t>
            </a:r>
            <a:r>
              <a:rPr lang="en-US" altLang="en-US" sz="1800" b="0" i="0" err="1">
                <a:solidFill>
                  <a:schemeClr val="tx2"/>
                </a:solidFill>
                <a:latin typeface="Courier New"/>
                <a:cs typeface="Courier New"/>
              </a:rPr>
              <a:t>R.sid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/>
                <a:cs typeface="Courier New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0" i="0" err="1">
                <a:solidFill>
                  <a:schemeClr val="tx2"/>
                </a:solidFill>
                <a:latin typeface="Courier New"/>
                <a:cs typeface="Courier New"/>
              </a:rPr>
              <a:t>R.bid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/>
                <a:cs typeface="Courier New"/>
              </a:rPr>
              <a:t>=</a:t>
            </a:r>
            <a:r>
              <a:rPr lang="en-US" altLang="en-US" sz="1800" b="0" i="0" err="1">
                <a:solidFill>
                  <a:schemeClr val="tx2"/>
                </a:solidFill>
                <a:latin typeface="Courier New"/>
                <a:cs typeface="Courier New"/>
              </a:rPr>
              <a:t>B.bid</a:t>
            </a:r>
            <a:endParaRPr lang="en-US" altLang="en-US" sz="1800" b="0" i="0">
              <a:solidFill>
                <a:schemeClr val="tx2"/>
              </a:solidFill>
              <a:latin typeface="Courier New"/>
              <a:cs typeface="Courier New"/>
            </a:endParaRP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/>
                <a:cs typeface="Courier New"/>
              </a:rPr>
              <a:t>                </a:t>
            </a:r>
            <a:r>
              <a:rPr lang="en-US" altLang="en-US" sz="1800" i="0" dirty="0">
                <a:solidFill>
                  <a:schemeClr val="tx2"/>
                </a:solidFill>
                <a:latin typeface="Courier New"/>
                <a:cs typeface="Courier New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0" i="0" err="1">
                <a:solidFill>
                  <a:schemeClr val="tx2"/>
                </a:solidFill>
                <a:latin typeface="Courier New"/>
                <a:cs typeface="Courier New"/>
              </a:rPr>
              <a:t>B.color</a:t>
            </a:r>
            <a:r>
              <a:rPr lang="en-US" altLang="en-US" sz="1800" b="0" i="0" dirty="0">
                <a:solidFill>
                  <a:schemeClr val="tx2"/>
                </a:solidFill>
                <a:latin typeface="Courier New"/>
                <a:cs typeface="Courier New"/>
              </a:rPr>
              <a:t>=‘green’</a:t>
            </a:r>
          </a:p>
        </p:txBody>
      </p:sp>
      <p:graphicFrame>
        <p:nvGraphicFramePr>
          <p:cNvPr id="8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826151"/>
              </p:ext>
            </p:extLst>
          </p:nvPr>
        </p:nvGraphicFramePr>
        <p:xfrm>
          <a:off x="8494853" y="4121550"/>
          <a:ext cx="544976" cy="369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4" imgW="355320" imgH="291960" progId="Equation.3">
                  <p:embed/>
                </p:oleObj>
              </mc:Choice>
              <mc:Fallback>
                <p:oleObj name="Equation" r:id="rId4" imgW="355320" imgH="291960" progId="Equation.3">
                  <p:embed/>
                  <p:pic>
                    <p:nvPicPr>
                      <p:cNvPr id="8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4853" y="4121550"/>
                        <a:ext cx="544976" cy="369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677744"/>
              </p:ext>
            </p:extLst>
          </p:nvPr>
        </p:nvGraphicFramePr>
        <p:xfrm>
          <a:off x="6343650" y="3192463"/>
          <a:ext cx="54927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quation" r:id="rId6" imgW="9550080" imgH="634680" progId="Equation.3">
                  <p:embed/>
                </p:oleObj>
              </mc:Choice>
              <mc:Fallback>
                <p:oleObj name="Equation" r:id="rId6" imgW="9550080" imgH="634680" progId="Equation.3">
                  <p:embed/>
                  <p:pic>
                    <p:nvPicPr>
                      <p:cNvPr id="10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3192463"/>
                        <a:ext cx="54927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740107"/>
              </p:ext>
            </p:extLst>
          </p:nvPr>
        </p:nvGraphicFramePr>
        <p:xfrm>
          <a:off x="6345782" y="5076255"/>
          <a:ext cx="57038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quation" r:id="rId8" imgW="9918360" imgH="685800" progId="Equation.3">
                  <p:embed/>
                </p:oleObj>
              </mc:Choice>
              <mc:Fallback>
                <p:oleObj name="Equation" r:id="rId8" imgW="9918360" imgH="685800" progId="Equation.3">
                  <p:embed/>
                  <p:pic>
                    <p:nvPicPr>
                      <p:cNvPr id="9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782" y="5076255"/>
                        <a:ext cx="57038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9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name of sailors who’ve reserved red boats </a:t>
            </a:r>
            <a:r>
              <a:rPr lang="en-US" altLang="en-US" b="1" u="sng" dirty="0"/>
              <a:t>but not</a:t>
            </a:r>
            <a:r>
              <a:rPr lang="en-US" altLang="en-US" dirty="0"/>
              <a:t> green boats</a:t>
            </a:r>
          </a:p>
          <a:p>
            <a:r>
              <a:rPr lang="en-US" altLang="en-US" b="1" dirty="0">
                <a:solidFill>
                  <a:schemeClr val="accent2"/>
                </a:solidFill>
              </a:rPr>
              <a:t>EXCEPT</a:t>
            </a:r>
            <a:r>
              <a:rPr lang="en-US" altLang="en-US" dirty="0"/>
              <a:t> - Can be used to compute set-difference of any two </a:t>
            </a:r>
            <a:r>
              <a:rPr lang="en-US" altLang="en-US" b="1" dirty="0">
                <a:solidFill>
                  <a:schemeClr val="accent2"/>
                </a:solidFill>
              </a:rPr>
              <a:t>union-compatible</a:t>
            </a:r>
            <a:r>
              <a:rPr lang="en-US" altLang="en-US" dirty="0"/>
              <a:t> sets of tuples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934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name of sailors who’ve reserved red boats </a:t>
            </a:r>
            <a:r>
              <a:rPr lang="en-US" altLang="en-US" b="1" u="sng" dirty="0"/>
              <a:t>but not</a:t>
            </a:r>
            <a:r>
              <a:rPr lang="en-US" altLang="en-US" dirty="0"/>
              <a:t> green boats</a:t>
            </a:r>
          </a:p>
          <a:p>
            <a:r>
              <a:rPr lang="en-US" altLang="en-US" b="1" dirty="0">
                <a:solidFill>
                  <a:schemeClr val="accent2"/>
                </a:solidFill>
              </a:rPr>
              <a:t>EXCEPT</a:t>
            </a:r>
            <a:r>
              <a:rPr lang="en-US" altLang="en-US" dirty="0"/>
              <a:t> - Can be used to compute set-difference of any two </a:t>
            </a:r>
            <a:r>
              <a:rPr lang="en-US" altLang="en-US" b="1" dirty="0">
                <a:solidFill>
                  <a:schemeClr val="accent2"/>
                </a:solidFill>
              </a:rPr>
              <a:t>union-compatible</a:t>
            </a:r>
            <a:r>
              <a:rPr lang="en-US" altLang="en-US" dirty="0"/>
              <a:t> sets of tuples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86654" y="3320102"/>
            <a:ext cx="5654675" cy="267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S.sname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S, Boats B, Reserves R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R.bid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B.bid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B.color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=‘red’</a:t>
            </a:r>
          </a:p>
          <a:p>
            <a:r>
              <a:rPr lang="en-US" altLang="en-US" sz="2400" i="0" dirty="0">
                <a:solidFill>
                  <a:schemeClr val="accent2"/>
                </a:solidFill>
                <a:latin typeface="Courier New" panose="02070309020205020404" pitchFamily="49" charset="0"/>
              </a:rPr>
              <a:t>EXCEPT</a:t>
            </a:r>
            <a:endParaRPr lang="en-US" altLang="en-US" sz="2400" i="0" dirty="0"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S.sname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S, Boats B, Reserves R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R.bid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B.bid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B.color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=‘green’</a:t>
            </a:r>
          </a:p>
        </p:txBody>
      </p:sp>
      <p:graphicFrame>
        <p:nvGraphicFramePr>
          <p:cNvPr id="8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273314"/>
              </p:ext>
            </p:extLst>
          </p:nvPr>
        </p:nvGraphicFramePr>
        <p:xfrm>
          <a:off x="9596437" y="4438895"/>
          <a:ext cx="404089" cy="291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3" imgW="279360" imgH="215640" progId="Equation.3">
                  <p:embed/>
                </p:oleObj>
              </mc:Choice>
              <mc:Fallback>
                <p:oleObj name="Equation" r:id="rId3" imgW="279360" imgH="215640" progId="Equation.3">
                  <p:embed/>
                  <p:pic>
                    <p:nvPicPr>
                      <p:cNvPr id="8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6437" y="4438895"/>
                        <a:ext cx="404089" cy="291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304409"/>
              </p:ext>
            </p:extLst>
          </p:nvPr>
        </p:nvGraphicFramePr>
        <p:xfrm>
          <a:off x="6470975" y="3609152"/>
          <a:ext cx="54927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5" imgW="9550080" imgH="634680" progId="Equation.3">
                  <p:embed/>
                </p:oleObj>
              </mc:Choice>
              <mc:Fallback>
                <p:oleObj name="Equation" r:id="rId5" imgW="9550080" imgH="634680" progId="Equation.3">
                  <p:embed/>
                  <p:pic>
                    <p:nvPicPr>
                      <p:cNvPr id="10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975" y="3609152"/>
                        <a:ext cx="54927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767684"/>
              </p:ext>
            </p:extLst>
          </p:nvPr>
        </p:nvGraphicFramePr>
        <p:xfrm>
          <a:off x="6426000" y="5379214"/>
          <a:ext cx="57038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7" imgW="9918360" imgH="685800" progId="Equation.3">
                  <p:embed/>
                </p:oleObj>
              </mc:Choice>
              <mc:Fallback>
                <p:oleObj name="Equation" r:id="rId7" imgW="9918360" imgH="685800" progId="Equation.3">
                  <p:embed/>
                  <p:pic>
                    <p:nvPicPr>
                      <p:cNvPr id="9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000" y="5379214"/>
                        <a:ext cx="57038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775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/>
          </a:bodyPr>
          <a:lstStyle/>
          <a:p>
            <a:r>
              <a:rPr lang="en-IN" dirty="0"/>
              <a:t>Nested query: a query that has another query embedded within it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28600" lvl="1">
              <a:spcBef>
                <a:spcPts val="1000"/>
              </a:spcBef>
            </a:pPr>
            <a:endParaRPr lang="en-US" altLang="en-US" sz="1000" dirty="0"/>
          </a:p>
          <a:p>
            <a:pPr marL="228600" lvl="1">
              <a:spcBef>
                <a:spcPts val="1000"/>
              </a:spcBef>
            </a:pPr>
            <a:r>
              <a:rPr lang="en-US" altLang="en-US" sz="2800" dirty="0"/>
              <a:t>Many of the previous queries can be specified in an alternative form using nesting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5978641" y="2453840"/>
            <a:ext cx="505636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IN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&lt;conditions&gt;)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1974" y="2480719"/>
            <a:ext cx="503666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buFont typeface="Arial" panose="020B0604020202020204" pitchFamily="34" charset="0"/>
              <a:buChar char="•"/>
            </a:pPr>
            <a:r>
              <a:rPr lang="en-IN" sz="2600" dirty="0"/>
              <a:t>Can be recursive. The embedded query can be a nested query</a:t>
            </a:r>
          </a:p>
          <a:p>
            <a:pPr marL="269875" lvl="1" indent="-269875">
              <a:buFont typeface="Arial" panose="020B0604020202020204" pitchFamily="34" charset="0"/>
              <a:buChar char="•"/>
            </a:pPr>
            <a:r>
              <a:rPr lang="en-US" altLang="en-US" sz="2800" dirty="0"/>
              <a:t>The embedded query generally appears within the WHERE clause although it can also appear in the FROM clause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79510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118" y="1616146"/>
            <a:ext cx="10515600" cy="4351338"/>
          </a:xfrm>
        </p:spPr>
        <p:txBody>
          <a:bodyPr/>
          <a:lstStyle/>
          <a:p>
            <a:r>
              <a:rPr lang="en-US" altLang="en-US" dirty="0"/>
              <a:t>Find names of sailors who’ve reserved boat #103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64390" y="2210665"/>
            <a:ext cx="4959350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S.sname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(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R.sid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Reserves R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R.bid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=103</a:t>
            </a:r>
            <a:r>
              <a:rPr lang="en-US" altLang="en-US" sz="1800" b="0" i="0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098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118" y="1616146"/>
            <a:ext cx="10515600" cy="4351338"/>
          </a:xfrm>
        </p:spPr>
        <p:txBody>
          <a:bodyPr/>
          <a:lstStyle/>
          <a:p>
            <a:r>
              <a:rPr lang="en-US" altLang="en-US" dirty="0"/>
              <a:t>Find names of sailors who’ve reserved boat #103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altLang="en-US" dirty="0"/>
              <a:t>For each Sailors tuple, check whether the same </a:t>
            </a:r>
            <a:r>
              <a:rPr lang="en-US" altLang="en-US" dirty="0" err="1"/>
              <a:t>sid</a:t>
            </a:r>
            <a:r>
              <a:rPr lang="en-US" altLang="en-US" dirty="0"/>
              <a:t> has reserved a boat with bid=103</a:t>
            </a:r>
            <a:endParaRPr lang="en-IN" dirty="0"/>
          </a:p>
          <a:p>
            <a:r>
              <a:rPr lang="en-US" altLang="en-US" dirty="0"/>
              <a:t>To find sailors who’ve </a:t>
            </a:r>
            <a:r>
              <a:rPr lang="en-US" altLang="en-US" i="1" dirty="0"/>
              <a:t>not</a:t>
            </a:r>
            <a:r>
              <a:rPr lang="en-US" altLang="en-US" dirty="0"/>
              <a:t> reserved #103, use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NOT IN</a:t>
            </a:r>
            <a:r>
              <a:rPr lang="en-US" alt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53000" y="3102753"/>
            <a:ext cx="2538527" cy="9207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R.sid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Reserves R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R.bid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=103</a:t>
            </a:r>
            <a:r>
              <a:rPr lang="en-US" altLang="en-US" sz="1800" b="0" i="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16790" y="2363065"/>
            <a:ext cx="2388475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S.sname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IN</a:t>
            </a:r>
            <a:endParaRPr lang="en-US" altLang="en-US" sz="1800" b="0" i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61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6: Multiply nested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25" y="1444284"/>
            <a:ext cx="10515600" cy="4351338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  <a:latin typeface="Book Antiqua" panose="02040602050305030304" pitchFamily="18" charset="0"/>
              </a:rPr>
              <a:t>Find names of sailors who have reserved a red boat</a:t>
            </a:r>
          </a:p>
          <a:p>
            <a:endParaRPr lang="en-I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25044" y="1921217"/>
            <a:ext cx="8527761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S.sname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(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R.sid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Reserves R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R.bid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IN 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(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B.bid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Boats B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B.color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= ‘red’))</a:t>
            </a:r>
            <a:endParaRPr lang="en-US" altLang="en-US" sz="1800" i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73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6: Multiply nested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25" y="1444284"/>
            <a:ext cx="10515600" cy="4351338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  <a:latin typeface="Book Antiqua" panose="02040602050305030304" pitchFamily="18" charset="0"/>
              </a:rPr>
              <a:t>Find names of sailors who have reserved a red boat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25044" y="1921217"/>
            <a:ext cx="8527761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S.sname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(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R.sid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Reserves R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R.bid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IN 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(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B.bid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Boats B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B.color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= ‘red’))</a:t>
            </a:r>
            <a:endParaRPr lang="en-US" altLang="en-US" sz="1800" i="0" dirty="0">
              <a:latin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933" y="4526010"/>
            <a:ext cx="2633747" cy="157516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0800000">
            <a:off x="7162706" y="5034487"/>
            <a:ext cx="1717964" cy="27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367155" y="4748645"/>
            <a:ext cx="1749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Innermost query</a:t>
            </a:r>
          </a:p>
          <a:p>
            <a:endParaRPr lang="en-IN" dirty="0"/>
          </a:p>
          <a:p>
            <a:r>
              <a:rPr lang="en-IN" dirty="0"/>
              <a:t>returns bid </a:t>
            </a:r>
          </a:p>
          <a:p>
            <a:r>
              <a:rPr lang="en-IN" dirty="0"/>
              <a:t>102 and 104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07237" y="3061271"/>
            <a:ext cx="3455071" cy="904011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7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SFW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36" y="1690688"/>
            <a:ext cx="10515600" cy="4351338"/>
          </a:xfrm>
        </p:spPr>
        <p:txBody>
          <a:bodyPr/>
          <a:lstStyle/>
          <a:p>
            <a:r>
              <a:rPr lang="en-IN" dirty="0"/>
              <a:t>Select-From-Where (SFW) Expressions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altLang="zh-CN" dirty="0"/>
              <a:t>Every query must have </a:t>
            </a:r>
            <a:r>
              <a:rPr lang="en-IN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IN" altLang="zh-CN" dirty="0"/>
              <a:t> clause which specifies columns to be retained</a:t>
            </a:r>
          </a:p>
          <a:p>
            <a:r>
              <a:rPr lang="en-IN" altLang="zh-CN" dirty="0"/>
              <a:t>Must have a </a:t>
            </a:r>
            <a:r>
              <a:rPr lang="en-IN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IN" altLang="zh-CN" dirty="0"/>
              <a:t> clause which specifies a cross product of tables</a:t>
            </a:r>
          </a:p>
          <a:p>
            <a:r>
              <a:rPr lang="en-IN" altLang="zh-CN" sz="2400" dirty="0">
                <a:latin typeface="Menlo" charset="0"/>
                <a:ea typeface="Menlo" charset="0"/>
                <a:cs typeface="Menlo" charset="0"/>
              </a:rPr>
              <a:t>The optional </a:t>
            </a:r>
            <a:r>
              <a:rPr lang="en-IN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IN" altLang="zh-CN" dirty="0"/>
              <a:t> clause specifies the conditions to select the rows</a:t>
            </a:r>
            <a:endParaRPr lang="en-US" altLang="zh-C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3796686" y="2345689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9244584" y="2459592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9464" y="2444472"/>
                <a:ext cx="306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8851464" y="2450592"/>
              <a:ext cx="9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36344" y="2435472"/>
                <a:ext cx="396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8567784" y="2542032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52664" y="2526912"/>
                <a:ext cx="306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7836264" y="2542032"/>
              <a:ext cx="36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21144" y="2526912"/>
                <a:ext cx="3060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515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6: Multiply nested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25" y="1444284"/>
            <a:ext cx="10515600" cy="4351338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  <a:latin typeface="Book Antiqua" panose="02040602050305030304" pitchFamily="18" charset="0"/>
              </a:rPr>
              <a:t>Find names of sailors who have reserved a red boat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25044" y="1921217"/>
            <a:ext cx="8527761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S.sname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(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R.sid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Reserves R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R.bid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IN   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(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B.bid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Boats B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B.color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= ‘red’))</a:t>
            </a:r>
            <a:endParaRPr lang="en-US" altLang="en-US" sz="1800" i="0" dirty="0"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159" y="3932663"/>
            <a:ext cx="1964109" cy="23792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933" y="4526010"/>
            <a:ext cx="2633747" cy="157516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0800000">
            <a:off x="7162706" y="5034487"/>
            <a:ext cx="1717964" cy="27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367155" y="4748645"/>
            <a:ext cx="1749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Innermost query</a:t>
            </a:r>
          </a:p>
          <a:p>
            <a:endParaRPr lang="en-IN" dirty="0"/>
          </a:p>
          <a:p>
            <a:r>
              <a:rPr lang="en-IN" dirty="0"/>
              <a:t>returns bid </a:t>
            </a:r>
          </a:p>
          <a:p>
            <a:r>
              <a:rPr lang="en-IN" dirty="0"/>
              <a:t>102 and 104</a:t>
            </a:r>
          </a:p>
        </p:txBody>
      </p:sp>
      <p:sp>
        <p:nvSpPr>
          <p:cNvPr id="12" name="Right Arrow 11"/>
          <p:cNvSpPr/>
          <p:nvPr/>
        </p:nvSpPr>
        <p:spPr>
          <a:xfrm rot="10800000">
            <a:off x="2997502" y="5034487"/>
            <a:ext cx="1717964" cy="27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191327" y="4713428"/>
            <a:ext cx="1457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Mid query</a:t>
            </a:r>
          </a:p>
          <a:p>
            <a:endParaRPr lang="en-IN" dirty="0"/>
          </a:p>
          <a:p>
            <a:r>
              <a:rPr lang="en-IN" dirty="0"/>
              <a:t>returns </a:t>
            </a:r>
            <a:r>
              <a:rPr lang="en-IN" dirty="0" err="1"/>
              <a:t>sid</a:t>
            </a:r>
            <a:r>
              <a:rPr lang="en-IN" dirty="0"/>
              <a:t> </a:t>
            </a:r>
          </a:p>
          <a:p>
            <a:r>
              <a:rPr lang="en-IN" dirty="0"/>
              <a:t>22, 31 and 64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66677" y="2434992"/>
            <a:ext cx="2570541" cy="904011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357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6: Multiply nested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25" y="1444284"/>
            <a:ext cx="10515600" cy="4351338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  <a:latin typeface="Book Antiqua" panose="02040602050305030304" pitchFamily="18" charset="0"/>
              </a:rPr>
              <a:t>Find names of sailors who have reserved a red boat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25044" y="1921217"/>
            <a:ext cx="8527761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S.sname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(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R.sid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Reserves R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R.bid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IN 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(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B.bid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Boats B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B.color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= ‘red’))</a:t>
            </a:r>
            <a:endParaRPr lang="en-US" altLang="en-US" sz="1800" i="0" dirty="0"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02" y="3842999"/>
            <a:ext cx="2315573" cy="2334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159" y="3932663"/>
            <a:ext cx="1964109" cy="23792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933" y="4526010"/>
            <a:ext cx="2633747" cy="157516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0800000">
            <a:off x="7162706" y="5034487"/>
            <a:ext cx="1717964" cy="27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367155" y="4748645"/>
            <a:ext cx="1749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Innermost query</a:t>
            </a:r>
          </a:p>
          <a:p>
            <a:endParaRPr lang="en-IN" dirty="0"/>
          </a:p>
          <a:p>
            <a:r>
              <a:rPr lang="en-IN" dirty="0"/>
              <a:t>returns bid </a:t>
            </a:r>
          </a:p>
          <a:p>
            <a:r>
              <a:rPr lang="en-IN" dirty="0"/>
              <a:t>102 and 104</a:t>
            </a:r>
          </a:p>
        </p:txBody>
      </p:sp>
      <p:sp>
        <p:nvSpPr>
          <p:cNvPr id="12" name="Right Arrow 11"/>
          <p:cNvSpPr/>
          <p:nvPr/>
        </p:nvSpPr>
        <p:spPr>
          <a:xfrm rot="10800000">
            <a:off x="2997502" y="5034487"/>
            <a:ext cx="1717964" cy="279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191327" y="4713428"/>
            <a:ext cx="1457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Mid query</a:t>
            </a:r>
          </a:p>
          <a:p>
            <a:endParaRPr lang="en-IN" dirty="0"/>
          </a:p>
          <a:p>
            <a:r>
              <a:rPr lang="en-IN" dirty="0"/>
              <a:t>returns </a:t>
            </a:r>
            <a:r>
              <a:rPr lang="en-IN" dirty="0" err="1"/>
              <a:t>sid</a:t>
            </a:r>
            <a:r>
              <a:rPr lang="en-IN" dirty="0"/>
              <a:t> </a:t>
            </a:r>
          </a:p>
          <a:p>
            <a:r>
              <a:rPr lang="en-IN" dirty="0"/>
              <a:t>22, 31 and 64</a:t>
            </a:r>
          </a:p>
        </p:txBody>
      </p:sp>
      <p:sp>
        <p:nvSpPr>
          <p:cNvPr id="14" name="Right Arrow 13"/>
          <p:cNvSpPr/>
          <p:nvPr/>
        </p:nvSpPr>
        <p:spPr>
          <a:xfrm rot="16200000">
            <a:off x="1939980" y="3245099"/>
            <a:ext cx="783956" cy="197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736211" y="2886998"/>
            <a:ext cx="155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Returns</a:t>
            </a:r>
          </a:p>
          <a:p>
            <a:r>
              <a:rPr lang="en-IN" dirty="0"/>
              <a:t>Dustin, Lubber</a:t>
            </a:r>
          </a:p>
          <a:p>
            <a:r>
              <a:rPr lang="en-IN" dirty="0"/>
              <a:t>and Horatio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3640" y="1939227"/>
            <a:ext cx="2570541" cy="904011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234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Queries with Correlation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examples that we have seen so far, the embedded query has been completely independent from the outer query</a:t>
            </a:r>
          </a:p>
          <a:p>
            <a:r>
              <a:rPr lang="en-IN" dirty="0"/>
              <a:t>Correlated with nested queries: Embedded query depend on the row being currently examined in the outer query</a:t>
            </a:r>
          </a:p>
          <a:p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EXISTS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 another set comparison operator, like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dirty="0"/>
              <a:t> is used in nested queries</a:t>
            </a:r>
          </a:p>
          <a:p>
            <a:pPr lvl="1"/>
            <a:r>
              <a:rPr lang="en-US" altLang="en-US" sz="2800" dirty="0"/>
              <a:t>Allows us to test whether a set is empty or not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604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7: (Example 2 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names of sailors who’ve reserved boat #103</a:t>
            </a:r>
          </a:p>
          <a:p>
            <a:endParaRPr lang="en-US" altLang="en-US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endParaRPr lang="en-US" altLang="en-US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endParaRPr lang="en-US" altLang="en-US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endParaRPr lang="en-US" altLang="en-US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r>
              <a:rPr lang="en-US" altLang="en-US" dirty="0"/>
              <a:t>The occurrence of S in the subquery is called a correlation and such queries are called correlated queries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60422" y="2445326"/>
            <a:ext cx="68707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S.sname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EXISTS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(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*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Reserves R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R.bid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=103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u="sng" dirty="0" err="1">
                <a:solidFill>
                  <a:schemeClr val="tx2"/>
                </a:solidFill>
                <a:latin typeface="Courier New" panose="02070309020205020404" pitchFamily="49" charset="0"/>
              </a:rPr>
              <a:t>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Arc 6"/>
          <p:cNvSpPr>
            <a:spLocks/>
          </p:cNvSpPr>
          <p:nvPr/>
        </p:nvSpPr>
        <p:spPr bwMode="auto">
          <a:xfrm>
            <a:off x="4303573" y="2864426"/>
            <a:ext cx="2872732" cy="704850"/>
          </a:xfrm>
          <a:custGeom>
            <a:avLst/>
            <a:gdLst>
              <a:gd name="T0" fmla="*/ 2955 w 21600"/>
              <a:gd name="T1" fmla="*/ 0 h 21600"/>
              <a:gd name="T2" fmla="*/ 3190875 w 21600"/>
              <a:gd name="T3" fmla="*/ 704850 h 21600"/>
              <a:gd name="T4" fmla="*/ 0 w 21600"/>
              <a:gd name="T5" fmla="*/ 7048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19" y="0"/>
                </a:moveTo>
                <a:cubicBezTo>
                  <a:pt x="11941" y="11"/>
                  <a:pt x="21600" y="9678"/>
                  <a:pt x="21600" y="21600"/>
                </a:cubicBezTo>
              </a:path>
              <a:path w="21600" h="21600" stroke="0" extrusionOk="0">
                <a:moveTo>
                  <a:pt x="19" y="0"/>
                </a:moveTo>
                <a:cubicBezTo>
                  <a:pt x="11941" y="11"/>
                  <a:pt x="21600" y="9678"/>
                  <a:pt x="21600" y="21600"/>
                </a:cubicBezTo>
                <a:lnTo>
                  <a:pt x="0" y="21600"/>
                </a:lnTo>
                <a:lnTo>
                  <a:pt x="19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 rot="437321">
            <a:off x="5230672" y="2537401"/>
            <a:ext cx="1174750" cy="317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i="0">
                <a:latin typeface="Tahoma" panose="020B0604030504040204" pitchFamily="34" charset="0"/>
              </a:rPr>
              <a:t>correlation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0501" y="3022241"/>
            <a:ext cx="4720621" cy="904011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52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7: (Example 2 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names of sailors who’ve reserved boat #103</a:t>
            </a:r>
          </a:p>
          <a:p>
            <a:endParaRPr lang="en-US" altLang="en-US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endParaRPr lang="en-US" altLang="en-US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endParaRPr lang="en-US" altLang="en-US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endParaRPr lang="en-US" altLang="en-US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r>
              <a:rPr lang="en-US" altLang="en-US" dirty="0"/>
              <a:t>If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UNIQUE</a:t>
            </a:r>
            <a:r>
              <a:rPr lang="en-US" altLang="en-US" dirty="0"/>
              <a:t> is used, and * is replaced by </a:t>
            </a:r>
            <a:r>
              <a:rPr lang="en-US" altLang="en-US" i="1" dirty="0" err="1"/>
              <a:t>R.bid</a:t>
            </a:r>
            <a:r>
              <a:rPr lang="en-US" altLang="en-US" dirty="0"/>
              <a:t>, it finds sailors with at most one reservation for boat #103.  (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UNIQUE</a:t>
            </a:r>
            <a:r>
              <a:rPr lang="en-US" altLang="en-US" dirty="0"/>
              <a:t> checks for duplicate tuples; * denotes all attributes)</a:t>
            </a:r>
          </a:p>
          <a:p>
            <a:endParaRPr lang="en-US" altLang="en-US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60422" y="2445326"/>
            <a:ext cx="68707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S.sname</a:t>
            </a:r>
          </a:p>
          <a:p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Sailors S</a:t>
            </a:r>
          </a:p>
          <a:p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EXISTS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(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*</a:t>
            </a:r>
          </a:p>
          <a:p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Reserves R</a:t>
            </a:r>
          </a:p>
          <a:p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R.bid=103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u="sng">
                <a:solidFill>
                  <a:schemeClr val="tx2"/>
                </a:solidFill>
                <a:latin typeface="Courier New" panose="02070309020205020404" pitchFamily="49" charset="0"/>
              </a:rPr>
              <a:t>S.sid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=R.sid)</a:t>
            </a:r>
          </a:p>
        </p:txBody>
      </p:sp>
      <p:sp>
        <p:nvSpPr>
          <p:cNvPr id="7" name="Arc 6"/>
          <p:cNvSpPr>
            <a:spLocks/>
          </p:cNvSpPr>
          <p:nvPr/>
        </p:nvSpPr>
        <p:spPr bwMode="auto">
          <a:xfrm>
            <a:off x="4303572" y="2864426"/>
            <a:ext cx="2861157" cy="704850"/>
          </a:xfrm>
          <a:custGeom>
            <a:avLst/>
            <a:gdLst>
              <a:gd name="T0" fmla="*/ 2955 w 21600"/>
              <a:gd name="T1" fmla="*/ 0 h 21600"/>
              <a:gd name="T2" fmla="*/ 3190875 w 21600"/>
              <a:gd name="T3" fmla="*/ 704850 h 21600"/>
              <a:gd name="T4" fmla="*/ 0 w 21600"/>
              <a:gd name="T5" fmla="*/ 7048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19" y="0"/>
                </a:moveTo>
                <a:cubicBezTo>
                  <a:pt x="11941" y="11"/>
                  <a:pt x="21600" y="9678"/>
                  <a:pt x="21600" y="21600"/>
                </a:cubicBezTo>
              </a:path>
              <a:path w="21600" h="21600" stroke="0" extrusionOk="0">
                <a:moveTo>
                  <a:pt x="19" y="0"/>
                </a:moveTo>
                <a:cubicBezTo>
                  <a:pt x="11941" y="11"/>
                  <a:pt x="21600" y="9678"/>
                  <a:pt x="21600" y="21600"/>
                </a:cubicBezTo>
                <a:lnTo>
                  <a:pt x="0" y="21600"/>
                </a:lnTo>
                <a:lnTo>
                  <a:pt x="19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 rot="437321">
            <a:off x="5230672" y="2537401"/>
            <a:ext cx="1174750" cy="317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i="0">
                <a:latin typeface="Tahoma" panose="020B0604030504040204" pitchFamily="34" charset="0"/>
              </a:rPr>
              <a:t>correlation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0501" y="3022241"/>
            <a:ext cx="4720621" cy="904011"/>
          </a:xfrm>
          <a:prstGeom prst="rect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45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on Set-Comparison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We’ve already seen IN, EXISTS and UNIQUE.  Can also use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NOT IN</a:t>
            </a:r>
            <a:r>
              <a:rPr lang="en-US" altLang="en-US" dirty="0">
                <a:solidFill>
                  <a:schemeClr val="accent2"/>
                </a:solidFill>
              </a:rPr>
              <a:t>,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NOT EXISTS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NOT UNIQUE</a:t>
            </a:r>
            <a:endParaRPr lang="en-US" altLang="en-US" dirty="0"/>
          </a:p>
          <a:p>
            <a:r>
              <a:rPr lang="en-US" altLang="en-US" dirty="0"/>
              <a:t>Also available:  </a:t>
            </a:r>
            <a:r>
              <a:rPr lang="en-US" altLang="en-US" i="1" dirty="0">
                <a:solidFill>
                  <a:schemeClr val="accent2"/>
                </a:solidFill>
              </a:rPr>
              <a:t>op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ANY</a:t>
            </a:r>
            <a:r>
              <a:rPr lang="en-US" altLang="en-US" dirty="0">
                <a:solidFill>
                  <a:schemeClr val="accent2"/>
                </a:solidFill>
              </a:rPr>
              <a:t>, </a:t>
            </a:r>
            <a:r>
              <a:rPr lang="en-US" altLang="en-US" i="1" dirty="0">
                <a:solidFill>
                  <a:schemeClr val="accent2"/>
                </a:solidFill>
              </a:rPr>
              <a:t>op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ALL</a:t>
            </a:r>
            <a:r>
              <a:rPr lang="en-US" altLang="en-US" dirty="0">
                <a:solidFill>
                  <a:schemeClr val="accent2"/>
                </a:solidFill>
              </a:rPr>
              <a:t>,  </a:t>
            </a:r>
            <a:r>
              <a:rPr lang="en-US" altLang="en-US" i="1" dirty="0">
                <a:solidFill>
                  <a:schemeClr val="accent2"/>
                </a:solidFill>
              </a:rPr>
              <a:t>op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 </a:t>
            </a:r>
            <a:r>
              <a:rPr lang="en-US" altLang="en-US" dirty="0"/>
              <a:t>where </a:t>
            </a:r>
            <a:r>
              <a:rPr lang="en-US" altLang="en-US" i="1" dirty="0"/>
              <a:t>op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is one of {                       }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819681"/>
              </p:ext>
            </p:extLst>
          </p:nvPr>
        </p:nvGraphicFramePr>
        <p:xfrm>
          <a:off x="2637559" y="3203286"/>
          <a:ext cx="2224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4" imgW="2335920" imgH="743247" progId="Equation.3">
                  <p:embed/>
                </p:oleObj>
              </mc:Choice>
              <mc:Fallback>
                <p:oleObj name="Equation" r:id="rId4" imgW="2335920" imgH="743247" progId="Equation.3">
                  <p:embed/>
                  <p:pic>
                    <p:nvPicPr>
                      <p:cNvPr id="86020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559" y="3203286"/>
                        <a:ext cx="22240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668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sailors whose rating is greater than that of some sailor called Horatio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3375" y="2933267"/>
            <a:ext cx="7007225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*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S.rating</a:t>
            </a:r>
            <a:r>
              <a:rPr lang="en-US" altLang="en-US" sz="1800" b="0" i="0" dirty="0"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accent2"/>
                </a:solidFill>
                <a:latin typeface="Courier New" panose="02070309020205020404" pitchFamily="49" charset="0"/>
              </a:rPr>
              <a:t>&gt; ANY</a:t>
            </a:r>
            <a:r>
              <a:rPr lang="en-US" altLang="en-US" sz="1800" b="0" i="0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S2.rating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S2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S2.sname=‘Horatio’)</a:t>
            </a:r>
          </a:p>
        </p:txBody>
      </p:sp>
    </p:spTree>
    <p:extLst>
      <p:ext uri="{BB962C8B-B14F-4D97-AF65-F5344CB8AC3E}">
        <p14:creationId xmlns:p14="http://schemas.microsoft.com/office/powerpoint/2010/main" val="2869881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8:  (Example 4 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name of sailors who’ve reserved both a red and a green boat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Similar to the example 4 (INTERSECT), except query rewritten using AND </a:t>
            </a:r>
            <a:r>
              <a:rPr lang="en-US" altLang="en-US" dirty="0" err="1"/>
              <a:t>and</a:t>
            </a:r>
            <a:r>
              <a:rPr lang="en-US" altLang="en-US" dirty="0"/>
              <a:t> IN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368" y="2347913"/>
            <a:ext cx="8592097" cy="218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S.sname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S, Boats B, Reserves R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R.bid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B.bid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B.color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=‘red’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2400" i="0" dirty="0">
                <a:solidFill>
                  <a:schemeClr val="accent2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S.sid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i="0" dirty="0">
                <a:solidFill>
                  <a:schemeClr val="accent2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S2.sid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S2, Boats B2, Reserves R2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S2.sid=R2.sid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R2.bid=B2.bid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B2.color=‘green’)</a:t>
            </a:r>
          </a:p>
        </p:txBody>
      </p:sp>
    </p:spTree>
    <p:extLst>
      <p:ext uri="{BB962C8B-B14F-4D97-AF65-F5344CB8AC3E}">
        <p14:creationId xmlns:p14="http://schemas.microsoft.com/office/powerpoint/2010/main" val="256066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en-US" b="1" dirty="0"/>
              <a:t>Delete attributes</a:t>
            </a:r>
            <a:r>
              <a:rPr lang="en-US" altLang="en-US" dirty="0"/>
              <a:t> that are not in </a:t>
            </a:r>
            <a:r>
              <a:rPr lang="en-US" altLang="en-US" b="1" dirty="0">
                <a:solidFill>
                  <a:schemeClr val="accent2"/>
                </a:solidFill>
              </a:rPr>
              <a:t>COLUMNS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*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S.name,</a:t>
            </a:r>
            <a:r>
              <a:rPr lang="zh-CN" altLang="en-US" dirty="0"/>
              <a:t> </a:t>
            </a:r>
            <a:r>
              <a:rPr lang="en-IN" altLang="zh-CN" dirty="0"/>
              <a:t>S.</a:t>
            </a:r>
            <a:r>
              <a:rPr lang="en-US" altLang="zh-CN" dirty="0"/>
              <a:t>age 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AS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studentName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*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ageDay</a:t>
            </a:r>
            <a:endParaRPr lang="en-US" altLang="zh-CN" dirty="0"/>
          </a:p>
          <a:p>
            <a:r>
              <a:rPr lang="en-IN" dirty="0"/>
              <a:t>The AS keyword is used to assign temporary names to table/columns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3892715" y="1557488"/>
            <a:ext cx="419644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54558" y="1408555"/>
            <a:ext cx="2302329" cy="62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86746" y="1898185"/>
            <a:ext cx="524946" cy="127998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4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4503499" y="1884409"/>
            <a:ext cx="419644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Name the list of table(s) your are interested </a:t>
            </a:r>
          </a:p>
          <a:p>
            <a:pPr lvl="1"/>
            <a:r>
              <a:rPr lang="en-US" altLang="en-US" b="1" dirty="0"/>
              <a:t>Compute the cross-product</a:t>
            </a:r>
            <a:r>
              <a:rPr lang="en-US" altLang="en-US" dirty="0"/>
              <a:t> of </a:t>
            </a:r>
            <a:r>
              <a:rPr lang="en-IN" altLang="en-US" b="1" dirty="0">
                <a:solidFill>
                  <a:schemeClr val="accent2"/>
                </a:solidFill>
              </a:rPr>
              <a:t>tables</a:t>
            </a:r>
            <a:endParaRPr lang="en-IN" dirty="0"/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en-US" altLang="zh-CN" dirty="0"/>
              <a:t> Sailors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en-US" altLang="zh-CN" dirty="0"/>
              <a:t> </a:t>
            </a:r>
            <a:r>
              <a:rPr lang="en-IN" altLang="zh-CN" dirty="0"/>
              <a:t>Sailors S                [S is a range variable]</a:t>
            </a:r>
            <a:endParaRPr lang="en-US" altLang="zh-CN" dirty="0"/>
          </a:p>
          <a:p>
            <a:pPr lvl="1"/>
            <a:r>
              <a:rPr lang="en-IN" altLang="zh-CN" dirty="0">
                <a:solidFill>
                  <a:srgbClr val="ED7D31"/>
                </a:solidFill>
              </a:rPr>
              <a:t>FROM </a:t>
            </a:r>
            <a:r>
              <a:rPr lang="en-IN" altLang="zh-CN" dirty="0"/>
              <a:t>Sailors, Reserves</a:t>
            </a:r>
            <a:endParaRPr lang="en-US" altLang="zh-CN" dirty="0"/>
          </a:p>
          <a:p>
            <a:pPr lvl="1"/>
            <a:r>
              <a:rPr lang="en-IN" altLang="zh-CN" dirty="0">
                <a:solidFill>
                  <a:srgbClr val="ED7D31"/>
                </a:solidFill>
              </a:rPr>
              <a:t>FROM </a:t>
            </a:r>
            <a:r>
              <a:rPr lang="en-IN" altLang="zh-CN" dirty="0"/>
              <a:t>Sailors S, Reserves R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653711" y="2174331"/>
            <a:ext cx="2302329" cy="568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91238" y="2615516"/>
            <a:ext cx="524946" cy="127998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3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7909712" y="330949"/>
            <a:ext cx="336558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9" y="179557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en-US" dirty="0"/>
              <a:t>Comparisons (</a:t>
            </a:r>
            <a:r>
              <a:rPr lang="en-US" altLang="en-US" sz="2000" dirty="0" err="1">
                <a:latin typeface="Courier New" panose="02070309020205020404" pitchFamily="49" charset="0"/>
              </a:rPr>
              <a:t>Attr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i="1" dirty="0">
                <a:latin typeface="Courier New" panose="02070309020205020404" pitchFamily="49" charset="0"/>
              </a:rPr>
              <a:t>op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/>
              <a:t> or </a:t>
            </a:r>
            <a:r>
              <a:rPr lang="en-US" altLang="en-US" sz="2000" dirty="0">
                <a:latin typeface="Courier New" panose="02070309020205020404" pitchFamily="49" charset="0"/>
              </a:rPr>
              <a:t>Attr1 </a:t>
            </a:r>
            <a:r>
              <a:rPr lang="en-US" altLang="en-US" sz="2000" i="1" dirty="0">
                <a:latin typeface="Courier New" panose="02070309020205020404" pitchFamily="49" charset="0"/>
              </a:rPr>
              <a:t>op</a:t>
            </a:r>
            <a:r>
              <a:rPr lang="en-US" altLang="en-US" sz="2000" dirty="0">
                <a:latin typeface="Courier New" panose="02070309020205020404" pitchFamily="49" charset="0"/>
              </a:rPr>
              <a:t> Attr2</a:t>
            </a:r>
            <a:r>
              <a:rPr lang="en-US" altLang="en-US" dirty="0"/>
              <a:t>, where </a:t>
            </a:r>
            <a:r>
              <a:rPr lang="en-US" altLang="en-US" i="1" dirty="0">
                <a:latin typeface="Courier New" panose="02070309020205020404" pitchFamily="49" charset="0"/>
              </a:rPr>
              <a:t>op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is one of                         </a:t>
            </a:r>
          </a:p>
          <a:p>
            <a:pPr marL="457200" lvl="1" indent="0">
              <a:buNone/>
            </a:pPr>
            <a:r>
              <a:rPr lang="en-US" altLang="en-US" dirty="0"/>
              <a:t>                                        combined using AND, OR and NOT.</a:t>
            </a:r>
            <a:endParaRPr lang="en-US" altLang="zh-CN" dirty="0"/>
          </a:p>
          <a:p>
            <a:pPr lvl="1"/>
            <a:r>
              <a:rPr lang="en-US" altLang="en-US" b="1" dirty="0"/>
              <a:t>Discard</a:t>
            </a:r>
            <a:r>
              <a:rPr lang="en-US" altLang="en-US" dirty="0"/>
              <a:t> resulting tuples if they fail </a:t>
            </a:r>
            <a:r>
              <a:rPr lang="en-US" altLang="en-US" b="1" dirty="0">
                <a:solidFill>
                  <a:schemeClr val="accent2"/>
                </a:solidFill>
              </a:rPr>
              <a:t>condition</a:t>
            </a:r>
            <a:endParaRPr lang="en-US" altLang="en-US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‘SFU’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(school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‘SFU’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‘UBC’)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en-US" altLang="zh-CN" dirty="0"/>
              <a:t> age</a:t>
            </a:r>
            <a:r>
              <a:rPr lang="zh-CN" altLang="en-US" dirty="0"/>
              <a:t> *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7500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9222345" y="1017276"/>
            <a:ext cx="2302329" cy="568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338455" y="3231573"/>
            <a:ext cx="3767779" cy="2622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88770"/>
              </p:ext>
            </p:extLst>
          </p:nvPr>
        </p:nvGraphicFramePr>
        <p:xfrm>
          <a:off x="1698508" y="2623490"/>
          <a:ext cx="3587001" cy="74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3" imgW="4348163" imgH="979488" progId="Equation.3">
                  <p:embed/>
                </p:oleObj>
              </mc:Choice>
              <mc:Fallback>
                <p:oleObj name="Equation" r:id="rId3" imgW="4348163" imgH="979488" progId="Equation.3">
                  <p:embed/>
                  <p:pic>
                    <p:nvPicPr>
                      <p:cNvPr id="10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508" y="2623490"/>
                        <a:ext cx="3587001" cy="743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1106234" y="1586146"/>
            <a:ext cx="36000" cy="167165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3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SQL: A little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SQL </a:t>
            </a:r>
            <a:r>
              <a:rPr lang="en-US" b="1" dirty="0"/>
              <a:t>commands</a:t>
            </a:r>
            <a:r>
              <a:rPr lang="en-US" dirty="0"/>
              <a:t> are case insensitive:</a:t>
            </a:r>
          </a:p>
          <a:p>
            <a:pPr lvl="1"/>
            <a:r>
              <a:rPr lang="en-US" dirty="0"/>
              <a:t>Same: SELECT,  Select,  select</a:t>
            </a:r>
          </a:p>
          <a:p>
            <a:pPr lvl="1"/>
            <a:r>
              <a:rPr lang="en-US" dirty="0"/>
              <a:t>Same: </a:t>
            </a:r>
            <a:r>
              <a:rPr lang="en-US" altLang="zh-CN" dirty="0"/>
              <a:t>Student</a:t>
            </a:r>
            <a:r>
              <a:rPr lang="en-US" dirty="0"/>
              <a:t>,  </a:t>
            </a:r>
            <a:r>
              <a:rPr lang="en-US" altLang="zh-CN" dirty="0"/>
              <a:t>student</a:t>
            </a:r>
          </a:p>
          <a:p>
            <a:pPr lvl="1"/>
            <a:r>
              <a:rPr lang="en-US" altLang="zh-CN" dirty="0"/>
              <a:t>Same: </a:t>
            </a:r>
            <a:r>
              <a:rPr lang="en-US" altLang="zh-CN" dirty="0" err="1"/>
              <a:t>gpa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GPA</a:t>
            </a:r>
            <a:endParaRPr lang="en-US" dirty="0"/>
          </a:p>
          <a:p>
            <a:r>
              <a:rPr lang="en-US" b="1" dirty="0"/>
              <a:t>Values</a:t>
            </a:r>
            <a:r>
              <a:rPr lang="en-US" dirty="0"/>
              <a:t> are </a:t>
            </a:r>
            <a:r>
              <a:rPr lang="en-US" b="1" dirty="0"/>
              <a:t>not:</a:t>
            </a:r>
          </a:p>
          <a:p>
            <a:pPr lvl="1"/>
            <a:r>
              <a:rPr lang="en-US" u="sng" dirty="0"/>
              <a:t>Different:</a:t>
            </a:r>
            <a:r>
              <a:rPr lang="en-US" dirty="0"/>
              <a:t>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altLang="zh-CN" dirty="0"/>
              <a:t>SFU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altLang="zh-CN" dirty="0" err="1"/>
              <a:t>sfu</a:t>
            </a:r>
            <a:r>
              <a:rPr lang="en-CA" dirty="0">
                <a:cs typeface="Courier New" pitchFamily="49" charset="0"/>
              </a:rPr>
              <a:t>'</a:t>
            </a:r>
            <a:endParaRPr lang="en-US" dirty="0"/>
          </a:p>
          <a:p>
            <a:pPr>
              <a:defRPr/>
            </a:pPr>
            <a:r>
              <a:rPr lang="en-CA" dirty="0"/>
              <a:t>SQL strings are enclosed in </a:t>
            </a:r>
            <a:r>
              <a:rPr lang="en-CA" b="1" dirty="0"/>
              <a:t>single quotes</a:t>
            </a:r>
          </a:p>
          <a:p>
            <a:pPr lvl="1">
              <a:defRPr/>
            </a:pPr>
            <a:r>
              <a:rPr lang="en-CA" dirty="0"/>
              <a:t>e.g. </a:t>
            </a:r>
            <a:r>
              <a:rPr lang="en-CA" dirty="0">
                <a:cs typeface="Courier New" pitchFamily="49" charset="0"/>
              </a:rPr>
              <a:t>name = 'Mike’</a:t>
            </a:r>
          </a:p>
          <a:p>
            <a:pPr lvl="1">
              <a:defRPr/>
            </a:pPr>
            <a:r>
              <a:rPr lang="en-CA" dirty="0"/>
              <a:t>Single quotes in a string can be specified using an initial single quote character as an escape</a:t>
            </a:r>
          </a:p>
          <a:p>
            <a:pPr lvl="2">
              <a:defRPr/>
            </a:pPr>
            <a:r>
              <a:rPr lang="en-CA" dirty="0"/>
              <a:t>author =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CA" dirty="0"/>
              <a:t>Shaq </a:t>
            </a:r>
            <a:r>
              <a:rPr lang="en-CA" dirty="0" err="1"/>
              <a:t>O</a:t>
            </a:r>
            <a:r>
              <a:rPr lang="en-CA" dirty="0" err="1">
                <a:cs typeface="Courier New" pitchFamily="49" charset="0"/>
              </a:rPr>
              <a:t>'</a:t>
            </a:r>
            <a:r>
              <a:rPr lang="en-CA" dirty="0" err="1"/>
              <a:t>'Neal</a:t>
            </a:r>
            <a:r>
              <a:rPr lang="en-CA" dirty="0"/>
              <a:t>'</a:t>
            </a:r>
          </a:p>
          <a:p>
            <a:pPr>
              <a:defRPr/>
            </a:pPr>
            <a:r>
              <a:rPr lang="en-US" dirty="0"/>
              <a:t>Strings can be compared </a:t>
            </a:r>
            <a:r>
              <a:rPr lang="en-US" b="1" dirty="0"/>
              <a:t>alphabetically</a:t>
            </a:r>
            <a:r>
              <a:rPr lang="en-US" dirty="0"/>
              <a:t> with the comparison operators</a:t>
            </a:r>
          </a:p>
          <a:p>
            <a:pPr lvl="1">
              <a:defRPr/>
            </a:pPr>
            <a:r>
              <a:rPr lang="en-US" dirty="0"/>
              <a:t>e.g. 'fodder' &lt; 'foo' is TRUE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92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DISTINCT: Eliminating Duplicates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DISTINCT</a:t>
            </a:r>
            <a:r>
              <a:rPr lang="en-US" altLang="en-US" dirty="0"/>
              <a:t> is an optional keyword indicating that the answer should not contain duplicates.  Default is that duplicates are </a:t>
            </a:r>
            <a:r>
              <a:rPr lang="en-US" altLang="en-US" i="1" u="sng" dirty="0"/>
              <a:t>not</a:t>
            </a:r>
            <a:r>
              <a:rPr lang="en-US" altLang="en-US" dirty="0"/>
              <a:t> eliminated! 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238748" y="1951931"/>
            <a:ext cx="514126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[DISTINCT]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4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1" y="354325"/>
            <a:ext cx="7772400" cy="885825"/>
          </a:xfrm>
          <a:noFill/>
        </p:spPr>
        <p:txBody>
          <a:bodyPr/>
          <a:lstStyle/>
          <a:p>
            <a:r>
              <a:rPr lang="en-US" altLang="en-US" dirty="0"/>
              <a:t>Example Instances</a:t>
            </a:r>
          </a:p>
        </p:txBody>
      </p:sp>
      <p:sp>
        <p:nvSpPr>
          <p:cNvPr id="5734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055444" y="1368117"/>
            <a:ext cx="9691616" cy="1752600"/>
          </a:xfrm>
          <a:noFill/>
        </p:spPr>
        <p:txBody>
          <a:bodyPr>
            <a:noAutofit/>
          </a:bodyPr>
          <a:lstStyle/>
          <a:p>
            <a:r>
              <a:rPr lang="en-US" altLang="en-US" dirty="0"/>
              <a:t>We will use these instances of the </a:t>
            </a:r>
            <a:r>
              <a:rPr lang="en-US" altLang="en-US" b="1" dirty="0"/>
              <a:t>Sailors</a:t>
            </a:r>
            <a:r>
              <a:rPr lang="en-US" altLang="en-US" dirty="0"/>
              <a:t>, </a:t>
            </a:r>
            <a:r>
              <a:rPr lang="en-US" altLang="en-US" b="1" dirty="0"/>
              <a:t>Reserves </a:t>
            </a:r>
            <a:r>
              <a:rPr lang="en-US" altLang="en-US" dirty="0"/>
              <a:t>and</a:t>
            </a:r>
            <a:r>
              <a:rPr lang="en-US" altLang="en-US" b="1" dirty="0"/>
              <a:t> Boats</a:t>
            </a:r>
            <a:r>
              <a:rPr lang="en-US" altLang="en-US" dirty="0"/>
              <a:t> relations in our examples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654935" y="2333169"/>
            <a:ext cx="168956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i="0" dirty="0">
                <a:latin typeface="Book Antiqua" panose="02040602050305030304" pitchFamily="18" charset="0"/>
              </a:rPr>
              <a:t>B1 of Boats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243" y="2588373"/>
            <a:ext cx="3631017" cy="36604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875" y="2604147"/>
            <a:ext cx="2793571" cy="3384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807" y="2847500"/>
            <a:ext cx="2896983" cy="1732601"/>
          </a:xfrm>
          <a:prstGeom prst="rect">
            <a:avLst/>
          </a:prstGeom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8377105" y="2101658"/>
            <a:ext cx="183864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i="0" dirty="0">
                <a:latin typeface="Book Antiqua" panose="02040602050305030304" pitchFamily="18" charset="0"/>
              </a:rPr>
              <a:t>S3 of Sailors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336672" y="2151925"/>
            <a:ext cx="17072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i="0" dirty="0">
                <a:latin typeface="Book Antiqua" panose="02040602050305030304" pitchFamily="18" charset="0"/>
              </a:rPr>
              <a:t>R2 of Boats</a:t>
            </a:r>
          </a:p>
        </p:txBody>
      </p:sp>
    </p:spTree>
    <p:extLst>
      <p:ext uri="{BB962C8B-B14F-4D97-AF65-F5344CB8AC3E}">
        <p14:creationId xmlns:p14="http://schemas.microsoft.com/office/powerpoint/2010/main" val="2167104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0CCFDD-EA5C-4210-8066-BD1FBA4BC4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7B14CD-CFF6-487A-9151-2E135985D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2d7be3-209d-4ae5-945a-4a012edc8ddb"/>
    <ds:schemaRef ds:uri="f57e7745-8acd-416b-a653-0be3f1256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943C09-1CAA-4B0E-BEEC-FFEACE857BE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7856</TotalTime>
  <Words>2102</Words>
  <Application>Microsoft Office PowerPoint</Application>
  <PresentationFormat>Widescreen</PresentationFormat>
  <Paragraphs>422</Paragraphs>
  <Slides>37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SQL:  Structured Query Language </vt:lpstr>
      <vt:lpstr>SQL: Introduction</vt:lpstr>
      <vt:lpstr>SFW Query</vt:lpstr>
      <vt:lpstr>Columns</vt:lpstr>
      <vt:lpstr>Table Name</vt:lpstr>
      <vt:lpstr>Conditions</vt:lpstr>
      <vt:lpstr>SQL: A little more detail</vt:lpstr>
      <vt:lpstr>DISTINCT: Eliminating Duplicates</vt:lpstr>
      <vt:lpstr>Example Instances</vt:lpstr>
      <vt:lpstr>Example 1</vt:lpstr>
      <vt:lpstr>Example 2</vt:lpstr>
      <vt:lpstr>Example 2</vt:lpstr>
      <vt:lpstr>A note on range variables</vt:lpstr>
      <vt:lpstr>ORDER BY: Sorting the Results</vt:lpstr>
      <vt:lpstr>Renaming field name</vt:lpstr>
      <vt:lpstr>LIKE: Simple String Pattern Matching  </vt:lpstr>
      <vt:lpstr>Example 3</vt:lpstr>
      <vt:lpstr>Example 3</vt:lpstr>
      <vt:lpstr>Union</vt:lpstr>
      <vt:lpstr>Union</vt:lpstr>
      <vt:lpstr>Example 4:</vt:lpstr>
      <vt:lpstr>Example 4:</vt:lpstr>
      <vt:lpstr>Example 5</vt:lpstr>
      <vt:lpstr>Example 5</vt:lpstr>
      <vt:lpstr>Nested Queries</vt:lpstr>
      <vt:lpstr>Example 2 (revisited)</vt:lpstr>
      <vt:lpstr>Example 2 (revisited)</vt:lpstr>
      <vt:lpstr>Example 6: Multiply nested query</vt:lpstr>
      <vt:lpstr>Example 6: Multiply nested query</vt:lpstr>
      <vt:lpstr>Example 6: Multiply nested query</vt:lpstr>
      <vt:lpstr>Example 6: Multiply nested query</vt:lpstr>
      <vt:lpstr>Nested Queries with Correlation</vt:lpstr>
      <vt:lpstr>Example 7: (Example 2 revisited)</vt:lpstr>
      <vt:lpstr>Example 7: (Example 2 revisited)</vt:lpstr>
      <vt:lpstr>More on Set-Comparison Operators</vt:lpstr>
      <vt:lpstr>Example 7</vt:lpstr>
      <vt:lpstr>Example 8:  (Example 4 revisited)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262</cp:revision>
  <dcterms:created xsi:type="dcterms:W3CDTF">2020-08-05T04:35:17Z</dcterms:created>
  <dcterms:modified xsi:type="dcterms:W3CDTF">2021-10-21T06:08:15Z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