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92" r:id="rId6"/>
    <p:sldId id="262" r:id="rId7"/>
    <p:sldId id="293" r:id="rId8"/>
    <p:sldId id="294" r:id="rId9"/>
    <p:sldId id="295" r:id="rId10"/>
    <p:sldId id="296" r:id="rId11"/>
    <p:sldId id="297" r:id="rId12"/>
    <p:sldId id="298" r:id="rId13"/>
    <p:sldId id="285" r:id="rId14"/>
    <p:sldId id="257" r:id="rId15"/>
    <p:sldId id="258" r:id="rId16"/>
    <p:sldId id="259" r:id="rId17"/>
    <p:sldId id="260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300" r:id="rId32"/>
    <p:sldId id="301" r:id="rId33"/>
    <p:sldId id="299" r:id="rId34"/>
    <p:sldId id="302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AABF4-F41A-0E28-3452-E65E01BC0CE7}" v="1" dt="2021-11-03T05:29:45.561"/>
    <p1510:client id="{5231D68B-6B5F-4834-8312-71F62F9539A2}" v="1" dt="2021-11-03T03:40:03.365"/>
    <p1510:client id="{5DB87648-CE3D-463C-848C-39EC62FD0A1E}" v="7" dt="2022-01-25T07:50:17.902"/>
    <p1510:client id="{6697583A-E12D-FBC0-A7E3-F001D3F72584}" v="2" dt="2021-11-02T16:18:35.157"/>
    <p1510:client id="{8E7C221B-AC6B-4232-8036-4D1830DD2F8D}" v="1" dt="2021-11-03T04:56:40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572" autoAdjust="0"/>
  </p:normalViewPr>
  <p:slideViewPr>
    <p:cSldViewPr snapToGrid="0">
      <p:cViewPr varScale="1">
        <p:scale>
          <a:sx n="68" d="100"/>
          <a:sy n="6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NDRA GANGWAR" userId="S::ogangwar@iitg.ac.in::ddeec7aa-ad7a-4f6f-a8ae-77d1c52a0b60" providerId="AD" clId="Web-{8E7C221B-AC6B-4232-8036-4D1830DD2F8D}"/>
    <pc:docChg chg="modSld">
      <pc:chgData name="OMENDRA GANGWAR" userId="S::ogangwar@iitg.ac.in::ddeec7aa-ad7a-4f6f-a8ae-77d1c52a0b60" providerId="AD" clId="Web-{8E7C221B-AC6B-4232-8036-4D1830DD2F8D}" dt="2021-11-03T04:56:40.390" v="0" actId="1076"/>
      <pc:docMkLst>
        <pc:docMk/>
      </pc:docMkLst>
      <pc:sldChg chg="modSp">
        <pc:chgData name="OMENDRA GANGWAR" userId="S::ogangwar@iitg.ac.in::ddeec7aa-ad7a-4f6f-a8ae-77d1c52a0b60" providerId="AD" clId="Web-{8E7C221B-AC6B-4232-8036-4D1830DD2F8D}" dt="2021-11-03T04:56:40.390" v="0" actId="1076"/>
        <pc:sldMkLst>
          <pc:docMk/>
          <pc:sldMk cId="4097568092" sldId="262"/>
        </pc:sldMkLst>
        <pc:picChg chg="mod">
          <ac:chgData name="OMENDRA GANGWAR" userId="S::ogangwar@iitg.ac.in::ddeec7aa-ad7a-4f6f-a8ae-77d1c52a0b60" providerId="AD" clId="Web-{8E7C221B-AC6B-4232-8036-4D1830DD2F8D}" dt="2021-11-03T04:56:40.390" v="0" actId="1076"/>
          <ac:picMkLst>
            <pc:docMk/>
            <pc:sldMk cId="4097568092" sldId="262"/>
            <ac:picMk id="5" creationId="{00000000-0000-0000-0000-000000000000}"/>
          </ac:picMkLst>
        </pc:picChg>
      </pc:sldChg>
    </pc:docChg>
  </pc:docChgLst>
  <pc:docChgLst>
    <pc:chgData name="SOURAV SAHA" userId="S::souravsaha@iitg.ac.in::186a005c-73e1-45ea-a9b9-b35e224f927f" providerId="AD" clId="Web-{5DB87648-CE3D-463C-848C-39EC62FD0A1E}"/>
    <pc:docChg chg="modSld">
      <pc:chgData name="SOURAV SAHA" userId="S::souravsaha@iitg.ac.in::186a005c-73e1-45ea-a9b9-b35e224f927f" providerId="AD" clId="Web-{5DB87648-CE3D-463C-848C-39EC62FD0A1E}" dt="2022-01-25T07:50:17.902" v="6"/>
      <pc:docMkLst>
        <pc:docMk/>
      </pc:docMkLst>
      <pc:sldChg chg="modSp">
        <pc:chgData name="SOURAV SAHA" userId="S::souravsaha@iitg.ac.in::186a005c-73e1-45ea-a9b9-b35e224f927f" providerId="AD" clId="Web-{5DB87648-CE3D-463C-848C-39EC62FD0A1E}" dt="2022-01-25T06:29:29.294" v="0" actId="1076"/>
        <pc:sldMkLst>
          <pc:docMk/>
          <pc:sldMk cId="238497782" sldId="256"/>
        </pc:sldMkLst>
        <pc:spChg chg="mod">
          <ac:chgData name="SOURAV SAHA" userId="S::souravsaha@iitg.ac.in::186a005c-73e1-45ea-a9b9-b35e224f927f" providerId="AD" clId="Web-{5DB87648-CE3D-463C-848C-39EC62FD0A1E}" dt="2022-01-25T06:29:29.294" v="0" actId="1076"/>
          <ac:spMkLst>
            <pc:docMk/>
            <pc:sldMk cId="238497782" sldId="256"/>
            <ac:spMk id="4" creationId="{00000000-0000-0000-0000-000000000000}"/>
          </ac:spMkLst>
        </pc:spChg>
      </pc:sldChg>
      <pc:sldChg chg="delSp modSp">
        <pc:chgData name="SOURAV SAHA" userId="S::souravsaha@iitg.ac.in::186a005c-73e1-45ea-a9b9-b35e224f927f" providerId="AD" clId="Web-{5DB87648-CE3D-463C-848C-39EC62FD0A1E}" dt="2022-01-25T07:50:17.902" v="6"/>
        <pc:sldMkLst>
          <pc:docMk/>
          <pc:sldMk cId="2835254167" sldId="267"/>
        </pc:sldMkLst>
        <pc:spChg chg="del mod">
          <ac:chgData name="SOURAV SAHA" userId="S::souravsaha@iitg.ac.in::186a005c-73e1-45ea-a9b9-b35e224f927f" providerId="AD" clId="Web-{5DB87648-CE3D-463C-848C-39EC62FD0A1E}" dt="2022-01-25T07:50:17.902" v="6"/>
          <ac:spMkLst>
            <pc:docMk/>
            <pc:sldMk cId="2835254167" sldId="267"/>
            <ac:spMk id="3" creationId="{00000000-0000-0000-0000-000000000000}"/>
          </ac:spMkLst>
        </pc:spChg>
        <pc:graphicFrameChg chg="modGraphic">
          <ac:chgData name="SOURAV SAHA" userId="S::souravsaha@iitg.ac.in::186a005c-73e1-45ea-a9b9-b35e224f927f" providerId="AD" clId="Web-{5DB87648-CE3D-463C-848C-39EC62FD0A1E}" dt="2022-01-25T07:49:17.979" v="1"/>
          <ac:graphicFrameMkLst>
            <pc:docMk/>
            <pc:sldMk cId="2835254167" sldId="267"/>
            <ac:graphicFrameMk id="7" creationId="{00000000-0000-0000-0000-000000000000}"/>
          </ac:graphicFrameMkLst>
        </pc:graphicFrameChg>
      </pc:sldChg>
    </pc:docChg>
  </pc:docChgLst>
  <pc:docChgLst>
    <pc:chgData name="OMENDRA GANGWAR" userId="S::ogangwar@iitg.ac.in::ddeec7aa-ad7a-4f6f-a8ae-77d1c52a0b60" providerId="AD" clId="Web-{6697583A-E12D-FBC0-A7E3-F001D3F72584}"/>
    <pc:docChg chg="modSld">
      <pc:chgData name="OMENDRA GANGWAR" userId="S::ogangwar@iitg.ac.in::ddeec7aa-ad7a-4f6f-a8ae-77d1c52a0b60" providerId="AD" clId="Web-{6697583A-E12D-FBC0-A7E3-F001D3F72584}" dt="2021-11-02T16:18:35.157" v="1" actId="20577"/>
      <pc:docMkLst>
        <pc:docMk/>
      </pc:docMkLst>
      <pc:sldChg chg="modSp">
        <pc:chgData name="OMENDRA GANGWAR" userId="S::ogangwar@iitg.ac.in::ddeec7aa-ad7a-4f6f-a8ae-77d1c52a0b60" providerId="AD" clId="Web-{6697583A-E12D-FBC0-A7E3-F001D3F72584}" dt="2021-11-02T16:18:35.157" v="1" actId="20577"/>
        <pc:sldMkLst>
          <pc:docMk/>
          <pc:sldMk cId="48393346" sldId="263"/>
        </pc:sldMkLst>
        <pc:spChg chg="mod">
          <ac:chgData name="OMENDRA GANGWAR" userId="S::ogangwar@iitg.ac.in::ddeec7aa-ad7a-4f6f-a8ae-77d1c52a0b60" providerId="AD" clId="Web-{6697583A-E12D-FBC0-A7E3-F001D3F72584}" dt="2021-11-02T16:18:35.157" v="1" actId="20577"/>
          <ac:spMkLst>
            <pc:docMk/>
            <pc:sldMk cId="48393346" sldId="263"/>
            <ac:spMk id="3" creationId="{00000000-0000-0000-0000-000000000000}"/>
          </ac:spMkLst>
        </pc:spChg>
      </pc:sldChg>
    </pc:docChg>
  </pc:docChgLst>
  <pc:docChgLst>
    <pc:chgData name="OMENDRA GANGWAR" userId="S::ogangwar@iitg.ac.in::ddeec7aa-ad7a-4f6f-a8ae-77d1c52a0b60" providerId="AD" clId="Web-{32DAABF4-F41A-0E28-3452-E65E01BC0CE7}"/>
    <pc:docChg chg="modSld">
      <pc:chgData name="OMENDRA GANGWAR" userId="S::ogangwar@iitg.ac.in::ddeec7aa-ad7a-4f6f-a8ae-77d1c52a0b60" providerId="AD" clId="Web-{32DAABF4-F41A-0E28-3452-E65E01BC0CE7}" dt="2021-11-03T05:29:45.561" v="0" actId="1076"/>
      <pc:docMkLst>
        <pc:docMk/>
      </pc:docMkLst>
      <pc:sldChg chg="modSp">
        <pc:chgData name="OMENDRA GANGWAR" userId="S::ogangwar@iitg.ac.in::ddeec7aa-ad7a-4f6f-a8ae-77d1c52a0b60" providerId="AD" clId="Web-{32DAABF4-F41A-0E28-3452-E65E01BC0CE7}" dt="2021-11-03T05:29:45.561" v="0" actId="1076"/>
        <pc:sldMkLst>
          <pc:docMk/>
          <pc:sldMk cId="2163057510" sldId="264"/>
        </pc:sldMkLst>
        <pc:spChg chg="mod">
          <ac:chgData name="OMENDRA GANGWAR" userId="S::ogangwar@iitg.ac.in::ddeec7aa-ad7a-4f6f-a8ae-77d1c52a0b60" providerId="AD" clId="Web-{32DAABF4-F41A-0E28-3452-E65E01BC0CE7}" dt="2021-11-03T05:29:45.561" v="0" actId="1076"/>
          <ac:spMkLst>
            <pc:docMk/>
            <pc:sldMk cId="2163057510" sldId="264"/>
            <ac:spMk id="10" creationId="{00000000-0000-0000-0000-000000000000}"/>
          </ac:spMkLst>
        </pc:spChg>
      </pc:sldChg>
    </pc:docChg>
  </pc:docChgLst>
  <pc:docChgLst>
    <pc:chgData name="VANDANA RAO" userId="S::vrao@iitg.ac.in::111cd534-6983-4f43-95da-0a7305132227" providerId="AD" clId="Web-{5231D68B-6B5F-4834-8312-71F62F9539A2}"/>
    <pc:docChg chg="modSld">
      <pc:chgData name="VANDANA RAO" userId="S::vrao@iitg.ac.in::111cd534-6983-4f43-95da-0a7305132227" providerId="AD" clId="Web-{5231D68B-6B5F-4834-8312-71F62F9539A2}" dt="2021-11-03T03:40:03.365" v="0" actId="1076"/>
      <pc:docMkLst>
        <pc:docMk/>
      </pc:docMkLst>
      <pc:sldChg chg="modSp">
        <pc:chgData name="VANDANA RAO" userId="S::vrao@iitg.ac.in::111cd534-6983-4f43-95da-0a7305132227" providerId="AD" clId="Web-{5231D68B-6B5F-4834-8312-71F62F9539A2}" dt="2021-11-03T03:40:03.365" v="0" actId="1076"/>
        <pc:sldMkLst>
          <pc:docMk/>
          <pc:sldMk cId="2277785031" sldId="300"/>
        </pc:sldMkLst>
        <pc:spChg chg="mod">
          <ac:chgData name="VANDANA RAO" userId="S::vrao@iitg.ac.in::111cd534-6983-4f43-95da-0a7305132227" providerId="AD" clId="Web-{5231D68B-6B5F-4834-8312-71F62F9539A2}" dt="2021-11-03T03:40:03.365" v="0" actId="1076"/>
          <ac:spMkLst>
            <pc:docMk/>
            <pc:sldMk cId="2277785031" sldId="300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00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4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5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3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2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4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878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762" y="821280"/>
            <a:ext cx="9586332" cy="177695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SQL:  Structured Query Language</a:t>
            </a:r>
            <a:br>
              <a:rPr lang="en-IN" b="1" dirty="0"/>
            </a:b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094" y="4506711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5248" y="1999785"/>
            <a:ext cx="1386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+mj-lt"/>
                <a:ea typeface="+mj-ea"/>
                <a:cs typeface="+mj-cs"/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Aggregate operators</a:t>
            </a:r>
          </a:p>
          <a:p>
            <a:r>
              <a:rPr lang="en-IN" dirty="0"/>
              <a:t>Grouping and Aggregation</a:t>
            </a:r>
          </a:p>
          <a:p>
            <a:pPr lvl="1"/>
            <a:r>
              <a:rPr lang="en-IN" dirty="0"/>
              <a:t>GROUP BY and HAVING</a:t>
            </a:r>
          </a:p>
          <a:p>
            <a:r>
              <a:rPr lang="en-IN" dirty="0"/>
              <a:t>NULL values</a:t>
            </a:r>
          </a:p>
          <a:p>
            <a:r>
              <a:rPr lang="en-IN" dirty="0"/>
              <a:t>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4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41" y="4932218"/>
            <a:ext cx="10515600" cy="789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Except count, all aggregations apply to a single attribute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948175" y="2690957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 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80284" y="1562752"/>
            <a:ext cx="10515600" cy="12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SQL allows the use of arithmetic expression on the attributes to perform some computation or summarization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5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– count, sum </a:t>
            </a:r>
            <a:r>
              <a:rPr lang="en-IN" dirty="0" err="1"/>
              <a:t>avg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Count the number of sailors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Find the sum of age of all the sailors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Find the average age of sailors with a rating of 10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0769" y="4897439"/>
            <a:ext cx="277495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7719" y="2215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(*)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719" y="3334041"/>
            <a:ext cx="2664192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63912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– min and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2" y="1691481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Find the age of the youngest sailor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Find the name and age of the oldest sailor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093769" y="3867150"/>
            <a:ext cx="4822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S.sname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= (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MAX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(S2.age)</a:t>
            </a:r>
          </a:p>
          <a:p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S2)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093769" y="2243517"/>
            <a:ext cx="252633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MIN(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 Sailors S</a:t>
            </a:r>
          </a:p>
        </p:txBody>
      </p:sp>
    </p:spTree>
    <p:extLst>
      <p:ext uri="{BB962C8B-B14F-4D97-AF65-F5344CB8AC3E}">
        <p14:creationId xmlns:p14="http://schemas.microsoft.com/office/powerpoint/2010/main" val="15364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need for group-by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2102"/>
          </a:xfrm>
        </p:spPr>
        <p:txBody>
          <a:bodyPr/>
          <a:lstStyle/>
          <a:p>
            <a:r>
              <a:rPr lang="en-IN" dirty="0"/>
              <a:t>How to get the average sailor’s age for each rating level ?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94579" y="2491342"/>
            <a:ext cx="280205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0410" y="2488866"/>
            <a:ext cx="280205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=2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30768" y="3401020"/>
            <a:ext cx="114775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…………………</a:t>
            </a:r>
            <a:endParaRPr lang="en-US" altLang="en-US" sz="1800" b="0" i="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25950" y="3851605"/>
            <a:ext cx="280205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0" i="0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FROM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Sailors S</a:t>
            </a:r>
          </a:p>
          <a:p>
            <a:r>
              <a:rPr lang="en-US" altLang="en-US" sz="1800" i="0" dirty="0">
                <a:solidFill>
                  <a:schemeClr val="tx2"/>
                </a:solidFill>
                <a:latin typeface="Courier New" panose="02070309020205020404" pitchFamily="49" charset="0"/>
              </a:rPr>
              <a:t>GROUP BY</a:t>
            </a:r>
            <a:r>
              <a:rPr lang="en-US" altLang="en-US" sz="1800" b="0" i="0" dirty="0">
                <a:solidFill>
                  <a:schemeClr val="tx2"/>
                </a:solidFill>
                <a:latin typeface="Courier New" panose="02070309020205020404" pitchFamily="49" charset="0"/>
              </a:rPr>
              <a:t>  rating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1773" y="5018810"/>
            <a:ext cx="10515600" cy="772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Allows aggregate operators to be applied to a number of groups</a:t>
            </a:r>
          </a:p>
          <a:p>
            <a:r>
              <a:rPr lang="en-IN" dirty="0"/>
              <a:t>Number of groups depend on the relational instance and not known in advance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Grouping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Every column name that appears in the select-list, the corresponding name must also appear in GROUP BY</a:t>
            </a:r>
          </a:p>
          <a:p>
            <a:r>
              <a:rPr lang="en-IN" sz="2400" dirty="0"/>
              <a:t>Columns that are result of aggregate operators do not have a name, hence useful to give a column name using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829557" y="1690688"/>
            <a:ext cx="453288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select-list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3454" y="3539629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 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4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99953" y="2323237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39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31125" y="1474481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6123" y="2674267"/>
            <a:ext cx="18288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0" dirty="0">
                <a:latin typeface="Book Antiqua" panose="02040602050305030304" pitchFamily="18" charset="0"/>
              </a:rPr>
              <a:t>Sailors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22856"/>
              </p:ext>
            </p:extLst>
          </p:nvPr>
        </p:nvGraphicFramePr>
        <p:xfrm>
          <a:off x="7256081" y="2789653"/>
          <a:ext cx="328353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47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913887720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09485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5414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1140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3233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073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8470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91215" y="4114800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55045"/>
              </p:ext>
            </p:extLst>
          </p:nvPr>
        </p:nvGraphicFramePr>
        <p:xfrm>
          <a:off x="2495546" y="2674417"/>
          <a:ext cx="328353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47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913887720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16221"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09485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54144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11404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32334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93961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07312"/>
                  </a:ext>
                </a:extLst>
              </a:tr>
              <a:tr h="316221"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05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31125" y="1474481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FROM  Sailors S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WHERE  </a:t>
            </a:r>
            <a:r>
              <a:rPr lang="en-US" alt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51662"/>
              </p:ext>
            </p:extLst>
          </p:nvPr>
        </p:nvGraphicFramePr>
        <p:xfrm>
          <a:off x="7206321" y="2942272"/>
          <a:ext cx="327810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71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564849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83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47115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976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90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966111" y="4114800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89843"/>
              </p:ext>
            </p:extLst>
          </p:nvPr>
        </p:nvGraphicFramePr>
        <p:xfrm>
          <a:off x="2416863" y="2957945"/>
          <a:ext cx="328353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47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913887720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sCname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09485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5414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1140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3233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073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1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7997" y="1656807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</a:rPr>
              <a:t>AS</a:t>
            </a:r>
            <a:r>
              <a:rPr lang="en-US" altLang="en-US" dirty="0"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FROM  Sailors S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WHERE  </a:t>
            </a:r>
            <a:r>
              <a:rPr lang="en-US" alt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2860"/>
              </p:ext>
            </p:extLst>
          </p:nvPr>
        </p:nvGraphicFramePr>
        <p:xfrm>
          <a:off x="2520021" y="2920486"/>
          <a:ext cx="3278106" cy="337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71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564849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53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17998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17998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17998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  <a:tr h="317998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83"/>
                  </a:ext>
                </a:extLst>
              </a:tr>
              <a:tr h="317998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47115"/>
                  </a:ext>
                </a:extLst>
              </a:tr>
              <a:tr h="317998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976"/>
                  </a:ext>
                </a:extLst>
              </a:tr>
              <a:tr h="317998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17998">
                <a:tc>
                  <a:txBody>
                    <a:bodyPr/>
                    <a:lstStyle/>
                    <a:p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17998"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90186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6172838" y="4087197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32" y="3470925"/>
            <a:ext cx="1910650" cy="18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of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Examined SFW query</a:t>
            </a:r>
          </a:p>
          <a:p>
            <a:r>
              <a:rPr lang="en-US" altLang="en-US" dirty="0"/>
              <a:t>Queries that can be expressed in RA can often be </a:t>
            </a:r>
            <a:r>
              <a:rPr lang="en-US" altLang="en-US" b="1" dirty="0"/>
              <a:t>expressed more naturally in SQL</a:t>
            </a:r>
          </a:p>
          <a:p>
            <a:r>
              <a:rPr lang="en-US" altLang="en-US" dirty="0"/>
              <a:t>Nested Queries</a:t>
            </a:r>
          </a:p>
          <a:p>
            <a:r>
              <a:rPr lang="en-US" altLang="en-US" dirty="0"/>
              <a:t>Many </a:t>
            </a:r>
            <a:r>
              <a:rPr lang="en-US" altLang="en-US" b="1" dirty="0"/>
              <a:t>alternative ways to write a query</a:t>
            </a:r>
            <a:r>
              <a:rPr lang="en-US" altLang="en-US" dirty="0"/>
              <a:t>; </a:t>
            </a:r>
            <a:r>
              <a:rPr lang="en-US" altLang="en-US" b="1" dirty="0"/>
              <a:t>optimizer</a:t>
            </a:r>
            <a:r>
              <a:rPr lang="en-US" altLang="en-US" dirty="0"/>
              <a:t> should look for most </a:t>
            </a:r>
            <a:r>
              <a:rPr lang="en-US" altLang="en-US" b="1" dirty="0"/>
              <a:t>efficient</a:t>
            </a:r>
            <a:r>
              <a:rPr lang="en-US" altLang="en-US" dirty="0"/>
              <a:t> evaluation plan.</a:t>
            </a:r>
          </a:p>
          <a:p>
            <a:pPr lvl="1">
              <a:buSzPct val="75000"/>
            </a:pPr>
            <a:r>
              <a:rPr lang="en-US" altLang="en-US" dirty="0"/>
              <a:t>In practice, users need to be aware of how queries are optimized and evaluated for best results.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13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Invalid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7997" y="1895800"/>
            <a:ext cx="7155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 S.name, </a:t>
            </a:r>
            <a:r>
              <a:rPr lang="en-US" altLang="en-US" dirty="0" err="1"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</a:rPr>
              <a:t>AS</a:t>
            </a:r>
            <a:r>
              <a:rPr lang="en-US" altLang="en-US" dirty="0"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FROM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</a:t>
            </a:r>
            <a:r>
              <a:rPr lang="en-US" altLang="en-US" b="1" dirty="0" err="1">
                <a:latin typeface="Courier New" panose="02070309020205020404" pitchFamily="49" charset="0"/>
              </a:rPr>
              <a:t>S.age</a:t>
            </a:r>
            <a:r>
              <a:rPr lang="en-US" altLang="en-US" b="1" dirty="0">
                <a:latin typeface="Courier New" panose="02070309020205020404" pitchFamily="49" charset="0"/>
              </a:rPr>
              <a:t> &gt;= 25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30173"/>
              </p:ext>
            </p:extLst>
          </p:nvPr>
        </p:nvGraphicFramePr>
        <p:xfrm>
          <a:off x="4691715" y="3643746"/>
          <a:ext cx="3039120" cy="125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00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433783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799570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1059667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580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783267" y="4012968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1836"/>
              </p:ext>
            </p:extLst>
          </p:nvPr>
        </p:nvGraphicFramePr>
        <p:xfrm>
          <a:off x="568036" y="3602182"/>
          <a:ext cx="30895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47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710043">
                  <a:extLst>
                    <a:ext uri="{9D8B030D-6E8A-4147-A177-3AD203B41FA5}">
                      <a16:colId xmlns:a16="http://schemas.microsoft.com/office/drawing/2014/main" val="2913887720"/>
                    </a:ext>
                  </a:extLst>
                </a:gridCol>
                <a:gridCol w="862446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sCname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073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84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98877"/>
              </p:ext>
            </p:extLst>
          </p:nvPr>
        </p:nvGraphicFramePr>
        <p:xfrm>
          <a:off x="8855007" y="3602182"/>
          <a:ext cx="2605337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00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799570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1059667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??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44.5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??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7950021" y="4012968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989" y="5461309"/>
            <a:ext cx="4257892" cy="9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5" y="1835170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043437" y="1835170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4048" y="4446484"/>
            <a:ext cx="96297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Determines whether an answer row is to be generated for a given group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988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4527"/>
            <a:ext cx="10515600" cy="2400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the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dirty="0"/>
              <a:t>product of the tables in the </a:t>
            </a:r>
            <a:r>
              <a:rPr lang="en-US" b="1" dirty="0">
                <a:solidFill>
                  <a:schemeClr val="accent2"/>
                </a:solidFill>
              </a:rPr>
              <a:t>FROM</a:t>
            </a:r>
            <a:r>
              <a:rPr lang="en-US" dirty="0"/>
              <a:t> clause</a:t>
            </a:r>
          </a:p>
          <a:p>
            <a:r>
              <a:rPr lang="en-US" dirty="0"/>
              <a:t>Remove rows not meeting the </a:t>
            </a:r>
            <a:r>
              <a:rPr lang="en-US" b="1" dirty="0">
                <a:solidFill>
                  <a:schemeClr val="accent2"/>
                </a:solidFill>
              </a:rPr>
              <a:t>WHERE</a:t>
            </a:r>
            <a:r>
              <a:rPr lang="en-US" dirty="0"/>
              <a:t> condition</a:t>
            </a:r>
          </a:p>
          <a:p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dirty="0"/>
              <a:t>records into groups by the </a:t>
            </a:r>
            <a:r>
              <a:rPr lang="en-US" b="1" dirty="0">
                <a:solidFill>
                  <a:schemeClr val="accent2"/>
                </a:solidFill>
              </a:rPr>
              <a:t>GROUP BY</a:t>
            </a:r>
            <a:r>
              <a:rPr lang="en-US" dirty="0"/>
              <a:t> clause</a:t>
            </a:r>
          </a:p>
          <a:p>
            <a:r>
              <a:rPr lang="en-US" dirty="0"/>
              <a:t>Remove groups not meeting the </a:t>
            </a:r>
            <a:r>
              <a:rPr lang="en-US" b="1" dirty="0">
                <a:solidFill>
                  <a:schemeClr val="accent2"/>
                </a:solidFill>
              </a:rPr>
              <a:t>HAVING</a:t>
            </a:r>
            <a:r>
              <a:rPr lang="en-US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060863" y="1577976"/>
            <a:ext cx="701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S.rating</a:t>
            </a:r>
            <a:r>
              <a:rPr lang="en-US" altLang="en-US" sz="2000" dirty="0">
                <a:latin typeface="Courier New" panose="02070309020205020404" pitchFamily="49" charset="0"/>
              </a:rPr>
              <a:t>, AVG(</a:t>
            </a:r>
            <a:r>
              <a:rPr lang="en-US" altLang="en-US" sz="2000" dirty="0" err="1">
                <a:latin typeface="Courier New" panose="02070309020205020404" pitchFamily="49" charset="0"/>
              </a:rPr>
              <a:t>S.age</a:t>
            </a:r>
            <a:r>
              <a:rPr lang="en-US" altLang="en-US" sz="2000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</a:rPr>
              <a:t>AS</a:t>
            </a:r>
            <a:r>
              <a:rPr lang="en-US" altLang="en-US" sz="2000" dirty="0"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WHERE</a:t>
            </a: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S.age</a:t>
            </a:r>
            <a:r>
              <a:rPr lang="en-US" altLang="en-US" sz="2000" dirty="0"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GROUP BY  </a:t>
            </a:r>
            <a:r>
              <a:rPr lang="en-US" altLang="en-US" sz="2000" dirty="0" err="1">
                <a:latin typeface="Courier New" panose="02070309020205020404" pitchFamily="49" charset="0"/>
              </a:rPr>
              <a:t>S.rating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HAVING COUNT</a:t>
            </a:r>
            <a:r>
              <a:rPr lang="en-US" altLang="en-US" sz="2000" dirty="0">
                <a:latin typeface="Courier New" panose="02070309020205020404" pitchFamily="49" charset="0"/>
              </a:rPr>
              <a:t> (*) &gt; 1;</a:t>
            </a:r>
          </a:p>
        </p:txBody>
      </p:sp>
    </p:spTree>
    <p:extLst>
      <p:ext uri="{BB962C8B-B14F-4D97-AF65-F5344CB8AC3E}">
        <p14:creationId xmlns:p14="http://schemas.microsoft.com/office/powerpoint/2010/main" val="204196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groups not meeting the </a:t>
            </a:r>
            <a:r>
              <a:rPr lang="en-US" b="1" dirty="0">
                <a:solidFill>
                  <a:schemeClr val="accent2"/>
                </a:solidFill>
              </a:rPr>
              <a:t>HAVING</a:t>
            </a:r>
            <a:r>
              <a:rPr lang="en-US" dirty="0"/>
              <a:t> clause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22526"/>
              </p:ext>
            </p:extLst>
          </p:nvPr>
        </p:nvGraphicFramePr>
        <p:xfrm>
          <a:off x="360220" y="2762382"/>
          <a:ext cx="327810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71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564849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09581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83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47115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976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9126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strike="sngStrike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90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770921" y="3897213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60911" y="1193512"/>
            <a:ext cx="701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S.rating</a:t>
            </a:r>
            <a:r>
              <a:rPr lang="en-US" altLang="en-US" sz="2000" dirty="0">
                <a:latin typeface="Courier New" panose="02070309020205020404" pitchFamily="49" charset="0"/>
              </a:rPr>
              <a:t>, AVG(</a:t>
            </a:r>
            <a:r>
              <a:rPr lang="en-US" altLang="en-US" sz="2000" dirty="0" err="1">
                <a:latin typeface="Courier New" panose="02070309020205020404" pitchFamily="49" charset="0"/>
              </a:rPr>
              <a:t>S.age</a:t>
            </a:r>
            <a:r>
              <a:rPr lang="en-US" altLang="en-US" sz="2000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</a:rPr>
              <a:t>AS</a:t>
            </a:r>
            <a:r>
              <a:rPr lang="en-US" altLang="en-US" sz="2000" dirty="0"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WHERE</a:t>
            </a: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S.age</a:t>
            </a:r>
            <a:r>
              <a:rPr lang="en-US" altLang="en-US" sz="2000" dirty="0"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GROUP BY  </a:t>
            </a:r>
            <a:r>
              <a:rPr lang="en-US" altLang="en-US" sz="2000" dirty="0" err="1">
                <a:latin typeface="Courier New" panose="02070309020205020404" pitchFamily="49" charset="0"/>
              </a:rPr>
              <a:t>S.rating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HAVING COUNT</a:t>
            </a:r>
            <a:r>
              <a:rPr lang="en-US" altLang="en-US" sz="2000" dirty="0">
                <a:latin typeface="Courier New" panose="02070309020205020404" pitchFamily="49" charset="0"/>
              </a:rPr>
              <a:t> (*) &gt; 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99588"/>
              </p:ext>
            </p:extLst>
          </p:nvPr>
        </p:nvGraphicFramePr>
        <p:xfrm>
          <a:off x="4762500" y="3027841"/>
          <a:ext cx="327810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71">
                  <a:extLst>
                    <a:ext uri="{9D8B030D-6E8A-4147-A177-3AD203B41FA5}">
                      <a16:colId xmlns:a16="http://schemas.microsoft.com/office/drawing/2014/main" val="130457222"/>
                    </a:ext>
                  </a:extLst>
                </a:gridCol>
                <a:gridCol w="564849">
                  <a:extLst>
                    <a:ext uri="{9D8B030D-6E8A-4147-A177-3AD203B41FA5}">
                      <a16:colId xmlns:a16="http://schemas.microsoft.com/office/drawing/2014/main" val="2835165592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762179727"/>
                    </a:ext>
                  </a:extLst>
                </a:gridCol>
                <a:gridCol w="954243">
                  <a:extLst>
                    <a:ext uri="{9D8B030D-6E8A-4147-A177-3AD203B41FA5}">
                      <a16:colId xmlns:a16="http://schemas.microsoft.com/office/drawing/2014/main" val="2047967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rating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sname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5112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3147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34358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83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47115"/>
                  </a:ext>
                </a:extLst>
              </a:tr>
              <a:tr h="335249">
                <a:tc rowSpan="2">
                  <a:txBody>
                    <a:bodyPr/>
                    <a:lstStyle/>
                    <a:p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976"/>
                  </a:ext>
                </a:extLst>
              </a:tr>
              <a:tr h="335249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97520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006" y="3512127"/>
            <a:ext cx="1857805" cy="114075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8550538" y="3939398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Field values in a row are sometimes </a:t>
            </a:r>
            <a:r>
              <a:rPr lang="en-US" altLang="en-US" b="1" dirty="0">
                <a:solidFill>
                  <a:schemeClr val="accent2"/>
                </a:solidFill>
              </a:rPr>
              <a:t>unknown</a:t>
            </a:r>
            <a:r>
              <a:rPr lang="en-US" altLang="en-US" i="1" dirty="0"/>
              <a:t> </a:t>
            </a:r>
            <a:r>
              <a:rPr lang="en-US" altLang="en-US" dirty="0"/>
              <a:t>(e.g., a rating has not been assigned)</a:t>
            </a:r>
          </a:p>
          <a:p>
            <a:pPr lvl="1"/>
            <a:r>
              <a:rPr lang="en-US" altLang="en-US" dirty="0"/>
              <a:t>SQL provides a special value </a:t>
            </a:r>
            <a:r>
              <a:rPr lang="en-US" altLang="en-US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for such situations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is not a constant that can be explicitly used as an argument of some expression.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values need to be taken into account when evaluating conditions in the </a:t>
            </a:r>
            <a:r>
              <a:rPr lang="en-US" altLang="en-US" b="1" dirty="0">
                <a:solidFill>
                  <a:schemeClr val="accent2"/>
                </a:solidFill>
              </a:rPr>
              <a:t>WHERE</a:t>
            </a:r>
            <a:r>
              <a:rPr lang="en-US" altLang="en-US" dirty="0"/>
              <a:t> clause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0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Book Antiqua" panose="02040602050305030304" pitchFamily="18" charset="0"/>
              </a:rPr>
              <a:t>Rules for </a:t>
            </a:r>
            <a:r>
              <a:rPr lang="en-US" altLang="en-US" b="1" dirty="0"/>
              <a:t>NULL</a:t>
            </a:r>
            <a:r>
              <a:rPr lang="en-US" altLang="en-US" dirty="0"/>
              <a:t> </a:t>
            </a:r>
            <a:r>
              <a:rPr lang="en-US" altLang="en-US" dirty="0">
                <a:latin typeface="Book Antiqua" panose="02040602050305030304" pitchFamily="18" charset="0"/>
              </a:rPr>
              <a:t>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70000"/>
            </a:pPr>
            <a:r>
              <a:rPr lang="en-US" altLang="en-US" dirty="0">
                <a:latin typeface="Book Antiqua" panose="02040602050305030304" pitchFamily="18" charset="0"/>
              </a:rPr>
              <a:t>Rules for </a:t>
            </a:r>
            <a:r>
              <a:rPr lang="en-US" altLang="en-US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</a:t>
            </a:r>
            <a:r>
              <a:rPr lang="en-US" altLang="en-US" dirty="0">
                <a:latin typeface="Book Antiqua" panose="02040602050305030304" pitchFamily="18" charset="0"/>
              </a:rPr>
              <a:t>values:</a:t>
            </a:r>
          </a:p>
          <a:p>
            <a:pPr lvl="1">
              <a:spcBef>
                <a:spcPts val="600"/>
              </a:spcBef>
              <a:buSzPct val="70000"/>
            </a:pPr>
            <a:r>
              <a:rPr lang="en-US" altLang="en-US" dirty="0"/>
              <a:t>An arithmetic operator with (at least) one </a:t>
            </a:r>
            <a:r>
              <a:rPr lang="en-US" altLang="en-US" sz="2800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argument always returns </a:t>
            </a:r>
            <a:r>
              <a:rPr lang="en-US" altLang="en-US" sz="2800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.</a:t>
            </a:r>
          </a:p>
          <a:p>
            <a:pPr lvl="1">
              <a:spcBef>
                <a:spcPts val="600"/>
              </a:spcBef>
              <a:buSzPct val="70000"/>
            </a:pPr>
            <a:r>
              <a:rPr lang="en-US" altLang="en-US" dirty="0"/>
              <a:t>The comparison of a </a:t>
            </a:r>
            <a:r>
              <a:rPr lang="en-US" altLang="en-US" sz="2800" b="1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 value to any second value returns a result of </a:t>
            </a:r>
            <a:r>
              <a:rPr lang="en-US" altLang="en-US" sz="2800" b="1" dirty="0">
                <a:solidFill>
                  <a:schemeClr val="accent2"/>
                </a:solidFill>
              </a:rPr>
              <a:t>UNKNOWN</a:t>
            </a:r>
            <a:r>
              <a:rPr lang="en-US" altLang="en-US" dirty="0"/>
              <a:t>.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i="1" dirty="0">
                <a:latin typeface="Book Antiqua" panose="02040602050305030304" pitchFamily="18" charset="0"/>
              </a:rPr>
              <a:t>A selection returns only those tuples that make the condition in the </a:t>
            </a:r>
            <a:r>
              <a:rPr lang="en-US" altLang="en-US" b="1" dirty="0">
                <a:solidFill>
                  <a:schemeClr val="accent2"/>
                </a:solidFill>
              </a:rPr>
              <a:t>WHERE </a:t>
            </a:r>
            <a:r>
              <a:rPr lang="en-US" altLang="en-US" i="1" dirty="0">
                <a:latin typeface="Book Antiqua" panose="02040602050305030304" pitchFamily="18" charset="0"/>
              </a:rPr>
              <a:t>clause </a:t>
            </a:r>
            <a:r>
              <a:rPr lang="en-US" altLang="en-US" b="1" dirty="0">
                <a:solidFill>
                  <a:schemeClr val="accent2"/>
                </a:solidFill>
              </a:rPr>
              <a:t>TRUE</a:t>
            </a:r>
            <a:r>
              <a:rPr lang="en-US" altLang="en-US" i="1" dirty="0">
                <a:latin typeface="Book Antiqua" panose="02040602050305030304" pitchFamily="18" charset="0"/>
              </a:rPr>
              <a:t>, those with </a:t>
            </a:r>
            <a:r>
              <a:rPr lang="en-US" altLang="en-US" b="1" dirty="0">
                <a:solidFill>
                  <a:schemeClr val="accent2"/>
                </a:solidFill>
              </a:rPr>
              <a:t>UNKNOWN</a:t>
            </a:r>
            <a:r>
              <a:rPr lang="en-US" altLang="en-US" i="1" dirty="0">
                <a:latin typeface="Book Antiqua" panose="02040602050305030304" pitchFamily="18" charset="0"/>
              </a:rPr>
              <a:t> or </a:t>
            </a:r>
            <a:r>
              <a:rPr lang="en-US" altLang="en-US" b="1" dirty="0">
                <a:solidFill>
                  <a:schemeClr val="accent2"/>
                </a:solidFill>
              </a:rPr>
              <a:t>FALSE </a:t>
            </a:r>
            <a:r>
              <a:rPr lang="en-US" altLang="en-US" i="1" dirty="0">
                <a:latin typeface="Book Antiqua" panose="02040602050305030304" pitchFamily="18" charset="0"/>
              </a:rPr>
              <a:t>result do not qualify.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7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Truth Value Unknown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Three-valued logic: </a:t>
            </a:r>
            <a:r>
              <a:rPr lang="en-US" altLang="en-US" b="1" dirty="0">
                <a:solidFill>
                  <a:schemeClr val="accent2"/>
                </a:solidFill>
              </a:rPr>
              <a:t>TRUE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</a:rPr>
              <a:t>UNKNOWN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b="1" dirty="0">
                <a:solidFill>
                  <a:schemeClr val="accent2"/>
                </a:solidFill>
              </a:rPr>
              <a:t>FALSE</a:t>
            </a:r>
            <a:r>
              <a:rPr lang="en-US" altLang="en-US" sz="2400" dirty="0">
                <a:latin typeface="Book Antiqua" panose="02040602050305030304" pitchFamily="18" charset="0"/>
              </a:rPr>
              <a:t>. 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Can think of TRUE = 1, UNKNOWN = ½, FALSE = 0</a:t>
            </a:r>
          </a:p>
          <a:p>
            <a:pPr lvl="1">
              <a:spcBef>
                <a:spcPts val="600"/>
              </a:spcBef>
              <a:buSzPct val="70000"/>
            </a:pPr>
            <a:r>
              <a:rPr lang="en-US" altLang="en-US" sz="2800" b="1" dirty="0">
                <a:solidFill>
                  <a:schemeClr val="accent2"/>
                </a:solidFill>
              </a:rPr>
              <a:t>AND</a:t>
            </a:r>
            <a:r>
              <a:rPr lang="en-US" altLang="en-US" dirty="0">
                <a:latin typeface="Book Antiqua" panose="02040602050305030304" pitchFamily="18" charset="0"/>
              </a:rPr>
              <a:t> of two truth values: their </a:t>
            </a:r>
            <a:r>
              <a:rPr lang="en-US" altLang="en-US" b="1" dirty="0">
                <a:latin typeface="Book Antiqua" panose="02040602050305030304" pitchFamily="18" charset="0"/>
              </a:rPr>
              <a:t>minimum</a:t>
            </a:r>
            <a:r>
              <a:rPr lang="en-US" altLang="en-US" dirty="0">
                <a:latin typeface="Book Antiqua" panose="02040602050305030304" pitchFamily="18" charset="0"/>
              </a:rPr>
              <a:t>.</a:t>
            </a:r>
          </a:p>
          <a:p>
            <a:pPr lvl="1">
              <a:spcBef>
                <a:spcPts val="600"/>
              </a:spcBef>
              <a:buSzPct val="70000"/>
            </a:pPr>
            <a:r>
              <a:rPr lang="en-US" altLang="en-US" sz="2800" b="1" dirty="0">
                <a:solidFill>
                  <a:schemeClr val="accent2"/>
                </a:solidFill>
              </a:rPr>
              <a:t>OR</a:t>
            </a:r>
            <a:r>
              <a:rPr lang="en-US" altLang="en-US" dirty="0">
                <a:latin typeface="Book Antiqua" panose="02040602050305030304" pitchFamily="18" charset="0"/>
              </a:rPr>
              <a:t> of two truth values: their </a:t>
            </a:r>
            <a:r>
              <a:rPr lang="en-US" altLang="en-US" b="1" dirty="0">
                <a:latin typeface="Book Antiqua" panose="02040602050305030304" pitchFamily="18" charset="0"/>
              </a:rPr>
              <a:t>maximum</a:t>
            </a:r>
            <a:r>
              <a:rPr lang="en-US" altLang="en-US" dirty="0">
                <a:latin typeface="Book Antiqua" panose="02040602050305030304" pitchFamily="18" charset="0"/>
              </a:rPr>
              <a:t>.</a:t>
            </a:r>
          </a:p>
          <a:p>
            <a:pPr lvl="1">
              <a:spcBef>
                <a:spcPts val="600"/>
              </a:spcBef>
              <a:buSzPct val="70000"/>
            </a:pPr>
            <a:r>
              <a:rPr lang="en-US" altLang="en-US" sz="2800" b="1" dirty="0">
                <a:solidFill>
                  <a:schemeClr val="accent2"/>
                </a:solidFill>
              </a:rPr>
              <a:t>NOT</a:t>
            </a:r>
            <a:r>
              <a:rPr lang="en-US" altLang="en-US" dirty="0">
                <a:latin typeface="Book Antiqua" panose="02040602050305030304" pitchFamily="18" charset="0"/>
              </a:rPr>
              <a:t> of a truth value: </a:t>
            </a:r>
            <a:r>
              <a:rPr lang="en-US" altLang="en-US" b="1" dirty="0">
                <a:latin typeface="Book Antiqua" panose="02040602050305030304" pitchFamily="18" charset="0"/>
              </a:rPr>
              <a:t>1 – the truth value</a:t>
            </a:r>
            <a:r>
              <a:rPr lang="en-US" altLang="en-US" dirty="0">
                <a:latin typeface="Book Antiqua" panose="02040602050305030304" pitchFamily="18" charset="0"/>
              </a:rPr>
              <a:t>.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Examples: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 	TRUE   AND   UNKNOWN = UNKNOWN</a:t>
            </a:r>
          </a:p>
          <a:p>
            <a:pPr marL="893763" indent="-893763"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FALSE   AND   UNKNOWN = FALSE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	FALSE   OR   UNKNOWN = UNKNOWN</a:t>
            </a:r>
          </a:p>
          <a:p>
            <a:pPr>
              <a:spcBef>
                <a:spcPts val="600"/>
              </a:spcBef>
              <a:buSzPct val="70000"/>
            </a:pPr>
            <a:r>
              <a:rPr lang="en-US" altLang="en-US" sz="2400" dirty="0">
                <a:latin typeface="Book Antiqua" panose="02040602050305030304" pitchFamily="18" charset="0"/>
              </a:rPr>
              <a:t>	NOT   UNKNOWN = UNKNOWN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46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of NULL value on SQL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absence of NULL values, the WHERE clause eliminates rows which does not evaluate to TRUE</a:t>
            </a:r>
          </a:p>
          <a:p>
            <a:r>
              <a:rPr lang="en-IN" dirty="0"/>
              <a:t>In the presence of NULL values, the WHERE clause eliminates rows which does evaluate to FALSE or UNKNOWN</a:t>
            </a:r>
          </a:p>
          <a:p>
            <a:r>
              <a:rPr lang="en-IN" dirty="0"/>
              <a:t>We can disallow NULL values by specifying NOT NULL as part of the field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91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97" y="1870075"/>
            <a:ext cx="2324424" cy="3896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3914" y="2409495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778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97" y="1870075"/>
            <a:ext cx="2324424" cy="3896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7862" y="1825625"/>
            <a:ext cx="6428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, AVG(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“Avg. age”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S.age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&gt;= 18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GROUP BY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77" y="3302844"/>
            <a:ext cx="1733792" cy="237205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5966111" y="4114800"/>
            <a:ext cx="758536" cy="5195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3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1" y="354325"/>
            <a:ext cx="7772400" cy="885825"/>
          </a:xfrm>
          <a:noFill/>
        </p:spPr>
        <p:txBody>
          <a:bodyPr/>
          <a:lstStyle/>
          <a:p>
            <a:r>
              <a:rPr lang="en-US" altLang="en-US" dirty="0"/>
              <a:t>Example Instances</a:t>
            </a:r>
          </a:p>
        </p:txBody>
      </p:sp>
      <p:sp>
        <p:nvSpPr>
          <p:cNvPr id="5734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4" y="1368117"/>
            <a:ext cx="9691616" cy="1752600"/>
          </a:xfrm>
          <a:noFill/>
        </p:spPr>
        <p:txBody>
          <a:bodyPr>
            <a:noAutofit/>
          </a:bodyPr>
          <a:lstStyle/>
          <a:p>
            <a:r>
              <a:rPr lang="en-US" altLang="en-US" dirty="0"/>
              <a:t>We will use these instances of the </a:t>
            </a:r>
            <a:r>
              <a:rPr lang="en-US" altLang="en-US" b="1" dirty="0"/>
              <a:t>Sailors</a:t>
            </a:r>
            <a:r>
              <a:rPr lang="en-US" altLang="en-US" dirty="0"/>
              <a:t>, </a:t>
            </a:r>
            <a:r>
              <a:rPr lang="en-US" altLang="en-US" b="1" dirty="0"/>
              <a:t>Reserves </a:t>
            </a:r>
            <a:r>
              <a:rPr lang="en-US" altLang="en-US" dirty="0"/>
              <a:t>and</a:t>
            </a:r>
            <a:r>
              <a:rPr lang="en-US" altLang="en-US" b="1" dirty="0"/>
              <a:t> Boats</a:t>
            </a:r>
            <a:r>
              <a:rPr lang="en-US" altLang="en-US" dirty="0"/>
              <a:t> relations in our examples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654935" y="2333169"/>
            <a:ext cx="168956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B1 of Boats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43" y="2588373"/>
            <a:ext cx="3631017" cy="36604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875" y="2604147"/>
            <a:ext cx="2793571" cy="3384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07" y="2802007"/>
            <a:ext cx="2896983" cy="1732601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377105" y="2101658"/>
            <a:ext cx="183864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S3 of Sailors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336672" y="2151925"/>
            <a:ext cx="1707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 i="0" dirty="0">
                <a:latin typeface="Book Antiqua" panose="02040602050305030304" pitchFamily="18" charset="0"/>
              </a:rPr>
              <a:t>R2 of Boats</a:t>
            </a:r>
          </a:p>
        </p:txBody>
      </p:sp>
    </p:spTree>
    <p:extLst>
      <p:ext uri="{BB962C8B-B14F-4D97-AF65-F5344CB8AC3E}">
        <p14:creationId xmlns:p14="http://schemas.microsoft.com/office/powerpoint/2010/main" val="40975680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NULL values – </a:t>
            </a:r>
            <a:r>
              <a:rPr lang="en-IN" sz="2800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94509" y="23300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*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 0;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76" y="1690688"/>
            <a:ext cx="2608442" cy="43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NULL values – </a:t>
            </a:r>
            <a:r>
              <a:rPr lang="en-IN" sz="2800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94509" y="23300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*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Sailors S</a:t>
            </a: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</a:rPr>
              <a:t>S.rating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&gt; 0;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50" y="1710866"/>
            <a:ext cx="3006495" cy="46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1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 5.1 – 5.4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15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 </a:t>
            </a:r>
            <a:r>
              <a:rPr lang="en-IN" sz="3600" dirty="0"/>
              <a:t>(continued from last lecture)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6543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24618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S.sname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NOT EXISTS </a:t>
            </a:r>
            <a:r>
              <a:rPr lang="en-US" altLang="en-US" dirty="0">
                <a:latin typeface="Courier New" panose="02070309020205020404" pitchFamily="49" charset="0"/>
              </a:rPr>
              <a:t>((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Boats B)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EXCEPT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(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R.bid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R.sid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258623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24618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S.sname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NOT EXISTS </a:t>
            </a:r>
            <a:r>
              <a:rPr lang="en-US" altLang="en-US" dirty="0">
                <a:latin typeface="Courier New" panose="02070309020205020404" pitchFamily="49" charset="0"/>
              </a:rPr>
              <a:t>((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Boats B)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EXCEPT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(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R.bid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R.sid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</a:rPr>
              <a:t> 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03370" y="3013360"/>
            <a:ext cx="332509" cy="6026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06045" y="3013360"/>
            <a:ext cx="333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</p:txBody>
      </p:sp>
    </p:spTree>
    <p:extLst>
      <p:ext uri="{BB962C8B-B14F-4D97-AF65-F5344CB8AC3E}">
        <p14:creationId xmlns:p14="http://schemas.microsoft.com/office/powerpoint/2010/main" val="236541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24618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S.sname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NOT EXISTS </a:t>
            </a:r>
            <a:r>
              <a:rPr lang="en-US" altLang="en-US" dirty="0">
                <a:latin typeface="Courier New" panose="02070309020205020404" pitchFamily="49" charset="0"/>
              </a:rPr>
              <a:t>((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Boats B)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EXCEPT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(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R.bid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R.sid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</a:rPr>
              <a:t> 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03370" y="3013360"/>
            <a:ext cx="332509" cy="6026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06045" y="3013360"/>
            <a:ext cx="333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076209" y="4026511"/>
            <a:ext cx="290945" cy="7265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02684" y="4164761"/>
            <a:ext cx="3330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  <a:p>
            <a:r>
              <a:rPr lang="en-IN" sz="2400" dirty="0"/>
              <a:t>reserved by the current </a:t>
            </a:r>
          </a:p>
          <a:p>
            <a:r>
              <a:rPr lang="en-IN" sz="2400" dirty="0"/>
              <a:t>sailor instance</a:t>
            </a:r>
          </a:p>
        </p:txBody>
      </p:sp>
    </p:spTree>
    <p:extLst>
      <p:ext uri="{BB962C8B-B14F-4D97-AF65-F5344CB8AC3E}">
        <p14:creationId xmlns:p14="http://schemas.microsoft.com/office/powerpoint/2010/main" val="15124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24618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S.sname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NOT EXISTS </a:t>
            </a:r>
            <a:r>
              <a:rPr lang="en-US" altLang="en-US" dirty="0">
                <a:latin typeface="Courier New" panose="02070309020205020404" pitchFamily="49" charset="0"/>
              </a:rPr>
              <a:t>((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Boats B)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EXCEPT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(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R.bid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R.sid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</a:rPr>
              <a:t> 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03370" y="3013360"/>
            <a:ext cx="332509" cy="6026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06045" y="3013360"/>
            <a:ext cx="333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076209" y="4026511"/>
            <a:ext cx="290945" cy="7265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02684" y="4164761"/>
            <a:ext cx="3330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  <a:p>
            <a:r>
              <a:rPr lang="en-IN" sz="2400" dirty="0"/>
              <a:t>reserved by the current </a:t>
            </a:r>
          </a:p>
          <a:p>
            <a:r>
              <a:rPr lang="en-IN" sz="2400" dirty="0"/>
              <a:t>sailor instance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3981450" y="3748360"/>
            <a:ext cx="4229100" cy="1828800"/>
          </a:xfrm>
          <a:prstGeom prst="bentConnector3">
            <a:avLst>
              <a:gd name="adj1" fmla="val -8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5505" y="5309361"/>
            <a:ext cx="333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Compute their difference</a:t>
            </a:r>
          </a:p>
        </p:txBody>
      </p:sp>
    </p:spTree>
    <p:extLst>
      <p:ext uri="{BB962C8B-B14F-4D97-AF65-F5344CB8AC3E}">
        <p14:creationId xmlns:p14="http://schemas.microsoft.com/office/powerpoint/2010/main" val="193004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sailors who’ve reserved all boats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518: Database Management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900" y="24618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S.sname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Sailors S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WHERE  NOT EXISTS </a:t>
            </a:r>
            <a:r>
              <a:rPr lang="en-US" altLang="en-US" dirty="0">
                <a:latin typeface="Courier New" panose="02070309020205020404" pitchFamily="49" charset="0"/>
              </a:rPr>
              <a:t>((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B.bid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Boats B)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EXCEPT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(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R.bid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</a:rPr>
              <a:t>   Reserves R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                   </a:t>
            </a:r>
            <a:r>
              <a:rPr lang="en-US" altLang="en-US" b="1" dirty="0">
                <a:latin typeface="Courier New" panose="02070309020205020404" pitchFamily="49" charset="0"/>
              </a:rPr>
              <a:t>WHERE</a:t>
            </a: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R.sid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</a:rPr>
              <a:t> ))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203370" y="3013360"/>
            <a:ext cx="332509" cy="6026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06045" y="3013360"/>
            <a:ext cx="333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076209" y="4026511"/>
            <a:ext cx="290945" cy="7265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02684" y="4164761"/>
            <a:ext cx="3330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 the bid of all boats</a:t>
            </a:r>
          </a:p>
          <a:p>
            <a:r>
              <a:rPr lang="en-IN" sz="2400" dirty="0"/>
              <a:t>reserved by the current </a:t>
            </a:r>
          </a:p>
          <a:p>
            <a:r>
              <a:rPr lang="en-IN" sz="2400" dirty="0"/>
              <a:t>sailor instance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3981450" y="3748360"/>
            <a:ext cx="4229100" cy="1828800"/>
          </a:xfrm>
          <a:prstGeom prst="bentConnector3">
            <a:avLst>
              <a:gd name="adj1" fmla="val -8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25505" y="5309361"/>
            <a:ext cx="333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Compute their difference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568" y="4159204"/>
            <a:ext cx="298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If difference null,</a:t>
            </a:r>
          </a:p>
          <a:p>
            <a:r>
              <a:rPr lang="en-IN" sz="2400" dirty="0"/>
              <a:t>return the sailor name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27464" y="3314696"/>
            <a:ext cx="945572" cy="84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D0784857D204FADBBCDC6481DFF13" ma:contentTypeVersion="10" ma:contentTypeDescription="Create a new document." ma:contentTypeScope="" ma:versionID="7cf02ebc009cede2e20c79887c133bbd">
  <xsd:schema xmlns:xsd="http://www.w3.org/2001/XMLSchema" xmlns:xs="http://www.w3.org/2001/XMLSchema" xmlns:p="http://schemas.microsoft.com/office/2006/metadata/properties" xmlns:ns2="362d7be3-209d-4ae5-945a-4a012edc8ddb" xmlns:ns3="f57e7745-8acd-416b-a653-0be3f1256422" targetNamespace="http://schemas.microsoft.com/office/2006/metadata/properties" ma:root="true" ma:fieldsID="4d2ca7dde9c0cb770d740ad695a83966" ns2:_="" ns3:_="">
    <xsd:import namespace="362d7be3-209d-4ae5-945a-4a012edc8ddb"/>
    <xsd:import namespace="f57e7745-8acd-416b-a653-0be3f12564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d7be3-209d-4ae5-945a-4a012edc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7745-8acd-416b-a653-0be3f12564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5A26CC-C8B5-4CA4-AC2F-21511F9AA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B48F7-55B8-499D-A58C-E9DD085DE7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25617-2A29-4006-BD7F-803264E2C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d7be3-209d-4ae5-945a-4a012edc8ddb"/>
    <ds:schemaRef ds:uri="f57e7745-8acd-416b-a653-0be3f1256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1824</Words>
  <Application>Microsoft Office PowerPoint</Application>
  <PresentationFormat>Widescreen</PresentationFormat>
  <Paragraphs>614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SQL:  Structured Query Language </vt:lpstr>
      <vt:lpstr>Review of last lecture</vt:lpstr>
      <vt:lpstr>Example Instances</vt:lpstr>
      <vt:lpstr>Example 9 (continued from last lecture)</vt:lpstr>
      <vt:lpstr>Example 9</vt:lpstr>
      <vt:lpstr>Example 9</vt:lpstr>
      <vt:lpstr>Example 9</vt:lpstr>
      <vt:lpstr>Example 9</vt:lpstr>
      <vt:lpstr>Example 9</vt:lpstr>
      <vt:lpstr>Today’s Lecture Plan</vt:lpstr>
      <vt:lpstr>Aggregation</vt:lpstr>
      <vt:lpstr>Examples – count, sum avg</vt:lpstr>
      <vt:lpstr>Examples – min and max</vt:lpstr>
      <vt:lpstr>The need for group-by   </vt:lpstr>
      <vt:lpstr>Grouping and Aggregation</vt:lpstr>
      <vt:lpstr>PowerPoint Presentation</vt:lpstr>
      <vt:lpstr>1. Compute the FROM and WHERE clauses</vt:lpstr>
      <vt:lpstr>2. Group by the attributes in the GROUP BY</vt:lpstr>
      <vt:lpstr>3. Compute the SELECT clause: grouped attributes and aggregates</vt:lpstr>
      <vt:lpstr>Invalid Selection</vt:lpstr>
      <vt:lpstr>Having clause</vt:lpstr>
      <vt:lpstr>Example: HAVING</vt:lpstr>
      <vt:lpstr>Remove groups not meeting the HAVING clause </vt:lpstr>
      <vt:lpstr>Null Values</vt:lpstr>
      <vt:lpstr>Rules for NULL values</vt:lpstr>
      <vt:lpstr>Truth Value Unknown</vt:lpstr>
      <vt:lpstr>Impact of NULL value on SQL constructs</vt:lpstr>
      <vt:lpstr>Example: NULL values</vt:lpstr>
      <vt:lpstr>Example: NULL values</vt:lpstr>
      <vt:lpstr>Example: NULL values – contd.</vt:lpstr>
      <vt:lpstr>Example: NULL values – contd.</vt:lpstr>
      <vt:lpstr>Practice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306</cp:revision>
  <dcterms:created xsi:type="dcterms:W3CDTF">2020-08-05T04:35:17Z</dcterms:created>
  <dcterms:modified xsi:type="dcterms:W3CDTF">2022-01-25T07:50:18Z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0x010100ABCD0784857D204FADBBCDC6481DFF13</vt:lpwstr>
  </property>
</Properties>
</file>