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webextensions/taskpanes.xml" ContentType="application/vnd.ms-office.webextensiontaskpanes+xml"/>
  <Override PartName="/ppt/webextensions/webextension1.xml" ContentType="application/vnd.ms-office.webextension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92" r:id="rId4"/>
    <p:sldId id="293" r:id="rId5"/>
    <p:sldId id="275" r:id="rId6"/>
    <p:sldId id="276" r:id="rId7"/>
    <p:sldId id="277" r:id="rId8"/>
    <p:sldId id="278" r:id="rId9"/>
    <p:sldId id="289" r:id="rId10"/>
    <p:sldId id="281" r:id="rId11"/>
    <p:sldId id="282" r:id="rId12"/>
    <p:sldId id="279" r:id="rId13"/>
    <p:sldId id="286" r:id="rId14"/>
    <p:sldId id="294" r:id="rId15"/>
    <p:sldId id="295" r:id="rId16"/>
    <p:sldId id="296" r:id="rId17"/>
    <p:sldId id="298" r:id="rId18"/>
    <p:sldId id="299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73710" autoAdjust="0"/>
  </p:normalViewPr>
  <p:slideViewPr>
    <p:cSldViewPr snapToGrid="0">
      <p:cViewPr varScale="1">
        <p:scale>
          <a:sx n="61" d="100"/>
          <a:sy n="61" d="100"/>
        </p:scale>
        <p:origin x="11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6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6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189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00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40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40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80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10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762" y="821280"/>
            <a:ext cx="9586332" cy="177695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SQL:  Structured Query Language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 dirty="0" smtClean="0"/>
              <a:t>Instructor: Ashok Singh Sairam</a:t>
            </a:r>
          </a:p>
          <a:p>
            <a:r>
              <a:rPr lang="en-IN" dirty="0" smtClean="0"/>
              <a:t>             ashok@iitg.ac.in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48614" y="1962614"/>
            <a:ext cx="1511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atin typeface="+mj-lt"/>
                <a:ea typeface="+mj-ea"/>
                <a:cs typeface="+mj-cs"/>
              </a:rPr>
              <a:t>Part III</a:t>
            </a:r>
            <a:endParaRPr lang="en-IN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TRIGGER: Some more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34"/>
            <a:ext cx="10515600" cy="4351338"/>
          </a:xfrm>
        </p:spPr>
        <p:txBody>
          <a:bodyPr/>
          <a:lstStyle/>
          <a:p>
            <a:r>
              <a:rPr lang="en-IN" dirty="0" smtClean="0"/>
              <a:t>Whenever the rating of a sailor is updated, save the sailors previous record</a:t>
            </a:r>
          </a:p>
          <a:p>
            <a:pPr marL="457200" lvl="1" indent="0">
              <a:buNone/>
            </a:pPr>
            <a:r>
              <a:rPr lang="en-IN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104909" y="3262630"/>
            <a:ext cx="3248891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/>
              <a:t>CREATE TABLE </a:t>
            </a:r>
            <a:r>
              <a:rPr lang="en-IN" dirty="0" err="1" smtClean="0"/>
              <a:t>psailors</a:t>
            </a:r>
            <a:r>
              <a:rPr lang="en-IN" dirty="0" smtClean="0"/>
              <a:t>(</a:t>
            </a:r>
          </a:p>
          <a:p>
            <a:r>
              <a:rPr lang="en-IN" dirty="0"/>
              <a:t>	</a:t>
            </a:r>
            <a:r>
              <a:rPr lang="en-IN" dirty="0" err="1" smtClean="0"/>
              <a:t>sid</a:t>
            </a:r>
            <a:r>
              <a:rPr lang="en-IN" dirty="0" smtClean="0"/>
              <a:t> INTEGER,</a:t>
            </a:r>
          </a:p>
          <a:p>
            <a:r>
              <a:rPr lang="en-IN" dirty="0"/>
              <a:t>	</a:t>
            </a:r>
            <a:r>
              <a:rPr lang="en-IN" dirty="0" err="1" smtClean="0"/>
              <a:t>sname</a:t>
            </a:r>
            <a:r>
              <a:rPr lang="en-IN" dirty="0" smtClean="0"/>
              <a:t> VARCHAR(20),</a:t>
            </a:r>
          </a:p>
          <a:p>
            <a:r>
              <a:rPr lang="en-IN" dirty="0"/>
              <a:t>	</a:t>
            </a:r>
            <a:r>
              <a:rPr lang="en-IN" dirty="0" smtClean="0"/>
              <a:t>rating INTEGER(2),</a:t>
            </a:r>
          </a:p>
          <a:p>
            <a:r>
              <a:rPr lang="en-IN" dirty="0"/>
              <a:t>	</a:t>
            </a:r>
            <a:r>
              <a:rPr lang="en-IN" dirty="0" smtClean="0"/>
              <a:t>age FLOAT);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068" y="2753868"/>
            <a:ext cx="9488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Create a new table </a:t>
            </a:r>
            <a:r>
              <a:rPr lang="en-IN" sz="2400" dirty="0" err="1"/>
              <a:t>psailors</a:t>
            </a:r>
            <a:r>
              <a:rPr lang="en-IN" sz="2400" dirty="0"/>
              <a:t> to create a sailors previous record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684068" y="323052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Create </a:t>
            </a:r>
            <a:r>
              <a:rPr lang="en-IN" sz="2400" dirty="0" smtClean="0"/>
              <a:t>the trigger</a:t>
            </a:r>
            <a:endParaRPr lang="en-IN" sz="24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608859" y="3876391"/>
            <a:ext cx="725083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delimiter // </a:t>
            </a:r>
            <a:endParaRPr lang="en-US" altLang="en-US" b="1" dirty="0" smtClean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create </a:t>
            </a:r>
            <a:r>
              <a:rPr lang="en-US" altLang="en-US" dirty="0"/>
              <a:t>trigger </a:t>
            </a:r>
            <a:r>
              <a:rPr lang="en-US" altLang="en-US" dirty="0" err="1" smtClean="0"/>
              <a:t>update_sailors</a:t>
            </a:r>
            <a:r>
              <a:rPr lang="en-US" altLang="en-US" dirty="0" smtClean="0"/>
              <a:t>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	</a:t>
            </a:r>
            <a:r>
              <a:rPr lang="en-US" altLang="en-US" dirty="0" smtClean="0"/>
              <a:t>before </a:t>
            </a:r>
            <a:r>
              <a:rPr lang="en-US" altLang="en-US" dirty="0"/>
              <a:t>update on </a:t>
            </a:r>
            <a:r>
              <a:rPr lang="en-US" altLang="en-US" dirty="0" smtClean="0"/>
              <a:t>customer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 	for </a:t>
            </a:r>
            <a:r>
              <a:rPr lang="en-US" altLang="en-US" dirty="0"/>
              <a:t>each row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	begin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	</a:t>
            </a:r>
            <a:r>
              <a:rPr lang="en-US" altLang="en-US" dirty="0" smtClean="0"/>
              <a:t>insert </a:t>
            </a:r>
            <a:r>
              <a:rPr lang="en-US" altLang="en-US" dirty="0"/>
              <a:t>into </a:t>
            </a:r>
            <a:r>
              <a:rPr lang="en-US" altLang="en-US" dirty="0" err="1" smtClean="0"/>
              <a:t>psailors</a:t>
            </a:r>
            <a:r>
              <a:rPr lang="en-US" altLang="en-US" dirty="0" smtClean="0"/>
              <a:t> values (</a:t>
            </a:r>
            <a:r>
              <a:rPr lang="en-US" altLang="en-US" dirty="0" err="1" smtClean="0"/>
              <a:t>old.sid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old.sname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old.rating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old.age</a:t>
            </a:r>
            <a:r>
              <a:rPr lang="en-US" altLang="en-US" dirty="0" smtClean="0"/>
              <a:t>);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</a:t>
            </a:r>
            <a:r>
              <a:rPr lang="en-US" altLang="en-US" dirty="0" smtClean="0"/>
              <a:t>end</a:t>
            </a:r>
            <a:r>
              <a:rPr lang="en-US" altLang="en-US" dirty="0"/>
              <a:t>; </a:t>
            </a:r>
            <a:r>
              <a:rPr lang="en-US" altLang="en-US" b="1" dirty="0"/>
              <a:t>//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45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1" y="2394019"/>
            <a:ext cx="11872989" cy="10516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2426" y="3580607"/>
            <a:ext cx="5093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delimiter ; </a:t>
            </a:r>
          </a:p>
          <a:p>
            <a:r>
              <a:rPr lang="en-IN" dirty="0" smtClean="0"/>
              <a:t>UPDATE </a:t>
            </a:r>
            <a:r>
              <a:rPr lang="en-IN" dirty="0"/>
              <a:t>sailors SET rating=rating+1 WHERE rating=1;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2426" y="1889750"/>
            <a:ext cx="1667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SHOW  </a:t>
            </a:r>
            <a:r>
              <a:rPr lang="en-IN" dirty="0"/>
              <a:t>triggers;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2426" y="4542573"/>
            <a:ext cx="2528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SELECT *  FROM </a:t>
            </a:r>
            <a:r>
              <a:rPr lang="en-IN" dirty="0" err="1" smtClean="0"/>
              <a:t>psailors</a:t>
            </a:r>
            <a:r>
              <a:rPr lang="en-IN" dirty="0" smtClean="0"/>
              <a:t>;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51" y="5046842"/>
            <a:ext cx="3058187" cy="6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Trigger: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6018" y="2403907"/>
            <a:ext cx="10515600" cy="1967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en-US" sz="2000" b="1" dirty="0">
                <a:latin typeface="Courier New" panose="02070309020205020404" pitchFamily="49" charset="0"/>
              </a:rPr>
              <a:t>DELIMITER //</a:t>
            </a:r>
          </a:p>
          <a:p>
            <a:pPr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en-US" sz="2000" b="1" dirty="0">
                <a:latin typeface="Courier New" panose="02070309020205020404" pitchFamily="49" charset="0"/>
              </a:rPr>
              <a:t>CREATE TRIGGER </a:t>
            </a:r>
            <a:r>
              <a:rPr lang="en-IN" altLang="en-US" sz="2000" b="1" dirty="0" err="1">
                <a:latin typeface="Courier New" panose="02070309020205020404" pitchFamily="49" charset="0"/>
              </a:rPr>
              <a:t>check_age</a:t>
            </a:r>
            <a:r>
              <a:rPr lang="en-IN" altLang="en-US" sz="2000" b="1" dirty="0">
                <a:latin typeface="Courier New" panose="02070309020205020404" pitchFamily="49" charset="0"/>
              </a:rPr>
              <a:t> BEFORE INSERT ON Sailors </a:t>
            </a:r>
          </a:p>
          <a:p>
            <a:pPr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en-US" sz="2000" b="1" dirty="0">
                <a:latin typeface="Courier New" panose="02070309020205020404" pitchFamily="49" charset="0"/>
              </a:rPr>
              <a:t>	FOR EACH ROW </a:t>
            </a:r>
          </a:p>
          <a:p>
            <a:pPr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en-US" sz="2000" b="1" dirty="0">
                <a:latin typeface="Courier New" panose="02070309020205020404" pitchFamily="49" charset="0"/>
              </a:rPr>
              <a:t>	BEGIN</a:t>
            </a:r>
          </a:p>
          <a:p>
            <a:pPr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en-US" sz="2000" b="1" dirty="0">
                <a:latin typeface="Courier New" panose="02070309020205020404" pitchFamily="49" charset="0"/>
              </a:rPr>
              <a:t>    	</a:t>
            </a:r>
            <a:r>
              <a:rPr lang="en-IN" altLang="en-US" sz="2000" b="1" dirty="0" smtClean="0">
                <a:latin typeface="Courier New" panose="02070309020205020404" pitchFamily="49" charset="0"/>
              </a:rPr>
              <a:t>IF </a:t>
            </a:r>
            <a:r>
              <a:rPr lang="en-IN" altLang="en-US" sz="2000" b="1" dirty="0" err="1">
                <a:latin typeface="Courier New" panose="02070309020205020404" pitchFamily="49" charset="0"/>
              </a:rPr>
              <a:t>new.age</a:t>
            </a:r>
            <a:r>
              <a:rPr lang="en-IN" altLang="en-US" sz="2000" b="1" dirty="0">
                <a:latin typeface="Courier New" panose="02070309020205020404" pitchFamily="49" charset="0"/>
              </a:rPr>
              <a:t>&lt;18 THEN</a:t>
            </a:r>
          </a:p>
          <a:p>
            <a:pPr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en-US" sz="2000" b="1" dirty="0">
                <a:latin typeface="Courier New" panose="02070309020205020404" pitchFamily="49" charset="0"/>
              </a:rPr>
              <a:t>   		SIGNAL SQLSTATE '02000' SET MESSAGE_TEXT = 'Warning: age &lt; 18!';</a:t>
            </a:r>
          </a:p>
          <a:p>
            <a:pPr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en-US" sz="2000" b="1" dirty="0">
                <a:latin typeface="Courier New" panose="02070309020205020404" pitchFamily="49" charset="0"/>
              </a:rPr>
              <a:t>     </a:t>
            </a:r>
            <a:r>
              <a:rPr lang="en-IN" altLang="en-US" sz="2000" b="1" dirty="0" smtClean="0">
                <a:latin typeface="Courier New" panose="02070309020205020404" pitchFamily="49" charset="0"/>
              </a:rPr>
              <a:t>END </a:t>
            </a:r>
            <a:r>
              <a:rPr lang="en-IN" altLang="en-US" sz="2000" b="1" dirty="0">
                <a:latin typeface="Courier New" panose="02070309020205020404" pitchFamily="49" charset="0"/>
              </a:rPr>
              <a:t>IF;</a:t>
            </a:r>
          </a:p>
          <a:p>
            <a:pPr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en-US" sz="2000" b="1" dirty="0">
                <a:latin typeface="Courier New" panose="02070309020205020404" pitchFamily="49" charset="0"/>
              </a:rPr>
              <a:t>	END; //</a:t>
            </a:r>
          </a:p>
          <a:p>
            <a:pPr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en-US" sz="2000" b="1" dirty="0">
                <a:latin typeface="Courier New" panose="02070309020205020404" pitchFamily="49" charset="0"/>
              </a:rPr>
              <a:t>DELIMITER 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78282"/>
          </a:xfrm>
        </p:spPr>
        <p:txBody>
          <a:bodyPr/>
          <a:lstStyle/>
          <a:p>
            <a:r>
              <a:rPr lang="en-IN" dirty="0" smtClean="0"/>
              <a:t>Throw an error message when a minor is inserted into sailors table</a:t>
            </a:r>
            <a:endParaRPr lang="en-IN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855517" y="4503019"/>
            <a:ext cx="10515600" cy="57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INSERT INTO sailors values(1234, ‘Ana’, 3, 16);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435" y="5000439"/>
            <a:ext cx="3185436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Exercise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59" y="1559407"/>
            <a:ext cx="10921678" cy="4351338"/>
          </a:xfrm>
        </p:spPr>
        <p:txBody>
          <a:bodyPr>
            <a:normAutofit/>
          </a:bodyPr>
          <a:lstStyle/>
          <a:p>
            <a:r>
              <a:rPr lang="en-IN" sz="2400" dirty="0"/>
              <a:t>Consider the following relational schema. An employee can work </a:t>
            </a:r>
            <a:r>
              <a:rPr lang="en-IN" sz="2400" dirty="0" smtClean="0"/>
              <a:t>in more </a:t>
            </a:r>
            <a:r>
              <a:rPr lang="en-IN" sz="2400" dirty="0"/>
              <a:t>than one department; the </a:t>
            </a:r>
            <a:r>
              <a:rPr lang="en-IN" sz="2400" i="1" dirty="0" err="1" smtClean="0"/>
              <a:t>pct</a:t>
            </a:r>
            <a:r>
              <a:rPr lang="en-IN" sz="2400" i="1" dirty="0" err="1"/>
              <a:t>_</a:t>
            </a:r>
            <a:r>
              <a:rPr lang="en-IN" sz="2400" i="1" dirty="0" err="1" smtClean="0"/>
              <a:t>time</a:t>
            </a:r>
            <a:r>
              <a:rPr lang="en-IN" sz="2400" i="1" dirty="0" smtClean="0"/>
              <a:t> </a:t>
            </a:r>
            <a:r>
              <a:rPr lang="en-IN" sz="2400" dirty="0"/>
              <a:t>field of the Works relation shows the </a:t>
            </a:r>
            <a:r>
              <a:rPr lang="en-IN" sz="2400" dirty="0" smtClean="0"/>
              <a:t>percentage of </a:t>
            </a:r>
            <a:r>
              <a:rPr lang="en-IN" sz="2400" dirty="0"/>
              <a:t>time that a given employee works in a given department</a:t>
            </a:r>
            <a:r>
              <a:rPr lang="en-IN" sz="2400" dirty="0" smtClean="0"/>
              <a:t>.</a:t>
            </a:r>
          </a:p>
          <a:p>
            <a:pPr marL="457200" lvl="1" indent="0">
              <a:buNone/>
            </a:pPr>
            <a:r>
              <a:rPr lang="en-IN" sz="2000" dirty="0" err="1">
                <a:latin typeface="Courier" panose="02060409020205020404" pitchFamily="49" charset="0"/>
              </a:rPr>
              <a:t>Emp</a:t>
            </a:r>
            <a:r>
              <a:rPr lang="en-IN" sz="2000" dirty="0">
                <a:latin typeface="Courier" panose="02060409020205020404" pitchFamily="49" charset="0"/>
              </a:rPr>
              <a:t>(</a:t>
            </a:r>
            <a:r>
              <a:rPr lang="en-IN" sz="2000" i="1" dirty="0" err="1">
                <a:latin typeface="Courier" panose="02060409020205020404" pitchFamily="49" charset="0"/>
              </a:rPr>
              <a:t>eid</a:t>
            </a:r>
            <a:r>
              <a:rPr lang="en-IN" sz="2000" i="1" dirty="0">
                <a:latin typeface="Courier" panose="02060409020205020404" pitchFamily="49" charset="0"/>
              </a:rPr>
              <a:t>: </a:t>
            </a:r>
            <a:r>
              <a:rPr lang="en-IN" sz="2000" dirty="0">
                <a:latin typeface="Courier" panose="02060409020205020404" pitchFamily="49" charset="0"/>
              </a:rPr>
              <a:t>integer, </a:t>
            </a:r>
            <a:r>
              <a:rPr lang="en-IN" sz="2000" i="1" dirty="0" err="1">
                <a:latin typeface="Courier" panose="02060409020205020404" pitchFamily="49" charset="0"/>
              </a:rPr>
              <a:t>ename</a:t>
            </a:r>
            <a:r>
              <a:rPr lang="en-IN" sz="2000" i="1" dirty="0">
                <a:latin typeface="Courier" panose="02060409020205020404" pitchFamily="49" charset="0"/>
              </a:rPr>
              <a:t>: </a:t>
            </a:r>
            <a:r>
              <a:rPr lang="en-IN" sz="2000" dirty="0">
                <a:latin typeface="Courier" panose="02060409020205020404" pitchFamily="49" charset="0"/>
              </a:rPr>
              <a:t>string, </a:t>
            </a:r>
            <a:r>
              <a:rPr lang="en-IN" sz="2000" i="1" dirty="0">
                <a:latin typeface="Courier" panose="02060409020205020404" pitchFamily="49" charset="0"/>
              </a:rPr>
              <a:t>age: </a:t>
            </a:r>
            <a:r>
              <a:rPr lang="en-IN" sz="2000" dirty="0">
                <a:latin typeface="Courier" panose="02060409020205020404" pitchFamily="49" charset="0"/>
              </a:rPr>
              <a:t>integer, </a:t>
            </a:r>
            <a:r>
              <a:rPr lang="en-IN" sz="2000" i="1" dirty="0">
                <a:latin typeface="Courier" panose="02060409020205020404" pitchFamily="49" charset="0"/>
              </a:rPr>
              <a:t>salary: </a:t>
            </a:r>
            <a:r>
              <a:rPr lang="en-IN" sz="2000" dirty="0">
                <a:latin typeface="Courier" panose="02060409020205020404" pitchFamily="49" charset="0"/>
              </a:rPr>
              <a:t>real)</a:t>
            </a:r>
          </a:p>
          <a:p>
            <a:pPr marL="457200" lvl="1" indent="0">
              <a:buNone/>
            </a:pPr>
            <a:r>
              <a:rPr lang="en-IN" sz="2000" dirty="0">
                <a:latin typeface="Courier" panose="02060409020205020404" pitchFamily="49" charset="0"/>
              </a:rPr>
              <a:t>Works(</a:t>
            </a:r>
            <a:r>
              <a:rPr lang="en-IN" sz="2000" i="1" dirty="0" err="1">
                <a:latin typeface="Courier" panose="02060409020205020404" pitchFamily="49" charset="0"/>
              </a:rPr>
              <a:t>eid</a:t>
            </a:r>
            <a:r>
              <a:rPr lang="en-IN" sz="2000" i="1" dirty="0">
                <a:latin typeface="Courier" panose="02060409020205020404" pitchFamily="49" charset="0"/>
              </a:rPr>
              <a:t>: </a:t>
            </a:r>
            <a:r>
              <a:rPr lang="en-IN" sz="2000" dirty="0">
                <a:latin typeface="Courier" panose="02060409020205020404" pitchFamily="49" charset="0"/>
              </a:rPr>
              <a:t>integer, </a:t>
            </a:r>
            <a:r>
              <a:rPr lang="en-IN" sz="2000" i="1" dirty="0">
                <a:latin typeface="Courier" panose="02060409020205020404" pitchFamily="49" charset="0"/>
              </a:rPr>
              <a:t>did: </a:t>
            </a:r>
            <a:r>
              <a:rPr lang="en-IN" sz="2000" dirty="0">
                <a:latin typeface="Courier" panose="02060409020205020404" pitchFamily="49" charset="0"/>
              </a:rPr>
              <a:t>integer, </a:t>
            </a:r>
            <a:r>
              <a:rPr lang="en-IN" sz="2000" i="1" dirty="0" err="1" smtClean="0">
                <a:latin typeface="Courier" panose="02060409020205020404" pitchFamily="49" charset="0"/>
              </a:rPr>
              <a:t>pct</a:t>
            </a:r>
            <a:r>
              <a:rPr lang="en-IN" sz="2000" i="1" dirty="0" err="1">
                <a:latin typeface="Courier" panose="02060409020205020404" pitchFamily="49" charset="0"/>
              </a:rPr>
              <a:t>_</a:t>
            </a:r>
            <a:r>
              <a:rPr lang="en-IN" sz="2000" i="1" dirty="0" err="1" smtClean="0">
                <a:latin typeface="Courier" panose="02060409020205020404" pitchFamily="49" charset="0"/>
              </a:rPr>
              <a:t>time</a:t>
            </a:r>
            <a:r>
              <a:rPr lang="en-IN" sz="2000" i="1" dirty="0">
                <a:latin typeface="Courier" panose="02060409020205020404" pitchFamily="49" charset="0"/>
              </a:rPr>
              <a:t>: </a:t>
            </a:r>
            <a:r>
              <a:rPr lang="en-IN" sz="2000" dirty="0">
                <a:latin typeface="Courier" panose="02060409020205020404" pitchFamily="49" charset="0"/>
              </a:rPr>
              <a:t>integer)</a:t>
            </a:r>
          </a:p>
          <a:p>
            <a:pPr marL="457200" lvl="1" indent="0">
              <a:buNone/>
            </a:pPr>
            <a:r>
              <a:rPr lang="en-IN" sz="2000" dirty="0" err="1">
                <a:latin typeface="Courier" panose="02060409020205020404" pitchFamily="49" charset="0"/>
              </a:rPr>
              <a:t>Dept</a:t>
            </a:r>
            <a:r>
              <a:rPr lang="en-IN" sz="2000" dirty="0">
                <a:latin typeface="Courier" panose="02060409020205020404" pitchFamily="49" charset="0"/>
              </a:rPr>
              <a:t>(</a:t>
            </a:r>
            <a:r>
              <a:rPr lang="en-IN" sz="2000" i="1" dirty="0">
                <a:latin typeface="Courier" panose="02060409020205020404" pitchFamily="49" charset="0"/>
              </a:rPr>
              <a:t>did: </a:t>
            </a:r>
            <a:r>
              <a:rPr lang="en-IN" sz="2000" dirty="0">
                <a:latin typeface="Courier" panose="02060409020205020404" pitchFamily="49" charset="0"/>
              </a:rPr>
              <a:t>integer, </a:t>
            </a:r>
            <a:r>
              <a:rPr lang="en-IN" sz="2000" i="1" dirty="0" err="1">
                <a:latin typeface="Courier" panose="02060409020205020404" pitchFamily="49" charset="0"/>
              </a:rPr>
              <a:t>dname</a:t>
            </a:r>
            <a:r>
              <a:rPr lang="en-IN" sz="2000" i="1" dirty="0">
                <a:latin typeface="Courier" panose="02060409020205020404" pitchFamily="49" charset="0"/>
              </a:rPr>
              <a:t>: </a:t>
            </a:r>
            <a:r>
              <a:rPr lang="en-IN" sz="2000" dirty="0">
                <a:latin typeface="Courier" panose="02060409020205020404" pitchFamily="49" charset="0"/>
              </a:rPr>
              <a:t>string, </a:t>
            </a:r>
            <a:r>
              <a:rPr lang="en-IN" sz="2000" i="1" dirty="0">
                <a:latin typeface="Courier" panose="02060409020205020404" pitchFamily="49" charset="0"/>
              </a:rPr>
              <a:t>budget: </a:t>
            </a:r>
            <a:r>
              <a:rPr lang="en-IN" sz="2000" dirty="0">
                <a:latin typeface="Courier" panose="02060409020205020404" pitchFamily="49" charset="0"/>
              </a:rPr>
              <a:t>real, </a:t>
            </a:r>
            <a:r>
              <a:rPr lang="en-IN" sz="2000" i="1" dirty="0" err="1">
                <a:latin typeface="Courier" panose="02060409020205020404" pitchFamily="49" charset="0"/>
              </a:rPr>
              <a:t>managerid</a:t>
            </a:r>
            <a:r>
              <a:rPr lang="en-IN" sz="2000" i="1" dirty="0">
                <a:latin typeface="Courier" panose="02060409020205020404" pitchFamily="49" charset="0"/>
              </a:rPr>
              <a:t>: </a:t>
            </a:r>
            <a:r>
              <a:rPr lang="en-IN" sz="2000" dirty="0" smtClean="0">
                <a:latin typeface="Courier" panose="02060409020205020404" pitchFamily="49" charset="0"/>
              </a:rPr>
              <a:t>integer)</a:t>
            </a:r>
          </a:p>
          <a:p>
            <a:pPr marL="92075" lvl="1" indent="0">
              <a:buNone/>
            </a:pPr>
            <a:r>
              <a:rPr lang="en-IN" dirty="0" smtClean="0"/>
              <a:t>Write </a:t>
            </a:r>
            <a:r>
              <a:rPr lang="en-IN" dirty="0"/>
              <a:t>the following queries in SQL: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Print the names and ages of each employee who works in both the Hardware department and the Software department.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7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1. Print </a:t>
            </a:r>
            <a:r>
              <a:rPr lang="en-IN" dirty="0"/>
              <a:t>the names and ages of each employee who works in both the Hardware department and the Software department.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72755" y="2756436"/>
            <a:ext cx="785538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E.ename</a:t>
            </a:r>
            <a:r>
              <a:rPr lang="en-IN" dirty="0"/>
              <a:t>, </a:t>
            </a:r>
            <a:r>
              <a:rPr lang="en-IN" dirty="0" err="1"/>
              <a:t>E.age</a:t>
            </a:r>
            <a:endParaRPr lang="en-IN" dirty="0"/>
          </a:p>
          <a:p>
            <a:r>
              <a:rPr lang="en-IN" dirty="0"/>
              <a:t>	FROM </a:t>
            </a:r>
            <a:r>
              <a:rPr lang="en-IN" dirty="0" err="1"/>
              <a:t>Emp</a:t>
            </a:r>
            <a:r>
              <a:rPr lang="en-IN" dirty="0"/>
              <a:t> E, works w1, works w2, </a:t>
            </a:r>
            <a:r>
              <a:rPr lang="en-IN" dirty="0" err="1"/>
              <a:t>dept</a:t>
            </a:r>
            <a:r>
              <a:rPr lang="en-IN" dirty="0"/>
              <a:t> d1, </a:t>
            </a:r>
            <a:r>
              <a:rPr lang="en-IN" dirty="0" err="1"/>
              <a:t>dept</a:t>
            </a:r>
            <a:r>
              <a:rPr lang="en-IN" dirty="0"/>
              <a:t> d2</a:t>
            </a:r>
          </a:p>
          <a:p>
            <a:r>
              <a:rPr lang="en-IN" dirty="0"/>
              <a:t>    WHERE </a:t>
            </a:r>
            <a:r>
              <a:rPr lang="en-IN" dirty="0" err="1"/>
              <a:t>e.eid</a:t>
            </a:r>
            <a:r>
              <a:rPr lang="en-IN" dirty="0"/>
              <a:t> = w1.eid AND w1.did = d1.did AND d1.dname='</a:t>
            </a:r>
            <a:r>
              <a:rPr lang="en-IN" dirty="0" err="1"/>
              <a:t>hw</a:t>
            </a:r>
            <a:r>
              <a:rPr lang="en-IN" dirty="0"/>
              <a:t>' AND</a:t>
            </a:r>
          </a:p>
          <a:p>
            <a:r>
              <a:rPr lang="en-IN" dirty="0"/>
              <a:t>    	  </a:t>
            </a:r>
            <a:r>
              <a:rPr lang="en-IN" dirty="0" err="1"/>
              <a:t>e.eid</a:t>
            </a:r>
            <a:r>
              <a:rPr lang="en-IN" dirty="0"/>
              <a:t> = w2.eid AND w2.did = d2.did AND d2.dname='</a:t>
            </a:r>
            <a:r>
              <a:rPr lang="en-IN" dirty="0" err="1"/>
              <a:t>sw</a:t>
            </a:r>
            <a:r>
              <a:rPr lang="en-IN" dirty="0"/>
              <a:t>';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55" y="4100502"/>
            <a:ext cx="8403265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E.ename</a:t>
            </a:r>
            <a:r>
              <a:rPr lang="en-IN" dirty="0"/>
              <a:t>, </a:t>
            </a:r>
            <a:r>
              <a:rPr lang="en-IN" dirty="0" err="1"/>
              <a:t>E.age</a:t>
            </a:r>
            <a:r>
              <a:rPr lang="en-IN" dirty="0"/>
              <a:t> </a:t>
            </a:r>
          </a:p>
          <a:p>
            <a:r>
              <a:rPr lang="en-IN" dirty="0"/>
              <a:t>	FROM </a:t>
            </a:r>
            <a:r>
              <a:rPr lang="en-IN" dirty="0" err="1"/>
              <a:t>Emp</a:t>
            </a:r>
            <a:r>
              <a:rPr lang="en-IN" dirty="0"/>
              <a:t> E, </a:t>
            </a:r>
            <a:r>
              <a:rPr lang="en-IN" dirty="0" err="1"/>
              <a:t>Dept</a:t>
            </a:r>
            <a:r>
              <a:rPr lang="en-IN" dirty="0"/>
              <a:t> D, Works w</a:t>
            </a:r>
          </a:p>
          <a:p>
            <a:r>
              <a:rPr lang="en-IN" dirty="0"/>
              <a:t>    WHERE </a:t>
            </a:r>
            <a:r>
              <a:rPr lang="en-IN" dirty="0" err="1"/>
              <a:t>e.eid</a:t>
            </a:r>
            <a:r>
              <a:rPr lang="en-IN" dirty="0"/>
              <a:t> = </a:t>
            </a:r>
            <a:r>
              <a:rPr lang="en-IN" dirty="0" err="1"/>
              <a:t>w.eid</a:t>
            </a:r>
            <a:r>
              <a:rPr lang="en-IN" dirty="0"/>
              <a:t> AND </a:t>
            </a:r>
            <a:r>
              <a:rPr lang="en-IN" dirty="0" err="1"/>
              <a:t>w.did</a:t>
            </a:r>
            <a:r>
              <a:rPr lang="en-IN" dirty="0"/>
              <a:t>=</a:t>
            </a:r>
            <a:r>
              <a:rPr lang="en-IN" dirty="0" err="1"/>
              <a:t>d.did</a:t>
            </a:r>
            <a:r>
              <a:rPr lang="en-IN" dirty="0"/>
              <a:t> AND </a:t>
            </a:r>
            <a:r>
              <a:rPr lang="en-IN" dirty="0" err="1"/>
              <a:t>d.dname</a:t>
            </a:r>
            <a:r>
              <a:rPr lang="en-IN" dirty="0"/>
              <a:t>='</a:t>
            </a:r>
            <a:r>
              <a:rPr lang="en-IN" dirty="0" err="1"/>
              <a:t>hw</a:t>
            </a:r>
            <a:r>
              <a:rPr lang="en-IN" dirty="0"/>
              <a:t>' AND </a:t>
            </a:r>
            <a:r>
              <a:rPr lang="en-IN" dirty="0" err="1"/>
              <a:t>E.eid</a:t>
            </a:r>
            <a:r>
              <a:rPr lang="en-IN" dirty="0"/>
              <a:t> </a:t>
            </a:r>
          </a:p>
          <a:p>
            <a:r>
              <a:rPr lang="en-IN" dirty="0"/>
              <a:t>IN</a:t>
            </a:r>
          </a:p>
          <a:p>
            <a:r>
              <a:rPr lang="en-IN" dirty="0"/>
              <a:t>    (SELECT </a:t>
            </a:r>
            <a:r>
              <a:rPr lang="en-IN" dirty="0" err="1"/>
              <a:t>E.eid</a:t>
            </a:r>
            <a:r>
              <a:rPr lang="en-IN" dirty="0"/>
              <a:t> </a:t>
            </a:r>
          </a:p>
          <a:p>
            <a:r>
              <a:rPr lang="en-IN" dirty="0"/>
              <a:t>	FROM </a:t>
            </a:r>
            <a:r>
              <a:rPr lang="en-IN" dirty="0" err="1"/>
              <a:t>Emp</a:t>
            </a:r>
            <a:r>
              <a:rPr lang="en-IN" dirty="0"/>
              <a:t> E, </a:t>
            </a:r>
            <a:r>
              <a:rPr lang="en-IN" dirty="0" err="1"/>
              <a:t>Dept</a:t>
            </a:r>
            <a:r>
              <a:rPr lang="en-IN" dirty="0"/>
              <a:t> D, Works w</a:t>
            </a:r>
          </a:p>
          <a:p>
            <a:r>
              <a:rPr lang="en-IN" dirty="0"/>
              <a:t>    WHERE </a:t>
            </a:r>
            <a:r>
              <a:rPr lang="en-IN" dirty="0" err="1"/>
              <a:t>e.eid</a:t>
            </a:r>
            <a:r>
              <a:rPr lang="en-IN" dirty="0"/>
              <a:t> = </a:t>
            </a:r>
            <a:r>
              <a:rPr lang="en-IN" dirty="0" err="1"/>
              <a:t>w.eid</a:t>
            </a:r>
            <a:r>
              <a:rPr lang="en-IN" dirty="0"/>
              <a:t> AND </a:t>
            </a:r>
            <a:r>
              <a:rPr lang="en-IN" dirty="0" err="1"/>
              <a:t>w.did</a:t>
            </a:r>
            <a:r>
              <a:rPr lang="en-IN" dirty="0"/>
              <a:t>=</a:t>
            </a:r>
            <a:r>
              <a:rPr lang="en-IN" dirty="0" err="1"/>
              <a:t>d.did</a:t>
            </a:r>
            <a:r>
              <a:rPr lang="en-IN" dirty="0"/>
              <a:t> AND </a:t>
            </a:r>
            <a:r>
              <a:rPr lang="en-IN" dirty="0" err="1"/>
              <a:t>d.dname</a:t>
            </a:r>
            <a:r>
              <a:rPr lang="en-IN" dirty="0"/>
              <a:t>='</a:t>
            </a:r>
            <a:r>
              <a:rPr lang="en-IN" dirty="0" err="1"/>
              <a:t>sw</a:t>
            </a:r>
            <a:r>
              <a:rPr lang="en-IN" dirty="0"/>
              <a:t>');	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39" y="523010"/>
            <a:ext cx="949775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48" y="604549"/>
            <a:ext cx="9497750" cy="100979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2</a:t>
            </a:r>
            <a:r>
              <a:rPr lang="en-IN" dirty="0" smtClean="0"/>
              <a:t>. </a:t>
            </a:r>
            <a:r>
              <a:rPr lang="en-IN" dirty="0"/>
              <a:t>Print the name of each employee whose salary exceeds the budget of all of </a:t>
            </a:r>
            <a:r>
              <a:rPr lang="en-IN" dirty="0" smtClean="0"/>
              <a:t>the departments </a:t>
            </a:r>
            <a:r>
              <a:rPr lang="en-IN" dirty="0"/>
              <a:t>that he or she works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7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2</a:t>
            </a:r>
            <a:r>
              <a:rPr lang="en-IN" dirty="0" smtClean="0"/>
              <a:t>. </a:t>
            </a:r>
            <a:r>
              <a:rPr lang="en-IN" dirty="0"/>
              <a:t>Print the name of each employee whose salary exceeds the budget of all of </a:t>
            </a:r>
            <a:r>
              <a:rPr lang="en-IN" dirty="0" smtClean="0"/>
              <a:t>the departments </a:t>
            </a:r>
            <a:r>
              <a:rPr lang="en-IN" dirty="0"/>
              <a:t>that he or she works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80" y="365125"/>
            <a:ext cx="9497750" cy="10097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78148" y="3262630"/>
            <a:ext cx="72230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E.ename</a:t>
            </a:r>
            <a:endParaRPr lang="en-IN" dirty="0"/>
          </a:p>
          <a:p>
            <a:r>
              <a:rPr lang="en-IN" dirty="0"/>
              <a:t>	FROM </a:t>
            </a:r>
            <a:r>
              <a:rPr lang="en-IN" dirty="0" err="1"/>
              <a:t>Emp</a:t>
            </a:r>
            <a:r>
              <a:rPr lang="en-IN" dirty="0"/>
              <a:t> e</a:t>
            </a:r>
          </a:p>
          <a:p>
            <a:r>
              <a:rPr lang="en-IN" dirty="0"/>
              <a:t>    WHERE </a:t>
            </a:r>
            <a:r>
              <a:rPr lang="en-IN" dirty="0" err="1"/>
              <a:t>E.salary</a:t>
            </a:r>
            <a:r>
              <a:rPr lang="en-IN" dirty="0"/>
              <a:t> &gt; </a:t>
            </a:r>
          </a:p>
          <a:p>
            <a:r>
              <a:rPr lang="en-IN" dirty="0"/>
              <a:t>    (SELECT </a:t>
            </a:r>
            <a:r>
              <a:rPr lang="en-IN" dirty="0" err="1"/>
              <a:t>D.budget</a:t>
            </a:r>
            <a:r>
              <a:rPr lang="en-IN" dirty="0"/>
              <a:t> FROM </a:t>
            </a:r>
            <a:r>
              <a:rPr lang="en-IN" dirty="0" err="1"/>
              <a:t>Dept</a:t>
            </a:r>
            <a:r>
              <a:rPr lang="en-IN" dirty="0"/>
              <a:t> d, Works w</a:t>
            </a:r>
          </a:p>
          <a:p>
            <a:r>
              <a:rPr lang="en-IN" dirty="0"/>
              <a:t>     WHERE </a:t>
            </a:r>
            <a:r>
              <a:rPr lang="en-IN" dirty="0" err="1"/>
              <a:t>e.eid</a:t>
            </a:r>
            <a:r>
              <a:rPr lang="en-IN" dirty="0"/>
              <a:t> = </a:t>
            </a:r>
            <a:r>
              <a:rPr lang="en-IN" dirty="0" err="1"/>
              <a:t>w.did</a:t>
            </a:r>
            <a:r>
              <a:rPr lang="en-IN" dirty="0"/>
              <a:t> AND </a:t>
            </a:r>
            <a:r>
              <a:rPr lang="en-IN" dirty="0" err="1"/>
              <a:t>w.did</a:t>
            </a:r>
            <a:r>
              <a:rPr lang="en-IN" dirty="0"/>
              <a:t> = </a:t>
            </a:r>
            <a:r>
              <a:rPr lang="en-IN" dirty="0" err="1"/>
              <a:t>d.did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01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3. </a:t>
            </a:r>
            <a:r>
              <a:rPr lang="en-IN" dirty="0"/>
              <a:t>Find the </a:t>
            </a:r>
            <a:r>
              <a:rPr lang="en-IN" i="1" dirty="0" err="1"/>
              <a:t>enames</a:t>
            </a:r>
            <a:r>
              <a:rPr lang="en-IN" i="1" dirty="0"/>
              <a:t> </a:t>
            </a:r>
            <a:r>
              <a:rPr lang="en-IN" dirty="0"/>
              <a:t>of managers who manage the departments with the </a:t>
            </a:r>
            <a:r>
              <a:rPr lang="en-IN" dirty="0" smtClean="0"/>
              <a:t>largest budgets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16" y="265695"/>
            <a:ext cx="949775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3. </a:t>
            </a:r>
            <a:r>
              <a:rPr lang="en-IN" dirty="0"/>
              <a:t>Find the </a:t>
            </a:r>
            <a:r>
              <a:rPr lang="en-IN" i="1" dirty="0" err="1"/>
              <a:t>enames</a:t>
            </a:r>
            <a:r>
              <a:rPr lang="en-IN" i="1" dirty="0"/>
              <a:t> </a:t>
            </a:r>
            <a:r>
              <a:rPr lang="en-IN" dirty="0"/>
              <a:t>of managers who manage the departments with the largest budgets.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81" y="365125"/>
            <a:ext cx="9497750" cy="10097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4600" y="3126969"/>
            <a:ext cx="7852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E.ename</a:t>
            </a:r>
            <a:r>
              <a:rPr lang="en-IN" dirty="0"/>
              <a:t> FROM </a:t>
            </a:r>
            <a:r>
              <a:rPr lang="en-IN" dirty="0" err="1"/>
              <a:t>Emp</a:t>
            </a:r>
            <a:r>
              <a:rPr lang="en-IN" dirty="0"/>
              <a:t> e</a:t>
            </a:r>
          </a:p>
          <a:p>
            <a:r>
              <a:rPr lang="en-IN" dirty="0"/>
              <a:t>	WHERE </a:t>
            </a:r>
            <a:r>
              <a:rPr lang="en-IN" dirty="0" err="1"/>
              <a:t>e.eid</a:t>
            </a:r>
            <a:r>
              <a:rPr lang="en-IN" dirty="0"/>
              <a:t> IN</a:t>
            </a:r>
          </a:p>
          <a:p>
            <a:r>
              <a:rPr lang="en-IN" dirty="0"/>
              <a:t>    (SELECT </a:t>
            </a:r>
            <a:r>
              <a:rPr lang="en-IN" dirty="0" err="1"/>
              <a:t>D.managerid</a:t>
            </a:r>
            <a:r>
              <a:rPr lang="en-IN" dirty="0"/>
              <a:t> FROM </a:t>
            </a:r>
            <a:r>
              <a:rPr lang="en-IN" dirty="0" err="1"/>
              <a:t>Dept</a:t>
            </a:r>
            <a:r>
              <a:rPr lang="en-IN" dirty="0"/>
              <a:t> D </a:t>
            </a:r>
          </a:p>
          <a:p>
            <a:r>
              <a:rPr lang="en-IN" dirty="0"/>
              <a:t>     WHERE </a:t>
            </a:r>
            <a:r>
              <a:rPr lang="en-IN" dirty="0" err="1"/>
              <a:t>d.budget</a:t>
            </a:r>
            <a:r>
              <a:rPr lang="en-IN" dirty="0"/>
              <a:t> = </a:t>
            </a:r>
            <a:r>
              <a:rPr lang="en-IN" dirty="0" smtClean="0"/>
              <a:t> </a:t>
            </a:r>
            <a:r>
              <a:rPr lang="en-IN" dirty="0"/>
              <a:t>(SELECT MAX(d2.budget) FROM </a:t>
            </a:r>
            <a:r>
              <a:rPr lang="en-IN" dirty="0" err="1"/>
              <a:t>Dept</a:t>
            </a:r>
            <a:r>
              <a:rPr lang="en-IN" dirty="0"/>
              <a:t> d2));</a:t>
            </a:r>
          </a:p>
        </p:txBody>
      </p:sp>
    </p:spTree>
    <p:extLst>
      <p:ext uri="{BB962C8B-B14F-4D97-AF65-F5344CB8AC3E}">
        <p14:creationId xmlns:p14="http://schemas.microsoft.com/office/powerpoint/2010/main" val="14236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GROUP BY and HAVING are </a:t>
            </a:r>
            <a:r>
              <a:rPr lang="en-IN" dirty="0"/>
              <a:t>used in </a:t>
            </a:r>
            <a:r>
              <a:rPr lang="en-IN" dirty="0" smtClean="0"/>
              <a:t>conjunction </a:t>
            </a:r>
            <a:r>
              <a:rPr lang="en-IN" dirty="0"/>
              <a:t>with aggregate functions to produce summary reports from the </a:t>
            </a:r>
            <a:r>
              <a:rPr lang="en-IN" dirty="0" smtClean="0"/>
              <a:t>database</a:t>
            </a:r>
          </a:p>
          <a:p>
            <a:r>
              <a:rPr lang="en-US" altLang="en-US" b="1" dirty="0"/>
              <a:t>NULL</a:t>
            </a:r>
            <a:r>
              <a:rPr lang="en-US" altLang="en-US" dirty="0"/>
              <a:t> for unknown field values brings many complications</a:t>
            </a:r>
          </a:p>
          <a:p>
            <a:r>
              <a:rPr lang="en-IN" b="1" dirty="0" smtClean="0"/>
              <a:t>Trigger</a:t>
            </a:r>
            <a:r>
              <a:rPr lang="en-IN" dirty="0" smtClean="0"/>
              <a:t> </a:t>
            </a:r>
            <a:r>
              <a:rPr lang="en-IN" dirty="0"/>
              <a:t>is a special type of stored procedure that automatically runs when an event occurs in the database server. </a:t>
            </a:r>
            <a:endParaRPr lang="en-IN" dirty="0" smtClean="0"/>
          </a:p>
          <a:p>
            <a:r>
              <a:rPr lang="en-IN" dirty="0" smtClean="0"/>
              <a:t>DML </a:t>
            </a:r>
            <a:r>
              <a:rPr lang="en-IN" b="1" dirty="0"/>
              <a:t>triggers</a:t>
            </a:r>
            <a:r>
              <a:rPr lang="en-IN" dirty="0"/>
              <a:t> run when a user tries to modify data through a data </a:t>
            </a:r>
            <a:r>
              <a:rPr lang="en-IN" dirty="0" smtClean="0"/>
              <a:t>manipulation</a:t>
            </a:r>
          </a:p>
          <a:p>
            <a:pPr lvl="1"/>
            <a:r>
              <a:rPr lang="en-IN" dirty="0" smtClean="0"/>
              <a:t>Syntax different for different SQL version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0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Today’s Lecture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Triggers</a:t>
            </a:r>
          </a:p>
          <a:p>
            <a:r>
              <a:rPr lang="en-IN" dirty="0" smtClean="0"/>
              <a:t>Exercises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4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Ex 5.1 – 5.4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15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Constraints revisited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464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Referential Integrity: Constraints are generally associated with a single table</a:t>
            </a:r>
          </a:p>
          <a:p>
            <a:pPr lvl="1"/>
            <a:r>
              <a:rPr lang="en-IN" dirty="0" smtClean="0"/>
              <a:t>Required to hold only if the associated table is nonempty</a:t>
            </a:r>
          </a:p>
          <a:p>
            <a:pPr lvl="1"/>
            <a:r>
              <a:rPr lang="en-IN" dirty="0" smtClean="0"/>
              <a:t>Example: Consider </a:t>
            </a:r>
            <a:r>
              <a:rPr lang="en-IN" dirty="0"/>
              <a:t>3 entities Student, </a:t>
            </a:r>
            <a:r>
              <a:rPr lang="en-IN" dirty="0" smtClean="0"/>
              <a:t>Courses </a:t>
            </a:r>
            <a:r>
              <a:rPr lang="en-IN" dirty="0"/>
              <a:t>and Enrolled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r>
              <a:rPr lang="en-IN" dirty="0" smtClean="0"/>
              <a:t>A student cannot enrol for a course if the corresponding </a:t>
            </a:r>
            <a:r>
              <a:rPr lang="en-IN" dirty="0" err="1" smtClean="0"/>
              <a:t>Rollno</a:t>
            </a:r>
            <a:r>
              <a:rPr lang="en-IN" dirty="0" smtClean="0"/>
              <a:t> and Cid are not present</a:t>
            </a:r>
          </a:p>
          <a:p>
            <a:pPr lvl="8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932972" y="3530279"/>
            <a:ext cx="1238493" cy="4745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 err="1" smtClean="0">
                <a:solidFill>
                  <a:schemeClr val="tx1"/>
                </a:solidFill>
              </a:rPr>
              <a:t>Rollno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2971" y="4007226"/>
            <a:ext cx="1238493" cy="47456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Name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0648" y="4569013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Student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421305" y="3393317"/>
            <a:ext cx="1238493" cy="4745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C</a:t>
            </a:r>
            <a:r>
              <a:rPr lang="en-IN" b="1" u="sng" dirty="0" smtClean="0">
                <a:solidFill>
                  <a:schemeClr val="tx1"/>
                </a:solidFill>
              </a:rPr>
              <a:t>id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1304" y="3870264"/>
            <a:ext cx="1238493" cy="47456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chemeClr val="tx1"/>
                </a:solidFill>
              </a:rPr>
              <a:t>Cname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8981" y="4432051"/>
            <a:ext cx="92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Courses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701250" y="3474334"/>
            <a:ext cx="1238493" cy="4745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chemeClr val="tx1"/>
                </a:solidFill>
              </a:rPr>
              <a:t>Rollno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1249" y="3951281"/>
            <a:ext cx="1238493" cy="47456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</a:t>
            </a:r>
            <a:r>
              <a:rPr lang="en-IN" b="1" dirty="0" smtClean="0">
                <a:solidFill>
                  <a:schemeClr val="tx1"/>
                </a:solidFill>
              </a:rPr>
              <a:t>id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8926" y="4513068"/>
            <a:ext cx="96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Enrolled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171464" y="3700048"/>
            <a:ext cx="152978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3"/>
            <a:endCxn id="12" idx="1"/>
          </p:cNvCxnSpPr>
          <p:nvPr/>
        </p:nvCxnSpPr>
        <p:spPr>
          <a:xfrm flipV="1">
            <a:off x="5939742" y="3630599"/>
            <a:ext cx="1481563" cy="557964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2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Constraints revisited: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4647"/>
            <a:ext cx="10515600" cy="4351338"/>
          </a:xfrm>
        </p:spPr>
        <p:txBody>
          <a:bodyPr/>
          <a:lstStyle/>
          <a:p>
            <a:r>
              <a:rPr lang="en-IN" dirty="0" smtClean="0"/>
              <a:t>Example: Consider 3 entities Student, Courses and Enrolled</a:t>
            </a:r>
          </a:p>
          <a:p>
            <a:pPr lvl="1"/>
            <a:r>
              <a:rPr lang="en-IN" dirty="0" smtClean="0"/>
              <a:t> A student can enrol for a subject provide both student and subject exists</a:t>
            </a:r>
          </a:p>
          <a:p>
            <a:pPr lvl="1"/>
            <a:r>
              <a:rPr lang="en-IN" dirty="0" smtClean="0"/>
              <a:t>The corresponding tables can be created as follows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24512" y="3309841"/>
            <a:ext cx="2904257" cy="1477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CREATE TABLE Student(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rollno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,</a:t>
            </a:r>
          </a:p>
          <a:p>
            <a:r>
              <a:rPr lang="en-IN" dirty="0" smtClean="0"/>
              <a:t>            name varchar(25),</a:t>
            </a:r>
          </a:p>
          <a:p>
            <a:r>
              <a:rPr lang="en-IN" dirty="0"/>
              <a:t> </a:t>
            </a:r>
            <a:r>
              <a:rPr lang="en-IN" dirty="0" smtClean="0"/>
              <a:t>           PRIMARY KEY(</a:t>
            </a:r>
            <a:r>
              <a:rPr lang="en-IN" dirty="0" err="1" smtClean="0"/>
              <a:t>rollno</a:t>
            </a:r>
            <a:r>
              <a:rPr lang="en-IN" dirty="0" smtClean="0"/>
              <a:t>));</a:t>
            </a:r>
          </a:p>
          <a:p>
            <a:endParaRPr lang="en-I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31587" y="3311292"/>
            <a:ext cx="2787751" cy="1477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CREATE TABLE Subject(</a:t>
            </a:r>
          </a:p>
          <a:p>
            <a:r>
              <a:rPr lang="en-IN" dirty="0" smtClean="0"/>
              <a:t>              </a:t>
            </a:r>
            <a:r>
              <a:rPr lang="en-IN" dirty="0" err="1" smtClean="0"/>
              <a:t>cid</a:t>
            </a:r>
            <a:r>
              <a:rPr lang="en-IN" dirty="0" smtClean="0"/>
              <a:t> varchar(10),</a:t>
            </a:r>
          </a:p>
          <a:p>
            <a:r>
              <a:rPr lang="en-IN" dirty="0" smtClean="0"/>
              <a:t>              </a:t>
            </a:r>
            <a:r>
              <a:rPr lang="en-IN" dirty="0" err="1" smtClean="0"/>
              <a:t>cname</a:t>
            </a:r>
            <a:r>
              <a:rPr lang="en-IN" dirty="0" smtClean="0"/>
              <a:t> varchar(25),</a:t>
            </a:r>
          </a:p>
          <a:p>
            <a:r>
              <a:rPr lang="en-IN" dirty="0"/>
              <a:t> </a:t>
            </a:r>
            <a:r>
              <a:rPr lang="en-IN" dirty="0" smtClean="0"/>
              <a:t>              PRIMARY KEY(</a:t>
            </a:r>
            <a:r>
              <a:rPr lang="en-IN" dirty="0" err="1" smtClean="0"/>
              <a:t>cid</a:t>
            </a:r>
            <a:r>
              <a:rPr lang="en-IN" dirty="0" smtClean="0"/>
              <a:t>));</a:t>
            </a:r>
          </a:p>
          <a:p>
            <a:endParaRPr lang="en-I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19338" y="3318318"/>
            <a:ext cx="5204029" cy="1477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CREATE TABLE Enrolled(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rollno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,</a:t>
            </a:r>
            <a:r>
              <a:rPr lang="en-IN" dirty="0"/>
              <a:t>	</a:t>
            </a:r>
            <a:endParaRPr lang="en-IN" dirty="0" smtClean="0"/>
          </a:p>
          <a:p>
            <a:r>
              <a:rPr lang="en-IN" dirty="0" smtClean="0"/>
              <a:t>	</a:t>
            </a:r>
            <a:r>
              <a:rPr lang="en-IN" dirty="0" err="1" smtClean="0"/>
              <a:t>cid</a:t>
            </a:r>
            <a:r>
              <a:rPr lang="en-IN" dirty="0" smtClean="0"/>
              <a:t> varchar(10),</a:t>
            </a:r>
          </a:p>
          <a:p>
            <a:r>
              <a:rPr lang="en-IN" dirty="0" smtClean="0"/>
              <a:t>       FOREIGN KEY </a:t>
            </a:r>
            <a:r>
              <a:rPr lang="en-IN" dirty="0" err="1" smtClean="0"/>
              <a:t>rollno</a:t>
            </a:r>
            <a:r>
              <a:rPr lang="en-IN" dirty="0" smtClean="0"/>
              <a:t> REFERENCES Student(</a:t>
            </a:r>
            <a:r>
              <a:rPr lang="en-IN" dirty="0" err="1" smtClean="0"/>
              <a:t>rollno</a:t>
            </a:r>
            <a:r>
              <a:rPr lang="en-IN" dirty="0" smtClean="0"/>
              <a:t>)</a:t>
            </a:r>
          </a:p>
          <a:p>
            <a:r>
              <a:rPr lang="en-IN" dirty="0"/>
              <a:t> </a:t>
            </a:r>
            <a:r>
              <a:rPr lang="en-IN" dirty="0" smtClean="0"/>
              <a:t>      FOREIGN KEY </a:t>
            </a:r>
            <a:r>
              <a:rPr lang="en-IN" dirty="0" err="1" smtClean="0"/>
              <a:t>cid</a:t>
            </a:r>
            <a:r>
              <a:rPr lang="en-IN" dirty="0" smtClean="0"/>
              <a:t> REFERENCES Subject(</a:t>
            </a:r>
            <a:r>
              <a:rPr lang="en-IN" dirty="0" err="1" smtClean="0"/>
              <a:t>cid</a:t>
            </a:r>
            <a:r>
              <a:rPr lang="en-IN" dirty="0" smtClean="0"/>
              <a:t>));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2111" y="5087534"/>
            <a:ext cx="9171870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2400" dirty="0" smtClean="0"/>
              <a:t>Now, we want to enforce the constraint that not more than 100 students</a:t>
            </a:r>
          </a:p>
          <a:p>
            <a:r>
              <a:rPr lang="en-IN" sz="2400" dirty="0" smtClean="0"/>
              <a:t> can enrol for a course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931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63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>
                <a:solidFill>
                  <a:schemeClr val="accent2"/>
                </a:solidFill>
              </a:rPr>
              <a:t>Trigger</a:t>
            </a:r>
            <a:r>
              <a:rPr lang="en-US" altLang="en-US" dirty="0"/>
              <a:t> - procedure that starts automatically if specified changes occur to the DBMS</a:t>
            </a:r>
          </a:p>
          <a:p>
            <a:r>
              <a:rPr lang="en-US" altLang="en-US" dirty="0"/>
              <a:t>Three parts:</a:t>
            </a:r>
          </a:p>
          <a:p>
            <a:pPr lvl="1">
              <a:buSzPct val="75000"/>
            </a:pPr>
            <a:r>
              <a:rPr lang="en-US" altLang="en-US" b="1" dirty="0"/>
              <a:t>Event</a:t>
            </a:r>
            <a:r>
              <a:rPr lang="en-US" altLang="en-US" dirty="0"/>
              <a:t> (activates the trigger)</a:t>
            </a:r>
          </a:p>
          <a:p>
            <a:pPr lvl="1">
              <a:buSzPct val="75000"/>
            </a:pPr>
            <a:r>
              <a:rPr lang="en-US" altLang="en-US" b="1" dirty="0"/>
              <a:t>Condition</a:t>
            </a:r>
            <a:r>
              <a:rPr lang="en-US" altLang="en-US" dirty="0"/>
              <a:t> (tests whether the triggers should run</a:t>
            </a:r>
            <a:r>
              <a:rPr lang="en-US" altLang="en-US" dirty="0" smtClean="0"/>
              <a:t>) [optional]</a:t>
            </a:r>
            <a:endParaRPr lang="en-US" altLang="en-US" dirty="0"/>
          </a:p>
          <a:p>
            <a:pPr lvl="1">
              <a:buSzPct val="75000"/>
            </a:pPr>
            <a:r>
              <a:rPr lang="en-US" altLang="en-US" b="1" dirty="0"/>
              <a:t>Action</a:t>
            </a:r>
            <a:r>
              <a:rPr lang="en-US" altLang="en-US" dirty="0"/>
              <a:t> (what happens if the trigger runs</a:t>
            </a:r>
            <a:r>
              <a:rPr lang="en-US" altLang="en-US" dirty="0" smtClean="0"/>
              <a:t>)</a:t>
            </a:r>
          </a:p>
          <a:p>
            <a:pPr>
              <a:defRPr/>
            </a:pPr>
            <a:r>
              <a:rPr lang="en-US" altLang="en-US" dirty="0"/>
              <a:t>Semantics:</a:t>
            </a:r>
          </a:p>
          <a:p>
            <a:pPr lvl="1">
              <a:defRPr/>
            </a:pPr>
            <a:r>
              <a:rPr lang="en-US" altLang="en-US" dirty="0"/>
              <a:t>When an event occurs, </a:t>
            </a:r>
          </a:p>
          <a:p>
            <a:pPr lvl="1">
              <a:defRPr/>
            </a:pPr>
            <a:r>
              <a:rPr lang="en-US" altLang="en-US" dirty="0"/>
              <a:t>And this condition is satisfied, </a:t>
            </a:r>
          </a:p>
          <a:p>
            <a:pPr lvl="1">
              <a:defRPr/>
            </a:pPr>
            <a:r>
              <a:rPr lang="en-US" altLang="en-US" dirty="0"/>
              <a:t>Then the associated action is performed.</a:t>
            </a:r>
          </a:p>
          <a:p>
            <a:pPr>
              <a:buSzPct val="75000"/>
            </a:pPr>
            <a:r>
              <a:rPr lang="en-US" altLang="en-US" dirty="0" smtClean="0"/>
              <a:t>A database that has a set of associated triggers is called an active database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4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Triggers – Event</a:t>
            </a:r>
            <a:r>
              <a:rPr lang="en-US" altLang="en-US" dirty="0" smtClean="0"/>
              <a:t>, Condition, 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2"/>
                </a:solidFill>
              </a:rPr>
              <a:t>Events </a:t>
            </a:r>
            <a:r>
              <a:rPr lang="en-US" altLang="en-US" dirty="0"/>
              <a:t>could be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BEFORE|AFTER </a:t>
            </a:r>
            <a:r>
              <a:rPr lang="en-US" altLang="en-US" sz="2400" dirty="0">
                <a:latin typeface="Courier New" panose="02070309020205020404" pitchFamily="49" charset="0"/>
              </a:rPr>
              <a:t>INSERT|UPDATE|DELETE ON &lt;</a:t>
            </a:r>
            <a:r>
              <a:rPr lang="en-US" altLang="en-US" sz="2400" dirty="0" err="1">
                <a:latin typeface="Courier New" panose="02070309020205020404" pitchFamily="49" charset="0"/>
              </a:rPr>
              <a:t>tableName</a:t>
            </a:r>
            <a:r>
              <a:rPr lang="en-US" altLang="en-US" sz="2400" dirty="0">
                <a:latin typeface="Courier New" panose="02070309020205020404" pitchFamily="49" charset="0"/>
              </a:rPr>
              <a:t>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e.g.:   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BEFORE INSERT ON </a:t>
            </a:r>
            <a:r>
              <a:rPr lang="en-US" alt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Sailors</a:t>
            </a:r>
            <a:endParaRPr lang="en-US" alt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en-US" b="1" dirty="0" smtClean="0">
                <a:solidFill>
                  <a:schemeClr val="accent2"/>
                </a:solidFill>
              </a:rPr>
              <a:t>Condition </a:t>
            </a:r>
            <a:r>
              <a:rPr lang="en-US" altLang="en-US" dirty="0"/>
              <a:t>is an SQL expression                     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dirty="0"/>
              <a:t>(An SQL query with a non-empty result  means  TRUE.)</a:t>
            </a:r>
          </a:p>
          <a:p>
            <a:r>
              <a:rPr lang="en-US" altLang="en-US" b="1" dirty="0" smtClean="0">
                <a:solidFill>
                  <a:schemeClr val="accent2"/>
                </a:solidFill>
              </a:rPr>
              <a:t>Action </a:t>
            </a:r>
            <a:r>
              <a:rPr lang="en-US" altLang="en-US" dirty="0"/>
              <a:t>can be many different choices :</a:t>
            </a:r>
          </a:p>
          <a:p>
            <a:pPr lvl="1"/>
            <a:r>
              <a:rPr lang="en-US" altLang="en-US" dirty="0"/>
              <a:t> SQL statements </a:t>
            </a:r>
            <a:r>
              <a:rPr lang="en-US" altLang="en-US"/>
              <a:t>, </a:t>
            </a:r>
            <a:r>
              <a:rPr lang="en-US" altLang="en-US" smtClean="0"/>
              <a:t>DDL </a:t>
            </a:r>
            <a:r>
              <a:rPr lang="en-US" altLang="en-US" dirty="0"/>
              <a:t>and transaction-oriented statements like “commit”.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0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Trigger: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355" y="5365209"/>
            <a:ext cx="10387445" cy="946691"/>
          </a:xfrm>
        </p:spPr>
        <p:txBody>
          <a:bodyPr>
            <a:no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TRIGGER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trigger_name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− Creates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trigger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with the </a:t>
            </a:r>
            <a:r>
              <a:rPr lang="en-IN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trigger_name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{BEFORE |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AFTER}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− S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pecifies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when the trigger will be executed.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66355" y="1141785"/>
            <a:ext cx="1061346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 smtClean="0">
              <a:latin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CREATE </a:t>
            </a:r>
            <a:r>
              <a:rPr lang="en-US" altLang="en-US" sz="2000" b="1" dirty="0">
                <a:latin typeface="Courier New" panose="02070309020205020404" pitchFamily="49" charset="0"/>
              </a:rPr>
              <a:t>TRIGGER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trigger_name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{BEFORE|AFTER } {INSERT|UPDATE|DELETE</a:t>
            </a:r>
            <a:r>
              <a:rPr lang="en-US" altLang="en-US" sz="2000" b="1" dirty="0">
                <a:latin typeface="Courier New" panose="02070309020205020404" pitchFamily="49" charset="0"/>
              </a:rPr>
              <a:t>}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ON </a:t>
            </a:r>
            <a:r>
              <a:rPr lang="en-US" altLang="en-US" sz="2000" dirty="0" err="1">
                <a:latin typeface="Courier New" panose="02070309020205020404" pitchFamily="49" charset="0"/>
              </a:rPr>
              <a:t>table_name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endParaRPr lang="en-US" altLang="en-US" sz="2000" b="1" dirty="0" smtClean="0">
              <a:latin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[</a:t>
            </a:r>
            <a:r>
              <a:rPr lang="en-US" altLang="en-US" sz="2000" b="1" dirty="0">
                <a:latin typeface="Courier New" panose="02070309020205020404" pitchFamily="49" charset="0"/>
              </a:rPr>
              <a:t>REFERENCING OLD AS </a:t>
            </a:r>
            <a:r>
              <a:rPr lang="en-US" altLang="en-US" sz="2000" dirty="0">
                <a:latin typeface="Courier New" panose="02070309020205020404" pitchFamily="49" charset="0"/>
              </a:rPr>
              <a:t>o</a:t>
            </a:r>
            <a:r>
              <a:rPr lang="en-US" altLang="en-US" sz="2000" b="1" dirty="0">
                <a:latin typeface="Courier New" panose="02070309020205020404" pitchFamily="49" charset="0"/>
              </a:rPr>
              <a:t> NEW AS n] </a:t>
            </a:r>
            <a:endParaRPr lang="en-US" altLang="en-US" sz="2000" b="1" dirty="0" smtClean="0">
              <a:latin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[</a:t>
            </a:r>
            <a:r>
              <a:rPr lang="en-US" altLang="en-US" sz="2000" b="1" dirty="0">
                <a:latin typeface="Courier New" panose="02070309020205020404" pitchFamily="49" charset="0"/>
              </a:rPr>
              <a:t>FOR EACH ROW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]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BEGIN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latin typeface="Courier New" panose="02070309020205020404" pitchFamily="49" charset="0"/>
              </a:rPr>
              <a:t>DECLARE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D</a:t>
            </a:r>
            <a:r>
              <a:rPr lang="en-US" altLang="en-US" sz="2000" dirty="0" smtClean="0">
                <a:latin typeface="Courier New" panose="02070309020205020404" pitchFamily="49" charset="0"/>
              </a:rPr>
              <a:t>eclaration-statements;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 IF &lt;condition&gt; THEN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Executable-statements;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END IF;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Executable-statements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;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2000" dirty="0">
                <a:latin typeface="Courier New" panose="02070309020205020404" pitchFamily="49" charset="0"/>
              </a:rPr>
              <a:t>EXCEPTION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Exception-handling-statements; 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END</a:t>
            </a:r>
            <a:r>
              <a:rPr lang="en-US" altLang="en-US" sz="2000" b="1" dirty="0"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2522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Trigger: Syntax </a:t>
            </a:r>
            <a:r>
              <a:rPr lang="en-IN" sz="3600" dirty="0" smtClean="0"/>
              <a:t>(contd.)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INSERT [OR] | UPDATE [OR] | DELETE} − Specifies the DML operation. 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−  name of the table trigger is associated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REFERENCING OLD AS o NEW AS n] − Allows to refer new and old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ROW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- The trigger will be executed for each row being affected.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Otherwise the trigger will execute just once when the SQL statement is executed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The action of a trigger can consist of multiple SQL statements, surrounded by </a:t>
            </a:r>
            <a:r>
              <a:rPr lang="en-US" altLang="en-US" sz="240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BEGIN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. . . </a:t>
            </a:r>
            <a:r>
              <a:rPr lang="en-US" altLang="en-US" sz="240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END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0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TRIGGER: </a:t>
            </a:r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514600" y="2263615"/>
            <a:ext cx="87283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DELIMITER //</a:t>
            </a:r>
          </a:p>
          <a:p>
            <a:r>
              <a:rPr lang="en-IN" dirty="0"/>
              <a:t>CREATE TRIGGER </a:t>
            </a:r>
            <a:r>
              <a:rPr lang="en-IN" dirty="0" err="1"/>
              <a:t>check_count</a:t>
            </a:r>
            <a:r>
              <a:rPr lang="en-IN" dirty="0"/>
              <a:t> </a:t>
            </a:r>
          </a:p>
          <a:p>
            <a:r>
              <a:rPr lang="en-IN" dirty="0"/>
              <a:t>	BEFORE INSERT ON enrolled1</a:t>
            </a:r>
          </a:p>
          <a:p>
            <a:r>
              <a:rPr lang="en-IN" dirty="0"/>
              <a:t>	FOR Each Row</a:t>
            </a:r>
          </a:p>
          <a:p>
            <a:r>
              <a:rPr lang="en-IN" dirty="0"/>
              <a:t>    	BEGIN</a:t>
            </a:r>
          </a:p>
          <a:p>
            <a:r>
              <a:rPr lang="en-IN" dirty="0"/>
              <a:t>        IF ((SELECT COUNT(*) FROM enrolled1) &gt; 5) THEN</a:t>
            </a:r>
          </a:p>
          <a:p>
            <a:r>
              <a:rPr lang="en-IN" dirty="0"/>
              <a:t>        	SIGNAL SQLSTATE '02000' SET MESSAGE_TEXT = 'No. of students enrolled &gt; 5!';</a:t>
            </a:r>
          </a:p>
          <a:p>
            <a:r>
              <a:rPr lang="en-IN" dirty="0"/>
              <a:t>        END IF;</a:t>
            </a:r>
          </a:p>
          <a:p>
            <a:r>
              <a:rPr lang="en-IN" dirty="0"/>
              <a:t>        END; //</a:t>
            </a:r>
          </a:p>
          <a:p>
            <a:r>
              <a:rPr lang="en-IN" dirty="0"/>
              <a:t>     DELIMITER ;</a:t>
            </a:r>
          </a:p>
        </p:txBody>
      </p:sp>
    </p:spTree>
    <p:extLst>
      <p:ext uri="{BB962C8B-B14F-4D97-AF65-F5344CB8AC3E}">
        <p14:creationId xmlns:p14="http://schemas.microsoft.com/office/powerpoint/2010/main" val="13760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2827D2-4AB4-4535-A560-FC1EC5619762}"/>
</file>

<file path=customXml/itemProps2.xml><?xml version="1.0" encoding="utf-8"?>
<ds:datastoreItem xmlns:ds="http://schemas.openxmlformats.org/officeDocument/2006/customXml" ds:itemID="{FE36480D-663D-495E-9634-B4763D043463}"/>
</file>

<file path=customXml/itemProps3.xml><?xml version="1.0" encoding="utf-8"?>
<ds:datastoreItem xmlns:ds="http://schemas.openxmlformats.org/officeDocument/2006/customXml" ds:itemID="{D4EAF3DD-24B5-4D6B-B5D2-A22EAF337384}"/>
</file>

<file path=docProps/app.xml><?xml version="1.0" encoding="utf-8"?>
<Properties xmlns="http://schemas.openxmlformats.org/officeDocument/2006/extended-properties" xmlns:vt="http://schemas.openxmlformats.org/officeDocument/2006/docPropsVTypes">
  <TotalTime>9896</TotalTime>
  <Words>1032</Words>
  <Application>Microsoft Office PowerPoint</Application>
  <PresentationFormat>Widescreen</PresentationFormat>
  <Paragraphs>217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Courier</vt:lpstr>
      <vt:lpstr>Courier New</vt:lpstr>
      <vt:lpstr>Wingdings</vt:lpstr>
      <vt:lpstr>Office Theme</vt:lpstr>
      <vt:lpstr>SQL:  Structured Query Language </vt:lpstr>
      <vt:lpstr>Today’s Lecture Plan</vt:lpstr>
      <vt:lpstr>Constraints revisited</vt:lpstr>
      <vt:lpstr>Constraints revisited: Examples</vt:lpstr>
      <vt:lpstr>Triggers</vt:lpstr>
      <vt:lpstr>Triggers – Event, Condition, Action</vt:lpstr>
      <vt:lpstr>Trigger: Syntax</vt:lpstr>
      <vt:lpstr>Trigger: Syntax (contd.)</vt:lpstr>
      <vt:lpstr>TRIGGER: Example</vt:lpstr>
      <vt:lpstr>TRIGGER: Some more example</vt:lpstr>
      <vt:lpstr>PowerPoint Presentation</vt:lpstr>
      <vt:lpstr>Trigger: Example</vt:lpstr>
      <vt:lpstr>Practice Exercise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316</cp:revision>
  <dcterms:created xsi:type="dcterms:W3CDTF">2020-08-05T04:35:17Z</dcterms:created>
  <dcterms:modified xsi:type="dcterms:W3CDTF">2021-10-15T08:50:27Z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