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9" r:id="rId5"/>
    <p:sldId id="283" r:id="rId6"/>
    <p:sldId id="284" r:id="rId7"/>
    <p:sldId id="285" r:id="rId8"/>
    <p:sldId id="286" r:id="rId9"/>
    <p:sldId id="268" r:id="rId10"/>
    <p:sldId id="265" r:id="rId11"/>
    <p:sldId id="275" r:id="rId12"/>
    <p:sldId id="269" r:id="rId13"/>
    <p:sldId id="270" r:id="rId14"/>
    <p:sldId id="271" r:id="rId15"/>
    <p:sldId id="272" r:id="rId16"/>
    <p:sldId id="274" r:id="rId17"/>
    <p:sldId id="266" r:id="rId18"/>
    <p:sldId id="280" r:id="rId19"/>
    <p:sldId id="282" r:id="rId20"/>
    <p:sldId id="276" r:id="rId21"/>
    <p:sldId id="277" r:id="rId22"/>
    <p:sldId id="257" r:id="rId23"/>
    <p:sldId id="258" r:id="rId24"/>
    <p:sldId id="260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20234-7217-2481-8373-A97526D4516F}" v="2" dt="2021-09-19T10:42:51.016"/>
    <p1510:client id="{3EF6413D-DF82-4C1E-A6EB-5B08A13A1E81}" v="32" dt="2022-01-06T08:21:55.094"/>
    <p1510:client id="{43FD14A4-88A7-4201-81EE-B01CC4A1D34D}" v="1" dt="2021-09-22T12:07:10.025"/>
    <p1510:client id="{6B6932A2-19E3-4CA9-9A24-BC91FF374958}" v="9" dt="2021-07-29T18:55:08.651"/>
    <p1510:client id="{83C4CAC7-E5CA-4F46-8236-E63416C04ECE}" v="1" dt="2021-11-29T10:52:14.997"/>
    <p1510:client id="{C8B07778-A93D-6327-04AF-BAAA2376F2A9}" v="6" dt="2021-07-29T16:36:47.949"/>
    <p1510:client id="{DBFC21A5-2446-481F-A452-FDEC2BA991B5}" v="2" dt="2021-08-07T13:43:09.855"/>
    <p1510:client id="{E84A10E8-2CC2-4C71-A4E8-C5D6952A1B8F}" v="1" dt="2021-08-01T09:49:57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2" autoAdjust="0"/>
  </p:normalViewPr>
  <p:slideViewPr>
    <p:cSldViewPr snapToGrid="0">
      <p:cViewPr varScale="1">
        <p:scale>
          <a:sx n="70" d="100"/>
          <a:sy n="70" d="100"/>
        </p:scale>
        <p:origin x="10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" userId="S::gaurav16082000@iitg.ac.in::aa058914-87c5-4a30-b46d-1f34aae360ea" providerId="AD" clId="Web-{C8B07778-A93D-6327-04AF-BAAA2376F2A9}"/>
    <pc:docChg chg="modSld">
      <pc:chgData name="GAURAV" userId="S::gaurav16082000@iitg.ac.in::aa058914-87c5-4a30-b46d-1f34aae360ea" providerId="AD" clId="Web-{C8B07778-A93D-6327-04AF-BAAA2376F2A9}" dt="2021-07-29T16:36:47.949" v="2" actId="20577"/>
      <pc:docMkLst>
        <pc:docMk/>
      </pc:docMkLst>
      <pc:sldChg chg="modSp">
        <pc:chgData name="GAURAV" userId="S::gaurav16082000@iitg.ac.in::aa058914-87c5-4a30-b46d-1f34aae360ea" providerId="AD" clId="Web-{C8B07778-A93D-6327-04AF-BAAA2376F2A9}" dt="2021-07-29T16:36:47.949" v="2" actId="20577"/>
        <pc:sldMkLst>
          <pc:docMk/>
          <pc:sldMk cId="1590621724" sldId="257"/>
        </pc:sldMkLst>
        <pc:spChg chg="mod">
          <ac:chgData name="GAURAV" userId="S::gaurav16082000@iitg.ac.in::aa058914-87c5-4a30-b46d-1f34aae360ea" providerId="AD" clId="Web-{C8B07778-A93D-6327-04AF-BAAA2376F2A9}" dt="2021-07-29T16:36:47.949" v="2" actId="20577"/>
          <ac:spMkLst>
            <pc:docMk/>
            <pc:sldMk cId="1590621724" sldId="257"/>
            <ac:spMk id="3" creationId="{00000000-0000-0000-0000-000000000000}"/>
          </ac:spMkLst>
        </pc:spChg>
      </pc:sldChg>
    </pc:docChg>
  </pc:docChgLst>
  <pc:docChgLst>
    <pc:chgData name="SOURAV SAHA" userId="S::souravsaha@iitg.ac.in::186a005c-73e1-45ea-a9b9-b35e224f927f" providerId="AD" clId="Web-{3EF6413D-DF82-4C1E-A6EB-5B08A13A1E81}"/>
    <pc:docChg chg="modSld">
      <pc:chgData name="SOURAV SAHA" userId="S::souravsaha@iitg.ac.in::186a005c-73e1-45ea-a9b9-b35e224f927f" providerId="AD" clId="Web-{3EF6413D-DF82-4C1E-A6EB-5B08A13A1E81}" dt="2022-01-06T08:21:53.235" v="15" actId="20577"/>
      <pc:docMkLst>
        <pc:docMk/>
      </pc:docMkLst>
      <pc:sldChg chg="modSp">
        <pc:chgData name="SOURAV SAHA" userId="S::souravsaha@iitg.ac.in::186a005c-73e1-45ea-a9b9-b35e224f927f" providerId="AD" clId="Web-{3EF6413D-DF82-4C1E-A6EB-5B08A13A1E81}" dt="2022-01-06T08:21:53.235" v="15" actId="20577"/>
        <pc:sldMkLst>
          <pc:docMk/>
          <pc:sldMk cId="2697315328" sldId="265"/>
        </pc:sldMkLst>
        <pc:spChg chg="mod">
          <ac:chgData name="SOURAV SAHA" userId="S::souravsaha@iitg.ac.in::186a005c-73e1-45ea-a9b9-b35e224f927f" providerId="AD" clId="Web-{3EF6413D-DF82-4C1E-A6EB-5B08A13A1E81}" dt="2022-01-06T08:21:53.235" v="15" actId="20577"/>
          <ac:spMkLst>
            <pc:docMk/>
            <pc:sldMk cId="2697315328" sldId="265"/>
            <ac:spMk id="6" creationId="{85C567AF-6FAB-4D8F-8292-7ED65F564244}"/>
          </ac:spMkLst>
        </pc:spChg>
      </pc:sldChg>
    </pc:docChg>
  </pc:docChgLst>
  <pc:docChgLst>
    <pc:chgData name="SHASHANK YADAV" userId="S::y.shashank@iitg.ac.in::d025fa35-b551-409e-bb40-e7a41f0fa01d" providerId="AD" clId="Web-{25D20234-7217-2481-8373-A97526D4516F}"/>
    <pc:docChg chg="modSld">
      <pc:chgData name="SHASHANK YADAV" userId="S::y.shashank@iitg.ac.in::d025fa35-b551-409e-bb40-e7a41f0fa01d" providerId="AD" clId="Web-{25D20234-7217-2481-8373-A97526D4516F}" dt="2021-09-19T10:42:51.016" v="1"/>
      <pc:docMkLst>
        <pc:docMk/>
      </pc:docMkLst>
      <pc:sldChg chg="addSp delSp">
        <pc:chgData name="SHASHANK YADAV" userId="S::y.shashank@iitg.ac.in::d025fa35-b551-409e-bb40-e7a41f0fa01d" providerId="AD" clId="Web-{25D20234-7217-2481-8373-A97526D4516F}" dt="2021-09-19T10:42:51.016" v="1"/>
        <pc:sldMkLst>
          <pc:docMk/>
          <pc:sldMk cId="3135611752" sldId="268"/>
        </pc:sldMkLst>
        <pc:spChg chg="add del">
          <ac:chgData name="SHASHANK YADAV" userId="S::y.shashank@iitg.ac.in::d025fa35-b551-409e-bb40-e7a41f0fa01d" providerId="AD" clId="Web-{25D20234-7217-2481-8373-A97526D4516F}" dt="2021-09-19T10:42:51.016" v="1"/>
          <ac:spMkLst>
            <pc:docMk/>
            <pc:sldMk cId="3135611752" sldId="268"/>
            <ac:spMk id="8" creationId="{44AEBCD1-0568-4050-9AFE-13B2F46E9497}"/>
          </ac:spMkLst>
        </pc:spChg>
      </pc:sldChg>
    </pc:docChg>
  </pc:docChgLst>
  <pc:docChgLst>
    <pc:chgData name="DRASHTI SAHU" userId="S::dsahu@iitg.ac.in::7c482278-3778-4b4f-aa81-20a10db4ba13" providerId="AD" clId="Web-{83C4CAC7-E5CA-4F46-8236-E63416C04ECE}"/>
    <pc:docChg chg="delSld">
      <pc:chgData name="DRASHTI SAHU" userId="S::dsahu@iitg.ac.in::7c482278-3778-4b4f-aa81-20a10db4ba13" providerId="AD" clId="Web-{83C4CAC7-E5CA-4F46-8236-E63416C04ECE}" dt="2021-11-29T10:52:14.997" v="0"/>
      <pc:docMkLst>
        <pc:docMk/>
      </pc:docMkLst>
      <pc:sldChg chg="del">
        <pc:chgData name="DRASHTI SAHU" userId="S::dsahu@iitg.ac.in::7c482278-3778-4b4f-aa81-20a10db4ba13" providerId="AD" clId="Web-{83C4CAC7-E5CA-4F46-8236-E63416C04ECE}" dt="2021-11-29T10:52:14.997" v="0"/>
        <pc:sldMkLst>
          <pc:docMk/>
          <pc:sldMk cId="238497782" sldId="256"/>
        </pc:sldMkLst>
      </pc:sldChg>
    </pc:docChg>
  </pc:docChgLst>
  <pc:docChgLst>
    <pc:chgData name="RAM RAJENDRA KORE" userId="S::r.rajendra@iitg.ac.in::446fa8ab-ff40-440e-8af3-9c9567d3b3e3" providerId="AD" clId="Web-{43FD14A4-88A7-4201-81EE-B01CC4A1D34D}"/>
    <pc:docChg chg="modSld">
      <pc:chgData name="RAM RAJENDRA KORE" userId="S::r.rajendra@iitg.ac.in::446fa8ab-ff40-440e-8af3-9c9567d3b3e3" providerId="AD" clId="Web-{43FD14A4-88A7-4201-81EE-B01CC4A1D34D}" dt="2021-09-22T12:07:10.025" v="0"/>
      <pc:docMkLst>
        <pc:docMk/>
      </pc:docMkLst>
      <pc:sldChg chg="addSp">
        <pc:chgData name="RAM RAJENDRA KORE" userId="S::r.rajendra@iitg.ac.in::446fa8ab-ff40-440e-8af3-9c9567d3b3e3" providerId="AD" clId="Web-{43FD14A4-88A7-4201-81EE-B01CC4A1D34D}" dt="2021-09-22T12:07:10.025" v="0"/>
        <pc:sldMkLst>
          <pc:docMk/>
          <pc:sldMk cId="2697315328" sldId="265"/>
        </pc:sldMkLst>
        <pc:spChg chg="add">
          <ac:chgData name="RAM RAJENDRA KORE" userId="S::r.rajendra@iitg.ac.in::446fa8ab-ff40-440e-8af3-9c9567d3b3e3" providerId="AD" clId="Web-{43FD14A4-88A7-4201-81EE-B01CC4A1D34D}" dt="2021-09-22T12:07:10.025" v="0"/>
          <ac:spMkLst>
            <pc:docMk/>
            <pc:sldMk cId="2697315328" sldId="265"/>
            <ac:spMk id="6" creationId="{85C567AF-6FAB-4D8F-8292-7ED65F564244}"/>
          </ac:spMkLst>
        </pc:spChg>
      </pc:sldChg>
    </pc:docChg>
  </pc:docChgLst>
  <pc:docChgLst>
    <pc:chgData name="MOHAMMAD JUNED" userId="S::mjuned@iitg.ac.in::178511ba-8386-4d03-9e66-b49c354b5bd9" providerId="AD" clId="Web-{6B6932A2-19E3-4CA9-9A24-BC91FF374958}"/>
    <pc:docChg chg="modSld">
      <pc:chgData name="MOHAMMAD JUNED" userId="S::mjuned@iitg.ac.in::178511ba-8386-4d03-9e66-b49c354b5bd9" providerId="AD" clId="Web-{6B6932A2-19E3-4CA9-9A24-BC91FF374958}" dt="2021-07-29T18:55:03.198" v="3" actId="20577"/>
      <pc:docMkLst>
        <pc:docMk/>
      </pc:docMkLst>
      <pc:sldChg chg="modSp">
        <pc:chgData name="MOHAMMAD JUNED" userId="S::mjuned@iitg.ac.in::178511ba-8386-4d03-9e66-b49c354b5bd9" providerId="AD" clId="Web-{6B6932A2-19E3-4CA9-9A24-BC91FF374958}" dt="2021-07-29T18:55:03.198" v="3" actId="20577"/>
        <pc:sldMkLst>
          <pc:docMk/>
          <pc:sldMk cId="3034674673" sldId="276"/>
        </pc:sldMkLst>
        <pc:spChg chg="mod">
          <ac:chgData name="MOHAMMAD JUNED" userId="S::mjuned@iitg.ac.in::178511ba-8386-4d03-9e66-b49c354b5bd9" providerId="AD" clId="Web-{6B6932A2-19E3-4CA9-9A24-BC91FF374958}" dt="2021-07-29T18:55:03.198" v="3" actId="20577"/>
          <ac:spMkLst>
            <pc:docMk/>
            <pc:sldMk cId="3034674673" sldId="276"/>
            <ac:spMk id="3" creationId="{00000000-0000-0000-0000-000000000000}"/>
          </ac:spMkLst>
        </pc:spChg>
      </pc:sldChg>
    </pc:docChg>
  </pc:docChgLst>
  <pc:docChgLst>
    <pc:chgData name="OMENDRA GANGWAR" userId="S::ogangwar@iitg.ac.in::ddeec7aa-ad7a-4f6f-a8ae-77d1c52a0b60" providerId="AD" clId="Web-{E84A10E8-2CC2-4C71-A4E8-C5D6952A1B8F}"/>
    <pc:docChg chg="modSld">
      <pc:chgData name="OMENDRA GANGWAR" userId="S::ogangwar@iitg.ac.in::ddeec7aa-ad7a-4f6f-a8ae-77d1c52a0b60" providerId="AD" clId="Web-{E84A10E8-2CC2-4C71-A4E8-C5D6952A1B8F}" dt="2021-08-01T09:49:57.629" v="0" actId="14100"/>
      <pc:docMkLst>
        <pc:docMk/>
      </pc:docMkLst>
      <pc:sldChg chg="modSp">
        <pc:chgData name="OMENDRA GANGWAR" userId="S::ogangwar@iitg.ac.in::ddeec7aa-ad7a-4f6f-a8ae-77d1c52a0b60" providerId="AD" clId="Web-{E84A10E8-2CC2-4C71-A4E8-C5D6952A1B8F}" dt="2021-08-01T09:49:57.629" v="0" actId="14100"/>
        <pc:sldMkLst>
          <pc:docMk/>
          <pc:sldMk cId="795075459" sldId="259"/>
        </pc:sldMkLst>
        <pc:spChg chg="mod">
          <ac:chgData name="OMENDRA GANGWAR" userId="S::ogangwar@iitg.ac.in::ddeec7aa-ad7a-4f6f-a8ae-77d1c52a0b60" providerId="AD" clId="Web-{E84A10E8-2CC2-4C71-A4E8-C5D6952A1B8F}" dt="2021-08-01T09:49:57.629" v="0" actId="14100"/>
          <ac:spMkLst>
            <pc:docMk/>
            <pc:sldMk cId="795075459" sldId="259"/>
            <ac:spMk id="3" creationId="{00000000-0000-0000-0000-000000000000}"/>
          </ac:spMkLst>
        </pc:spChg>
      </pc:sldChg>
    </pc:docChg>
  </pc:docChgLst>
  <pc:docChgLst>
    <pc:chgData name="MOHAMMAD JUNED" userId="S::mjuned@iitg.ac.in::178511ba-8386-4d03-9e66-b49c354b5bd9" providerId="AD" clId="Web-{DBFC21A5-2446-481F-A452-FDEC2BA991B5}"/>
    <pc:docChg chg="modSld">
      <pc:chgData name="MOHAMMAD JUNED" userId="S::mjuned@iitg.ac.in::178511ba-8386-4d03-9e66-b49c354b5bd9" providerId="AD" clId="Web-{DBFC21A5-2446-481F-A452-FDEC2BA991B5}" dt="2021-08-07T13:43:09.855" v="1"/>
      <pc:docMkLst>
        <pc:docMk/>
      </pc:docMkLst>
      <pc:sldChg chg="modSp">
        <pc:chgData name="MOHAMMAD JUNED" userId="S::mjuned@iitg.ac.in::178511ba-8386-4d03-9e66-b49c354b5bd9" providerId="AD" clId="Web-{DBFC21A5-2446-481F-A452-FDEC2BA991B5}" dt="2021-08-07T13:43:09.855" v="1"/>
        <pc:sldMkLst>
          <pc:docMk/>
          <pc:sldMk cId="1272832945" sldId="258"/>
        </pc:sldMkLst>
        <pc:graphicFrameChg chg="modGraphic">
          <ac:chgData name="MOHAMMAD JUNED" userId="S::mjuned@iitg.ac.in::178511ba-8386-4d03-9e66-b49c354b5bd9" providerId="AD" clId="Web-{DBFC21A5-2446-481F-A452-FDEC2BA991B5}" dt="2021-08-07T13:43:09.855" v="1"/>
          <ac:graphicFrameMkLst>
            <pc:docMk/>
            <pc:sldMk cId="1272832945" sldId="258"/>
            <ac:graphicFrameMk id="6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26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4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6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6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9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91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95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7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8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6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5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2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8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3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2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id:st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id:st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" TargetMode="External"/><Relationship Id="rId2" Type="http://schemas.openxmlformats.org/officeDocument/2006/relationships/hyperlink" Target="https://www.iitg.ac.in/ashok/MA5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911"/>
            <a:ext cx="10515600" cy="4569052"/>
          </a:xfrm>
        </p:spPr>
        <p:txBody>
          <a:bodyPr/>
          <a:lstStyle/>
          <a:p>
            <a:r>
              <a:rPr lang="en-IN" dirty="0"/>
              <a:t>Overview of data models</a:t>
            </a:r>
          </a:p>
          <a:p>
            <a:r>
              <a:rPr lang="en-IN" dirty="0"/>
              <a:t>Basics of the relational database model</a:t>
            </a:r>
          </a:p>
          <a:p>
            <a:r>
              <a:rPr lang="en-IN" dirty="0"/>
              <a:t>Developing database applications</a:t>
            </a:r>
          </a:p>
          <a:p>
            <a:pPr lvl="1"/>
            <a:r>
              <a:rPr lang="en-IN" dirty="0"/>
              <a:t>Emphasis on application development</a:t>
            </a:r>
          </a:p>
          <a:p>
            <a:pPr lvl="1"/>
            <a:r>
              <a:rPr lang="en-IN" dirty="0"/>
              <a:t>PHP and SQL</a:t>
            </a:r>
          </a:p>
          <a:p>
            <a:r>
              <a:rPr lang="en-IN" dirty="0"/>
              <a:t>At the end of the course, you should be able to understand database requirements and translate it into a valid database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7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Ex: University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External Schema (View): </a:t>
            </a:r>
          </a:p>
          <a:p>
            <a:pPr lvl="1">
              <a:buSzPct val="75000"/>
            </a:pPr>
            <a:r>
              <a:rPr lang="en-US" altLang="en-US" i="1" dirty="0" err="1"/>
              <a:t>Course_taught</a:t>
            </a:r>
            <a:r>
              <a:rPr lang="en-US" altLang="en-US" i="1" dirty="0"/>
              <a:t>(</a:t>
            </a:r>
            <a:r>
              <a:rPr lang="en-US" altLang="en-US" i="1" dirty="0">
                <a:hlinkClick r:id="rId3"/>
              </a:rPr>
              <a:t>cid:string</a:t>
            </a:r>
            <a:r>
              <a:rPr lang="en-US" altLang="en-US" i="1" dirty="0"/>
              <a:t>, </a:t>
            </a:r>
            <a:r>
              <a:rPr lang="en-US" altLang="en-US" i="1" dirty="0" err="1"/>
              <a:t>cname</a:t>
            </a:r>
            <a:r>
              <a:rPr lang="en-US" altLang="en-US" i="1" dirty="0"/>
              <a:t>: string, fid: string, </a:t>
            </a:r>
            <a:r>
              <a:rPr lang="en-US" altLang="en-US" i="1" dirty="0" err="1"/>
              <a:t>fname</a:t>
            </a:r>
            <a:r>
              <a:rPr lang="en-US" altLang="en-US" i="1" dirty="0"/>
              <a:t>: string)</a:t>
            </a:r>
          </a:p>
          <a:p>
            <a:r>
              <a:rPr lang="en-US" altLang="en-US" dirty="0"/>
              <a:t>Conceptual schema:                  </a:t>
            </a:r>
          </a:p>
          <a:p>
            <a:pPr lvl="1">
              <a:buSzPct val="75000"/>
            </a:pPr>
            <a:r>
              <a:rPr lang="en-US" altLang="en-US" i="1" dirty="0"/>
              <a:t>Courses(cid: string, </a:t>
            </a:r>
            <a:r>
              <a:rPr lang="en-US" altLang="en-US" i="1" dirty="0" err="1"/>
              <a:t>cname:string</a:t>
            </a:r>
            <a:r>
              <a:rPr lang="en-US" altLang="en-US" i="1" dirty="0"/>
              <a:t>, </a:t>
            </a:r>
            <a:r>
              <a:rPr lang="en-US" altLang="en-US" i="1" dirty="0" err="1"/>
              <a:t>credits:integer</a:t>
            </a:r>
            <a:r>
              <a:rPr lang="en-US" altLang="en-US" i="1" dirty="0"/>
              <a:t>)</a:t>
            </a:r>
          </a:p>
          <a:p>
            <a:pPr lvl="1">
              <a:buSzPct val="75000"/>
            </a:pPr>
            <a:r>
              <a:rPr lang="en-US" altLang="en-US" i="1" dirty="0"/>
              <a:t>Faculty(fid: string, </a:t>
            </a:r>
            <a:r>
              <a:rPr lang="en-US" altLang="en-US" i="1" dirty="0" err="1"/>
              <a:t>fname</a:t>
            </a:r>
            <a:r>
              <a:rPr lang="en-US" altLang="en-US" i="1" dirty="0"/>
              <a:t>: string, </a:t>
            </a:r>
            <a:r>
              <a:rPr lang="en-US" altLang="en-US" i="1" dirty="0" err="1"/>
              <a:t>sal:real</a:t>
            </a:r>
            <a:r>
              <a:rPr lang="en-US" altLang="en-US" i="1" dirty="0"/>
              <a:t>) </a:t>
            </a:r>
          </a:p>
          <a:p>
            <a:pPr lvl="1">
              <a:buSzPct val="75000"/>
            </a:pPr>
            <a:r>
              <a:rPr lang="en-US" altLang="en-US" i="1" dirty="0"/>
              <a:t> Teaches(fid: string, cid:string)</a:t>
            </a:r>
          </a:p>
          <a:p>
            <a:r>
              <a:rPr lang="en-US" altLang="en-US" dirty="0"/>
              <a:t>Physical schema:</a:t>
            </a:r>
          </a:p>
          <a:p>
            <a:pPr lvl="1">
              <a:buSzPct val="75000"/>
            </a:pPr>
            <a:r>
              <a:rPr lang="en-US" altLang="en-US" dirty="0"/>
              <a:t>Relations stored as unordered files. </a:t>
            </a:r>
          </a:p>
          <a:p>
            <a:pPr lvl="1">
              <a:buSzPct val="75000"/>
            </a:pPr>
            <a:r>
              <a:rPr lang="en-US" altLang="en-US" dirty="0"/>
              <a:t>Index on first column of Courses.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07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351338"/>
          </a:xfrm>
        </p:spPr>
        <p:txBody>
          <a:bodyPr/>
          <a:lstStyle/>
          <a:p>
            <a:r>
              <a:rPr lang="en-IN" dirty="0"/>
              <a:t>Data independence is one of the most important advantage of using a DBMS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8943" y="2370137"/>
            <a:ext cx="475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Logical data independence:  </a:t>
            </a:r>
            <a:r>
              <a:rPr lang="en-US" altLang="en-US" dirty="0"/>
              <a:t>Protection from changes in </a:t>
            </a:r>
            <a:r>
              <a:rPr lang="en-US" altLang="en-US" i="1" dirty="0"/>
              <a:t>logical </a:t>
            </a:r>
            <a:r>
              <a:rPr lang="en-US" altLang="en-US" dirty="0"/>
              <a:t>structure of data.</a:t>
            </a:r>
          </a:p>
          <a:p>
            <a:r>
              <a:rPr lang="en-US" altLang="en-US" b="1" dirty="0"/>
              <a:t>Physical data independence:   </a:t>
            </a:r>
            <a:r>
              <a:rPr lang="en-US" altLang="en-US" dirty="0"/>
              <a:t>Protection from changes in </a:t>
            </a:r>
            <a:r>
              <a:rPr lang="en-US" altLang="en-US" i="1" dirty="0"/>
              <a:t>physical</a:t>
            </a:r>
            <a:r>
              <a:rPr lang="en-US" altLang="en-US" dirty="0"/>
              <a:t> structure of data.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7263"/>
            <a:ext cx="5669172" cy="34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Ex: 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560"/>
            <a:ext cx="10515600" cy="4351338"/>
          </a:xfrm>
        </p:spPr>
        <p:txBody>
          <a:bodyPr/>
          <a:lstStyle/>
          <a:p>
            <a:r>
              <a:rPr lang="en-US" altLang="en-US" dirty="0"/>
              <a:t>Conceptual schema:  Changes in faculty relation               </a:t>
            </a:r>
          </a:p>
          <a:p>
            <a:pPr lvl="1">
              <a:buSzPct val="75000"/>
            </a:pPr>
            <a:r>
              <a:rPr lang="en-US" altLang="en-US" i="1" dirty="0"/>
              <a:t>Courses(cid: string, </a:t>
            </a:r>
            <a:r>
              <a:rPr lang="en-US" altLang="en-US" i="1" dirty="0" err="1"/>
              <a:t>cname:string</a:t>
            </a:r>
            <a:r>
              <a:rPr lang="en-US" altLang="en-US" i="1" dirty="0"/>
              <a:t>, </a:t>
            </a:r>
            <a:r>
              <a:rPr lang="en-US" altLang="en-US" i="1" dirty="0" err="1"/>
              <a:t>credits:integer</a:t>
            </a:r>
            <a:r>
              <a:rPr lang="en-US" altLang="en-US" i="1" dirty="0"/>
              <a:t>)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rgbClr val="FF0000"/>
                </a:solidFill>
              </a:rPr>
              <a:t>Faculty(fid: string, </a:t>
            </a:r>
            <a:r>
              <a:rPr lang="en-US" altLang="en-US" i="1" dirty="0" err="1">
                <a:solidFill>
                  <a:srgbClr val="FF0000"/>
                </a:solidFill>
              </a:rPr>
              <a:t>fname</a:t>
            </a:r>
            <a:r>
              <a:rPr lang="en-US" altLang="en-US" i="1" dirty="0">
                <a:solidFill>
                  <a:srgbClr val="FF0000"/>
                </a:solidFill>
              </a:rPr>
              <a:t>: string, </a:t>
            </a:r>
            <a:r>
              <a:rPr lang="en-US" altLang="en-US" i="1" dirty="0" err="1">
                <a:solidFill>
                  <a:srgbClr val="FF0000"/>
                </a:solidFill>
              </a:rPr>
              <a:t>sal:real</a:t>
            </a:r>
            <a:r>
              <a:rPr lang="en-US" altLang="en-US" i="1" dirty="0">
                <a:solidFill>
                  <a:srgbClr val="FF0000"/>
                </a:solidFill>
              </a:rPr>
              <a:t>)  </a:t>
            </a:r>
            <a:r>
              <a:rPr lang="en-US" altLang="en-US" i="1" dirty="0"/>
              <a:t>changed to two relations</a:t>
            </a:r>
          </a:p>
          <a:p>
            <a:pPr marL="457200" lvl="1" indent="0">
              <a:buSzPct val="75000"/>
              <a:buNone/>
            </a:pPr>
            <a:r>
              <a:rPr lang="en-US" altLang="en-US" i="1" dirty="0"/>
              <a:t>  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</a:rPr>
              <a:t>Faculty_public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(fid: string,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</a:rPr>
              <a:t>fname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: string, address: string)</a:t>
            </a:r>
          </a:p>
          <a:p>
            <a:pPr marL="457200" lvl="1" indent="0">
              <a:buSzPct val="75000"/>
              <a:buNone/>
            </a:pPr>
            <a:r>
              <a:rPr lang="en-US" altLang="en-US" i="1" dirty="0"/>
              <a:t>  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</a:rPr>
              <a:t>Faculty_private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(fid: string, </a:t>
            </a:r>
            <a:r>
              <a:rPr lang="en-US" altLang="en-US" i="1" dirty="0" err="1">
                <a:solidFill>
                  <a:schemeClr val="accent5">
                    <a:lumMod val="50000"/>
                  </a:schemeClr>
                </a:solidFill>
              </a:rPr>
              <a:t>sal</a:t>
            </a:r>
            <a:r>
              <a:rPr lang="en-US" altLang="en-US" i="1" dirty="0">
                <a:solidFill>
                  <a:schemeClr val="accent5">
                    <a:lumMod val="50000"/>
                  </a:schemeClr>
                </a:solidFill>
              </a:rPr>
              <a:t>: real);</a:t>
            </a:r>
          </a:p>
          <a:p>
            <a:pPr lvl="1">
              <a:buSzPct val="75000"/>
            </a:pPr>
            <a:r>
              <a:rPr lang="en-US" altLang="en-US" i="1" dirty="0"/>
              <a:t> Teaches(fid: string, cid:string)</a:t>
            </a:r>
          </a:p>
          <a:p>
            <a:r>
              <a:rPr lang="en-US" altLang="en-US" dirty="0"/>
              <a:t>External Schema (View): remains unchanged!</a:t>
            </a:r>
          </a:p>
          <a:p>
            <a:pPr lvl="1">
              <a:buSzPct val="75000"/>
            </a:pPr>
            <a:r>
              <a:rPr lang="en-US" altLang="en-US" i="1" dirty="0" err="1"/>
              <a:t>Course_taught</a:t>
            </a:r>
            <a:r>
              <a:rPr lang="en-US" altLang="en-US" i="1" dirty="0"/>
              <a:t>(</a:t>
            </a:r>
            <a:r>
              <a:rPr lang="en-US" altLang="en-US" i="1" dirty="0">
                <a:hlinkClick r:id="rId3"/>
              </a:rPr>
              <a:t>cid:string</a:t>
            </a:r>
            <a:r>
              <a:rPr lang="en-US" altLang="en-US" i="1" dirty="0"/>
              <a:t>, </a:t>
            </a:r>
            <a:r>
              <a:rPr lang="en-US" altLang="en-US" i="1" dirty="0" err="1"/>
              <a:t>cname</a:t>
            </a:r>
            <a:r>
              <a:rPr lang="en-US" altLang="en-US" i="1" dirty="0"/>
              <a:t>: string, fid: string, </a:t>
            </a:r>
            <a:r>
              <a:rPr lang="en-US" altLang="en-US" i="1" dirty="0" err="1"/>
              <a:t>fname</a:t>
            </a:r>
            <a:r>
              <a:rPr lang="en-US" altLang="en-US" i="1" dirty="0"/>
              <a:t>: string)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56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en-US" dirty="0"/>
              <a:t>Concurrent execution of user programs is essential for good DBMS performance.</a:t>
            </a:r>
          </a:p>
          <a:p>
            <a:pPr lvl="1">
              <a:buSzPct val="75000"/>
            </a:pPr>
            <a:r>
              <a:rPr lang="en-US" altLang="en-US" dirty="0"/>
              <a:t>Because disk accesses are frequent, and relatively slow, </a:t>
            </a:r>
          </a:p>
          <a:p>
            <a:pPr lvl="1">
              <a:buSzPct val="75000"/>
            </a:pPr>
            <a:r>
              <a:rPr lang="en-US" altLang="en-US" dirty="0"/>
              <a:t>keep the CPU working on several user programs concurrently.</a:t>
            </a:r>
          </a:p>
          <a:p>
            <a:r>
              <a:rPr lang="en-US" altLang="en-US" dirty="0"/>
              <a:t>Interleaving actions of different user programs can lead to inconsistency: 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cheque</a:t>
            </a:r>
            <a:r>
              <a:rPr lang="en-US" altLang="en-US" dirty="0"/>
              <a:t> is cleared while account balance is being computed.</a:t>
            </a:r>
          </a:p>
          <a:p>
            <a:r>
              <a:rPr lang="en-US" altLang="en-US" dirty="0"/>
              <a:t>DBMS ensures such anomalies don’t arise</a:t>
            </a:r>
          </a:p>
          <a:p>
            <a:pPr lvl="1"/>
            <a:r>
              <a:rPr lang="en-US" altLang="en-US" dirty="0"/>
              <a:t>Give users the illusion of a single-user 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 vs. Databases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27821"/>
              </p:ext>
            </p:extLst>
          </p:nvPr>
        </p:nvGraphicFramePr>
        <p:xfrm>
          <a:off x="838200" y="1508633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50449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9248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6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DBMS is a collection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File system is a collection of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5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abstract view of data, hides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Provides detail of data representation</a:t>
                      </a:r>
                      <a:r>
                        <a:rPr lang="en-IN" sz="2800" baseline="0" dirty="0"/>
                        <a:t> and storage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8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800" dirty="0"/>
                        <a:t>Concurrent access, recovery from crashes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Does not have a crash</a:t>
                      </a:r>
                      <a:r>
                        <a:rPr lang="en-IN" sz="2800" baseline="0" dirty="0"/>
                        <a:t> mechanism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5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Data integrity</a:t>
                      </a:r>
                      <a:r>
                        <a:rPr lang="en-IN" sz="2800" baseline="0" dirty="0"/>
                        <a:t> and security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Difficult to protect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Provide</a:t>
                      </a:r>
                      <a:r>
                        <a:rPr lang="en-IN" sz="2800" baseline="0" dirty="0"/>
                        <a:t> </a:t>
                      </a:r>
                      <a:r>
                        <a:rPr lang="en-IN" sz="2800" dirty="0"/>
                        <a:t>sophisticated techniques to store and retrieve the data.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File system can't efficiently store and retrieve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4223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11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Pop-up Quiz 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Database Management System (DBMS) is:</a:t>
            </a:r>
          </a:p>
          <a:p>
            <a:pPr marL="914400" lvl="1" indent="-457200">
              <a:buAutoNum type="alphaLcParenBoth"/>
            </a:pPr>
            <a:r>
              <a:rPr lang="en-IN" dirty="0"/>
              <a:t>Collection of data describing one particular enterprise</a:t>
            </a:r>
          </a:p>
          <a:p>
            <a:pPr marL="914400" lvl="1" indent="-457200">
              <a:buAutoNum type="alphaLcParenBoth"/>
            </a:pPr>
            <a:r>
              <a:rPr lang="en-IN" dirty="0"/>
              <a:t>Collection of programs to access data</a:t>
            </a:r>
          </a:p>
          <a:p>
            <a:pPr marL="914400" lvl="1" indent="-457200">
              <a:buAutoNum type="alphaLcParenBoth"/>
            </a:pPr>
            <a:r>
              <a:rPr lang="en-IN" dirty="0"/>
              <a:t>Collection of hardware and software to manage a database</a:t>
            </a:r>
          </a:p>
          <a:p>
            <a:pPr marL="914400" lvl="1" indent="-457200">
              <a:buAutoNum type="alphaLcParenBoth"/>
            </a:pPr>
            <a:r>
              <a:rPr lang="en-IN" dirty="0"/>
              <a:t>All of the above</a:t>
            </a:r>
          </a:p>
          <a:p>
            <a:pPr marL="914400" lvl="1" indent="-457200">
              <a:buAutoNum type="alphaLcParenBoth"/>
            </a:pPr>
            <a:endParaRPr lang="en-IN" dirty="0"/>
          </a:p>
          <a:p>
            <a:r>
              <a:rPr lang="en-IN" dirty="0"/>
              <a:t>Disadvantage of a file system to store data (</a:t>
            </a:r>
            <a:r>
              <a:rPr lang="en-IN"/>
              <a:t>as compared to DBMS)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(a) Data redundancy and consistency</a:t>
            </a:r>
          </a:p>
          <a:p>
            <a:pPr marL="457200" lvl="1" indent="0">
              <a:buNone/>
            </a:pPr>
            <a:r>
              <a:rPr lang="en-IN" dirty="0"/>
              <a:t>(b) Difficulty in accessing data</a:t>
            </a:r>
          </a:p>
          <a:p>
            <a:pPr marL="457200" lvl="1" indent="0">
              <a:buNone/>
            </a:pPr>
            <a:r>
              <a:rPr lang="en-IN" dirty="0"/>
              <a:t>(c) Need to regularly backup the data</a:t>
            </a:r>
          </a:p>
          <a:p>
            <a:pPr marL="457200" lvl="1" indent="0">
              <a:buNone/>
            </a:pPr>
            <a:r>
              <a:rPr lang="en-IN" dirty="0"/>
              <a:t>(d) All of the above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79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Pop-up Quiz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relational database (RDBMS) is a collection of:</a:t>
            </a:r>
          </a:p>
          <a:p>
            <a:pPr marL="914400" lvl="1" indent="-457200">
              <a:buAutoNum type="alphaLcParenBoth"/>
            </a:pPr>
            <a:r>
              <a:rPr lang="en-IN" dirty="0"/>
              <a:t>fields</a:t>
            </a:r>
          </a:p>
          <a:p>
            <a:pPr marL="914400" lvl="1" indent="-457200">
              <a:buAutoNum type="alphaLcParenBoth"/>
            </a:pPr>
            <a:r>
              <a:rPr lang="en-IN" dirty="0"/>
              <a:t>attributes</a:t>
            </a:r>
          </a:p>
          <a:p>
            <a:pPr marL="914400" lvl="1" indent="-457200">
              <a:buAutoNum type="alphaLcParenBoth"/>
            </a:pPr>
            <a:r>
              <a:rPr lang="en-IN" dirty="0"/>
              <a:t>records</a:t>
            </a:r>
          </a:p>
          <a:p>
            <a:pPr marL="914400" lvl="1" indent="-457200">
              <a:buAutoNum type="alphaLcParenBoth"/>
            </a:pPr>
            <a:r>
              <a:rPr lang="en-IN" dirty="0"/>
              <a:t>tables</a:t>
            </a:r>
          </a:p>
          <a:p>
            <a:pPr marL="914400" lvl="1" indent="-457200">
              <a:buAutoNum type="alphaLcParenBoth"/>
            </a:pPr>
            <a:endParaRPr lang="en-IN" dirty="0"/>
          </a:p>
          <a:p>
            <a:r>
              <a:rPr lang="en-IN" dirty="0"/>
              <a:t>A database schema is the __________ that defines the data structure</a:t>
            </a:r>
          </a:p>
          <a:p>
            <a:pPr marL="457200" lvl="1" indent="0">
              <a:buNone/>
            </a:pPr>
            <a:r>
              <a:rPr lang="en-IN" dirty="0"/>
              <a:t>(a) blueprint</a:t>
            </a:r>
          </a:p>
          <a:p>
            <a:pPr marL="457200" lvl="1" indent="0">
              <a:buNone/>
            </a:pPr>
            <a:r>
              <a:rPr lang="en-IN" dirty="0"/>
              <a:t>(b) set of relations</a:t>
            </a:r>
          </a:p>
          <a:p>
            <a:pPr marL="457200" lvl="1" indent="0">
              <a:buNone/>
            </a:pPr>
            <a:r>
              <a:rPr lang="en-IN" dirty="0"/>
              <a:t>(c)  attributes</a:t>
            </a:r>
          </a:p>
          <a:p>
            <a:pPr marL="457200" lvl="1" indent="0">
              <a:buNone/>
            </a:pPr>
            <a:r>
              <a:rPr lang="en-IN" dirty="0"/>
              <a:t>(d) records/tuples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17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People 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825625"/>
            <a:ext cx="106832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Database implementers</a:t>
            </a:r>
          </a:p>
          <a:p>
            <a:pPr lvl="1"/>
            <a:r>
              <a:rPr lang="en-IN" dirty="0"/>
              <a:t>Oracle, MySQL, </a:t>
            </a:r>
            <a:r>
              <a:rPr lang="en-IN"/>
              <a:t>SQLServer</a:t>
            </a:r>
            <a:r>
              <a:rPr lang="en-IN" dirty="0"/>
              <a:t> (from MS), Ms-Access, PostgreSQL, </a:t>
            </a:r>
          </a:p>
          <a:p>
            <a:r>
              <a:rPr lang="en-IN" dirty="0"/>
              <a:t>Application Programmer</a:t>
            </a:r>
          </a:p>
          <a:p>
            <a:pPr lvl="1"/>
            <a:r>
              <a:rPr lang="en-IN" dirty="0"/>
              <a:t>Build packages that facilitate data access for end users</a:t>
            </a:r>
          </a:p>
          <a:p>
            <a:pPr lvl="1"/>
            <a:r>
              <a:rPr lang="en-IN" dirty="0"/>
              <a:t>Build enterprise applications/web services on top of DBMS</a:t>
            </a:r>
          </a:p>
          <a:p>
            <a:r>
              <a:rPr lang="en-IN" dirty="0"/>
              <a:t>Database Administrator</a:t>
            </a:r>
          </a:p>
          <a:p>
            <a:pPr lvl="1"/>
            <a:r>
              <a:rPr lang="en-IN" dirty="0"/>
              <a:t>Design conceptual and physical schema</a:t>
            </a:r>
          </a:p>
          <a:p>
            <a:pPr lvl="1"/>
            <a:r>
              <a:rPr lang="en-IN" dirty="0"/>
              <a:t>Security and authorization – prevent unauthorised access</a:t>
            </a:r>
          </a:p>
          <a:p>
            <a:pPr lvl="1"/>
            <a:r>
              <a:rPr lang="en-IN" dirty="0"/>
              <a:t>Data availability and recovery  </a:t>
            </a:r>
          </a:p>
          <a:p>
            <a:pPr lvl="1"/>
            <a:r>
              <a:rPr lang="en-IN" dirty="0"/>
              <a:t>Database tuning: Modify the DB to cater to users needs which evolve over time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67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b="1" dirty="0"/>
              <a:t>Database</a:t>
            </a:r>
            <a:r>
              <a:rPr lang="en-IN" dirty="0"/>
              <a:t>: contains one or more relation (table)</a:t>
            </a:r>
          </a:p>
          <a:p>
            <a:r>
              <a:rPr lang="en-IN" b="1" dirty="0"/>
              <a:t>Relation</a:t>
            </a:r>
            <a:r>
              <a:rPr lang="en-IN" dirty="0"/>
              <a:t> (or table): contains tuples (and attributes)</a:t>
            </a:r>
          </a:p>
          <a:p>
            <a:r>
              <a:rPr lang="en-IN" b="1" dirty="0"/>
              <a:t>Tuple</a:t>
            </a:r>
            <a:r>
              <a:rPr lang="en-IN" dirty="0"/>
              <a:t> (or row): a set of attributes which generally represent an entity (person, music track, …)</a:t>
            </a:r>
          </a:p>
          <a:p>
            <a:r>
              <a:rPr lang="en-IN" b="1" dirty="0"/>
              <a:t>Attribute</a:t>
            </a:r>
            <a:r>
              <a:rPr lang="en-IN" dirty="0"/>
              <a:t> (column or field): One of possibly many elements of the data corresponding to the object represented by the row</a:t>
            </a:r>
          </a:p>
          <a:p>
            <a:r>
              <a:rPr lang="en-IN" dirty="0"/>
              <a:t> </a:t>
            </a:r>
            <a:r>
              <a:rPr lang="en-IN" b="1" dirty="0"/>
              <a:t>Data Model</a:t>
            </a:r>
            <a:r>
              <a:rPr lang="en-IN" dirty="0"/>
              <a:t>: Description of how data is stored and processed </a:t>
            </a:r>
          </a:p>
          <a:p>
            <a:r>
              <a:rPr lang="en-IN" b="1" dirty="0"/>
              <a:t>Schema</a:t>
            </a:r>
            <a:r>
              <a:rPr lang="en-IN" dirty="0"/>
              <a:t>: Description of particular collection of data using a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95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</a:t>
            </a:r>
            <a:r>
              <a:rPr lang="en-IN" dirty="0" err="1"/>
              <a:t>Administrivia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hlinkClick r:id="rId2"/>
              </a:rPr>
              <a:t>https://www.iitg.ac.in/ashok/MA518</a:t>
            </a:r>
            <a:endParaRPr lang="en-IN" dirty="0"/>
          </a:p>
          <a:p>
            <a:pPr lvl="1"/>
            <a:r>
              <a:rPr lang="en-IN" dirty="0"/>
              <a:t>Please check the site frequently for updates</a:t>
            </a:r>
          </a:p>
          <a:p>
            <a:r>
              <a:rPr lang="en-IN" dirty="0"/>
              <a:t>Required Text</a:t>
            </a:r>
          </a:p>
          <a:p>
            <a:pPr lvl="1"/>
            <a:r>
              <a:rPr lang="en-US" altLang="en-US" dirty="0"/>
              <a:t>Raghu Ramakrishnan and Johannes Gehrke, </a:t>
            </a:r>
          </a:p>
          <a:p>
            <a:pPr marL="457200" lvl="1" indent="0">
              <a:buNone/>
            </a:pPr>
            <a:r>
              <a:rPr lang="en-US" altLang="en-US" i="1" dirty="0"/>
              <a:t>   Database Management Systems</a:t>
            </a:r>
            <a:r>
              <a:rPr lang="en-US" altLang="en-US" dirty="0"/>
              <a:t>, 3/e</a:t>
            </a:r>
          </a:p>
          <a:p>
            <a:r>
              <a:rPr lang="en-IN" dirty="0"/>
              <a:t>Other useful sites/texts</a:t>
            </a:r>
          </a:p>
          <a:p>
            <a:pPr lvl="1"/>
            <a:r>
              <a:rPr lang="en-IN" dirty="0">
                <a:cs typeface="Calibri"/>
                <a:hlinkClick r:id="rId3"/>
              </a:rPr>
              <a:t>https://dev.mysql.com/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Books on PHP and MySQL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7947" y="2267744"/>
            <a:ext cx="2667000" cy="34671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mathematical formalism (or conceptual way) for describing the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parts:</a:t>
            </a:r>
          </a:p>
          <a:p>
            <a:pPr lvl="1"/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58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124979"/>
            <a:ext cx="10515600" cy="1325563"/>
          </a:xfrm>
        </p:spPr>
        <p:txBody>
          <a:bodyPr/>
          <a:lstStyle/>
          <a:p>
            <a:r>
              <a:rPr lang="en-IN" dirty="0"/>
              <a:t>Course Outline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14559"/>
              </p:ext>
            </p:extLst>
          </p:nvPr>
        </p:nvGraphicFramePr>
        <p:xfrm>
          <a:off x="669841" y="1317859"/>
          <a:ext cx="1051559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88">
                  <a:extLst>
                    <a:ext uri="{9D8B030D-6E8A-4147-A177-3AD203B41FA5}">
                      <a16:colId xmlns:a16="http://schemas.microsoft.com/office/drawing/2014/main" val="3150627226"/>
                    </a:ext>
                  </a:extLst>
                </a:gridCol>
                <a:gridCol w="4730750">
                  <a:extLst>
                    <a:ext uri="{9D8B030D-6E8A-4147-A177-3AD203B41FA5}">
                      <a16:colId xmlns:a16="http://schemas.microsoft.com/office/drawing/2014/main" val="1231841410"/>
                    </a:ext>
                  </a:extLst>
                </a:gridCol>
                <a:gridCol w="4681659">
                  <a:extLst>
                    <a:ext uri="{9D8B030D-6E8A-4147-A177-3AD203B41FA5}">
                      <a16:colId xmlns:a16="http://schemas.microsoft.com/office/drawing/2014/main" val="62791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Week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3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Overview;</a:t>
                      </a:r>
                      <a:r>
                        <a:rPr lang="en-IN" sz="2000" baseline="0" dirty="0"/>
                        <a:t> </a:t>
                      </a:r>
                      <a:r>
                        <a:rPr lang="en-IN" sz="2000" dirty="0"/>
                        <a:t>Internet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9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PHP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  <a:r>
                        <a:rPr lang="en-IN" sz="2000" baseline="0" dirty="0"/>
                        <a:t> - 5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Database</a:t>
                      </a:r>
                      <a:r>
                        <a:rPr lang="en-IN" sz="2000" baseline="0" dirty="0"/>
                        <a:t> Design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C00000"/>
                          </a:solidFill>
                        </a:rPr>
                        <a:t>20-Aug-2021:</a:t>
                      </a:r>
                      <a:r>
                        <a:rPr lang="en-IN" sz="2000" b="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IN" sz="2000" b="0" dirty="0">
                          <a:solidFill>
                            <a:srgbClr val="C00000"/>
                          </a:solidFill>
                        </a:rPr>
                        <a:t>Quiz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9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6 - 8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Relational</a:t>
                      </a:r>
                      <a:r>
                        <a:rPr lang="en-IN" sz="2000" baseline="0" dirty="0"/>
                        <a:t> Model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C00000"/>
                          </a:solidFill>
                        </a:rPr>
                        <a:t>10-Sept-2021: Quiz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C00000"/>
                          </a:solidFill>
                        </a:rPr>
                        <a:t>Mid-Semester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20</a:t>
                      </a:r>
                      <a:r>
                        <a:rPr lang="en-IN" sz="2000" b="1" baseline="0" dirty="0"/>
                        <a:t> – 26 Sept 2021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9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9 -10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Relational Algebra/Calculus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0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11 -12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C00000"/>
                          </a:solidFill>
                        </a:rPr>
                        <a:t>14-Oct-2021: Quiz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13 - 14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Schema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15 - 16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Database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C00000"/>
                          </a:solidFill>
                        </a:rPr>
                        <a:t>15-Nov-2021:</a:t>
                      </a:r>
                      <a:r>
                        <a:rPr lang="en-IN" sz="2000" b="0" baseline="0" dirty="0">
                          <a:solidFill>
                            <a:srgbClr val="C00000"/>
                          </a:solidFill>
                        </a:rPr>
                        <a:t> Quiz 4</a:t>
                      </a:r>
                      <a:endParaRPr lang="en-IN" sz="20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C00000"/>
                          </a:solidFill>
                        </a:rPr>
                        <a:t>End-Semester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20 – 25 Nov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3348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3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385"/>
            <a:ext cx="10515600" cy="4351338"/>
          </a:xfrm>
        </p:spPr>
        <p:txBody>
          <a:bodyPr/>
          <a:lstStyle/>
          <a:p>
            <a:r>
              <a:rPr lang="en-IN" dirty="0"/>
              <a:t>Lab Assignments/viva/Project				:	25 points</a:t>
            </a:r>
          </a:p>
          <a:p>
            <a:pPr lvl="1"/>
            <a:r>
              <a:rPr lang="en-IN" dirty="0"/>
              <a:t>Great emphasis on the labs</a:t>
            </a:r>
          </a:p>
          <a:p>
            <a:r>
              <a:rPr lang="en-IN" dirty="0"/>
              <a:t>Quiz/Assignment	/Class Participation		:     	15 points</a:t>
            </a:r>
          </a:p>
          <a:p>
            <a:pPr lvl="1"/>
            <a:r>
              <a:rPr lang="en-IN" dirty="0"/>
              <a:t>4 quizzes have been planned</a:t>
            </a:r>
          </a:p>
          <a:p>
            <a:r>
              <a:rPr lang="en-IN" dirty="0"/>
              <a:t>Mid Semester						:	25 points</a:t>
            </a:r>
          </a:p>
          <a:p>
            <a:r>
              <a:rPr lang="en-IN" dirty="0"/>
              <a:t>End-Semester						:	35 points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8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Lab 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8727"/>
              </p:ext>
            </p:extLst>
          </p:nvPr>
        </p:nvGraphicFramePr>
        <p:xfrm>
          <a:off x="682752" y="1114742"/>
          <a:ext cx="1067104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92">
                  <a:extLst>
                    <a:ext uri="{9D8B030D-6E8A-4147-A177-3AD203B41FA5}">
                      <a16:colId xmlns:a16="http://schemas.microsoft.com/office/drawing/2014/main" val="4112111430"/>
                    </a:ext>
                  </a:extLst>
                </a:gridCol>
                <a:gridCol w="3174655">
                  <a:extLst>
                    <a:ext uri="{9D8B030D-6E8A-4147-A177-3AD203B41FA5}">
                      <a16:colId xmlns:a16="http://schemas.microsoft.com/office/drawing/2014/main" val="3393002282"/>
                    </a:ext>
                  </a:extLst>
                </a:gridCol>
                <a:gridCol w="1300950">
                  <a:extLst>
                    <a:ext uri="{9D8B030D-6E8A-4147-A177-3AD203B41FA5}">
                      <a16:colId xmlns:a16="http://schemas.microsoft.com/office/drawing/2014/main" val="2114699122"/>
                    </a:ext>
                  </a:extLst>
                </a:gridCol>
                <a:gridCol w="962027">
                  <a:extLst>
                    <a:ext uri="{9D8B030D-6E8A-4147-A177-3AD203B41FA5}">
                      <a16:colId xmlns:a16="http://schemas.microsoft.com/office/drawing/2014/main" val="3184154449"/>
                    </a:ext>
                  </a:extLst>
                </a:gridCol>
                <a:gridCol w="2836749">
                  <a:extLst>
                    <a:ext uri="{9D8B030D-6E8A-4147-A177-3AD203B41FA5}">
                      <a16:colId xmlns:a16="http://schemas.microsoft.com/office/drawing/2014/main" val="2094965453"/>
                    </a:ext>
                  </a:extLst>
                </a:gridCol>
                <a:gridCol w="1470074">
                  <a:extLst>
                    <a:ext uri="{9D8B030D-6E8A-4147-A177-3AD203B41FA5}">
                      <a16:colId xmlns:a16="http://schemas.microsoft.com/office/drawing/2014/main" val="2955203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Lab</a:t>
                      </a:r>
                      <a:r>
                        <a:rPr lang="en-IN" sz="2400" baseline="0" dirty="0"/>
                        <a:t> #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Lab</a:t>
                      </a:r>
                      <a:r>
                        <a:rPr lang="en-IN" sz="2400" baseline="0" dirty="0"/>
                        <a:t> #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9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HTML</a:t>
                      </a:r>
                      <a:r>
                        <a:rPr lang="en-IN" sz="2400" baseline="0" dirty="0"/>
                        <a:t>: Develop Home Page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Learn</a:t>
                      </a:r>
                      <a:r>
                        <a:rPr lang="en-IN" sz="2400" baseline="0" dirty="0"/>
                        <a:t> HTML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PHP and SQL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HTML/CSSS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PHP and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PHP Basics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Term</a:t>
                      </a:r>
                      <a:r>
                        <a:rPr lang="en-IN" sz="2400" baseline="0" dirty="0"/>
                        <a:t> Project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Max 2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HTML Forms and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 Forms and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6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Creating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0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003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79753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names,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names)</a:t>
            </a:r>
          </a:p>
          <a:p>
            <a:pPr lvl="1"/>
            <a:r>
              <a:rPr lang="en-US" altLang="zh-CN" dirty="0"/>
              <a:t>Describe the</a:t>
            </a:r>
            <a:r>
              <a:rPr lang="zh-CN" altLang="en-US" dirty="0"/>
              <a:t> </a:t>
            </a:r>
            <a:r>
              <a:rPr lang="en-US" altLang="zh-CN" b="1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list,</a:t>
            </a:r>
            <a:r>
              <a:rPr lang="zh-CN" altLang="en-US" dirty="0"/>
              <a:t> </a:t>
            </a:r>
            <a:r>
              <a:rPr lang="en-US" altLang="zh-CN" dirty="0"/>
              <a:t>array)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dirty="0"/>
              <a:t>operations that retrieve information </a:t>
            </a:r>
          </a:p>
          <a:p>
            <a:pPr lvl="1"/>
            <a:r>
              <a:rPr lang="en-US" dirty="0"/>
              <a:t>operations that change the database </a:t>
            </a:r>
          </a:p>
          <a:p>
            <a:r>
              <a:rPr lang="en-US" altLang="zh-CN" dirty="0"/>
              <a:t>Query language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SQL)</a:t>
            </a:r>
          </a:p>
          <a:p>
            <a:pPr lvl="1"/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/>
              <a:t>on data</a:t>
            </a:r>
          </a:p>
          <a:p>
            <a:r>
              <a:rPr lang="en-US" altLang="zh-CN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IN" altLang="zh-CN" dirty="0"/>
              <a:t>PHP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9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 on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/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altLang="zh-CN" dirty="0"/>
          </a:p>
          <a:p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 err="1"/>
              <a:t>acctid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dirty="0"/>
              <a:t>describe limitations on what the data can be. </a:t>
            </a:r>
          </a:p>
          <a:p>
            <a:endParaRPr lang="en-US" altLang="zh-CN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kinds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Domain constraints, </a:t>
            </a:r>
            <a:r>
              <a:rPr lang="en-US" altLang="zh-CN" dirty="0" err="1"/>
              <a:t>Eg</a:t>
            </a:r>
            <a:r>
              <a:rPr lang="en-US" altLang="zh-CN" dirty="0"/>
              <a:t>. date field</a:t>
            </a:r>
          </a:p>
          <a:p>
            <a:pPr lvl="1"/>
            <a:r>
              <a:rPr lang="en-US" altLang="zh-CN" dirty="0"/>
              <a:t>Integrity</a:t>
            </a:r>
            <a:r>
              <a:rPr lang="zh-CN" altLang="en-US" dirty="0"/>
              <a:t> </a:t>
            </a:r>
            <a:r>
              <a:rPr lang="en-US" altLang="zh-CN" dirty="0"/>
              <a:t>constraints, </a:t>
            </a:r>
            <a:r>
              <a:rPr lang="en-US" altLang="zh-CN" dirty="0" err="1"/>
              <a:t>Eg</a:t>
            </a:r>
            <a:r>
              <a:rPr lang="en-US" altLang="zh-CN" dirty="0"/>
              <a:t>. </a:t>
            </a:r>
            <a:r>
              <a:rPr lang="en-US" altLang="zh-CN" dirty="0" err="1"/>
              <a:t>acctd_id</a:t>
            </a:r>
            <a:r>
              <a:rPr lang="en-US" altLang="zh-CN" dirty="0"/>
              <a:t> cannot be null</a:t>
            </a:r>
          </a:p>
          <a:p>
            <a:pPr lvl="1"/>
            <a:endParaRPr lang="en-US" altLang="zh-C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6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dirty="0"/>
              <a:t>Main concept:  </a:t>
            </a:r>
            <a:r>
              <a:rPr lang="en-US" altLang="en-US" b="1" dirty="0"/>
              <a:t>relation</a:t>
            </a:r>
            <a:r>
              <a:rPr lang="en-US" altLang="en-US" dirty="0"/>
              <a:t>, basically a table with rows and columns.</a:t>
            </a:r>
          </a:p>
          <a:p>
            <a:pPr>
              <a:buSzPct val="75000"/>
            </a:pPr>
            <a:endParaRPr lang="en-US" altLang="en-US" dirty="0"/>
          </a:p>
          <a:p>
            <a:pPr marL="0" indent="0">
              <a:buSzPct val="75000"/>
              <a:buNone/>
            </a:pPr>
            <a:endParaRPr lang="en-US" altLang="en-US" dirty="0"/>
          </a:p>
          <a:p>
            <a:pPr marL="0" indent="0">
              <a:buSzPct val="75000"/>
              <a:buNone/>
            </a:pPr>
            <a:endParaRPr lang="en-US" altLang="en-US" dirty="0"/>
          </a:p>
          <a:p>
            <a:pPr>
              <a:buSzPct val="75000"/>
            </a:pPr>
            <a:r>
              <a:rPr lang="en-US" altLang="en-US" dirty="0"/>
              <a:t>Every relation has a </a:t>
            </a:r>
            <a:r>
              <a:rPr lang="en-US" altLang="en-US" b="1" dirty="0"/>
              <a:t>schema</a:t>
            </a:r>
            <a:r>
              <a:rPr lang="en-US" altLang="en-US" dirty="0"/>
              <a:t>, which describes the columns, or fields.</a:t>
            </a:r>
          </a:p>
          <a:p>
            <a:pPr marL="0" indent="0">
              <a:buSzPct val="75000"/>
              <a:buNone/>
            </a:pPr>
            <a:r>
              <a:rPr lang="en-US" altLang="en-US" dirty="0"/>
              <a:t>   </a:t>
            </a:r>
            <a:r>
              <a:rPr lang="en-US" altLang="en-US" b="1" dirty="0">
                <a:latin typeface="Agency FB" panose="020B0503020202020204" pitchFamily="34" charset="0"/>
              </a:rPr>
              <a:t>students(name: string, roll number: integer, subject: string, CPI: real)</a:t>
            </a:r>
          </a:p>
          <a:p>
            <a:pPr>
              <a:buSzPct val="75000"/>
            </a:pPr>
            <a:r>
              <a:rPr lang="en-US" altLang="en-US" dirty="0"/>
              <a:t>Integrity constraints: Conditions that the records in a relation must satisfy. E.g. Roll number must be unique</a:t>
            </a:r>
          </a:p>
          <a:p>
            <a:pPr>
              <a:buSzPct val="75000"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65581"/>
              </p:ext>
            </p:extLst>
          </p:nvPr>
        </p:nvGraphicFramePr>
        <p:xfrm>
          <a:off x="1854200" y="240216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45512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4736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5840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10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8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401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76332" y="3464953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135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Database: a large, integrated collection of data</a:t>
            </a:r>
          </a:p>
          <a:p>
            <a:r>
              <a:rPr lang="en-IN" dirty="0"/>
              <a:t>Models a real world enterprise</a:t>
            </a:r>
          </a:p>
          <a:p>
            <a:pPr lvl="1"/>
            <a:r>
              <a:rPr lang="en-IN" dirty="0"/>
              <a:t>Entities (e.g. Students, Courses, Hospitals)</a:t>
            </a:r>
          </a:p>
          <a:p>
            <a:pPr lvl="1"/>
            <a:r>
              <a:rPr lang="en-IN" dirty="0"/>
              <a:t>Relationships (e.g. </a:t>
            </a:r>
            <a:r>
              <a:rPr lang="en-IN" dirty="0" err="1"/>
              <a:t>Rohit</a:t>
            </a:r>
            <a:r>
              <a:rPr lang="en-IN" dirty="0"/>
              <a:t> is enrolled in the DBMS course )</a:t>
            </a:r>
          </a:p>
          <a:p>
            <a:pPr lvl="1"/>
            <a:r>
              <a:rPr lang="en-IN" dirty="0"/>
              <a:t>Constraints (e.g. At least 5 students are enrolled in a course)</a:t>
            </a:r>
          </a:p>
          <a:p>
            <a:r>
              <a:rPr lang="en-IN" dirty="0"/>
              <a:t>Database Management System (DBMS)</a:t>
            </a:r>
          </a:p>
          <a:p>
            <a:pPr lvl="1"/>
            <a:r>
              <a:rPr lang="en-IN" dirty="0"/>
              <a:t>A software package designed to store, manage and facilitate access to databases</a:t>
            </a:r>
          </a:p>
          <a:p>
            <a:pPr lvl="1"/>
            <a:r>
              <a:rPr lang="en-IN" dirty="0"/>
              <a:t>Support CRUD (Create, Read, Update and Delete)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567AF-6FAB-4D8F-8292-7ED65F564244}"/>
              </a:ext>
            </a:extLst>
          </p:cNvPr>
          <p:cNvSpPr txBox="1"/>
          <p:nvPr/>
        </p:nvSpPr>
        <p:spPr>
          <a:xfrm flipH="1">
            <a:off x="7467600" y="2233961"/>
            <a:ext cx="2033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31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Abstraction</a:t>
            </a:r>
          </a:p>
          <a:p>
            <a:r>
              <a:rPr lang="en-IN" dirty="0"/>
              <a:t>Data Independence</a:t>
            </a:r>
          </a:p>
          <a:p>
            <a:r>
              <a:rPr lang="en-IN" dirty="0"/>
              <a:t>Concurrent Access and crash recovery</a:t>
            </a:r>
          </a:p>
          <a:p>
            <a:r>
              <a:rPr lang="en-IN" dirty="0"/>
              <a:t>Data Integrity and Security</a:t>
            </a:r>
          </a:p>
          <a:p>
            <a:r>
              <a:rPr lang="en-IN" dirty="0"/>
              <a:t>Efficient data access</a:t>
            </a:r>
          </a:p>
          <a:p>
            <a:r>
              <a:rPr lang="en-IN" dirty="0"/>
              <a:t>Data Administration</a:t>
            </a:r>
          </a:p>
          <a:p>
            <a:r>
              <a:rPr lang="en-IN" dirty="0"/>
              <a:t>Reduced application development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9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049337" y="1501842"/>
            <a:ext cx="4913821" cy="4076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Many </a:t>
            </a:r>
            <a:r>
              <a:rPr lang="en-US" altLang="en-US" b="1" dirty="0"/>
              <a:t>views (also called external schema)</a:t>
            </a:r>
            <a:r>
              <a:rPr lang="en-US" altLang="en-US" dirty="0"/>
              <a:t>, </a:t>
            </a:r>
            <a:r>
              <a:rPr lang="en-US" altLang="en-US" b="1" dirty="0"/>
              <a:t>single conceptual (logical) schema </a:t>
            </a:r>
            <a:r>
              <a:rPr lang="en-US" altLang="en-US" dirty="0"/>
              <a:t>and </a:t>
            </a:r>
            <a:r>
              <a:rPr lang="en-US" altLang="en-US" b="1" dirty="0"/>
              <a:t>physical schema.</a:t>
            </a:r>
          </a:p>
          <a:p>
            <a:pPr lvl="1">
              <a:buSzPct val="75000"/>
            </a:pPr>
            <a:r>
              <a:rPr lang="en-US" altLang="en-US" sz="2800" dirty="0"/>
              <a:t>Views describe how users see the data.                                        </a:t>
            </a:r>
          </a:p>
          <a:p>
            <a:pPr lvl="1">
              <a:buSzPct val="75000"/>
            </a:pPr>
            <a:r>
              <a:rPr lang="en-US" altLang="en-US" sz="2800" dirty="0"/>
              <a:t>Conceptual schema defines logical structure</a:t>
            </a:r>
          </a:p>
          <a:p>
            <a:pPr lvl="1">
              <a:buSzPct val="75000"/>
            </a:pPr>
            <a:r>
              <a:rPr lang="en-US" altLang="en-US" sz="2800" dirty="0"/>
              <a:t>Physical schema describes the files and indexes used.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2275" y="5646738"/>
            <a:ext cx="553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15504" y="5642042"/>
            <a:ext cx="1052531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charset="0"/>
              <a:buChar char="*"/>
            </a:pPr>
            <a:r>
              <a:rPr lang="en-US" altLang="en-US" sz="2000" b="0" i="1" dirty="0">
                <a:latin typeface="Book Antiqua" panose="02040602050305030304" pitchFamily="18" charset="0"/>
              </a:rPr>
              <a:t> </a:t>
            </a:r>
            <a:r>
              <a:rPr lang="en-US" altLang="en-US" sz="2800" b="0" i="1" dirty="0">
                <a:latin typeface="Book Antiqua" panose="02040602050305030304" pitchFamily="18" charset="0"/>
              </a:rPr>
              <a:t>Schemas are defined using </a:t>
            </a:r>
            <a:r>
              <a:rPr lang="en-US" altLang="en-US" sz="2800" i="1" dirty="0">
                <a:latin typeface="Book Antiqua" panose="02040602050305030304" pitchFamily="18" charset="0"/>
              </a:rPr>
              <a:t>DDL</a:t>
            </a:r>
            <a:r>
              <a:rPr lang="en-US" altLang="en-US" sz="2800" b="0" i="1" dirty="0">
                <a:latin typeface="Book Antiqua" panose="02040602050305030304" pitchFamily="18" charset="0"/>
              </a:rPr>
              <a:t>; data is modified/queried using </a:t>
            </a:r>
            <a:r>
              <a:rPr lang="en-US" altLang="en-US" sz="2800" i="1" dirty="0">
                <a:latin typeface="Book Antiqua" panose="02040602050305030304" pitchFamily="18" charset="0"/>
              </a:rPr>
              <a:t>DML</a:t>
            </a:r>
            <a:r>
              <a:rPr lang="en-US" altLang="en-US" sz="2800" b="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95412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979537" y="40719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995412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9049512" y="41148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357237" y="3338513"/>
            <a:ext cx="2422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>
                <a:solidFill>
                  <a:schemeClr val="tx2"/>
                </a:solidFill>
                <a:latin typeface="Book Antiqua" panose="02040602050305030304" pitchFamily="18" charset="0"/>
              </a:rPr>
              <a:t>Physical Schema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122287" y="2652713"/>
            <a:ext cx="2846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>
                <a:solidFill>
                  <a:schemeClr val="tx2"/>
                </a:solidFill>
                <a:latin typeface="Book Antiqua" panose="02040602050305030304" pitchFamily="18" charset="0"/>
              </a:rPr>
              <a:t>Conceptual Schema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671437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chemeClr val="tx2"/>
                </a:solidFill>
                <a:latin typeface="Book Antiqua" panose="02040602050305030304" pitchFamily="18" charset="0"/>
              </a:rPr>
              <a:t>View 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966837" y="1814513"/>
            <a:ext cx="11191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chemeClr val="tx2"/>
                </a:solidFill>
                <a:latin typeface="Book Antiqua" panose="02040602050305030304" pitchFamily="18" charset="0"/>
              </a:rPr>
              <a:t>View 2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263825" y="1814513"/>
            <a:ext cx="1119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chemeClr val="tx2"/>
                </a:solidFill>
                <a:latin typeface="Book Antiqua" panose="02040602050305030304" pitchFamily="18" charset="0"/>
              </a:rPr>
              <a:t>View 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700012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995412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9290812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157212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385812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220712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8516112" y="22098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9278112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516112" y="3048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8516112" y="3733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0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E56475-2D06-4620-9588-41D90B1DD6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66AB46-691F-49EE-AE93-406B7A88CC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AE95BB-90AB-4E26-99B7-BFA4D7AD2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1491</Words>
  <Application>Microsoft Office PowerPoint</Application>
  <PresentationFormat>Widescreen</PresentationFormat>
  <Paragraphs>323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About the Course</vt:lpstr>
      <vt:lpstr>Data Model</vt:lpstr>
      <vt:lpstr>Structure of the data</vt:lpstr>
      <vt:lpstr>Operations on the Data</vt:lpstr>
      <vt:lpstr>Constraints on the data</vt:lpstr>
      <vt:lpstr>Relational Model</vt:lpstr>
      <vt:lpstr>Database Management System (DBMS)</vt:lpstr>
      <vt:lpstr>Advantages of DBMS</vt:lpstr>
      <vt:lpstr>Levels of abstraction</vt:lpstr>
      <vt:lpstr>Ex: University Database</vt:lpstr>
      <vt:lpstr>Data Independence</vt:lpstr>
      <vt:lpstr>Ex: Data Independence</vt:lpstr>
      <vt:lpstr>Concurrency control</vt:lpstr>
      <vt:lpstr>Files vs. Databases</vt:lpstr>
      <vt:lpstr>Pop-up Quiz  - 1</vt:lpstr>
      <vt:lpstr>Pop-up Quiz - 2</vt:lpstr>
      <vt:lpstr>People working with databases</vt:lpstr>
      <vt:lpstr>Summary</vt:lpstr>
      <vt:lpstr>Course Administrivia</vt:lpstr>
      <vt:lpstr>Course Outline</vt:lpstr>
      <vt:lpstr>Grading</vt:lpstr>
      <vt:lpstr>Lab Assignments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90</cp:revision>
  <dcterms:created xsi:type="dcterms:W3CDTF">2020-08-05T04:35:17Z</dcterms:created>
  <dcterms:modified xsi:type="dcterms:W3CDTF">2022-01-06T08:21:56Z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