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9"/>
  </p:notesMasterIdLst>
  <p:sldIdLst>
    <p:sldId id="256" r:id="rId5"/>
    <p:sldId id="322" r:id="rId6"/>
    <p:sldId id="285" r:id="rId7"/>
    <p:sldId id="286" r:id="rId8"/>
    <p:sldId id="288" r:id="rId9"/>
    <p:sldId id="289" r:id="rId10"/>
    <p:sldId id="287" r:id="rId11"/>
    <p:sldId id="290" r:id="rId12"/>
    <p:sldId id="323" r:id="rId13"/>
    <p:sldId id="324" r:id="rId14"/>
    <p:sldId id="337" r:id="rId15"/>
    <p:sldId id="292" r:id="rId16"/>
    <p:sldId id="294" r:id="rId17"/>
    <p:sldId id="306" r:id="rId18"/>
    <p:sldId id="307" r:id="rId19"/>
    <p:sldId id="308" r:id="rId20"/>
    <p:sldId id="309" r:id="rId21"/>
    <p:sldId id="325" r:id="rId22"/>
    <p:sldId id="310" r:id="rId23"/>
    <p:sldId id="311" r:id="rId24"/>
    <p:sldId id="334" r:id="rId25"/>
    <p:sldId id="335" r:id="rId26"/>
    <p:sldId id="336" r:id="rId27"/>
    <p:sldId id="313" r:id="rId28"/>
    <p:sldId id="314" r:id="rId29"/>
    <p:sldId id="315" r:id="rId30"/>
    <p:sldId id="316" r:id="rId31"/>
    <p:sldId id="312" r:id="rId32"/>
    <p:sldId id="338" r:id="rId33"/>
    <p:sldId id="317" r:id="rId34"/>
    <p:sldId id="318" r:id="rId35"/>
    <p:sldId id="326" r:id="rId36"/>
    <p:sldId id="333" r:id="rId37"/>
    <p:sldId id="3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71FD3-AFA6-4261-B43C-AB2CEB4373BC}" v="3" dt="2021-11-03T04:04:35.696"/>
    <p1510:client id="{9FA4102B-09CC-48D6-B101-21F803CF1B23}" v="10" dt="2021-10-26T19:20:30.185"/>
    <p1510:client id="{AD768257-F367-521E-F50C-4B3573053813}" v="4" dt="2021-10-26T18:06:09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ENDRA GANGWAR" userId="S::ogangwar@iitg.ac.in::ddeec7aa-ad7a-4f6f-a8ae-77d1c52a0b60" providerId="AD" clId="Web-{AD768257-F367-521E-F50C-4B3573053813}"/>
    <pc:docChg chg="modSld">
      <pc:chgData name="OMENDRA GANGWAR" userId="S::ogangwar@iitg.ac.in::ddeec7aa-ad7a-4f6f-a8ae-77d1c52a0b60" providerId="AD" clId="Web-{AD768257-F367-521E-F50C-4B3573053813}" dt="2021-10-26T18:06:09.365" v="2" actId="1076"/>
      <pc:docMkLst>
        <pc:docMk/>
      </pc:docMkLst>
      <pc:sldChg chg="modSp">
        <pc:chgData name="OMENDRA GANGWAR" userId="S::ogangwar@iitg.ac.in::ddeec7aa-ad7a-4f6f-a8ae-77d1c52a0b60" providerId="AD" clId="Web-{AD768257-F367-521E-F50C-4B3573053813}" dt="2021-10-26T18:06:09.365" v="2" actId="1076"/>
        <pc:sldMkLst>
          <pc:docMk/>
          <pc:sldMk cId="311813017" sldId="308"/>
        </pc:sldMkLst>
        <pc:picChg chg="mod">
          <ac:chgData name="OMENDRA GANGWAR" userId="S::ogangwar@iitg.ac.in::ddeec7aa-ad7a-4f6f-a8ae-77d1c52a0b60" providerId="AD" clId="Web-{AD768257-F367-521E-F50C-4B3573053813}" dt="2021-10-26T18:06:09.365" v="2" actId="1076"/>
          <ac:picMkLst>
            <pc:docMk/>
            <pc:sldMk cId="311813017" sldId="308"/>
            <ac:picMk id="12" creationId="{00000000-0000-0000-0000-000000000000}"/>
          </ac:picMkLst>
        </pc:picChg>
      </pc:sldChg>
      <pc:sldChg chg="modSp">
        <pc:chgData name="OMENDRA GANGWAR" userId="S::ogangwar@iitg.ac.in::ddeec7aa-ad7a-4f6f-a8ae-77d1c52a0b60" providerId="AD" clId="Web-{AD768257-F367-521E-F50C-4B3573053813}" dt="2021-10-26T17:56:04.882" v="1" actId="20577"/>
        <pc:sldMkLst>
          <pc:docMk/>
          <pc:sldMk cId="3951089058" sldId="322"/>
        </pc:sldMkLst>
        <pc:spChg chg="mod">
          <ac:chgData name="OMENDRA GANGWAR" userId="S::ogangwar@iitg.ac.in::ddeec7aa-ad7a-4f6f-a8ae-77d1c52a0b60" providerId="AD" clId="Web-{AD768257-F367-521E-F50C-4B3573053813}" dt="2021-10-26T17:56:04.882" v="1" actId="20577"/>
          <ac:spMkLst>
            <pc:docMk/>
            <pc:sldMk cId="3951089058" sldId="322"/>
            <ac:spMk id="3" creationId="{00000000-0000-0000-0000-000000000000}"/>
          </ac:spMkLst>
        </pc:spChg>
      </pc:sldChg>
    </pc:docChg>
  </pc:docChgLst>
  <pc:docChgLst>
    <pc:chgData name="VANDANA RAO" userId="S::vrao@iitg.ac.in::111cd534-6983-4f43-95da-0a7305132227" providerId="AD" clId="Web-{56E71FD3-AFA6-4261-B43C-AB2CEB4373BC}"/>
    <pc:docChg chg="modSld">
      <pc:chgData name="VANDANA RAO" userId="S::vrao@iitg.ac.in::111cd534-6983-4f43-95da-0a7305132227" providerId="AD" clId="Web-{56E71FD3-AFA6-4261-B43C-AB2CEB4373BC}" dt="2021-11-03T04:04:35.696" v="2" actId="20577"/>
      <pc:docMkLst>
        <pc:docMk/>
      </pc:docMkLst>
      <pc:sldChg chg="modSp">
        <pc:chgData name="VANDANA RAO" userId="S::vrao@iitg.ac.in::111cd534-6983-4f43-95da-0a7305132227" providerId="AD" clId="Web-{56E71FD3-AFA6-4261-B43C-AB2CEB4373BC}" dt="2021-11-03T04:04:35.696" v="2" actId="20577"/>
        <pc:sldMkLst>
          <pc:docMk/>
          <pc:sldMk cId="82226011" sldId="324"/>
        </pc:sldMkLst>
        <pc:spChg chg="mod">
          <ac:chgData name="VANDANA RAO" userId="S::vrao@iitg.ac.in::111cd534-6983-4f43-95da-0a7305132227" providerId="AD" clId="Web-{56E71FD3-AFA6-4261-B43C-AB2CEB4373BC}" dt="2021-11-03T04:04:35.696" v="2" actId="20577"/>
          <ac:spMkLst>
            <pc:docMk/>
            <pc:sldMk cId="82226011" sldId="324"/>
            <ac:spMk id="3" creationId="{00000000-0000-0000-0000-000000000000}"/>
          </ac:spMkLst>
        </pc:spChg>
      </pc:sldChg>
    </pc:docChg>
  </pc:docChgLst>
  <pc:docChgLst>
    <pc:chgData name="VANSHIKA PAHWA" userId="S::pvanshika@iitg.ac.in::de7a26ba-62aa-4f3f-958d-3e84f50a5796" providerId="AD" clId="Web-{9FA4102B-09CC-48D6-B101-21F803CF1B23}"/>
    <pc:docChg chg="addSld delSld">
      <pc:chgData name="VANSHIKA PAHWA" userId="S::pvanshika@iitg.ac.in::de7a26ba-62aa-4f3f-958d-3e84f50a5796" providerId="AD" clId="Web-{9FA4102B-09CC-48D6-B101-21F803CF1B23}" dt="2021-10-26T19:20:30.185" v="9"/>
      <pc:docMkLst>
        <pc:docMk/>
      </pc:docMkLst>
      <pc:sldChg chg="new del">
        <pc:chgData name="VANSHIKA PAHWA" userId="S::pvanshika@iitg.ac.in::de7a26ba-62aa-4f3f-958d-3e84f50a5796" providerId="AD" clId="Web-{9FA4102B-09CC-48D6-B101-21F803CF1B23}" dt="2021-10-26T19:20:30.185" v="9"/>
        <pc:sldMkLst>
          <pc:docMk/>
          <pc:sldMk cId="407752162" sldId="339"/>
        </pc:sldMkLst>
      </pc:sldChg>
      <pc:sldChg chg="new del">
        <pc:chgData name="VANSHIKA PAHWA" userId="S::pvanshika@iitg.ac.in::de7a26ba-62aa-4f3f-958d-3e84f50a5796" providerId="AD" clId="Web-{9FA4102B-09CC-48D6-B101-21F803CF1B23}" dt="2021-10-26T19:20:26.467" v="8"/>
        <pc:sldMkLst>
          <pc:docMk/>
          <pc:sldMk cId="2356049849" sldId="340"/>
        </pc:sldMkLst>
      </pc:sldChg>
      <pc:sldChg chg="new del">
        <pc:chgData name="VANSHIKA PAHWA" userId="S::pvanshika@iitg.ac.in::de7a26ba-62aa-4f3f-958d-3e84f50a5796" providerId="AD" clId="Web-{9FA4102B-09CC-48D6-B101-21F803CF1B23}" dt="2021-10-26T19:20:23.654" v="7"/>
        <pc:sldMkLst>
          <pc:docMk/>
          <pc:sldMk cId="995123456" sldId="341"/>
        </pc:sldMkLst>
      </pc:sldChg>
      <pc:sldChg chg="new del">
        <pc:chgData name="VANSHIKA PAHWA" userId="S::pvanshika@iitg.ac.in::de7a26ba-62aa-4f3f-958d-3e84f50a5796" providerId="AD" clId="Web-{9FA4102B-09CC-48D6-B101-21F803CF1B23}" dt="2021-10-26T19:20:20.638" v="6"/>
        <pc:sldMkLst>
          <pc:docMk/>
          <pc:sldMk cId="2490427866" sldId="342"/>
        </pc:sldMkLst>
      </pc:sldChg>
      <pc:sldChg chg="new del">
        <pc:chgData name="VANSHIKA PAHWA" userId="S::pvanshika@iitg.ac.in::de7a26ba-62aa-4f3f-958d-3e84f50a5796" providerId="AD" clId="Web-{9FA4102B-09CC-48D6-B101-21F803CF1B23}" dt="2021-10-26T19:20:17.560" v="5"/>
        <pc:sldMkLst>
          <pc:docMk/>
          <pc:sldMk cId="274440827" sldId="343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65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9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12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52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9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33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65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16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94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821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9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762" y="821280"/>
            <a:ext cx="9586332" cy="1776954"/>
          </a:xfrm>
        </p:spPr>
        <p:txBody>
          <a:bodyPr>
            <a:normAutofit/>
          </a:bodyPr>
          <a:lstStyle/>
          <a:p>
            <a:r>
              <a:rPr lang="en-US"/>
              <a:t>SCHEMA REFINEMENT</a:t>
            </a:r>
            <a:br>
              <a:rPr lang="en-IN" b="1"/>
            </a:br>
            <a:endParaRPr lang="en-IN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94" y="4506711"/>
            <a:ext cx="9144000" cy="1655762"/>
          </a:xfrm>
        </p:spPr>
        <p:txBody>
          <a:bodyPr/>
          <a:lstStyle/>
          <a:p>
            <a:r>
              <a:rPr lang="en-IN"/>
              <a:t>Instructor: Ashok Singh Sairam</a:t>
            </a:r>
          </a:p>
          <a:p>
            <a:r>
              <a:rPr lang="en-IN"/>
              <a:t>             ashok@iitg.ac.in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12018" y="1890348"/>
            <a:ext cx="1261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>
                <a:latin typeface="+mj-lt"/>
                <a:ea typeface="+mj-ea"/>
                <a:cs typeface="+mj-cs"/>
              </a:rPr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Problems with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05656" cy="4530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What problems will the decomposition cause?</a:t>
            </a:r>
          </a:p>
          <a:p>
            <a:pPr lvl="1"/>
            <a:r>
              <a:rPr lang="en-IN" dirty="0"/>
              <a:t>May need to perform joins to answer queries.  While performing can loose information.</a:t>
            </a:r>
            <a:endParaRPr lang="en-IN" dirty="0">
              <a:cs typeface="Calibri"/>
            </a:endParaRPr>
          </a:p>
          <a:p>
            <a:pPr lvl="2"/>
            <a:r>
              <a:rPr lang="en-IN" dirty="0"/>
              <a:t>To avoid losing information while performing joins, the decomposition should have </a:t>
            </a:r>
            <a:r>
              <a:rPr lang="en-IN" b="1" dirty="0"/>
              <a:t>lossless-join property</a:t>
            </a:r>
            <a:endParaRPr lang="en-IN" dirty="0"/>
          </a:p>
          <a:p>
            <a:pPr lvl="1"/>
            <a:r>
              <a:rPr lang="en-IN" dirty="0"/>
              <a:t>May not be able to enforce all the constraints on the smaller relations</a:t>
            </a:r>
            <a:endParaRPr lang="en-IN" dirty="0">
              <a:cs typeface="Calibri"/>
            </a:endParaRPr>
          </a:p>
          <a:p>
            <a:pPr lvl="2"/>
            <a:r>
              <a:rPr lang="en-IN" dirty="0"/>
              <a:t>The decomposition should have </a:t>
            </a:r>
            <a:r>
              <a:rPr lang="en-IN" b="1" dirty="0"/>
              <a:t>dependency-preserving property. </a:t>
            </a:r>
            <a:r>
              <a:rPr lang="en-IN" dirty="0"/>
              <a:t>That is enforce constraints on the original relation by enforcing some constraints on the smaller relations</a:t>
            </a:r>
            <a:endParaRPr lang="en-IN" dirty="0">
              <a:cs typeface="Calibri"/>
            </a:endParaRPr>
          </a:p>
          <a:p>
            <a:pPr lvl="1"/>
            <a:r>
              <a:rPr lang="en-IN" dirty="0"/>
              <a:t>If queries require join operation on the decomposed relations frequently, there can be performance issues </a:t>
            </a:r>
            <a:endParaRPr lang="en-IN" dirty="0">
              <a:cs typeface="Calibri"/>
            </a:endParaRPr>
          </a:p>
          <a:p>
            <a:pPr lvl="1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222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Problems with decomposition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28256" y="1690688"/>
            <a:ext cx="10515600" cy="4423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When do we perform decomposition?</a:t>
            </a:r>
          </a:p>
          <a:p>
            <a:r>
              <a:rPr lang="en-IN"/>
              <a:t>Answer: </a:t>
            </a:r>
            <a:r>
              <a:rPr lang="en-IN" b="1"/>
              <a:t>Normal Forms</a:t>
            </a:r>
          </a:p>
          <a:p>
            <a:pPr lvl="1"/>
            <a:r>
              <a:rPr lang="en-IN"/>
              <a:t>If a relation is in one of the normal forms, then it is known that certain problems cannot arise</a:t>
            </a:r>
          </a:p>
          <a:p>
            <a:r>
              <a:rPr lang="en-IN" b="1"/>
              <a:t> </a:t>
            </a:r>
            <a:r>
              <a:rPr lang="en-IN"/>
              <a:t>The theory behind normal forms is </a:t>
            </a:r>
            <a:r>
              <a:rPr lang="en-IN" b="1"/>
              <a:t>functional dependencies</a:t>
            </a:r>
          </a:p>
          <a:p>
            <a:pPr lvl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26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281" y="165171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2400"/>
              <a:t>Functional Dependency is a relation between attributes of a relation schema</a:t>
            </a:r>
          </a:p>
          <a:p>
            <a:r>
              <a:rPr lang="en-US" altLang="en-US" sz="2400"/>
              <a:t>Let </a:t>
            </a:r>
            <a:r>
              <a:rPr lang="en-IN" sz="2400"/>
              <a:t>R be a relation schema and X,Y be non-empty sets of attributes in R</a:t>
            </a:r>
          </a:p>
          <a:p>
            <a:r>
              <a:rPr lang="en-US" altLang="en-US" sz="2400"/>
              <a:t>A </a:t>
            </a:r>
            <a:r>
              <a:rPr lang="en-US" altLang="en-US" sz="2400" b="1">
                <a:solidFill>
                  <a:schemeClr val="accent2"/>
                </a:solidFill>
              </a:rPr>
              <a:t>functional dependency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X      Y </a:t>
            </a:r>
            <a:r>
              <a:rPr lang="en-US" altLang="en-US" sz="2400"/>
              <a:t>holds over relation R if, for every allowable instance </a:t>
            </a:r>
            <a:r>
              <a:rPr lang="en-US" altLang="en-US" sz="2400" i="1"/>
              <a:t>r</a:t>
            </a:r>
            <a:r>
              <a:rPr lang="en-US" altLang="en-US" sz="2400"/>
              <a:t> of R:</a:t>
            </a:r>
          </a:p>
          <a:p>
            <a:pPr lvl="1">
              <a:buSzPct val="75000"/>
            </a:pPr>
            <a:r>
              <a:rPr lang="en-US" altLang="en-US" i="1"/>
              <a:t>t1    r,  t2    r,        </a:t>
            </a:r>
            <a:r>
              <a:rPr lang="en-US" altLang="en-US"/>
              <a:t>(</a:t>
            </a:r>
            <a:r>
              <a:rPr lang="en-US" altLang="en-US" i="1"/>
              <a:t>t1</a:t>
            </a:r>
            <a:r>
              <a:rPr lang="en-US" altLang="en-US"/>
              <a:t>) =        (</a:t>
            </a:r>
            <a:r>
              <a:rPr lang="en-US" altLang="en-US" i="1"/>
              <a:t>t2</a:t>
            </a:r>
            <a:r>
              <a:rPr lang="en-US" altLang="en-US"/>
              <a:t>)  implies        (</a:t>
            </a:r>
            <a:r>
              <a:rPr lang="en-US" altLang="en-US" i="1"/>
              <a:t>t1</a:t>
            </a:r>
            <a:r>
              <a:rPr lang="en-US" altLang="en-US"/>
              <a:t>) =        (</a:t>
            </a:r>
            <a:r>
              <a:rPr lang="en-US" altLang="en-US" i="1"/>
              <a:t>t2</a:t>
            </a:r>
            <a:r>
              <a:rPr lang="en-US" altLang="en-US"/>
              <a:t>)</a:t>
            </a:r>
          </a:p>
          <a:p>
            <a:pPr lvl="1">
              <a:buSzPct val="75000"/>
            </a:pPr>
            <a:r>
              <a:rPr lang="en-US" altLang="en-US"/>
              <a:t>i.e., X</a:t>
            </a:r>
            <a:r>
              <a:rPr lang="en-US" altLang="en-US">
                <a:sym typeface="Wingdings" panose="05000000000000000000" pitchFamily="2" charset="2"/>
              </a:rPr>
              <a:t>Y means</a:t>
            </a:r>
            <a:r>
              <a:rPr lang="en-US" altLang="en-US"/>
              <a:t> whenever two tuples agree on X then they agree on Y</a:t>
            </a:r>
          </a:p>
          <a:p>
            <a:pPr marL="457200" lvl="1" indent="0">
              <a:buSzPct val="75000"/>
              <a:buNone/>
            </a:pPr>
            <a:r>
              <a:rPr lang="en-US" altLang="en-US"/>
              <a:t>   (X and Y are </a:t>
            </a:r>
            <a:r>
              <a:rPr lang="en-US" altLang="en-US" i="1"/>
              <a:t>sets</a:t>
            </a:r>
            <a:r>
              <a:rPr lang="en-US" altLang="en-US"/>
              <a:t> of attributes.)</a:t>
            </a:r>
          </a:p>
          <a:p>
            <a:r>
              <a:rPr lang="en-US" altLang="en-US"/>
              <a:t>K is a candidate key for R means that K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R</a:t>
            </a:r>
          </a:p>
          <a:p>
            <a:pPr lvl="1"/>
            <a:r>
              <a:rPr lang="en-US" altLang="en-US"/>
              <a:t>However, K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R does not require K to be </a:t>
            </a:r>
            <a:r>
              <a:rPr lang="en-US" altLang="en-US" i="1"/>
              <a:t>minimal</a:t>
            </a:r>
            <a:r>
              <a:rPr lang="en-US" altLang="en-US"/>
              <a:t>!</a:t>
            </a:r>
          </a:p>
          <a:p>
            <a:pPr lvl="1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7081" y="6003056"/>
            <a:ext cx="2743200" cy="365125"/>
          </a:xfrm>
        </p:spPr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260068"/>
              </p:ext>
            </p:extLst>
          </p:nvPr>
        </p:nvGraphicFramePr>
        <p:xfrm>
          <a:off x="4591639" y="2558981"/>
          <a:ext cx="16240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Equation" r:id="rId4" imgW="1622783" imgH="591111" progId="Equation.3">
                  <p:embed/>
                </p:oleObj>
              </mc:Choice>
              <mc:Fallback>
                <p:oleObj name="Equation" r:id="rId4" imgW="1622783" imgH="591111" progId="Equation.3">
                  <p:embed/>
                  <p:pic>
                    <p:nvPicPr>
                      <p:cNvPr id="84998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639" y="2558981"/>
                        <a:ext cx="16240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423129"/>
              </p:ext>
            </p:extLst>
          </p:nvPr>
        </p:nvGraphicFramePr>
        <p:xfrm>
          <a:off x="1962010" y="3368526"/>
          <a:ext cx="8366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6" imgW="836747" imgH="648162" progId="Equation.3">
                  <p:embed/>
                </p:oleObj>
              </mc:Choice>
              <mc:Fallback>
                <p:oleObj name="Equation" r:id="rId6" imgW="836747" imgH="648162" progId="Equation.3">
                  <p:embed/>
                  <p:pic>
                    <p:nvPicPr>
                      <p:cNvPr id="84999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010" y="3368526"/>
                        <a:ext cx="8366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515947"/>
              </p:ext>
            </p:extLst>
          </p:nvPr>
        </p:nvGraphicFramePr>
        <p:xfrm>
          <a:off x="2798623" y="3376969"/>
          <a:ext cx="8366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8" imgW="836747" imgH="648162" progId="Equation.3">
                  <p:embed/>
                </p:oleObj>
              </mc:Choice>
              <mc:Fallback>
                <p:oleObj name="Equation" r:id="rId8" imgW="836747" imgH="648162" progId="Equation.3">
                  <p:embed/>
                  <p:pic>
                    <p:nvPicPr>
                      <p:cNvPr id="9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623" y="3376969"/>
                        <a:ext cx="8366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142181"/>
              </p:ext>
            </p:extLst>
          </p:nvPr>
        </p:nvGraphicFramePr>
        <p:xfrm>
          <a:off x="3223068" y="3177810"/>
          <a:ext cx="2044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10" imgW="2042741" imgH="1066536" progId="Equation.3">
                  <p:embed/>
                </p:oleObj>
              </mc:Choice>
              <mc:Fallback>
                <p:oleObj name="Equation" r:id="rId10" imgW="2042741" imgH="1066536" progId="Equation.3">
                  <p:embed/>
                  <p:pic>
                    <p:nvPicPr>
                      <p:cNvPr id="85001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068" y="3177810"/>
                        <a:ext cx="2044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427154"/>
              </p:ext>
            </p:extLst>
          </p:nvPr>
        </p:nvGraphicFramePr>
        <p:xfrm>
          <a:off x="4438228" y="3190149"/>
          <a:ext cx="2044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10" imgW="2042741" imgH="1066536" progId="Equation.3">
                  <p:embed/>
                </p:oleObj>
              </mc:Choice>
              <mc:Fallback>
                <p:oleObj name="Equation" r:id="rId10" imgW="2042741" imgH="1066536" progId="Equation.3">
                  <p:embed/>
                  <p:pic>
                    <p:nvPicPr>
                      <p:cNvPr id="11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228" y="3190149"/>
                        <a:ext cx="2044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761867"/>
              </p:ext>
            </p:extLst>
          </p:nvPr>
        </p:nvGraphicFramePr>
        <p:xfrm>
          <a:off x="6477143" y="3169800"/>
          <a:ext cx="203993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12" imgW="2037987" imgH="1061782" progId="Equation.3">
                  <p:embed/>
                </p:oleObj>
              </mc:Choice>
              <mc:Fallback>
                <p:oleObj name="Equation" r:id="rId12" imgW="2037987" imgH="1061782" progId="Equation.3">
                  <p:embed/>
                  <p:pic>
                    <p:nvPicPr>
                      <p:cNvPr id="85003" name="Object 1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143" y="3169800"/>
                        <a:ext cx="2039938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936245"/>
              </p:ext>
            </p:extLst>
          </p:nvPr>
        </p:nvGraphicFramePr>
        <p:xfrm>
          <a:off x="7686518" y="3172904"/>
          <a:ext cx="203993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Equation" r:id="rId12" imgW="2037987" imgH="1061782" progId="Equation.3">
                  <p:embed/>
                </p:oleObj>
              </mc:Choice>
              <mc:Fallback>
                <p:oleObj name="Equation" r:id="rId12" imgW="2037987" imgH="1061782" progId="Equation.3">
                  <p:embed/>
                  <p:pic>
                    <p:nvPicPr>
                      <p:cNvPr id="85003" name="Object 1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518" y="3172904"/>
                        <a:ext cx="2039938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55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Example: 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80453"/>
            <a:ext cx="10515600" cy="2154093"/>
          </a:xfrm>
        </p:spPr>
        <p:txBody>
          <a:bodyPr>
            <a:normAutofit/>
          </a:bodyPr>
          <a:lstStyle/>
          <a:p>
            <a:r>
              <a:rPr lang="en-US" altLang="en-US" sz="2400"/>
              <a:t>Role of FDs in detecting redundancy:</a:t>
            </a:r>
          </a:p>
          <a:p>
            <a:pPr lvl="1">
              <a:buSzPct val="75000"/>
            </a:pPr>
            <a:r>
              <a:rPr lang="en-US" altLang="en-US"/>
              <a:t>Consider a relation R with 3 attributes, ABC.  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No FDs hold:   </a:t>
            </a:r>
            <a:r>
              <a:rPr lang="en-US" altLang="en-US"/>
              <a:t>There is no redundancy here.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Given A  </a:t>
            </a:r>
            <a:r>
              <a:rPr lang="en-US" altLang="en-US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US" altLang="en-US">
                <a:solidFill>
                  <a:schemeClr val="accent2"/>
                </a:solidFill>
              </a:rPr>
              <a:t>  B:   </a:t>
            </a:r>
            <a:r>
              <a:rPr lang="en-US" altLang="en-US"/>
              <a:t>Several tuples could have the same A value, and if so, they’ll all have the same B value!</a:t>
            </a:r>
          </a:p>
          <a:p>
            <a:pPr marL="0" indent="0">
              <a:buNone/>
            </a:pPr>
            <a:endParaRPr lang="en-IN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012230"/>
              </p:ext>
            </p:extLst>
          </p:nvPr>
        </p:nvGraphicFramePr>
        <p:xfrm>
          <a:off x="6269182" y="1870075"/>
          <a:ext cx="4682836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0709">
                  <a:extLst>
                    <a:ext uri="{9D8B030D-6E8A-4147-A177-3AD203B41FA5}">
                      <a16:colId xmlns:a16="http://schemas.microsoft.com/office/drawing/2014/main" val="4040096507"/>
                    </a:ext>
                  </a:extLst>
                </a:gridCol>
                <a:gridCol w="1170709">
                  <a:extLst>
                    <a:ext uri="{9D8B030D-6E8A-4147-A177-3AD203B41FA5}">
                      <a16:colId xmlns:a16="http://schemas.microsoft.com/office/drawing/2014/main" val="2039253362"/>
                    </a:ext>
                  </a:extLst>
                </a:gridCol>
                <a:gridCol w="1170709">
                  <a:extLst>
                    <a:ext uri="{9D8B030D-6E8A-4147-A177-3AD203B41FA5}">
                      <a16:colId xmlns:a16="http://schemas.microsoft.com/office/drawing/2014/main" val="1268131044"/>
                    </a:ext>
                  </a:extLst>
                </a:gridCol>
                <a:gridCol w="1170709">
                  <a:extLst>
                    <a:ext uri="{9D8B030D-6E8A-4147-A177-3AD203B41FA5}">
                      <a16:colId xmlns:a16="http://schemas.microsoft.com/office/drawing/2014/main" val="2836025333"/>
                    </a:ext>
                  </a:extLst>
                </a:gridCol>
              </a:tblGrid>
              <a:tr h="32009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18003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625640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699548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44481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88236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41664" y="1870075"/>
            <a:ext cx="5254336" cy="122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/>
              <a:t>The figure satisfies the FD AB </a:t>
            </a:r>
            <a:r>
              <a:rPr lang="en-IN" sz="2400">
                <a:sym typeface="Wingdings" panose="05000000000000000000" pitchFamily="2" charset="2"/>
              </a:rPr>
              <a:t> C</a:t>
            </a:r>
          </a:p>
          <a:p>
            <a:r>
              <a:rPr lang="en-IN" sz="2400">
                <a:sym typeface="Wingdings" panose="05000000000000000000" pitchFamily="2" charset="2"/>
              </a:rPr>
              <a:t>Now, if we add a tuple &lt;a1, b1, c2, d1&gt; than the FD will be violated</a:t>
            </a:r>
          </a:p>
        </p:txBody>
      </p:sp>
    </p:spTree>
    <p:extLst>
      <p:ext uri="{BB962C8B-B14F-4D97-AF65-F5344CB8AC3E}">
        <p14:creationId xmlns:p14="http://schemas.microsoft.com/office/powerpoint/2010/main" val="37471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Finding FDs?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find out from application domain that a relation satisfies some FDs. Does it mean we have found all the FDs?</a:t>
            </a:r>
          </a:p>
          <a:p>
            <a:r>
              <a:rPr lang="en-US"/>
              <a:t>There could be more FDs implied by the ones we have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9726" y="3925417"/>
            <a:ext cx="38689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1. Name </a:t>
            </a:r>
            <a:r>
              <a:rPr lang="en-US" sz="2400">
                <a:latin typeface="+mj-lt"/>
                <a:sym typeface="Wingdings"/>
              </a:rPr>
              <a:t></a:t>
            </a:r>
            <a:r>
              <a:rPr lang="en-US" sz="2400">
                <a:latin typeface="+mj-lt"/>
              </a:rPr>
              <a:t> Color</a:t>
            </a:r>
          </a:p>
          <a:p>
            <a:r>
              <a:rPr lang="en-US" sz="2400">
                <a:latin typeface="+mj-lt"/>
              </a:rPr>
              <a:t>2. Category </a:t>
            </a:r>
            <a:r>
              <a:rPr lang="en-US" sz="2400">
                <a:latin typeface="+mj-lt"/>
                <a:sym typeface="Wingdings"/>
              </a:rPr>
              <a:t> Department</a:t>
            </a:r>
          </a:p>
          <a:p>
            <a:r>
              <a:rPr lang="en-US" sz="2400">
                <a:latin typeface="+mj-lt"/>
                <a:sym typeface="Wingdings"/>
              </a:rPr>
              <a:t>3. Color, Category  Price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1111" y="3267260"/>
            <a:ext cx="249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Provided FDs:</a:t>
            </a:r>
          </a:p>
        </p:txBody>
      </p:sp>
      <p:sp>
        <p:nvSpPr>
          <p:cNvPr id="8" name="Rectangle 7"/>
          <p:cNvSpPr/>
          <p:nvPr/>
        </p:nvSpPr>
        <p:spPr>
          <a:xfrm>
            <a:off x="5530152" y="3694584"/>
            <a:ext cx="7004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Does</a:t>
            </a:r>
            <a:r>
              <a:rPr lang="zh-CN" altLang="en-US" sz="2400"/>
              <a:t> </a:t>
            </a:r>
            <a:r>
              <a:rPr lang="en-US" altLang="zh-CN" sz="2400"/>
              <a:t>it</a:t>
            </a:r>
            <a:r>
              <a:rPr lang="zh-CN" altLang="en-US" sz="2400"/>
              <a:t> </a:t>
            </a:r>
            <a:r>
              <a:rPr lang="en-US" altLang="zh-CN" sz="2400"/>
              <a:t>always</a:t>
            </a:r>
            <a:r>
              <a:rPr lang="zh-CN" altLang="en-US" sz="2400"/>
              <a:t> </a:t>
            </a:r>
            <a:r>
              <a:rPr lang="en-US" altLang="zh-CN" sz="2400"/>
              <a:t>hold?</a:t>
            </a:r>
            <a:r>
              <a:rPr lang="zh-CN" altLang="en-US" sz="2400"/>
              <a:t> </a:t>
            </a:r>
            <a:r>
              <a:rPr lang="en-US" sz="2400" b="1">
                <a:solidFill>
                  <a:schemeClr val="accent2">
                    <a:lumMod val="75000"/>
                  </a:schemeClr>
                </a:solidFill>
              </a:rPr>
              <a:t>Name, Category </a:t>
            </a:r>
            <a:r>
              <a:rPr lang="en-US" sz="2400" b="1">
                <a:solidFill>
                  <a:schemeClr val="accent2">
                    <a:lumMod val="75000"/>
                  </a:schemeClr>
                </a:solidFill>
                <a:sym typeface="Wingdings"/>
              </a:rPr>
              <a:t> Price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953491" y="5340900"/>
            <a:ext cx="86244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zh-CN" sz="2400"/>
              <a:t>Answer: Find the </a:t>
            </a:r>
            <a:r>
              <a:rPr lang="en-IN" altLang="zh-CN" sz="2400" b="1"/>
              <a:t>closure</a:t>
            </a:r>
            <a:r>
              <a:rPr lang="en-IN" altLang="zh-CN" sz="2400"/>
              <a:t> of the provided FDs.</a:t>
            </a:r>
          </a:p>
          <a:p>
            <a:r>
              <a:rPr lang="en-IN" sz="2400">
                <a:solidFill>
                  <a:schemeClr val="accent2">
                    <a:lumMod val="75000"/>
                  </a:schemeClr>
                </a:solidFill>
                <a:sym typeface="Wingdings"/>
              </a:rPr>
              <a:t>That is the set of all FDs that can be inferred from the provided FDs</a:t>
            </a:r>
            <a:endParaRPr lang="en-US" sz="2400">
              <a:solidFill>
                <a:schemeClr val="accent2">
                  <a:lumMod val="75000"/>
                </a:schemeClr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3960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Closure of FDs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/>
                  <a:t>Set of all FDs implied by a given set F of FDs is called the closure of F</a:t>
                </a:r>
              </a:p>
              <a:p>
                <a:pPr lvl="1"/>
                <a:r>
                  <a:rPr lang="en-IN"/>
                  <a:t>denoted as </a:t>
                </a:r>
                <a:r>
                  <a:rPr lang="en-IN" b="1"/>
                  <a:t>F</a:t>
                </a:r>
                <a:r>
                  <a:rPr lang="en-IN" b="1" baseline="30000"/>
                  <a:t>+</a:t>
                </a:r>
                <a:r>
                  <a:rPr lang="en-IN"/>
                  <a:t> </a:t>
                </a:r>
              </a:p>
              <a:p>
                <a:r>
                  <a:rPr lang="en-IN" sz="2400"/>
                  <a:t>Answer: </a:t>
                </a:r>
                <a:r>
                  <a:rPr lang="en-US" sz="2400"/>
                  <a:t>Three simple rules called </a:t>
                </a:r>
                <a:r>
                  <a:rPr lang="en-US" sz="2400" b="1"/>
                  <a:t>Armstrong’s Axioms.</a:t>
                </a:r>
              </a:p>
              <a:p>
                <a:pPr lvl="1"/>
                <a:r>
                  <a:rPr lang="en-IN"/>
                  <a:t>Reflexivity: If X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r>
                  <a:rPr lang="en-IN"/>
                  <a:t>Y, then X</a:t>
                </a:r>
                <a:r>
                  <a:rPr lang="en-IN">
                    <a:sym typeface="Wingdings" panose="05000000000000000000" pitchFamily="2" charset="2"/>
                  </a:rPr>
                  <a:t> Y</a:t>
                </a:r>
                <a:endParaRPr lang="en-IN"/>
              </a:p>
              <a:p>
                <a:pPr lvl="1"/>
                <a:r>
                  <a:rPr lang="en-IN"/>
                  <a:t>Augmentation: If X</a:t>
                </a:r>
                <a:r>
                  <a:rPr lang="en-IN">
                    <a:sym typeface="Wingdings" panose="05000000000000000000" pitchFamily="2" charset="2"/>
                  </a:rPr>
                  <a:t> Y, then XZ  YZ</a:t>
                </a:r>
              </a:p>
              <a:p>
                <a:pPr lvl="1"/>
                <a:r>
                  <a:rPr lang="en-IN"/>
                  <a:t>Transitivity: If X</a:t>
                </a:r>
                <a:r>
                  <a:rPr lang="en-IN">
                    <a:sym typeface="Wingdings" panose="05000000000000000000" pitchFamily="2" charset="2"/>
                  </a:rPr>
                  <a:t>Y and Y Z, then X Z</a:t>
                </a:r>
              </a:p>
              <a:p>
                <a:r>
                  <a:rPr lang="en-IN" sz="2400">
                    <a:sym typeface="Wingdings" panose="05000000000000000000" pitchFamily="2" charset="2"/>
                  </a:rPr>
                  <a:t>Additional Rules</a:t>
                </a:r>
              </a:p>
              <a:p>
                <a:pPr lvl="1"/>
                <a:r>
                  <a:rPr lang="en-IN">
                    <a:sym typeface="Wingdings" panose="05000000000000000000" pitchFamily="2" charset="2"/>
                  </a:rPr>
                  <a:t>Union: If X Y and X Z, then XYZ</a:t>
                </a:r>
              </a:p>
              <a:p>
                <a:pPr lvl="1"/>
                <a:r>
                  <a:rPr lang="en-IN">
                    <a:sym typeface="Wingdings" panose="05000000000000000000" pitchFamily="2" charset="2"/>
                  </a:rPr>
                  <a:t>Decomposition: If XYZ, then X Y and X Z</a:t>
                </a:r>
                <a:endParaRPr lang="en-IN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23157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Ex: Inferred FD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4909" y="2146303"/>
            <a:ext cx="382256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1. {Name} </a:t>
            </a:r>
            <a:r>
              <a:rPr lang="en-US" sz="2400">
                <a:latin typeface="+mj-lt"/>
                <a:sym typeface="Wingdings"/>
              </a:rPr>
              <a:t></a:t>
            </a:r>
            <a:r>
              <a:rPr lang="en-US" sz="2400">
                <a:latin typeface="+mj-lt"/>
              </a:rPr>
              <a:t> {Color}</a:t>
            </a:r>
          </a:p>
          <a:p>
            <a:r>
              <a:rPr lang="en-US" sz="2400">
                <a:latin typeface="+mj-lt"/>
              </a:rPr>
              <a:t>2. {Category} </a:t>
            </a:r>
            <a:r>
              <a:rPr lang="en-US" sz="2400">
                <a:latin typeface="+mj-lt"/>
                <a:sym typeface="Wingdings"/>
              </a:rPr>
              <a:t> {Dept.}</a:t>
            </a:r>
          </a:p>
          <a:p>
            <a:r>
              <a:rPr lang="en-US" sz="2400">
                <a:latin typeface="+mj-lt"/>
                <a:sym typeface="Wingdings"/>
              </a:rPr>
              <a:t>3. {Color, Category}  {Price}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361" y="3889875"/>
            <a:ext cx="3951116" cy="392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950" b="1">
                <a:latin typeface="+mj-lt"/>
                <a:sym typeface="Wingdings"/>
              </a:rPr>
              <a:t>Which / how many other FDs hold?</a:t>
            </a:r>
            <a:endParaRPr lang="en-US" sz="1950" b="1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080" y="1776970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0" b="1"/>
              <a:t>Provided FDs: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36750" y="2639420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/>
              <a:t>Inferred FDs: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38161"/>
              </p:ext>
            </p:extLst>
          </p:nvPr>
        </p:nvGraphicFramePr>
        <p:xfrm>
          <a:off x="5136750" y="3121808"/>
          <a:ext cx="6029781" cy="2240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8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Inferred</a:t>
                      </a:r>
                      <a:r>
                        <a:rPr lang="en-US" sz="2000" baseline="0"/>
                        <a:t> FD</a:t>
                      </a:r>
                      <a:endParaRPr lang="en-US" sz="2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Rule used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/>
                        <a:t>4.</a:t>
                      </a:r>
                      <a:r>
                        <a:rPr lang="en-US" sz="2000" baseline="0"/>
                        <a:t> Name, Category </a:t>
                      </a:r>
                      <a:r>
                        <a:rPr lang="zh-CN" altLang="en-US" sz="2000" baseline="0"/>
                        <a:t> 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2000" baseline="0"/>
                        <a:t> </a:t>
                      </a:r>
                      <a:r>
                        <a:rPr lang="zh-CN" altLang="en-US" sz="2000" baseline="0"/>
                        <a:t> </a:t>
                      </a:r>
                      <a:r>
                        <a:rPr lang="en-US" sz="2000" baseline="0"/>
                        <a:t>Name</a:t>
                      </a:r>
                      <a:endParaRPr lang="en-US" sz="2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/>
                        <a:t>5. Name, Category</a:t>
                      </a:r>
                      <a:r>
                        <a:rPr lang="zh-CN" altLang="en-US" sz="2000" baseline="0"/>
                        <a:t> </a:t>
                      </a:r>
                      <a:r>
                        <a:rPr lang="zh-CN" altLang="en-US" sz="2000"/>
                        <a:t> 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2000"/>
                        <a:t> </a:t>
                      </a:r>
                      <a:r>
                        <a:rPr lang="zh-CN" altLang="en-US" sz="2000"/>
                        <a:t> </a:t>
                      </a:r>
                      <a:r>
                        <a:rPr lang="en-US" sz="2000"/>
                        <a:t>Color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/>
                        <a:t>6. Name, Category</a:t>
                      </a:r>
                      <a:r>
                        <a:rPr lang="en-US" sz="2000" baseline="0"/>
                        <a:t> </a:t>
                      </a:r>
                      <a:r>
                        <a:rPr lang="zh-CN" altLang="en-US" sz="2000" baseline="0"/>
                        <a:t> 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2000" baseline="0"/>
                        <a:t> </a:t>
                      </a:r>
                      <a:r>
                        <a:rPr lang="zh-CN" altLang="en-US" sz="2000" baseline="0"/>
                        <a:t> </a:t>
                      </a:r>
                      <a:r>
                        <a:rPr lang="en-US" sz="2000" baseline="0"/>
                        <a:t>Category</a:t>
                      </a:r>
                      <a:endParaRPr lang="en-US" sz="2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/>
                        <a:t>7. Name, Category</a:t>
                      </a:r>
                      <a:r>
                        <a:rPr lang="en-US" sz="2000" baseline="0"/>
                        <a:t> </a:t>
                      </a:r>
                      <a:r>
                        <a:rPr lang="zh-CN" altLang="en-US" sz="2000" baseline="0"/>
                        <a:t> 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2000" baseline="0"/>
                        <a:t> </a:t>
                      </a:r>
                      <a:r>
                        <a:rPr lang="zh-CN" altLang="en-US" sz="2000" baseline="0"/>
                        <a:t> </a:t>
                      </a:r>
                      <a:r>
                        <a:rPr lang="en-US" sz="2000" baseline="0"/>
                        <a:t>Color, Category</a:t>
                      </a:r>
                      <a:endParaRPr lang="en-US" sz="2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/>
                        <a:t>8.</a:t>
                      </a:r>
                      <a:r>
                        <a:rPr lang="zh-CN" altLang="en-US" sz="2000" baseline="0"/>
                        <a:t> </a:t>
                      </a:r>
                      <a:r>
                        <a:rPr lang="en-US" sz="2000"/>
                        <a:t>Name, Category </a:t>
                      </a:r>
                      <a:r>
                        <a:rPr lang="zh-CN" altLang="en-US" sz="2000"/>
                        <a:t> 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2000"/>
                        <a:t> </a:t>
                      </a:r>
                      <a:r>
                        <a:rPr lang="zh-CN" altLang="en-US" sz="2000" baseline="0"/>
                        <a:t> </a:t>
                      </a:r>
                      <a:r>
                        <a:rPr lang="en-US" sz="2000"/>
                        <a:t>Price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47" y="259991"/>
            <a:ext cx="5029636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0559" y="2884060"/>
            <a:ext cx="235412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1. {Name} </a:t>
            </a:r>
            <a:r>
              <a:rPr lang="en-US">
                <a:latin typeface="+mj-lt"/>
                <a:sym typeface="Wingdings"/>
              </a:rPr>
              <a:t></a:t>
            </a:r>
            <a:r>
              <a:rPr lang="en-US">
                <a:latin typeface="+mj-lt"/>
              </a:rPr>
              <a:t> {Color}</a:t>
            </a:r>
          </a:p>
          <a:p>
            <a:r>
              <a:rPr lang="en-US">
                <a:latin typeface="+mj-lt"/>
              </a:rPr>
              <a:t>2. {Category} </a:t>
            </a:r>
            <a:r>
              <a:rPr lang="en-US">
                <a:latin typeface="+mj-lt"/>
                <a:sym typeface="Wingdings"/>
              </a:rPr>
              <a:t> {Dept.}</a:t>
            </a:r>
          </a:p>
          <a:p>
            <a:r>
              <a:rPr lang="en-US">
                <a:latin typeface="+mj-lt"/>
                <a:sym typeface="Wingdings"/>
              </a:rPr>
              <a:t>3. {Color, Category}  {Price}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3454" y="5246023"/>
            <a:ext cx="4383094" cy="392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950">
                <a:latin typeface="+mj-lt"/>
                <a:sym typeface="Wingdings"/>
              </a:rPr>
              <a:t>Can we find an algorithmic way to do this?</a:t>
            </a:r>
            <a:endParaRPr lang="en-US" sz="195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6729" y="2514727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0"/>
              <a:t>Provided FDs: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6948" y="2514728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/>
              <a:t>Inferred FDs: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971523"/>
              </p:ext>
            </p:extLst>
          </p:nvPr>
        </p:nvGraphicFramePr>
        <p:xfrm>
          <a:off x="1282961" y="2884060"/>
          <a:ext cx="6283612" cy="1996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22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/>
                        <a:t>Inferred</a:t>
                      </a:r>
                      <a:r>
                        <a:rPr lang="en-US" sz="1400" baseline="0"/>
                        <a:t> FD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Rule used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/>
                        <a:t>4.</a:t>
                      </a:r>
                      <a:r>
                        <a:rPr lang="en-US" sz="1800" baseline="0"/>
                        <a:t> Name, Category </a:t>
                      </a:r>
                      <a:r>
                        <a:rPr lang="zh-CN" altLang="en-US" sz="1800" baseline="0"/>
                        <a:t>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/>
                        <a:t> </a:t>
                      </a:r>
                      <a:r>
                        <a:rPr lang="zh-CN" altLang="en-US" sz="1800" baseline="0"/>
                        <a:t> </a:t>
                      </a:r>
                      <a:r>
                        <a:rPr lang="en-US" sz="1800" baseline="0"/>
                        <a:t>Name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Reflexivity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/>
                        <a:t>5. Name, Category</a:t>
                      </a:r>
                      <a:r>
                        <a:rPr lang="zh-CN" altLang="en-US" sz="1800" baseline="0"/>
                        <a:t> </a:t>
                      </a:r>
                      <a:r>
                        <a:rPr lang="zh-CN" altLang="en-US" sz="1800"/>
                        <a:t>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/>
                        <a:t> </a:t>
                      </a:r>
                      <a:r>
                        <a:rPr lang="zh-CN" altLang="en-US" sz="1800"/>
                        <a:t> </a:t>
                      </a:r>
                      <a:r>
                        <a:rPr lang="en-US" sz="1800"/>
                        <a:t>Color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Transitive</a:t>
                      </a:r>
                      <a:r>
                        <a:rPr lang="en-US" sz="1800" baseline="0"/>
                        <a:t> (4 -&gt; 1)</a:t>
                      </a:r>
                      <a:endParaRPr 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/>
                        <a:t>6. Name, Category</a:t>
                      </a:r>
                      <a:r>
                        <a:rPr lang="en-US" sz="1800" baseline="0"/>
                        <a:t> </a:t>
                      </a:r>
                      <a:r>
                        <a:rPr lang="zh-CN" altLang="en-US" sz="1800" baseline="0"/>
                        <a:t>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/>
                        <a:t> </a:t>
                      </a:r>
                      <a:r>
                        <a:rPr lang="zh-CN" altLang="en-US" sz="1800" baseline="0"/>
                        <a:t> </a:t>
                      </a:r>
                      <a:r>
                        <a:rPr lang="en-US" sz="1800" baseline="0"/>
                        <a:t>Category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Reflexivity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/>
                        <a:t>7. Name, Category</a:t>
                      </a:r>
                      <a:r>
                        <a:rPr lang="en-US" sz="1800" baseline="0"/>
                        <a:t> </a:t>
                      </a:r>
                      <a:r>
                        <a:rPr lang="zh-CN" altLang="en-US" sz="1800" baseline="0"/>
                        <a:t>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/>
                        <a:t> </a:t>
                      </a:r>
                      <a:r>
                        <a:rPr lang="zh-CN" altLang="en-US" sz="1800" baseline="0"/>
                        <a:t> </a:t>
                      </a:r>
                      <a:r>
                        <a:rPr lang="en-US" sz="1800" baseline="0"/>
                        <a:t>Color, Category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aseline="0"/>
                        <a:t>Union (5 + 6)</a:t>
                      </a:r>
                      <a:endParaRPr 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/>
                        <a:t>8.</a:t>
                      </a:r>
                      <a:r>
                        <a:rPr lang="zh-CN" altLang="en-US" sz="1800" baseline="0"/>
                        <a:t> </a:t>
                      </a:r>
                      <a:r>
                        <a:rPr lang="en-US" sz="1800"/>
                        <a:t>Name, Category </a:t>
                      </a:r>
                      <a:r>
                        <a:rPr lang="zh-CN" altLang="en-US" sz="1800"/>
                        <a:t>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/>
                        <a:t> </a:t>
                      </a:r>
                      <a:r>
                        <a:rPr lang="zh-CN" altLang="en-US" sz="1800" baseline="0"/>
                        <a:t> </a:t>
                      </a:r>
                      <a:r>
                        <a:rPr lang="en-US" sz="1800"/>
                        <a:t>Price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Transitive (7 -&gt;</a:t>
                      </a:r>
                      <a:r>
                        <a:rPr lang="en-US" sz="1800" baseline="0"/>
                        <a:t> 3)</a:t>
                      </a:r>
                      <a:endParaRPr 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95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Coming back to our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17" y="3971027"/>
            <a:ext cx="10515600" cy="712291"/>
          </a:xfrm>
        </p:spPr>
        <p:txBody>
          <a:bodyPr>
            <a:normAutofit/>
          </a:bodyPr>
          <a:lstStyle/>
          <a:p>
            <a:r>
              <a:rPr lang="en-IN" altLang="zh-CN" sz="2400"/>
              <a:t>Yes, because the FD is in the closure of F</a:t>
            </a:r>
            <a:r>
              <a:rPr lang="en-IN" altLang="zh-CN" sz="2400" baseline="30000"/>
              <a:t>+</a:t>
            </a:r>
            <a:endParaRPr lang="en-US" sz="2400" b="1" baseline="30000">
              <a:solidFill>
                <a:schemeClr val="accent2">
                  <a:lumMod val="75000"/>
                </a:schemeClr>
              </a:solidFill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0508" y="2081869"/>
            <a:ext cx="38689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1. Name </a:t>
            </a:r>
            <a:r>
              <a:rPr lang="en-US" sz="2400">
                <a:latin typeface="+mj-lt"/>
                <a:sym typeface="Wingdings"/>
              </a:rPr>
              <a:t></a:t>
            </a:r>
            <a:r>
              <a:rPr lang="en-US" sz="2400">
                <a:latin typeface="+mj-lt"/>
              </a:rPr>
              <a:t> Color</a:t>
            </a:r>
          </a:p>
          <a:p>
            <a:r>
              <a:rPr lang="en-US" sz="2400">
                <a:latin typeface="+mj-lt"/>
              </a:rPr>
              <a:t>2. Category </a:t>
            </a:r>
            <a:r>
              <a:rPr lang="en-US" sz="2400">
                <a:latin typeface="+mj-lt"/>
                <a:sym typeface="Wingdings"/>
              </a:rPr>
              <a:t> Department</a:t>
            </a:r>
          </a:p>
          <a:p>
            <a:r>
              <a:rPr lang="en-US" sz="2400">
                <a:latin typeface="+mj-lt"/>
                <a:sym typeface="Wingdings"/>
              </a:rPr>
              <a:t>3. Color, Category  Price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780" y="1564016"/>
            <a:ext cx="3093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Provided FDs (F):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5817" y="3517005"/>
            <a:ext cx="8624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altLang="zh-CN" sz="2400"/>
              <a:t> Does</a:t>
            </a:r>
            <a:r>
              <a:rPr lang="zh-CN" altLang="en-US" sz="2400"/>
              <a:t> </a:t>
            </a:r>
            <a:r>
              <a:rPr lang="en-US" altLang="zh-CN" sz="2400"/>
              <a:t>the FD</a:t>
            </a:r>
            <a:r>
              <a:rPr lang="zh-CN" altLang="en-US" sz="2400"/>
              <a:t> </a:t>
            </a:r>
            <a:r>
              <a:rPr lang="en-US" altLang="zh-CN" sz="2400"/>
              <a:t>always</a:t>
            </a:r>
            <a:r>
              <a:rPr lang="zh-CN" altLang="en-US" sz="2400"/>
              <a:t> </a:t>
            </a:r>
            <a:r>
              <a:rPr lang="en-US" altLang="zh-CN" sz="2400"/>
              <a:t>hold?</a:t>
            </a:r>
            <a:r>
              <a:rPr lang="zh-CN" altLang="en-US" sz="2400"/>
              <a:t> </a:t>
            </a:r>
            <a:r>
              <a:rPr lang="en-US" sz="2400" b="1">
                <a:solidFill>
                  <a:schemeClr val="accent2">
                    <a:lumMod val="75000"/>
                  </a:schemeClr>
                </a:solidFill>
              </a:rPr>
              <a:t>Name, Category </a:t>
            </a:r>
            <a:r>
              <a:rPr lang="en-US" sz="2400" b="1">
                <a:solidFill>
                  <a:schemeClr val="accent2">
                    <a:lumMod val="75000"/>
                  </a:schemeClr>
                </a:solidFill>
                <a:sym typeface="Wingdings"/>
              </a:rPr>
              <a:t> Price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94861"/>
              </p:ext>
            </p:extLst>
          </p:nvPr>
        </p:nvGraphicFramePr>
        <p:xfrm>
          <a:off x="5579055" y="1439723"/>
          <a:ext cx="6283612" cy="1996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22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/>
                        <a:t>Inferred</a:t>
                      </a:r>
                      <a:r>
                        <a:rPr lang="en-US" sz="1400" baseline="0"/>
                        <a:t> FD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Rule used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/>
                        <a:t>4.</a:t>
                      </a:r>
                      <a:r>
                        <a:rPr lang="en-US" sz="1800" baseline="0"/>
                        <a:t> Name, Category </a:t>
                      </a:r>
                      <a:r>
                        <a:rPr lang="zh-CN" altLang="en-US" sz="1800" baseline="0"/>
                        <a:t>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/>
                        <a:t> </a:t>
                      </a:r>
                      <a:r>
                        <a:rPr lang="zh-CN" altLang="en-US" sz="1800" baseline="0"/>
                        <a:t> </a:t>
                      </a:r>
                      <a:r>
                        <a:rPr lang="en-US" sz="1800" baseline="0"/>
                        <a:t>Name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Reflexivity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/>
                        <a:t>5. Name, Category</a:t>
                      </a:r>
                      <a:r>
                        <a:rPr lang="zh-CN" altLang="en-US" sz="1800" baseline="0"/>
                        <a:t> </a:t>
                      </a:r>
                      <a:r>
                        <a:rPr lang="zh-CN" altLang="en-US" sz="1800"/>
                        <a:t>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/>
                        <a:t> </a:t>
                      </a:r>
                      <a:r>
                        <a:rPr lang="zh-CN" altLang="en-US" sz="1800"/>
                        <a:t> </a:t>
                      </a:r>
                      <a:r>
                        <a:rPr lang="en-US" sz="1800"/>
                        <a:t>Color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Transitive</a:t>
                      </a:r>
                      <a:r>
                        <a:rPr lang="en-US" sz="1800" baseline="0"/>
                        <a:t> (4 -&gt; 1)</a:t>
                      </a:r>
                      <a:endParaRPr 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/>
                        <a:t>6. Name, Category</a:t>
                      </a:r>
                      <a:r>
                        <a:rPr lang="en-US" sz="1800" baseline="0"/>
                        <a:t> </a:t>
                      </a:r>
                      <a:r>
                        <a:rPr lang="zh-CN" altLang="en-US" sz="1800" baseline="0"/>
                        <a:t>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/>
                        <a:t> </a:t>
                      </a:r>
                      <a:r>
                        <a:rPr lang="zh-CN" altLang="en-US" sz="1800" baseline="0"/>
                        <a:t> </a:t>
                      </a:r>
                      <a:r>
                        <a:rPr lang="en-US" sz="1800" baseline="0"/>
                        <a:t>Category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Reflexivity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/>
                        <a:t>7. Name, Category</a:t>
                      </a:r>
                      <a:r>
                        <a:rPr lang="en-US" sz="1800" baseline="0"/>
                        <a:t> </a:t>
                      </a:r>
                      <a:r>
                        <a:rPr lang="zh-CN" altLang="en-US" sz="1800" baseline="0"/>
                        <a:t>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/>
                        <a:t> </a:t>
                      </a:r>
                      <a:r>
                        <a:rPr lang="zh-CN" altLang="en-US" sz="1800" baseline="0"/>
                        <a:t> </a:t>
                      </a:r>
                      <a:r>
                        <a:rPr lang="en-US" sz="1800" baseline="0"/>
                        <a:t>Color, Category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aseline="0"/>
                        <a:t>Union (5 + 6)</a:t>
                      </a:r>
                      <a:endParaRPr 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/>
                        <a:t>8.</a:t>
                      </a:r>
                      <a:r>
                        <a:rPr lang="zh-CN" altLang="en-US" sz="1800" baseline="0"/>
                        <a:t> </a:t>
                      </a:r>
                      <a:r>
                        <a:rPr lang="en-US" sz="1800"/>
                        <a:t>Name, Category </a:t>
                      </a:r>
                      <a:r>
                        <a:rPr lang="zh-CN" altLang="en-US" sz="1800"/>
                        <a:t>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/>
                        <a:t> </a:t>
                      </a:r>
                      <a:r>
                        <a:rPr lang="zh-CN" altLang="en-US" sz="1800" baseline="0"/>
                        <a:t> </a:t>
                      </a:r>
                      <a:r>
                        <a:rPr lang="en-US" sz="1800"/>
                        <a:t>Price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Transitive (7 -&gt;</a:t>
                      </a:r>
                      <a:r>
                        <a:rPr lang="en-US" sz="1800" baseline="0"/>
                        <a:t> 3)</a:t>
                      </a:r>
                      <a:endParaRPr 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1156208" y="4522258"/>
            <a:ext cx="10515600" cy="1629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/>
              <a:t>I just wanted to check X</a:t>
            </a:r>
            <a:r>
              <a:rPr lang="en-IN" altLang="zh-CN" sz="2400">
                <a:sym typeface="Wingdings" panose="05000000000000000000" pitchFamily="2" charset="2"/>
              </a:rPr>
              <a:t> Y, d</a:t>
            </a:r>
            <a:r>
              <a:rPr lang="en-IN" altLang="zh-CN" sz="2400"/>
              <a:t>o I need to compute closure of the set of FDs F?</a:t>
            </a:r>
          </a:p>
          <a:p>
            <a:r>
              <a:rPr lang="en-US" sz="2400">
                <a:sym typeface="Wingdings"/>
              </a:rPr>
              <a:t>No, compute the Attribute closure (X</a:t>
            </a:r>
            <a:r>
              <a:rPr lang="en-US" sz="2400" baseline="30000">
                <a:sym typeface="Wingdings"/>
              </a:rPr>
              <a:t>+</a:t>
            </a:r>
            <a:r>
              <a:rPr lang="en-US" sz="2400">
                <a:sym typeface="Wingdings"/>
              </a:rPr>
              <a:t>) </a:t>
            </a:r>
            <a:r>
              <a:rPr lang="en-US" sz="2400" err="1">
                <a:sym typeface="Wingdings"/>
              </a:rPr>
              <a:t>wrt</a:t>
            </a:r>
            <a:r>
              <a:rPr lang="en-US" sz="2400">
                <a:sym typeface="Wingdings"/>
              </a:rPr>
              <a:t> F, which is the set of attributes B</a:t>
            </a:r>
          </a:p>
          <a:p>
            <a:r>
              <a:rPr lang="en-US" sz="2400">
                <a:sym typeface="Wingdings"/>
              </a:rPr>
              <a:t>X </a:t>
            </a:r>
            <a:r>
              <a:rPr lang="en-US" sz="2400">
                <a:sym typeface="Wingdings" panose="05000000000000000000" pitchFamily="2" charset="2"/>
              </a:rPr>
              <a:t> B can be inferred using the Armstrong axioms </a:t>
            </a:r>
            <a:endParaRPr lang="en-US" sz="240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549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Closure of a set of Attributes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8" y="1825625"/>
            <a:ext cx="10515600" cy="4351338"/>
          </a:xfrm>
        </p:spPr>
        <p:txBody>
          <a:bodyPr/>
          <a:lstStyle/>
          <a:p>
            <a:r>
              <a:rPr lang="en-IN"/>
              <a:t>Given a set of attributes  X={A</a:t>
            </a:r>
            <a:r>
              <a:rPr lang="en-IN" baseline="-25000"/>
              <a:t>1</a:t>
            </a:r>
            <a:r>
              <a:rPr lang="en-IN"/>
              <a:t>, …, A</a:t>
            </a:r>
            <a:r>
              <a:rPr lang="en-IN" baseline="-25000"/>
              <a:t>n</a:t>
            </a:r>
            <a:r>
              <a:rPr lang="en-IN"/>
              <a:t>} and a set of FDs F:</a:t>
            </a:r>
          </a:p>
          <a:p>
            <a:r>
              <a:rPr lang="en-IN"/>
              <a:t>Then the closure, {A</a:t>
            </a:r>
            <a:r>
              <a:rPr lang="en-IN" baseline="-25000"/>
              <a:t>1</a:t>
            </a:r>
            <a:r>
              <a:rPr lang="en-IN"/>
              <a:t>, …, A</a:t>
            </a:r>
            <a:r>
              <a:rPr lang="en-IN" baseline="-25000"/>
              <a:t>n</a:t>
            </a:r>
            <a:r>
              <a:rPr lang="en-IN"/>
              <a:t>}</a:t>
            </a:r>
            <a:r>
              <a:rPr lang="en-IN" baseline="30000"/>
              <a:t>+</a:t>
            </a:r>
            <a:r>
              <a:rPr lang="en-IN"/>
              <a:t> is the set of attributes B, </a:t>
            </a:r>
            <a:r>
              <a:rPr lang="en-IN" err="1"/>
              <a:t>s.t.</a:t>
            </a:r>
            <a:r>
              <a:rPr lang="en-IN"/>
              <a:t> </a:t>
            </a:r>
          </a:p>
          <a:p>
            <a:pPr marL="0" indent="0">
              <a:buNone/>
            </a:pPr>
            <a:r>
              <a:rPr lang="en-IN"/>
              <a:t>                         {A</a:t>
            </a:r>
            <a:r>
              <a:rPr lang="en-IN" baseline="-25000"/>
              <a:t>1</a:t>
            </a:r>
            <a:r>
              <a:rPr lang="en-IN"/>
              <a:t>, …, A</a:t>
            </a:r>
            <a:r>
              <a:rPr lang="en-IN" baseline="-25000"/>
              <a:t>n</a:t>
            </a:r>
            <a:r>
              <a:rPr lang="en-IN"/>
              <a:t>} </a:t>
            </a:r>
            <a:r>
              <a:rPr lang="en-IN">
                <a:sym typeface="Wingdings" panose="05000000000000000000" pitchFamily="2" charset="2"/>
              </a:rPr>
              <a:t></a:t>
            </a:r>
            <a:r>
              <a:rPr lang="en-IN"/>
              <a:t> B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04478" y="3582373"/>
            <a:ext cx="347883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department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08330" y="3524665"/>
            <a:ext cx="184986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u="sng">
                <a:solidFill>
                  <a:prstClr val="black"/>
                </a:solidFill>
                <a:latin typeface="+mj-lt"/>
              </a:rPr>
              <a:t>Example:</a:t>
            </a:r>
            <a:r>
              <a:rPr lang="en-US" sz="210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10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058209" y="4544805"/>
            <a:ext cx="130281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b="1" i="1">
                <a:solidFill>
                  <a:prstClr val="black"/>
                </a:solidFill>
                <a:latin typeface="+mj-lt"/>
              </a:rPr>
              <a:t>Closures:</a:t>
            </a:r>
            <a:endParaRPr lang="en-US" b="1" i="1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097076" y="4960303"/>
            <a:ext cx="7881364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baseline="300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color}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r>
              <a:rPr lang="en-US" baseline="300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Lecture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Redundancy Problems</a:t>
            </a:r>
          </a:p>
          <a:p>
            <a:r>
              <a:rPr lang="en-IN"/>
              <a:t>Handling redundancy problems </a:t>
            </a:r>
          </a:p>
          <a:p>
            <a:pPr lvl="1"/>
            <a:r>
              <a:rPr lang="en-IN"/>
              <a:t>NULL value and Decomposition</a:t>
            </a:r>
          </a:p>
          <a:p>
            <a:r>
              <a:rPr lang="en-IN"/>
              <a:t>Decomposition</a:t>
            </a:r>
          </a:p>
          <a:p>
            <a:pPr lvl="1"/>
            <a:r>
              <a:rPr lang="en-IN"/>
              <a:t>Functional Dependency (FD)</a:t>
            </a:r>
          </a:p>
          <a:p>
            <a:pPr lvl="1"/>
            <a:r>
              <a:rPr lang="en-IN"/>
              <a:t>Closure of FD </a:t>
            </a:r>
          </a:p>
          <a:p>
            <a:pPr lvl="1"/>
            <a:r>
              <a:rPr lang="en-IN"/>
              <a:t>Attribute closure</a:t>
            </a:r>
          </a:p>
          <a:p>
            <a:pPr lvl="1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95108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Closure Algorithm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2110025" y="2001991"/>
                <a:ext cx="6218289" cy="34163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sz="2400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and set of FDs F.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sz="2400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if</a:t>
                </a:r>
                <a:r>
                  <a:rPr lang="en-US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altLang="zh-CN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</a:t>
                </a:r>
                <a:r>
                  <a:rPr lang="zh-CN" altLang="en-US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F 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sz="2400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</a:t>
                </a:r>
                <a:r>
                  <a:rPr lang="en-US" sz="2400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		</a:t>
                </a:r>
                <a:r>
                  <a:rPr lang="en-US" sz="2400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0025" y="2001991"/>
                <a:ext cx="6218289" cy="34163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003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Ex: Closure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7646" cy="4351338"/>
          </a:xfrm>
        </p:spPr>
        <p:txBody>
          <a:bodyPr>
            <a:normAutofit fontScale="92500"/>
          </a:bodyPr>
          <a:lstStyle/>
          <a:p>
            <a:r>
              <a:rPr lang="en-US" altLang="zh-CN" sz="2600"/>
              <a:t>Find</a:t>
            </a:r>
            <a:r>
              <a:rPr lang="zh-CN" altLang="en-US" sz="2600"/>
              <a:t> </a:t>
            </a:r>
            <a:r>
              <a:rPr lang="en-US" altLang="zh-CN" sz="2600"/>
              <a:t>all</a:t>
            </a:r>
            <a:r>
              <a:rPr lang="zh-CN" altLang="en-US" sz="2600"/>
              <a:t> </a:t>
            </a:r>
            <a:r>
              <a:rPr lang="en-US" altLang="zh-CN" sz="2600"/>
              <a:t>FD’s</a:t>
            </a:r>
            <a:r>
              <a:rPr lang="zh-CN" altLang="en-US" sz="2600"/>
              <a:t> </a:t>
            </a:r>
            <a:r>
              <a:rPr lang="en-US" altLang="zh-CN" sz="2600"/>
              <a:t>implied</a:t>
            </a:r>
            <a:r>
              <a:rPr lang="zh-CN" altLang="en-US" sz="2600"/>
              <a:t> </a:t>
            </a:r>
            <a:r>
              <a:rPr lang="en-US" altLang="zh-CN" sz="2600"/>
              <a:t>by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sz="2600"/>
              <a:t>Requirements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600"/>
              <a:t>Non-trivial</a:t>
            </a:r>
            <a:r>
              <a:rPr lang="zh-CN" altLang="en-US" sz="2600"/>
              <a:t> </a:t>
            </a:r>
            <a:r>
              <a:rPr lang="en-US" altLang="zh-CN" sz="2600"/>
              <a:t>FD</a:t>
            </a:r>
            <a:r>
              <a:rPr lang="zh-CN" altLang="en-US" sz="2600"/>
              <a:t> </a:t>
            </a:r>
            <a:r>
              <a:rPr lang="en-US" altLang="zh-CN" sz="2600"/>
              <a:t>(i.e.,</a:t>
            </a:r>
            <a:r>
              <a:rPr lang="zh-CN" altLang="en-US" sz="2600"/>
              <a:t> </a:t>
            </a:r>
            <a:r>
              <a:rPr lang="en-US" altLang="zh-CN" sz="2600"/>
              <a:t>no</a:t>
            </a:r>
            <a:r>
              <a:rPr lang="zh-CN" altLang="en-US" sz="2600"/>
              <a:t> </a:t>
            </a:r>
            <a:r>
              <a:rPr lang="en-US" altLang="zh-CN" sz="2600"/>
              <a:t>need</a:t>
            </a:r>
            <a:r>
              <a:rPr lang="zh-CN" altLang="en-US" sz="2600"/>
              <a:t> </a:t>
            </a:r>
            <a:r>
              <a:rPr lang="en-US" altLang="zh-CN" sz="2600"/>
              <a:t>to</a:t>
            </a:r>
            <a:r>
              <a:rPr lang="zh-CN" altLang="en-US" sz="2600"/>
              <a:t> </a:t>
            </a:r>
            <a:r>
              <a:rPr lang="en-US" altLang="zh-CN" sz="2600"/>
              <a:t>return</a:t>
            </a:r>
            <a:r>
              <a:rPr lang="zh-CN" altLang="en-US" sz="2600"/>
              <a:t> </a:t>
            </a:r>
            <a:r>
              <a:rPr lang="en-US" altLang="zh-CN" sz="2600"/>
              <a:t>A,</a:t>
            </a:r>
            <a:r>
              <a:rPr lang="zh-CN" altLang="en-US" sz="2600"/>
              <a:t> </a:t>
            </a:r>
            <a:r>
              <a:rPr lang="en-US" altLang="zh-CN" sz="2600"/>
              <a:t>B</a:t>
            </a:r>
            <a:r>
              <a:rPr lang="zh-CN" altLang="en-US" sz="2600"/>
              <a:t> </a:t>
            </a:r>
            <a:r>
              <a:rPr lang="en-US" sz="2600">
                <a:sym typeface="Wingdings" charset="2"/>
              </a:rPr>
              <a:t></a:t>
            </a:r>
            <a:r>
              <a:rPr lang="zh-CN" altLang="en-US" sz="2600">
                <a:sym typeface="Wingdings" charset="2"/>
              </a:rPr>
              <a:t> </a:t>
            </a:r>
            <a:r>
              <a:rPr lang="en-US" altLang="zh-CN" sz="2600">
                <a:sym typeface="Wingdings" charset="2"/>
              </a:rPr>
              <a:t>A)</a:t>
            </a:r>
            <a:r>
              <a:rPr lang="zh-CN" altLang="en-US" sz="2600">
                <a:sym typeface="Wingdings" charset="2"/>
              </a:rPr>
              <a:t> </a:t>
            </a:r>
            <a:endParaRPr lang="en-US" altLang="zh-CN" sz="2600">
              <a:sym typeface="Wingdings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600">
                <a:sym typeface="Wingdings" charset="2"/>
              </a:rPr>
              <a:t>The</a:t>
            </a:r>
            <a:r>
              <a:rPr lang="zh-CN" altLang="en-US" sz="2600">
                <a:sym typeface="Wingdings" charset="2"/>
              </a:rPr>
              <a:t> </a:t>
            </a:r>
            <a:r>
              <a:rPr lang="en-US" altLang="zh-CN" sz="2600">
                <a:sym typeface="Wingdings" charset="2"/>
              </a:rPr>
              <a:t>right-hand</a:t>
            </a:r>
            <a:r>
              <a:rPr lang="zh-CN" altLang="en-US" sz="2600">
                <a:sym typeface="Wingdings" charset="2"/>
              </a:rPr>
              <a:t> </a:t>
            </a:r>
            <a:r>
              <a:rPr lang="en-US" altLang="zh-CN" sz="2600">
                <a:sym typeface="Wingdings" charset="2"/>
              </a:rPr>
              <a:t>side</a:t>
            </a:r>
            <a:r>
              <a:rPr lang="zh-CN" altLang="en-US" sz="2600">
                <a:sym typeface="Wingdings" charset="2"/>
              </a:rPr>
              <a:t> </a:t>
            </a:r>
            <a:r>
              <a:rPr lang="en-US" altLang="zh-CN" sz="2600">
                <a:sym typeface="Wingdings" charset="2"/>
              </a:rPr>
              <a:t>contains</a:t>
            </a:r>
            <a:r>
              <a:rPr lang="zh-CN" altLang="en-US" sz="2600">
                <a:sym typeface="Wingdings" charset="2"/>
              </a:rPr>
              <a:t> </a:t>
            </a:r>
            <a:r>
              <a:rPr lang="en-US" altLang="zh-CN" sz="2600">
                <a:sym typeface="Wingdings" charset="2"/>
              </a:rPr>
              <a:t>a</a:t>
            </a:r>
            <a:r>
              <a:rPr lang="zh-CN" altLang="en-US" sz="2600">
                <a:sym typeface="Wingdings" charset="2"/>
              </a:rPr>
              <a:t> </a:t>
            </a:r>
            <a:r>
              <a:rPr lang="en-US" altLang="zh-CN" sz="2600">
                <a:sym typeface="Wingdings" charset="2"/>
              </a:rPr>
              <a:t>single</a:t>
            </a:r>
            <a:r>
              <a:rPr lang="zh-CN" altLang="en-US" sz="2600">
                <a:sym typeface="Wingdings" charset="2"/>
              </a:rPr>
              <a:t> </a:t>
            </a:r>
            <a:r>
              <a:rPr lang="en-US" altLang="zh-CN" sz="2600">
                <a:sym typeface="Wingdings" charset="2"/>
              </a:rPr>
              <a:t>attribute</a:t>
            </a:r>
            <a:r>
              <a:rPr lang="zh-CN" altLang="en-US" sz="2600">
                <a:sym typeface="Wingdings" charset="2"/>
              </a:rPr>
              <a:t> </a:t>
            </a:r>
            <a:r>
              <a:rPr lang="en-US" altLang="zh-CN" sz="2600">
                <a:sym typeface="Wingdings" charset="2"/>
              </a:rPr>
              <a:t>(i.e.,</a:t>
            </a:r>
            <a:r>
              <a:rPr lang="zh-CN" altLang="en-US" sz="2600">
                <a:sym typeface="Wingdings" charset="2"/>
              </a:rPr>
              <a:t> </a:t>
            </a:r>
            <a:r>
              <a:rPr lang="en-US" altLang="zh-CN" sz="2600">
                <a:sym typeface="Wingdings" charset="2"/>
              </a:rPr>
              <a:t>no</a:t>
            </a:r>
            <a:r>
              <a:rPr lang="zh-CN" altLang="en-US" sz="2600">
                <a:sym typeface="Wingdings" charset="2"/>
              </a:rPr>
              <a:t> </a:t>
            </a:r>
            <a:r>
              <a:rPr lang="en-US" altLang="zh-CN" sz="2600">
                <a:sym typeface="Wingdings" charset="2"/>
              </a:rPr>
              <a:t>need</a:t>
            </a:r>
            <a:r>
              <a:rPr lang="zh-CN" altLang="en-US" sz="2600">
                <a:sym typeface="Wingdings" charset="2"/>
              </a:rPr>
              <a:t> </a:t>
            </a:r>
            <a:r>
              <a:rPr lang="en-US" altLang="zh-CN" sz="2600">
                <a:sym typeface="Wingdings" charset="2"/>
              </a:rPr>
              <a:t>to</a:t>
            </a:r>
            <a:r>
              <a:rPr lang="zh-CN" altLang="en-US" sz="2600">
                <a:sym typeface="Wingdings" charset="2"/>
              </a:rPr>
              <a:t> </a:t>
            </a:r>
            <a:r>
              <a:rPr lang="en-US" altLang="zh-CN" sz="2600">
                <a:sym typeface="Wingdings" charset="2"/>
              </a:rPr>
              <a:t>return</a:t>
            </a:r>
            <a:r>
              <a:rPr lang="zh-CN" altLang="en-US" sz="2600">
                <a:sym typeface="Wingdings" charset="2"/>
              </a:rPr>
              <a:t> </a:t>
            </a:r>
            <a:r>
              <a:rPr lang="en-US" altLang="zh-CN" sz="2600"/>
              <a:t>A,</a:t>
            </a:r>
            <a:r>
              <a:rPr lang="zh-CN" altLang="en-US" sz="2600"/>
              <a:t> </a:t>
            </a:r>
            <a:r>
              <a:rPr lang="en-US" altLang="zh-CN" sz="2600"/>
              <a:t>B</a:t>
            </a:r>
            <a:r>
              <a:rPr lang="zh-CN" altLang="en-US" sz="2600"/>
              <a:t> </a:t>
            </a:r>
            <a:r>
              <a:rPr lang="en-US" sz="2600">
                <a:sym typeface="Wingdings" charset="2"/>
              </a:rPr>
              <a:t></a:t>
            </a:r>
            <a:r>
              <a:rPr lang="zh-CN" altLang="en-US" sz="2600">
                <a:sym typeface="Wingdings" charset="2"/>
              </a:rPr>
              <a:t> </a:t>
            </a:r>
            <a:r>
              <a:rPr lang="en-US" altLang="zh-CN" sz="2600">
                <a:sym typeface="Wingdings" charset="2"/>
              </a:rPr>
              <a:t>C,</a:t>
            </a:r>
            <a:r>
              <a:rPr lang="zh-CN" altLang="en-US" sz="2600">
                <a:sym typeface="Wingdings" charset="2"/>
              </a:rPr>
              <a:t> </a:t>
            </a:r>
            <a:r>
              <a:rPr lang="en-US" altLang="zh-CN" sz="2600">
                <a:sym typeface="Wingdings" charset="2"/>
              </a:rPr>
              <a:t>D)</a:t>
            </a:r>
            <a:r>
              <a:rPr lang="zh-CN" altLang="en-US" sz="2600"/>
              <a:t>  </a:t>
            </a:r>
            <a:endParaRPr lang="en-US" sz="2600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36793" y="2350575"/>
            <a:ext cx="2210639" cy="1246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4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sz="24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4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sz="24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sz="24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</p:spTree>
    <p:extLst>
      <p:ext uri="{BB962C8B-B14F-4D97-AF65-F5344CB8AC3E}">
        <p14:creationId xmlns:p14="http://schemas.microsoft.com/office/powerpoint/2010/main" val="1912996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2121"/>
            <a:ext cx="10515600" cy="4351338"/>
          </a:xfrm>
        </p:spPr>
        <p:txBody>
          <a:bodyPr/>
          <a:lstStyle/>
          <a:p>
            <a:r>
              <a:rPr lang="en-IN"/>
              <a:t>Step 1: Compute X+, for every set of attributes X: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333708" y="538341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70067" y="700361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8582" y="130368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 = {A}</a:t>
            </a:r>
          </a:p>
          <a:p>
            <a:r>
              <a:rPr lang="en-US"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 = {B,D}</a:t>
            </a:r>
          </a:p>
          <a:p>
            <a:r>
              <a:rPr lang="en-US"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 = {C}</a:t>
            </a:r>
          </a:p>
          <a:p>
            <a:r>
              <a:rPr lang="en-US"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 = {D}</a:t>
            </a:r>
          </a:p>
          <a:p>
            <a:r>
              <a:rPr lang="en-US"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baseline="3000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baseline="3000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 = {A,C}</a:t>
            </a:r>
          </a:p>
          <a:p>
            <a:r>
              <a:rPr lang="en-US"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baseline="3000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 = {B,C,D}</a:t>
            </a:r>
          </a:p>
          <a:p>
            <a:r>
              <a:rPr lang="en-US"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 = {</a:t>
            </a:r>
            <a:r>
              <a:rPr lang="en-US" altLang="zh-CN"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,D}</a:t>
            </a:r>
            <a:r>
              <a:rPr lang="en-US" baseline="3000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 = {C,D}</a:t>
            </a:r>
          </a:p>
          <a:p>
            <a:r>
              <a:rPr lang="en-US"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baseline="3000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baseline="3000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baseline="3000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= {A,B,C,D}</a:t>
            </a:r>
          </a:p>
          <a:p>
            <a:r>
              <a:rPr lang="en-US">
                <a:latin typeface="Menlo" charset="0"/>
                <a:ea typeface="Menlo" charset="0"/>
                <a:cs typeface="Menlo" charset="0"/>
              </a:rPr>
              <a:t>{B,C,D}</a:t>
            </a:r>
            <a:r>
              <a:rPr lang="en-US" baseline="3000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= {B,C,D}</a:t>
            </a:r>
          </a:p>
          <a:p>
            <a:r>
              <a:rPr lang="en-US"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 = {A,B,C,D}</a:t>
            </a:r>
          </a:p>
        </p:txBody>
      </p:sp>
    </p:spTree>
    <p:extLst>
      <p:ext uri="{BB962C8B-B14F-4D97-AF65-F5344CB8AC3E}">
        <p14:creationId xmlns:p14="http://schemas.microsoft.com/office/powerpoint/2010/main" val="2746579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556"/>
            <a:ext cx="10515600" cy="4351338"/>
          </a:xfrm>
        </p:spPr>
        <p:txBody>
          <a:bodyPr/>
          <a:lstStyle/>
          <a:p>
            <a:r>
              <a:rPr lang="en-IN"/>
              <a:t>Step 2: Enumerate all FDs X </a:t>
            </a:r>
            <a:r>
              <a:rPr lang="en-IN">
                <a:sym typeface="Wingdings" panose="05000000000000000000" pitchFamily="2" charset="2"/>
              </a:rPr>
              <a:t></a:t>
            </a:r>
            <a:r>
              <a:rPr lang="en-IN"/>
              <a:t> Y, </a:t>
            </a:r>
            <a:r>
              <a:rPr lang="en-IN" err="1"/>
              <a:t>s.t.</a:t>
            </a:r>
            <a:r>
              <a:rPr lang="en-IN"/>
              <a:t> Y 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⊆</a:t>
            </a:r>
            <a:r>
              <a:rPr lang="en-IN"/>
              <a:t> X</a:t>
            </a:r>
            <a:r>
              <a:rPr lang="en-IN" baseline="30000"/>
              <a:t>+</a:t>
            </a:r>
            <a:r>
              <a:rPr lang="en-IN"/>
              <a:t> and X 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⋂</a:t>
            </a:r>
            <a:r>
              <a:rPr lang="en-IN"/>
              <a:t> Y = </a:t>
            </a:r>
            <a:r>
              <a:rPr lang="az-Cyrl-AZ"/>
              <a:t>Ф</a:t>
            </a:r>
            <a:r>
              <a:rPr lang="en-IN"/>
              <a:t>: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897436" y="1649056"/>
            <a:ext cx="3789209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{A}</a:t>
            </a: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{B,D}</a:t>
            </a: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{C}</a:t>
            </a: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{D}</a:t>
            </a: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{A,C}</a:t>
            </a: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{B,C,D}</a:t>
            </a: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</a:t>
            </a:r>
            <a:r>
              <a:rPr lang="en-US" altLang="zh-CN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,D}</a:t>
            </a:r>
            <a:r>
              <a:rPr lang="en-US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{C,D}</a:t>
            </a: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</a:t>
            </a: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  <a:r>
              <a:rPr lang="en-US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{B,C,D}</a:t>
            </a: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653549" y="2187132"/>
            <a:ext cx="1994661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altLang="zh-CN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B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altLang="zh-CN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A,B,C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A,B,D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A,C,D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B</a:t>
            </a:r>
            <a:endParaRPr lang="en-US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4327" y="392867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920686" y="554887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</p:spTree>
    <p:extLst>
      <p:ext uri="{BB962C8B-B14F-4D97-AF65-F5344CB8AC3E}">
        <p14:creationId xmlns:p14="http://schemas.microsoft.com/office/powerpoint/2010/main" val="355991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2152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/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651" y="1955202"/>
                <a:ext cx="3331292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52651" y="4155571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0209" y="397090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774360" y="2091771"/>
            <a:ext cx="453968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 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1817" y="1027906"/>
            <a:ext cx="4312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Name, Category </a:t>
            </a:r>
            <a:r>
              <a:rPr lang="en-US" sz="2400">
                <a:sym typeface="Wingdings"/>
              </a:rPr>
              <a:t> Price ???</a:t>
            </a:r>
          </a:p>
        </p:txBody>
      </p:sp>
    </p:spTree>
    <p:extLst>
      <p:ext uri="{BB962C8B-B14F-4D97-AF65-F5344CB8AC3E}">
        <p14:creationId xmlns:p14="http://schemas.microsoft.com/office/powerpoint/2010/main" val="50214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152650" y="3976947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65585" y="389011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774360" y="194288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774360" y="2866162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52650" y="3976596"/>
            <a:ext cx="2475887" cy="4719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5675671" y="1793774"/>
            <a:ext cx="4793226" cy="9365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2152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/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651" y="1955202"/>
                <a:ext cx="3331292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001817" y="1038297"/>
            <a:ext cx="4312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Name, Category </a:t>
            </a:r>
            <a:r>
              <a:rPr lang="en-US" sz="2400">
                <a:sym typeface="Wingdings"/>
              </a:rPr>
              <a:t> Price ???</a:t>
            </a:r>
          </a:p>
        </p:txBody>
      </p:sp>
    </p:spTree>
    <p:extLst>
      <p:ext uri="{BB962C8B-B14F-4D97-AF65-F5344CB8AC3E}">
        <p14:creationId xmlns:p14="http://schemas.microsoft.com/office/powerpoint/2010/main" val="3813802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152650" y="4013109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65585" y="389011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774360" y="194288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774360" y="2866162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774360" y="3789444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52649" y="4515800"/>
            <a:ext cx="2837222" cy="4719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5675671" y="1793773"/>
            <a:ext cx="4793226" cy="189267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2152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/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651" y="1955202"/>
                <a:ext cx="3331292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001817" y="1027906"/>
            <a:ext cx="4312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Name, Category </a:t>
            </a:r>
            <a:r>
              <a:rPr lang="en-US" sz="2400">
                <a:sym typeface="Wingdings"/>
              </a:rPr>
              <a:t> Price ???</a:t>
            </a:r>
          </a:p>
        </p:txBody>
      </p:sp>
    </p:spTree>
    <p:extLst>
      <p:ext uri="{BB962C8B-B14F-4D97-AF65-F5344CB8AC3E}">
        <p14:creationId xmlns:p14="http://schemas.microsoft.com/office/powerpoint/2010/main" val="1506526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152651" y="4155571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49250" y="406644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774360" y="194288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774360" y="4851225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774360" y="2866162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774360" y="3789444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52651" y="5111469"/>
            <a:ext cx="3506687" cy="5214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5675671" y="1793773"/>
            <a:ext cx="4793226" cy="27948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2152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/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651" y="1955202"/>
                <a:ext cx="3331292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001817" y="1027906"/>
            <a:ext cx="4312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Name, Category </a:t>
            </a:r>
            <a:r>
              <a:rPr lang="en-US" sz="2400">
                <a:sym typeface="Wingdings"/>
              </a:rPr>
              <a:t> Price         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Wingdings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439333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/>
              <a:t>Check whether AB </a:t>
            </a:r>
            <a:r>
              <a:rPr lang="en-IN">
                <a:sym typeface="Wingdings" panose="05000000000000000000" pitchFamily="2" charset="2"/>
              </a:rPr>
              <a:t> E, AB  F and AF  E ?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55723" y="1966644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853781" y="1955103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569381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55723" y="3842681"/>
            <a:ext cx="51221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prstClr val="black"/>
                </a:solidFill>
                <a:latin typeface="+mj-lt"/>
              </a:rPr>
              <a:t>Compute {A,B}</a:t>
            </a:r>
            <a:r>
              <a:rPr lang="en-US" sz="2400" baseline="3000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>
                <a:solidFill>
                  <a:prstClr val="black"/>
                </a:solidFill>
                <a:latin typeface="+mj-lt"/>
              </a:rPr>
              <a:t> = {A, B,                             }</a:t>
            </a:r>
          </a:p>
          <a:p>
            <a:pPr eaLnBrk="0" hangingPunct="0"/>
            <a:endParaRPr lang="en-US" sz="240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55723" y="1966644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853781" y="1955103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35303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Redundancy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Storing the same information redundantly in a database is the root cause of several problems</a:t>
            </a:r>
          </a:p>
          <a:p>
            <a:r>
              <a:rPr lang="en-IN"/>
              <a:t>Four types of anomalies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/>
              <a:t>Redundant storage – Same information stored repeatedly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/>
              <a:t>Update anomaly – Can result in inconsistent data if all redundant data are not simultaneously update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/>
              <a:t>Insertion anomaly – May not be possible to insert a record unless some other </a:t>
            </a:r>
            <a:r>
              <a:rPr lang="en-IN" b="1"/>
              <a:t>unrelated</a:t>
            </a:r>
            <a:r>
              <a:rPr lang="en-IN"/>
              <a:t> information is stored as well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/>
              <a:t>Deletion anomaly – May not be possible to delete a record without deleting some other </a:t>
            </a:r>
            <a:r>
              <a:rPr lang="en-IN" b="1"/>
              <a:t>unrelated</a:t>
            </a:r>
            <a:r>
              <a:rPr lang="en-IN"/>
              <a:t>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565131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10251" y="3894636"/>
            <a:ext cx="54812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prstClr val="black"/>
                </a:solidFill>
                <a:latin typeface="+mj-lt"/>
              </a:rPr>
              <a:t>Compute {A,B}</a:t>
            </a:r>
            <a:r>
              <a:rPr lang="en-US" sz="2400" baseline="3000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>
                <a:solidFill>
                  <a:prstClr val="black"/>
                </a:solidFill>
                <a:latin typeface="+mj-lt"/>
              </a:rPr>
              <a:t> = {A, B, C, D                          }</a:t>
            </a:r>
          </a:p>
          <a:p>
            <a:pPr eaLnBrk="0" hangingPunct="0"/>
            <a:endParaRPr lang="en-US" sz="240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10251" y="2018599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708309" y="2007058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3450388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47906" y="4050501"/>
            <a:ext cx="39749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prstClr val="black"/>
                </a:solidFill>
                <a:latin typeface="+mj-lt"/>
              </a:rPr>
              <a:t>Compute {A,B}</a:t>
            </a:r>
            <a:r>
              <a:rPr lang="en-US" sz="2400" baseline="3000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>
                <a:solidFill>
                  <a:prstClr val="black"/>
                </a:solidFill>
                <a:latin typeface="+mj-lt"/>
              </a:rPr>
              <a:t> = {A, B, C, D, E}</a:t>
            </a:r>
          </a:p>
          <a:p>
            <a:pPr eaLnBrk="0" hangingPunct="0"/>
            <a:endParaRPr lang="en-US" sz="240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47906" y="2174464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45964" y="2162923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3586505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Assignment-1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55723" y="3842681"/>
            <a:ext cx="44789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2400" baseline="3000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>
                <a:solidFill>
                  <a:prstClr val="black"/>
                </a:solidFill>
                <a:latin typeface="+mj-lt"/>
              </a:rPr>
              <a:t> = {A, F,   B, D, C, E 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55723" y="1966644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853781" y="1955103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952056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Redundancy Problems</a:t>
            </a:r>
          </a:p>
          <a:p>
            <a:pPr lvl="1"/>
            <a:r>
              <a:rPr lang="en-IN"/>
              <a:t>Storage redundancy, </a:t>
            </a:r>
            <a:r>
              <a:rPr lang="en-IN" err="1"/>
              <a:t>updation</a:t>
            </a:r>
            <a:r>
              <a:rPr lang="en-IN"/>
              <a:t>, insertion and deletion anomaly</a:t>
            </a:r>
          </a:p>
          <a:p>
            <a:r>
              <a:rPr lang="en-IN"/>
              <a:t>Handling Redundancy</a:t>
            </a:r>
          </a:p>
          <a:p>
            <a:pPr lvl="1"/>
            <a:r>
              <a:rPr lang="en-IN"/>
              <a:t>NULL values and Decomposition</a:t>
            </a:r>
          </a:p>
          <a:p>
            <a:r>
              <a:rPr lang="en-IN"/>
              <a:t>Closure of FDs</a:t>
            </a:r>
          </a:p>
          <a:p>
            <a:pPr lvl="1"/>
            <a:r>
              <a:rPr lang="en-IN"/>
              <a:t>Armstrong Rules – Reflexivity,  Augmentation and Transitivity</a:t>
            </a:r>
          </a:p>
          <a:p>
            <a:pPr lvl="1"/>
            <a:r>
              <a:rPr lang="en-IN"/>
              <a:t>Additional Rules – Union and Decomposition</a:t>
            </a:r>
          </a:p>
          <a:p>
            <a:r>
              <a:rPr lang="en-IN"/>
              <a:t>Attribute Closure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72916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Ex 19.3 and 19.4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16754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1. Redundant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What’s wrong?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99412"/>
              </p:ext>
            </p:extLst>
          </p:nvPr>
        </p:nvGraphicFramePr>
        <p:xfrm>
          <a:off x="3480954" y="2432114"/>
          <a:ext cx="5629563" cy="15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521">
                  <a:extLst>
                    <a:ext uri="{9D8B030D-6E8A-4147-A177-3AD203B41FA5}">
                      <a16:colId xmlns:a16="http://schemas.microsoft.com/office/drawing/2014/main" val="4000159918"/>
                    </a:ext>
                  </a:extLst>
                </a:gridCol>
                <a:gridCol w="1876521">
                  <a:extLst>
                    <a:ext uri="{9D8B030D-6E8A-4147-A177-3AD203B41FA5}">
                      <a16:colId xmlns:a16="http://schemas.microsoft.com/office/drawing/2014/main" val="3613610368"/>
                    </a:ext>
                  </a:extLst>
                </a:gridCol>
                <a:gridCol w="1876521">
                  <a:extLst>
                    <a:ext uri="{9D8B030D-6E8A-4147-A177-3AD203B41FA5}">
                      <a16:colId xmlns:a16="http://schemas.microsoft.com/office/drawing/2014/main" val="1795187839"/>
                    </a:ext>
                  </a:extLst>
                </a:gridCol>
              </a:tblGrid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22550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Mahesh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24568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 err="1"/>
                        <a:t>Paes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9179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Sindhu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90625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036953" y="1825625"/>
            <a:ext cx="2130137" cy="2756766"/>
          </a:xfrm>
          <a:prstGeom prst="ellipse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161367" y="4834937"/>
            <a:ext cx="594915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If every course is in only one room, contains </a:t>
            </a:r>
            <a:r>
              <a:rPr lang="en-US" sz="2400" b="1" i="1" u="sng">
                <a:latin typeface="+mj-lt"/>
              </a:rPr>
              <a:t>redundant</a:t>
            </a:r>
            <a:r>
              <a:rPr lang="en-US" sz="2400">
                <a:latin typeface="+mj-lt"/>
              </a:rPr>
              <a:t> information!</a:t>
            </a:r>
          </a:p>
        </p:txBody>
      </p:sp>
    </p:spTree>
    <p:extLst>
      <p:ext uri="{BB962C8B-B14F-4D97-AF65-F5344CB8AC3E}">
        <p14:creationId xmlns:p14="http://schemas.microsoft.com/office/powerpoint/2010/main" val="426016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2. Update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What’s wrong?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88570"/>
              </p:ext>
            </p:extLst>
          </p:nvPr>
        </p:nvGraphicFramePr>
        <p:xfrm>
          <a:off x="3480954" y="2432114"/>
          <a:ext cx="5629563" cy="15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521">
                  <a:extLst>
                    <a:ext uri="{9D8B030D-6E8A-4147-A177-3AD203B41FA5}">
                      <a16:colId xmlns:a16="http://schemas.microsoft.com/office/drawing/2014/main" val="4000159918"/>
                    </a:ext>
                  </a:extLst>
                </a:gridCol>
                <a:gridCol w="1876521">
                  <a:extLst>
                    <a:ext uri="{9D8B030D-6E8A-4147-A177-3AD203B41FA5}">
                      <a16:colId xmlns:a16="http://schemas.microsoft.com/office/drawing/2014/main" val="3613610368"/>
                    </a:ext>
                  </a:extLst>
                </a:gridCol>
                <a:gridCol w="1876521">
                  <a:extLst>
                    <a:ext uri="{9D8B030D-6E8A-4147-A177-3AD203B41FA5}">
                      <a16:colId xmlns:a16="http://schemas.microsoft.com/office/drawing/2014/main" val="1795187839"/>
                    </a:ext>
                  </a:extLst>
                </a:gridCol>
              </a:tblGrid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22550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Mahesh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24568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 err="1"/>
                        <a:t>Paes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C2-101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9179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Sindhu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90625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036953" y="3179618"/>
            <a:ext cx="1573647" cy="446810"/>
          </a:xfrm>
          <a:prstGeom prst="ellipse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224766" y="4839228"/>
            <a:ext cx="594232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If we update the room number for one tuple, we get inconsistent data = an </a:t>
            </a:r>
            <a:r>
              <a:rPr lang="en-US" sz="2400" b="1" i="1" u="sng">
                <a:latin typeface="+mj-lt"/>
              </a:rPr>
              <a:t>update</a:t>
            </a:r>
            <a:r>
              <a:rPr lang="en-US" sz="2400" b="1" u="sng">
                <a:latin typeface="+mj-lt"/>
              </a:rPr>
              <a:t> anomaly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1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3. Insertion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What’s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118056"/>
              </p:ext>
            </p:extLst>
          </p:nvPr>
        </p:nvGraphicFramePr>
        <p:xfrm>
          <a:off x="5465617" y="2278851"/>
          <a:ext cx="5120409" cy="196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03">
                  <a:extLst>
                    <a:ext uri="{9D8B030D-6E8A-4147-A177-3AD203B41FA5}">
                      <a16:colId xmlns:a16="http://schemas.microsoft.com/office/drawing/2014/main" val="4000159918"/>
                    </a:ext>
                  </a:extLst>
                </a:gridCol>
                <a:gridCol w="1706803">
                  <a:extLst>
                    <a:ext uri="{9D8B030D-6E8A-4147-A177-3AD203B41FA5}">
                      <a16:colId xmlns:a16="http://schemas.microsoft.com/office/drawing/2014/main" val="3613610368"/>
                    </a:ext>
                  </a:extLst>
                </a:gridCol>
                <a:gridCol w="1706803">
                  <a:extLst>
                    <a:ext uri="{9D8B030D-6E8A-4147-A177-3AD203B41FA5}">
                      <a16:colId xmlns:a16="http://schemas.microsoft.com/office/drawing/2014/main" val="1795187839"/>
                    </a:ext>
                  </a:extLst>
                </a:gridCol>
              </a:tblGrid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22550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Mahesh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24568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 err="1"/>
                        <a:t>Paes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9179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Sindhu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90625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983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54771"/>
              </p:ext>
            </p:extLst>
          </p:nvPr>
        </p:nvGraphicFramePr>
        <p:xfrm>
          <a:off x="969240" y="3837323"/>
          <a:ext cx="3983760" cy="403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27920">
                  <a:extLst>
                    <a:ext uri="{9D8B030D-6E8A-4147-A177-3AD203B41FA5}">
                      <a16:colId xmlns:a16="http://schemas.microsoft.com/office/drawing/2014/main" val="682125850"/>
                    </a:ext>
                  </a:extLst>
                </a:gridCol>
                <a:gridCol w="1327920">
                  <a:extLst>
                    <a:ext uri="{9D8B030D-6E8A-4147-A177-3AD203B41FA5}">
                      <a16:colId xmlns:a16="http://schemas.microsoft.com/office/drawing/2014/main" val="3138730690"/>
                    </a:ext>
                  </a:extLst>
                </a:gridCol>
                <a:gridCol w="1327920">
                  <a:extLst>
                    <a:ext uri="{9D8B030D-6E8A-4147-A177-3AD203B41FA5}">
                      <a16:colId xmlns:a16="http://schemas.microsoft.com/office/drawing/2014/main" val="2325866146"/>
                    </a:ext>
                  </a:extLst>
                </a:gridCol>
              </a:tblGrid>
              <a:tr h="40300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CS348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C2-103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9473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88773" y="4793145"/>
            <a:ext cx="583969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We can’t reserve a room without students (an </a:t>
            </a:r>
            <a:r>
              <a:rPr lang="en-US" sz="2400" b="1">
                <a:latin typeface="+mj-lt"/>
              </a:rPr>
              <a:t>unrelated</a:t>
            </a:r>
            <a:r>
              <a:rPr lang="en-US" sz="2400">
                <a:latin typeface="+mj-lt"/>
              </a:rPr>
              <a:t> information) = an </a:t>
            </a:r>
            <a:r>
              <a:rPr lang="en-US" sz="2400" b="1" i="1" u="sng">
                <a:latin typeface="+mj-lt"/>
              </a:rPr>
              <a:t>insert </a:t>
            </a:r>
            <a:r>
              <a:rPr lang="en-US" sz="2400" b="1" u="sng">
                <a:latin typeface="+mj-lt"/>
              </a:rPr>
              <a:t>anomaly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751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4. Delete anomaly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7191" y="17084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All students have dropped the course!</a:t>
            </a:r>
          </a:p>
          <a:p>
            <a:r>
              <a:rPr lang="en-IN"/>
              <a:t>What’s wrong?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37544"/>
              </p:ext>
            </p:extLst>
          </p:nvPr>
        </p:nvGraphicFramePr>
        <p:xfrm>
          <a:off x="5538353" y="2460402"/>
          <a:ext cx="5629563" cy="78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521">
                  <a:extLst>
                    <a:ext uri="{9D8B030D-6E8A-4147-A177-3AD203B41FA5}">
                      <a16:colId xmlns:a16="http://schemas.microsoft.com/office/drawing/2014/main" val="4000159918"/>
                    </a:ext>
                  </a:extLst>
                </a:gridCol>
                <a:gridCol w="1876521">
                  <a:extLst>
                    <a:ext uri="{9D8B030D-6E8A-4147-A177-3AD203B41FA5}">
                      <a16:colId xmlns:a16="http://schemas.microsoft.com/office/drawing/2014/main" val="3613610368"/>
                    </a:ext>
                  </a:extLst>
                </a:gridCol>
                <a:gridCol w="1876521">
                  <a:extLst>
                    <a:ext uri="{9D8B030D-6E8A-4147-A177-3AD203B41FA5}">
                      <a16:colId xmlns:a16="http://schemas.microsoft.com/office/drawing/2014/main" val="1795187839"/>
                    </a:ext>
                  </a:extLst>
                </a:gridCol>
              </a:tblGrid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22550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2456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95600" y="4132978"/>
            <a:ext cx="732450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+mj-lt"/>
              </a:rPr>
              <a:t>If everyone drops the class, we lose what room the class is in(an </a:t>
            </a:r>
            <a:r>
              <a:rPr lang="en-US" sz="2400" b="1">
                <a:latin typeface="+mj-lt"/>
              </a:rPr>
              <a:t>unrelated</a:t>
            </a:r>
            <a:r>
              <a:rPr lang="en-US" sz="2400">
                <a:latin typeface="+mj-lt"/>
              </a:rPr>
              <a:t> information)! = a </a:t>
            </a:r>
            <a:r>
              <a:rPr lang="en-US" sz="2400" b="1" i="1" u="sng">
                <a:latin typeface="+mj-lt"/>
              </a:rPr>
              <a:t>delete</a:t>
            </a:r>
            <a:r>
              <a:rPr lang="en-US" sz="2400" b="1" u="sng">
                <a:latin typeface="+mj-lt"/>
              </a:rPr>
              <a:t> anomaly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29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Addressing anomalies – NULL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888906"/>
            <a:ext cx="10515600" cy="1811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Allow NULL value</a:t>
            </a:r>
          </a:p>
          <a:p>
            <a:pPr lvl="1"/>
            <a:r>
              <a:rPr lang="en-IN"/>
              <a:t>Cannot resolve redundant storage or </a:t>
            </a:r>
            <a:r>
              <a:rPr lang="en-IN" err="1"/>
              <a:t>updation</a:t>
            </a:r>
            <a:r>
              <a:rPr lang="en-IN"/>
              <a:t> anomaly</a:t>
            </a:r>
          </a:p>
          <a:p>
            <a:pPr lvl="1"/>
            <a:r>
              <a:rPr lang="en-IN"/>
              <a:t>Can partially resolve insertion and deletion anomalies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64755"/>
              </p:ext>
            </p:extLst>
          </p:nvPr>
        </p:nvGraphicFramePr>
        <p:xfrm>
          <a:off x="6096000" y="3436819"/>
          <a:ext cx="4100176" cy="196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044">
                  <a:extLst>
                    <a:ext uri="{9D8B030D-6E8A-4147-A177-3AD203B41FA5}">
                      <a16:colId xmlns:a16="http://schemas.microsoft.com/office/drawing/2014/main" val="976885574"/>
                    </a:ext>
                  </a:extLst>
                </a:gridCol>
                <a:gridCol w="1025044">
                  <a:extLst>
                    <a:ext uri="{9D8B030D-6E8A-4147-A177-3AD203B41FA5}">
                      <a16:colId xmlns:a16="http://schemas.microsoft.com/office/drawing/2014/main" val="4000159918"/>
                    </a:ext>
                  </a:extLst>
                </a:gridCol>
                <a:gridCol w="1025044">
                  <a:extLst>
                    <a:ext uri="{9D8B030D-6E8A-4147-A177-3AD203B41FA5}">
                      <a16:colId xmlns:a16="http://schemas.microsoft.com/office/drawing/2014/main" val="3613610368"/>
                    </a:ext>
                  </a:extLst>
                </a:gridCol>
                <a:gridCol w="1025044">
                  <a:extLst>
                    <a:ext uri="{9D8B030D-6E8A-4147-A177-3AD203B41FA5}">
                      <a16:colId xmlns:a16="http://schemas.microsoft.com/office/drawing/2014/main" val="3206070365"/>
                    </a:ext>
                  </a:extLst>
                </a:gridCol>
              </a:tblGrid>
              <a:tr h="392295">
                <a:tc>
                  <a:txBody>
                    <a:bodyPr/>
                    <a:lstStyle/>
                    <a:p>
                      <a:r>
                        <a:rPr lang="en-IN" u="sng" err="1"/>
                        <a:t>RollNo</a:t>
                      </a:r>
                      <a:endParaRPr lang="en-IN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22550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1201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Mahesh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24568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1202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Paes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9179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1203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Sindhu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90625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2589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62319"/>
              </p:ext>
            </p:extLst>
          </p:nvPr>
        </p:nvGraphicFramePr>
        <p:xfrm>
          <a:off x="1551420" y="4826722"/>
          <a:ext cx="3983760" cy="403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5940">
                  <a:extLst>
                    <a:ext uri="{9D8B030D-6E8A-4147-A177-3AD203B41FA5}">
                      <a16:colId xmlns:a16="http://schemas.microsoft.com/office/drawing/2014/main" val="2988932624"/>
                    </a:ext>
                  </a:extLst>
                </a:gridCol>
                <a:gridCol w="995940">
                  <a:extLst>
                    <a:ext uri="{9D8B030D-6E8A-4147-A177-3AD203B41FA5}">
                      <a16:colId xmlns:a16="http://schemas.microsoft.com/office/drawing/2014/main" val="682125850"/>
                    </a:ext>
                  </a:extLst>
                </a:gridCol>
                <a:gridCol w="995940">
                  <a:extLst>
                    <a:ext uri="{9D8B030D-6E8A-4147-A177-3AD203B41FA5}">
                      <a16:colId xmlns:a16="http://schemas.microsoft.com/office/drawing/2014/main" val="3138730690"/>
                    </a:ext>
                  </a:extLst>
                </a:gridCol>
                <a:gridCol w="995940">
                  <a:extLst>
                    <a:ext uri="{9D8B030D-6E8A-4147-A177-3AD203B41FA5}">
                      <a16:colId xmlns:a16="http://schemas.microsoft.com/office/drawing/2014/main" val="2325866146"/>
                    </a:ext>
                  </a:extLst>
                </a:gridCol>
              </a:tblGrid>
              <a:tr h="40300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CS348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C2-103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9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6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Addressing anomalies -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427"/>
            <a:ext cx="10515600" cy="1811193"/>
          </a:xfrm>
        </p:spPr>
        <p:txBody>
          <a:bodyPr/>
          <a:lstStyle/>
          <a:p>
            <a:r>
              <a:rPr lang="en-IN"/>
              <a:t>Decomposition</a:t>
            </a:r>
          </a:p>
          <a:p>
            <a:pPr lvl="1"/>
            <a:r>
              <a:rPr lang="en-IN"/>
              <a:t>Replace a relation with a collection of “smaller”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25710"/>
              </p:ext>
            </p:extLst>
          </p:nvPr>
        </p:nvGraphicFramePr>
        <p:xfrm>
          <a:off x="974446" y="4616922"/>
          <a:ext cx="3413606" cy="15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03">
                  <a:extLst>
                    <a:ext uri="{9D8B030D-6E8A-4147-A177-3AD203B41FA5}">
                      <a16:colId xmlns:a16="http://schemas.microsoft.com/office/drawing/2014/main" val="4000159918"/>
                    </a:ext>
                  </a:extLst>
                </a:gridCol>
                <a:gridCol w="1706803">
                  <a:extLst>
                    <a:ext uri="{9D8B030D-6E8A-4147-A177-3AD203B41FA5}">
                      <a16:colId xmlns:a16="http://schemas.microsoft.com/office/drawing/2014/main" val="3613610368"/>
                    </a:ext>
                  </a:extLst>
                </a:gridCol>
              </a:tblGrid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22550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Mahesh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24568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 err="1"/>
                        <a:t>Paes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9179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Sindhu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906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28171"/>
              </p:ext>
            </p:extLst>
          </p:nvPr>
        </p:nvGraphicFramePr>
        <p:xfrm>
          <a:off x="5514696" y="4674558"/>
          <a:ext cx="3413606" cy="78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03">
                  <a:extLst>
                    <a:ext uri="{9D8B030D-6E8A-4147-A177-3AD203B41FA5}">
                      <a16:colId xmlns:a16="http://schemas.microsoft.com/office/drawing/2014/main" val="3613610368"/>
                    </a:ext>
                  </a:extLst>
                </a:gridCol>
                <a:gridCol w="1706803">
                  <a:extLst>
                    <a:ext uri="{9D8B030D-6E8A-4147-A177-3AD203B41FA5}">
                      <a16:colId xmlns:a16="http://schemas.microsoft.com/office/drawing/2014/main" val="1795187839"/>
                    </a:ext>
                  </a:extLst>
                </a:gridCol>
              </a:tblGrid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22550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2456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227877" y="2661401"/>
            <a:ext cx="2443828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1950">
                <a:latin typeface="+mj-lt"/>
              </a:rPr>
              <a:t>Redundancy? </a:t>
            </a:r>
          </a:p>
          <a:p>
            <a:pPr marL="214313" indent="-214313">
              <a:buFont typeface="Arial"/>
              <a:buChar char="•"/>
            </a:pPr>
            <a:r>
              <a:rPr lang="en-US" sz="1950">
                <a:latin typeface="+mj-lt"/>
              </a:rPr>
              <a:t>Update anomaly? </a:t>
            </a:r>
          </a:p>
          <a:p>
            <a:pPr marL="214313" indent="-214313">
              <a:buFont typeface="Arial"/>
              <a:buChar char="•"/>
            </a:pPr>
            <a:r>
              <a:rPr lang="en-US" sz="1950">
                <a:latin typeface="+mj-lt"/>
              </a:rPr>
              <a:t>Delete anomaly?</a:t>
            </a:r>
          </a:p>
          <a:p>
            <a:pPr marL="214313" indent="-214313">
              <a:buFont typeface="Arial"/>
              <a:buChar char="•"/>
            </a:pPr>
            <a:r>
              <a:rPr lang="en-US" sz="1950">
                <a:latin typeface="+mj-lt"/>
              </a:rPr>
              <a:t>Insert anomaly?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02189"/>
              </p:ext>
            </p:extLst>
          </p:nvPr>
        </p:nvGraphicFramePr>
        <p:xfrm>
          <a:off x="3134591" y="2491023"/>
          <a:ext cx="414943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145">
                  <a:extLst>
                    <a:ext uri="{9D8B030D-6E8A-4147-A177-3AD203B41FA5}">
                      <a16:colId xmlns:a16="http://schemas.microsoft.com/office/drawing/2014/main" val="4000159918"/>
                    </a:ext>
                  </a:extLst>
                </a:gridCol>
                <a:gridCol w="1383145">
                  <a:extLst>
                    <a:ext uri="{9D8B030D-6E8A-4147-A177-3AD203B41FA5}">
                      <a16:colId xmlns:a16="http://schemas.microsoft.com/office/drawing/2014/main" val="3613610368"/>
                    </a:ext>
                  </a:extLst>
                </a:gridCol>
                <a:gridCol w="1383145">
                  <a:extLst>
                    <a:ext uri="{9D8B030D-6E8A-4147-A177-3AD203B41FA5}">
                      <a16:colId xmlns:a16="http://schemas.microsoft.com/office/drawing/2014/main" val="1795187839"/>
                    </a:ext>
                  </a:extLst>
                </a:gridCol>
              </a:tblGrid>
              <a:tr h="321583">
                <a:tc>
                  <a:txBody>
                    <a:bodyPr/>
                    <a:lstStyle/>
                    <a:p>
                      <a:r>
                        <a:rPr lang="en-IN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22550"/>
                  </a:ext>
                </a:extLst>
              </a:tr>
              <a:tr h="321583">
                <a:tc>
                  <a:txBody>
                    <a:bodyPr/>
                    <a:lstStyle/>
                    <a:p>
                      <a:r>
                        <a:rPr lang="en-IN"/>
                        <a:t>Mahesh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24568"/>
                  </a:ext>
                </a:extLst>
              </a:tr>
              <a:tr h="321583">
                <a:tc>
                  <a:txBody>
                    <a:bodyPr/>
                    <a:lstStyle/>
                    <a:p>
                      <a:r>
                        <a:rPr lang="en-IN" err="1"/>
                        <a:t>Paes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9179"/>
                  </a:ext>
                </a:extLst>
              </a:tr>
              <a:tr h="321583">
                <a:tc>
                  <a:txBody>
                    <a:bodyPr/>
                    <a:lstStyle/>
                    <a:p>
                      <a:r>
                        <a:rPr lang="en-IN"/>
                        <a:t>Sindhu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9062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3522518" y="3954063"/>
            <a:ext cx="1122218" cy="66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18909" y="3954063"/>
            <a:ext cx="865534" cy="72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BB2954-2BFD-4B9A-9337-641AFCCEC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DA0949-92D7-4F1F-9FF2-2394F7D8A323}">
  <ds:schemaRefs>
    <ds:schemaRef ds:uri="362d7be3-209d-4ae5-945a-4a012edc8ddb"/>
    <ds:schemaRef ds:uri="f57e7745-8acd-416b-a653-0be3f12564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6D644EE-39E6-4038-A008-61FB76D9AFE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34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SCHEMA REFINEMENT </vt:lpstr>
      <vt:lpstr>Lecture Plan</vt:lpstr>
      <vt:lpstr>Redundancy Problems</vt:lpstr>
      <vt:lpstr>1. Redundant storage</vt:lpstr>
      <vt:lpstr>2. Update Anomaly</vt:lpstr>
      <vt:lpstr>3. Insertion Anomaly</vt:lpstr>
      <vt:lpstr>4. Delete anomaly</vt:lpstr>
      <vt:lpstr>Addressing anomalies – NULL value</vt:lpstr>
      <vt:lpstr>Addressing anomalies - Decomposition</vt:lpstr>
      <vt:lpstr>Problems with decomposition</vt:lpstr>
      <vt:lpstr>Problems with decomposition</vt:lpstr>
      <vt:lpstr>Functional Dependency (FD)</vt:lpstr>
      <vt:lpstr>Example: Functional Dependencies</vt:lpstr>
      <vt:lpstr>Finding FDs?</vt:lpstr>
      <vt:lpstr>Closure of FDs</vt:lpstr>
      <vt:lpstr>Ex: Inferred FD</vt:lpstr>
      <vt:lpstr>PowerPoint Presentation</vt:lpstr>
      <vt:lpstr>Coming back to our question</vt:lpstr>
      <vt:lpstr>Closure of a set of Attributes</vt:lpstr>
      <vt:lpstr>Closure Algorithm</vt:lpstr>
      <vt:lpstr>Ex: Closure Algorithm</vt:lpstr>
      <vt:lpstr>PowerPoint Presentation</vt:lpstr>
      <vt:lpstr>PowerPoint Presentation</vt:lpstr>
      <vt:lpstr>Closure Algorithm</vt:lpstr>
      <vt:lpstr>Closure Algorithm</vt:lpstr>
      <vt:lpstr>Closure Algorithm</vt:lpstr>
      <vt:lpstr>Closure Algorithm</vt:lpstr>
      <vt:lpstr>Ex-1</vt:lpstr>
      <vt:lpstr>Ex-1</vt:lpstr>
      <vt:lpstr>PowerPoint Presentation</vt:lpstr>
      <vt:lpstr>PowerPoint Presentation</vt:lpstr>
      <vt:lpstr>Assignment-1</vt:lpstr>
      <vt:lpstr>Summary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revision>4</cp:revision>
  <dcterms:created xsi:type="dcterms:W3CDTF">2020-08-05T04:35:17Z</dcterms:created>
  <dcterms:modified xsi:type="dcterms:W3CDTF">2021-11-03T04:04:36Z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