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256" r:id="rId5"/>
    <p:sldId id="346" r:id="rId6"/>
    <p:sldId id="331" r:id="rId7"/>
    <p:sldId id="307" r:id="rId8"/>
    <p:sldId id="308" r:id="rId9"/>
    <p:sldId id="339" r:id="rId10"/>
    <p:sldId id="309" r:id="rId11"/>
    <p:sldId id="310" r:id="rId12"/>
    <p:sldId id="311" r:id="rId13"/>
    <p:sldId id="312" r:id="rId14"/>
    <p:sldId id="313" r:id="rId15"/>
    <p:sldId id="335" r:id="rId16"/>
    <p:sldId id="316" r:id="rId17"/>
    <p:sldId id="347" r:id="rId18"/>
    <p:sldId id="317" r:id="rId19"/>
    <p:sldId id="329" r:id="rId20"/>
    <p:sldId id="330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7" r:id="rId29"/>
    <p:sldId id="328" r:id="rId30"/>
    <p:sldId id="341" r:id="rId31"/>
    <p:sldId id="342" r:id="rId32"/>
    <p:sldId id="343" r:id="rId33"/>
    <p:sldId id="344" r:id="rId34"/>
    <p:sldId id="345" r:id="rId35"/>
    <p:sldId id="318" r:id="rId36"/>
    <p:sldId id="3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EC124-A8B8-400B-8188-0C98607920D9}" v="10" dt="2021-10-27T05:27:56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MAN TIWARI" userId="S::atiwari@iitg.ac.in::0624b7f2-33db-487a-b387-bd96a916191b" providerId="AD" clId="Web-{E1EEC124-A8B8-400B-8188-0C98607920D9}"/>
    <pc:docChg chg="addSld delSld modSld">
      <pc:chgData name="AYUSHMAN TIWARI" userId="S::atiwari@iitg.ac.in::0624b7f2-33db-487a-b387-bd96a916191b" providerId="AD" clId="Web-{E1EEC124-A8B8-400B-8188-0C98607920D9}" dt="2021-10-27T05:27:56.637" v="8"/>
      <pc:docMkLst>
        <pc:docMk/>
      </pc:docMkLst>
      <pc:sldChg chg="delSp modSp">
        <pc:chgData name="AYUSHMAN TIWARI" userId="S::atiwari@iitg.ac.in::0624b7f2-33db-487a-b387-bd96a916191b" providerId="AD" clId="Web-{E1EEC124-A8B8-400B-8188-0C98607920D9}" dt="2021-10-27T05:12:06.536" v="1"/>
        <pc:sldMkLst>
          <pc:docMk/>
          <pc:sldMk cId="2491385340" sldId="309"/>
        </pc:sldMkLst>
        <pc:spChg chg="del mod">
          <ac:chgData name="AYUSHMAN TIWARI" userId="S::atiwari@iitg.ac.in::0624b7f2-33db-487a-b387-bd96a916191b" providerId="AD" clId="Web-{E1EEC124-A8B8-400B-8188-0C98607920D9}" dt="2021-10-27T05:12:06.536" v="1"/>
          <ac:spMkLst>
            <pc:docMk/>
            <pc:sldMk cId="2491385340" sldId="309"/>
            <ac:spMk id="3" creationId="{00000000-0000-0000-0000-000000000000}"/>
          </ac:spMkLst>
        </pc:spChg>
      </pc:sldChg>
      <pc:sldChg chg="addSp delSp modSp">
        <pc:chgData name="AYUSHMAN TIWARI" userId="S::atiwari@iitg.ac.in::0624b7f2-33db-487a-b387-bd96a916191b" providerId="AD" clId="Web-{E1EEC124-A8B8-400B-8188-0C98607920D9}" dt="2021-10-27T05:27:56.637" v="8"/>
        <pc:sldMkLst>
          <pc:docMk/>
          <pc:sldMk cId="597649478" sldId="330"/>
        </pc:sldMkLst>
        <pc:spChg chg="add del mod">
          <ac:chgData name="AYUSHMAN TIWARI" userId="S::atiwari@iitg.ac.in::0624b7f2-33db-487a-b387-bd96a916191b" providerId="AD" clId="Web-{E1EEC124-A8B8-400B-8188-0C98607920D9}" dt="2021-10-27T05:27:56.637" v="8"/>
          <ac:spMkLst>
            <pc:docMk/>
            <pc:sldMk cId="597649478" sldId="330"/>
            <ac:spMk id="3" creationId="{00000000-0000-0000-0000-000000000000}"/>
          </ac:spMkLst>
        </pc:spChg>
      </pc:sldChg>
      <pc:sldChg chg="add del">
        <pc:chgData name="AYUSHMAN TIWARI" userId="S::atiwari@iitg.ac.in::0624b7f2-33db-487a-b387-bd96a916191b" providerId="AD" clId="Web-{E1EEC124-A8B8-400B-8188-0C98607920D9}" dt="2021-10-27T05:27:25.074" v="5"/>
        <pc:sldMkLst>
          <pc:docMk/>
          <pc:sldMk cId="1135242161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2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9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6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4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model.org/NormalizationRules.html#on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model.org/NormalizationRules.html#bcnf" TargetMode="External"/><Relationship Id="rId5" Type="http://schemas.openxmlformats.org/officeDocument/2006/relationships/hyperlink" Target="http://www.datamodel.org/NormalizationRules.html#three" TargetMode="External"/><Relationship Id="rId4" Type="http://schemas.openxmlformats.org/officeDocument/2006/relationships/hyperlink" Target="http://www.datamodel.org/NormalizationRules.html#tw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62" y="821280"/>
            <a:ext cx="9586332" cy="1776954"/>
          </a:xfrm>
        </p:spPr>
        <p:txBody>
          <a:bodyPr>
            <a:normAutofit/>
          </a:bodyPr>
          <a:lstStyle/>
          <a:p>
            <a:r>
              <a:rPr lang="en-US"/>
              <a:t>SCHEMA REFINEMENT</a:t>
            </a:r>
            <a:br>
              <a:rPr lang="en-IN" b="1"/>
            </a:br>
            <a:endParaRPr lang="en-IN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/>
              <a:t>Instructor: Ashok Singh Sairam</a:t>
            </a:r>
          </a:p>
          <a:p>
            <a:r>
              <a:rPr lang="en-IN"/>
              <a:t>             ashok@iitg.ac.in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2018" y="1890348"/>
            <a:ext cx="1386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>
                <a:latin typeface="+mj-lt"/>
                <a:ea typeface="+mj-ea"/>
                <a:cs typeface="+mj-cs"/>
              </a:rPr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</a:t>
            </a:r>
            <a:r>
              <a:rPr lang="en-US" err="1"/>
              <a:t>Codd</a:t>
            </a:r>
            <a:r>
              <a:rPr lang="en-US"/>
              <a:t> Normal Form (BCNF)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idea is that we define “good” and “bad” FDs as follows:</a:t>
            </a:r>
          </a:p>
          <a:p>
            <a:pPr lvl="1"/>
            <a:endParaRPr lang="en-US" sz="2100"/>
          </a:p>
          <a:p>
            <a:pPr lvl="1"/>
            <a:r>
              <a:rPr lang="en-US" sz="2100"/>
              <a:t>X </a:t>
            </a:r>
            <a:r>
              <a:rPr lang="en-US" sz="2100">
                <a:sym typeface="Wingdings"/>
              </a:rPr>
              <a:t> A is a “</a:t>
            </a:r>
            <a:r>
              <a:rPr lang="en-US" sz="2100" i="1">
                <a:sym typeface="Wingdings"/>
              </a:rPr>
              <a:t>good FD”</a:t>
            </a:r>
            <a:r>
              <a:rPr lang="en-US" sz="2100">
                <a:sym typeface="Wingdings"/>
              </a:rPr>
              <a:t> </a:t>
            </a:r>
            <a:r>
              <a:rPr lang="en-US" sz="2100" i="1">
                <a:sym typeface="Wingdings"/>
              </a:rPr>
              <a:t>if X is a key</a:t>
            </a:r>
          </a:p>
          <a:p>
            <a:pPr lvl="2"/>
            <a:r>
              <a:rPr lang="en-US">
                <a:sym typeface="Wingdings"/>
              </a:rPr>
              <a:t>In other words, if A is the set of all attributes</a:t>
            </a:r>
          </a:p>
          <a:p>
            <a:pPr marL="342900" lvl="1" indent="0">
              <a:buNone/>
            </a:pPr>
            <a:endParaRPr lang="en-US" sz="2100">
              <a:sym typeface="Wingdings"/>
            </a:endParaRPr>
          </a:p>
          <a:p>
            <a:pPr lvl="1"/>
            <a:r>
              <a:rPr lang="en-US" sz="2100">
                <a:sym typeface="Wingdings"/>
              </a:rPr>
              <a:t>X  A is a </a:t>
            </a:r>
            <a:r>
              <a:rPr lang="en-US" sz="2100" i="1">
                <a:sym typeface="Wingdings"/>
              </a:rPr>
              <a:t>“bad FD”</a:t>
            </a:r>
            <a:r>
              <a:rPr lang="en-US" sz="2100">
                <a:sym typeface="Wingdings"/>
              </a:rPr>
              <a:t> otherwise</a:t>
            </a:r>
          </a:p>
          <a:p>
            <a:pPr lvl="1"/>
            <a:endParaRPr lang="en-US" sz="2100">
              <a:sym typeface="Wingdings"/>
            </a:endParaRPr>
          </a:p>
          <a:p>
            <a:r>
              <a:rPr lang="en-US" sz="2400">
                <a:sym typeface="Wingdings"/>
              </a:rPr>
              <a:t>We will try to eliminate the “bad” FDs!</a:t>
            </a:r>
            <a:endParaRPr lang="en-US" sz="2400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46256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BCNF – 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/>
                  <a:t>R</a:t>
                </a:r>
                <a:r>
                  <a:rPr lang="en-IN"/>
                  <a:t> is a relational schema and </a:t>
                </a:r>
                <a:r>
                  <a:rPr lang="en-IN" b="1"/>
                  <a:t>F</a:t>
                </a:r>
                <a:r>
                  <a:rPr lang="en-IN"/>
                  <a:t> be the set of all FDs that hold over R</a:t>
                </a:r>
              </a:p>
              <a:p>
                <a:r>
                  <a:rPr lang="en-IN" b="1"/>
                  <a:t>R</a:t>
                </a:r>
                <a:r>
                  <a:rPr lang="en-IN"/>
                  <a:t> is in </a:t>
                </a:r>
                <a:r>
                  <a:rPr lang="en-IN" b="1"/>
                  <a:t>BCNF</a:t>
                </a:r>
                <a:r>
                  <a:rPr lang="en-IN"/>
                  <a:t>, if for every FD </a:t>
                </a:r>
                <a:r>
                  <a:rPr lang="en-IN" b="1"/>
                  <a:t>X </a:t>
                </a:r>
                <a:r>
                  <a:rPr lang="en-IN" b="1">
                    <a:sym typeface="Wingdings" panose="05000000000000000000" pitchFamily="2" charset="2"/>
                  </a:rPr>
                  <a:t> A</a:t>
                </a:r>
                <a:r>
                  <a:rPr lang="en-IN">
                    <a:sym typeface="Wingdings" panose="05000000000000000000" pitchFamily="2" charset="2"/>
                  </a:rPr>
                  <a:t>, one of the following statements is true</a:t>
                </a:r>
              </a:p>
              <a:p>
                <a:pPr lvl="1"/>
                <a:r>
                  <a:rPr lang="en-IN" b="1">
                    <a:sym typeface="Wingdings" panose="05000000000000000000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IN" b="1"/>
                  <a:t> X</a:t>
                </a:r>
                <a:r>
                  <a:rPr lang="en-IN"/>
                  <a:t>; that it is a trivial FD</a:t>
                </a:r>
              </a:p>
              <a:p>
                <a:pPr lvl="1"/>
                <a:r>
                  <a:rPr lang="en-IN" b="1"/>
                  <a:t>X</a:t>
                </a:r>
                <a:r>
                  <a:rPr lang="en-IN"/>
                  <a:t> is a </a:t>
                </a:r>
                <a:r>
                  <a:rPr lang="en-IN" err="1"/>
                  <a:t>superkey</a:t>
                </a:r>
                <a:endParaRPr lang="en-IN"/>
              </a:p>
              <a:p>
                <a:r>
                  <a:rPr lang="en-IN"/>
                  <a:t>Intuitively, a relation is in BCNF if there are no “bad” FDs</a:t>
                </a:r>
              </a:p>
              <a:p>
                <a:r>
                  <a:rPr lang="en-IN"/>
                  <a:t>BCNF determines that no redundancy can be detected from the FD information alone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2141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BCNF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Given FD X</a:t>
            </a:r>
            <a:r>
              <a:rPr lang="en-IN">
                <a:sym typeface="Wingdings" panose="05000000000000000000" pitchFamily="2" charset="2"/>
              </a:rPr>
              <a:t> A</a:t>
            </a:r>
          </a:p>
          <a:p>
            <a:r>
              <a:rPr lang="en-IN">
                <a:sym typeface="Wingdings" panose="05000000000000000000" pitchFamily="2" charset="2"/>
              </a:rPr>
              <a:t>What will be the value of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??</a:t>
            </a:r>
          </a:p>
          <a:p>
            <a:endParaRPr lang="en-IN">
              <a:sym typeface="Wingdings" panose="05000000000000000000" pitchFamily="2" charset="2"/>
            </a:endParaRPr>
          </a:p>
          <a:p>
            <a:r>
              <a:rPr lang="en-IN">
                <a:sym typeface="Wingdings" panose="05000000000000000000" pitchFamily="2" charset="2"/>
              </a:rPr>
              <a:t>Is this relation in BCNF?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7160"/>
              </p:ext>
            </p:extLst>
          </p:nvPr>
        </p:nvGraphicFramePr>
        <p:xfrm>
          <a:off x="7574973" y="2122987"/>
          <a:ext cx="291638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27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972127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972127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296532"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296532"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296532"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50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Third Normal Form (3NF)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Similar to BCNF, except that there is an additional condition</a:t>
                </a:r>
              </a:p>
              <a:p>
                <a:r>
                  <a:rPr lang="en-IN"/>
                  <a:t>R is in 3NF, if for every FD X </a:t>
                </a:r>
                <a:r>
                  <a:rPr lang="en-IN">
                    <a:sym typeface="Wingdings" panose="05000000000000000000" pitchFamily="2" charset="2"/>
                  </a:rPr>
                  <a:t> A, one of the following statements is true</a:t>
                </a:r>
              </a:p>
              <a:p>
                <a:pPr lvl="1"/>
                <a:r>
                  <a:rPr lang="en-IN">
                    <a:sym typeface="Wingdings" panose="05000000000000000000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IN"/>
                  <a:t> X; that it is a trivial FD</a:t>
                </a:r>
              </a:p>
              <a:p>
                <a:pPr lvl="1"/>
                <a:r>
                  <a:rPr lang="en-IN"/>
                  <a:t>X is a </a:t>
                </a:r>
                <a:r>
                  <a:rPr lang="en-IN" err="1"/>
                  <a:t>superkey</a:t>
                </a:r>
                <a:endParaRPr lang="en-IN"/>
              </a:p>
              <a:p>
                <a:pPr lvl="1"/>
                <a:r>
                  <a:rPr lang="en-IN"/>
                  <a:t>A is part of some key for R</a:t>
                </a:r>
              </a:p>
              <a:p>
                <a:r>
                  <a:rPr lang="en-IN"/>
                  <a:t>Intuitively, A must be a part of any key (if more than one)</a:t>
                </a:r>
              </a:p>
              <a:p>
                <a:pPr lvl="1"/>
                <a:r>
                  <a:rPr lang="en-IN"/>
                  <a:t>Finding all keys of a relational schema is NP-complete</a:t>
                </a:r>
              </a:p>
              <a:p>
                <a:pPr lvl="1"/>
                <a:r>
                  <a:rPr lang="en-IN"/>
                  <a:t>So is the problem of finding whether a relational schema is in 3NF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2335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Third Normal Form (3NF)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Suppose a FD X </a:t>
            </a:r>
            <a:r>
              <a:rPr lang="en-IN">
                <a:sym typeface="Wingdings" panose="05000000000000000000" pitchFamily="2" charset="2"/>
              </a:rPr>
              <a:t> A violates 3NF. Two possibilities</a:t>
            </a:r>
          </a:p>
          <a:p>
            <a:r>
              <a:rPr lang="en-IN">
                <a:sym typeface="Wingdings" panose="05000000000000000000" pitchFamily="2" charset="2"/>
              </a:rPr>
              <a:t>X is a proper subset of a key (Partial Dependency)</a:t>
            </a:r>
          </a:p>
          <a:p>
            <a:endParaRPr lang="en-IN">
              <a:sym typeface="Wingdings" panose="05000000000000000000" pitchFamily="2" charset="2"/>
            </a:endParaRPr>
          </a:p>
          <a:p>
            <a:endParaRPr lang="en-IN">
              <a:sym typeface="Wingdings" panose="05000000000000000000" pitchFamily="2" charset="2"/>
            </a:endParaRPr>
          </a:p>
          <a:p>
            <a:endParaRPr lang="en-IN" sz="800">
              <a:sym typeface="Wingdings" panose="05000000000000000000" pitchFamily="2" charset="2"/>
            </a:endParaRPr>
          </a:p>
          <a:p>
            <a:r>
              <a:rPr lang="en-IN">
                <a:sym typeface="Wingdings" panose="05000000000000000000" pitchFamily="2" charset="2"/>
              </a:rPr>
              <a:t>X is not a proper subset of any key (Transitive dependency)</a:t>
            </a:r>
          </a:p>
          <a:p>
            <a:endParaRPr lang="en-IN">
              <a:sym typeface="Wingdings" panose="05000000000000000000" pitchFamily="2" charset="2"/>
            </a:endParaRP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2608118" y="3013364"/>
            <a:ext cx="1870364" cy="88322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5846618" y="3030683"/>
            <a:ext cx="1395846" cy="72043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3165764" y="3176155"/>
            <a:ext cx="1208809" cy="57496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2" name="Straight Arrow Connector 11"/>
          <p:cNvCxnSpPr>
            <a:endCxn id="7" idx="2"/>
          </p:cNvCxnSpPr>
          <p:nvPr/>
        </p:nvCxnSpPr>
        <p:spPr>
          <a:xfrm flipV="1">
            <a:off x="4374573" y="3390901"/>
            <a:ext cx="1472045" cy="72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295400" y="4888201"/>
            <a:ext cx="1633781" cy="72267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4" name="Oval 13"/>
          <p:cNvSpPr/>
          <p:nvPr/>
        </p:nvSpPr>
        <p:spPr>
          <a:xfrm>
            <a:off x="4987635" y="4823834"/>
            <a:ext cx="1395846" cy="72043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3254085" y="4490316"/>
            <a:ext cx="1208809" cy="57496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70688" y="4777797"/>
            <a:ext cx="624320" cy="21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05563" y="4753264"/>
            <a:ext cx="748522" cy="19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89618" y="4776362"/>
            <a:ext cx="1870364" cy="88322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8" name="Oval 27"/>
          <p:cNvSpPr/>
          <p:nvPr/>
        </p:nvSpPr>
        <p:spPr>
          <a:xfrm>
            <a:off x="10207336" y="4793681"/>
            <a:ext cx="1395846" cy="72043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7542934" y="4948878"/>
            <a:ext cx="1208809" cy="57496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743085" y="5153899"/>
            <a:ext cx="1453860" cy="64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BCNF versus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R is in BCNF, it’s obviously in 3NF.</a:t>
            </a:r>
          </a:p>
          <a:p>
            <a:r>
              <a:rPr lang="en-US" altLang="en-US"/>
              <a:t>If R is in 3NF, some redundancy is possible.</a:t>
            </a:r>
          </a:p>
          <a:p>
            <a:r>
              <a:rPr lang="en-US" altLang="en-US"/>
              <a:t>Thus, 3NF is indeed a compromise relative to BCNF when BCNF not achievable </a:t>
            </a:r>
          </a:p>
          <a:p>
            <a:r>
              <a:rPr lang="en-US" altLang="en-US" i="1">
                <a:solidFill>
                  <a:schemeClr val="accent2"/>
                </a:solidFill>
              </a:rPr>
              <a:t>Lossless-join, dependency-preserving decomposition of R into a collection of 3NF relations is always possible</a:t>
            </a:r>
          </a:p>
          <a:p>
            <a:endParaRPr lang="en-US" alt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7700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this table in BCNF?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22449" y="4867335"/>
            <a:ext cx="237436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i="1">
                <a:solidFill>
                  <a:prstClr val="black"/>
                </a:solidFill>
                <a:latin typeface="+mj-lt"/>
              </a:rPr>
              <a:t>What is the key?</a:t>
            </a:r>
          </a:p>
          <a:p>
            <a:pPr eaLnBrk="0" hangingPunct="0"/>
            <a:r>
              <a:rPr lang="en-US" sz="2100" i="1">
                <a:latin typeface="+mj-lt"/>
              </a:rPr>
              <a:t>{SIN, </a:t>
            </a:r>
            <a:r>
              <a:rPr lang="en-US" sz="2100" i="1" err="1">
                <a:latin typeface="+mj-lt"/>
              </a:rPr>
              <a:t>PhoneNumber</a:t>
            </a:r>
            <a:r>
              <a:rPr lang="en-US" sz="2100" i="1">
                <a:latin typeface="+mj-lt"/>
              </a:rPr>
              <a:t>}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439143" y="2638051"/>
          <a:ext cx="5257800" cy="1714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942489" y="2638051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36992" y="5005834"/>
                <a:ext cx="2106667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b="1" u="sng">
                    <a:latin typeface="+mj-lt"/>
                  </a:rPr>
                  <a:t>Not</a:t>
                </a:r>
                <a:r>
                  <a:rPr lang="en-US" sz="2400" b="1">
                    <a:latin typeface="+mj-lt"/>
                  </a:rPr>
                  <a:t> </a:t>
                </a:r>
                <a:r>
                  <a:rPr lang="en-US" sz="2400">
                    <a:latin typeface="+mj-lt"/>
                  </a:rPr>
                  <a:t>in BCNF</a:t>
                </a:r>
                <a:endParaRPr lang="en-US" sz="2400" b="1" u="sng">
                  <a:latin typeface="+mj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92" y="5005834"/>
                <a:ext cx="210666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68443" y="3337501"/>
            <a:ext cx="2686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+mj-lt"/>
              </a:rPr>
              <a:t>This FD is </a:t>
            </a:r>
            <a:r>
              <a:rPr lang="en-US" sz="2100" i="1">
                <a:latin typeface="+mj-lt"/>
              </a:rPr>
              <a:t>bad </a:t>
            </a:r>
            <a:r>
              <a:rPr lang="en-US" sz="2100">
                <a:latin typeface="+mj-lt"/>
              </a:rPr>
              <a:t>because it is </a:t>
            </a:r>
            <a:r>
              <a:rPr lang="en-US" sz="2100" b="1" u="sng">
                <a:latin typeface="+mj-lt"/>
              </a:rPr>
              <a:t>not</a:t>
            </a:r>
            <a:r>
              <a:rPr lang="en-US" sz="2100">
                <a:latin typeface="+mj-lt"/>
              </a:rPr>
              <a:t> a key</a:t>
            </a:r>
          </a:p>
        </p:txBody>
      </p:sp>
    </p:spTree>
    <p:extLst>
      <p:ext uri="{BB962C8B-B14F-4D97-AF65-F5344CB8AC3E}">
        <p14:creationId xmlns:p14="http://schemas.microsoft.com/office/powerpoint/2010/main" val="20745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BCNF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636567" y="2212020"/>
          <a:ext cx="4160327" cy="1165860"/>
        </p:xfrm>
        <a:graphic>
          <a:graphicData uri="http://schemas.openxmlformats.org/drawingml/2006/table">
            <a:tbl>
              <a:tblPr/>
              <a:tblGrid>
                <a:gridCol w="84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1"/>
          <p:cNvGraphicFramePr>
            <a:graphicFrameLocks noGrp="1"/>
          </p:cNvGraphicFramePr>
          <p:nvPr/>
        </p:nvGraphicFramePr>
        <p:xfrm>
          <a:off x="1636567" y="3666819"/>
          <a:ext cx="2971800" cy="14859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648441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3657" y="4657489"/>
            <a:ext cx="426809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Now in BCNF! </a:t>
            </a:r>
            <a:endParaRPr lang="en-US" sz="2400" b="1" u="sng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4394" y="2911470"/>
            <a:ext cx="2402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+mj-lt"/>
              </a:rPr>
              <a:t>This FD is now </a:t>
            </a:r>
            <a:r>
              <a:rPr lang="en-US" sz="2100" i="1">
                <a:latin typeface="+mj-lt"/>
              </a:rPr>
              <a:t>good </a:t>
            </a:r>
            <a:r>
              <a:rPr lang="en-US" sz="2100">
                <a:latin typeface="+mj-lt"/>
              </a:rPr>
              <a:t>because it is the key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4979" y="5232560"/>
            <a:ext cx="512791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/>
              <a:t>Is there some algorithm to convert to convert a relation scheme to BCNF?</a:t>
            </a:r>
            <a:endParaRPr lang="en-US" sz="2400" b="1" u="sng"/>
          </a:p>
        </p:txBody>
      </p:sp>
    </p:spTree>
    <p:extLst>
      <p:ext uri="{BB962C8B-B14F-4D97-AF65-F5344CB8AC3E}">
        <p14:creationId xmlns:p14="http://schemas.microsoft.com/office/powerpoint/2010/main" val="5976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152650" y="2235400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err="1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(R):</a:t>
            </a:r>
            <a:br>
              <a:rPr lang="en-US" sz="2100">
                <a:solidFill>
                  <a:prstClr val="black"/>
                </a:solidFill>
                <a:latin typeface="+mj-lt"/>
              </a:rPr>
            </a:br>
            <a:r>
              <a:rPr lang="en-US" sz="210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Find X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≠ X and 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≠ [all attributes]</a:t>
            </a:r>
            <a:br>
              <a:rPr lang="en-US" sz="2100">
                <a:solidFill>
                  <a:schemeClr val="bg1"/>
                </a:solidFill>
                <a:latin typeface="+mj-lt"/>
              </a:rPr>
            </a:br>
            <a:endParaRPr lang="en-US" sz="2100">
              <a:solidFill>
                <a:schemeClr val="bg1"/>
              </a:solidFill>
              <a:latin typeface="+mj-lt"/>
            </a:endParaRP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>
                <a:solidFill>
                  <a:schemeClr val="bg1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>
                <a:solidFill>
                  <a:schemeClr val="bg1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367385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152650" y="2235399"/>
            <a:ext cx="513797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>
                <a:solidFill>
                  <a:prstClr val="black"/>
                </a:solidFill>
                <a:latin typeface="+mj-lt"/>
              </a:rPr>
            </a:br>
            <a:r>
              <a:rPr lang="en-US" sz="2100">
                <a:latin typeface="+mj-lt"/>
              </a:rPr>
              <a:t>   Find </a:t>
            </a:r>
            <a:r>
              <a:rPr lang="en-US" sz="2100" i="1">
                <a:latin typeface="+mj-lt"/>
              </a:rPr>
              <a:t>a non-trivial bad FD: X </a:t>
            </a:r>
            <a:r>
              <a:rPr lang="en-US" sz="2100" i="1">
                <a:latin typeface="+mj-lt"/>
                <a:sym typeface="Wingdings"/>
              </a:rPr>
              <a:t> Y</a:t>
            </a:r>
            <a:endParaRPr lang="en-US" sz="2100">
              <a:latin typeface="+mj-lt"/>
            </a:endParaRP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>
                <a:solidFill>
                  <a:schemeClr val="bg1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>
                <a:solidFill>
                  <a:schemeClr val="bg1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25F1C-7B1A-D248-BD67-44C0EF4CCCD8}"/>
              </a:ext>
            </a:extLst>
          </p:cNvPr>
          <p:cNvSpPr txBox="1"/>
          <p:nvPr/>
        </p:nvSpPr>
        <p:spPr>
          <a:xfrm>
            <a:off x="7684268" y="2206063"/>
            <a:ext cx="265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X is not a key, i.e., </a:t>
            </a:r>
          </a:p>
          <a:p>
            <a:r>
              <a:rPr lang="en-US" sz="2000">
                <a:latin typeface="+mj-lt"/>
              </a:rPr>
              <a:t>X</a:t>
            </a:r>
            <a:r>
              <a:rPr lang="en-US" sz="2000" baseline="30000">
                <a:latin typeface="+mj-lt"/>
              </a:rPr>
              <a:t>+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≠ 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[all attributes]</a:t>
            </a:r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2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Review of last lecture</a:t>
            </a:r>
          </a:p>
          <a:p>
            <a:r>
              <a:rPr lang="en-IN"/>
              <a:t>Normal Forms</a:t>
            </a:r>
          </a:p>
          <a:p>
            <a:pPr lvl="1"/>
            <a:r>
              <a:rPr lang="en-IN"/>
              <a:t>1NF, 2NF</a:t>
            </a:r>
          </a:p>
          <a:p>
            <a:pPr lvl="1"/>
            <a:r>
              <a:rPr lang="en-IN"/>
              <a:t>“Good” Vs “Bad”  FDs</a:t>
            </a:r>
          </a:p>
          <a:p>
            <a:pPr lvl="1"/>
            <a:r>
              <a:rPr lang="en-IN"/>
              <a:t> </a:t>
            </a:r>
            <a:r>
              <a:rPr lang="en-IN" b="1"/>
              <a:t>BCNF</a:t>
            </a:r>
            <a:r>
              <a:rPr lang="en-IN"/>
              <a:t> and 3NF</a:t>
            </a:r>
          </a:p>
          <a:p>
            <a:r>
              <a:rPr lang="en-IN"/>
              <a:t>BCNF Decomposition algorithm</a:t>
            </a:r>
          </a:p>
          <a:p>
            <a:r>
              <a:rPr lang="en-IN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80266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152650" y="2235400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endParaRPr lang="en-US" sz="2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100">
              <a:latin typeface="+mj-lt"/>
            </a:endParaRPr>
          </a:p>
          <a:p>
            <a:r>
              <a:rPr lang="en-US" sz="2100">
                <a:latin typeface="+mj-lt"/>
              </a:rPr>
              <a:t>   </a:t>
            </a:r>
            <a:r>
              <a:rPr lang="en-US" sz="2100" b="1" u="sng">
                <a:latin typeface="+mj-lt"/>
              </a:rPr>
              <a:t>if</a:t>
            </a:r>
            <a:r>
              <a:rPr lang="en-US" sz="2100">
                <a:latin typeface="+mj-lt"/>
              </a:rPr>
              <a:t> (not found) </a:t>
            </a:r>
            <a:r>
              <a:rPr lang="en-US" sz="2100" b="1" u="sng">
                <a:latin typeface="+mj-lt"/>
              </a:rPr>
              <a:t>then</a:t>
            </a:r>
            <a:r>
              <a:rPr lang="en-US" sz="2100">
                <a:latin typeface="+mj-lt"/>
              </a:rPr>
              <a:t> </a:t>
            </a:r>
            <a:r>
              <a:rPr lang="en-US" sz="2100" b="1">
                <a:latin typeface="+mj-lt"/>
              </a:rPr>
              <a:t>Return</a:t>
            </a:r>
            <a:r>
              <a:rPr lang="en-US" sz="2100">
                <a:latin typeface="+mj-lt"/>
              </a:rPr>
              <a:t> R</a:t>
            </a: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>
                <a:solidFill>
                  <a:schemeClr val="bg1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>
                <a:solidFill>
                  <a:schemeClr val="bg1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2682" y="3069508"/>
            <a:ext cx="287593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latin typeface="+mj-lt"/>
              </a:rPr>
              <a:t>If no “bad” FDs found, in BCNF!</a:t>
            </a:r>
          </a:p>
        </p:txBody>
      </p:sp>
    </p:spTree>
    <p:extLst>
      <p:ext uri="{BB962C8B-B14F-4D97-AF65-F5344CB8AC3E}">
        <p14:creationId xmlns:p14="http://schemas.microsoft.com/office/powerpoint/2010/main" val="11956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152650" y="2235400"/>
            <a:ext cx="513797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 and X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⋃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[remaining attributes] </a:t>
            </a:r>
            <a:br>
              <a:rPr lang="en-US" sz="2100">
                <a:solidFill>
                  <a:prstClr val="black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>
                <a:solidFill>
                  <a:schemeClr val="bg1"/>
                </a:solidFill>
                <a:latin typeface="+mj-lt"/>
              </a:rPr>
            </a:br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8610600" y="3235731"/>
            <a:ext cx="1714500" cy="165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7524750" y="317858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8111699" y="3897392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prstClr val="black"/>
                </a:solidFill>
              </a:rPr>
              <a:t>X</a:t>
            </a:r>
            <a:r>
              <a:rPr lang="en-US" baseline="30000">
                <a:solidFill>
                  <a:prstClr val="black"/>
                </a:solidFill>
              </a:rPr>
              <a:t>+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2732" y="2579350"/>
            <a:ext cx="17503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One table is X</a:t>
            </a:r>
            <a:r>
              <a:rPr lang="en-US" baseline="30000">
                <a:latin typeface="+mj-lt"/>
              </a:rPr>
              <a:t>+</a:t>
            </a:r>
            <a:endParaRPr lang="en-US" b="1" baseline="30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38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9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152650" y="2235400"/>
            <a:ext cx="5137970" cy="33701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 and </a:t>
            </a:r>
            <a:r>
              <a:rPr lang="en-US" sz="2100">
                <a:solidFill>
                  <a:prstClr val="black"/>
                </a:solidFill>
              </a:rPr>
              <a:t>X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⋃</a:t>
            </a:r>
            <a:r>
              <a:rPr lang="en-US" sz="2100">
                <a:solidFill>
                  <a:prstClr val="black"/>
                </a:solidFill>
              </a:rPr>
              <a:t>[remaining attributes]</a:t>
            </a:r>
            <a:r>
              <a:rPr lang="en-US" sz="2100">
                <a:solidFill>
                  <a:prstClr val="black"/>
                </a:solidFill>
                <a:latin typeface="+mj-lt"/>
              </a:rPr>
              <a:t> </a:t>
            </a:r>
            <a:br>
              <a:rPr lang="en-US" sz="2100">
                <a:solidFill>
                  <a:prstClr val="black"/>
                </a:solidFill>
              </a:rPr>
            </a:br>
            <a:r>
              <a:rPr lang="en-US" sz="2100">
                <a:solidFill>
                  <a:schemeClr val="bg1"/>
                </a:solidFill>
              </a:rPr>
              <a:t>   </a:t>
            </a:r>
            <a:r>
              <a:rPr lang="en-US" sz="2100" b="1">
                <a:solidFill>
                  <a:schemeClr val="bg1"/>
                </a:solidFill>
              </a:rPr>
              <a:t>decompose</a:t>
            </a:r>
            <a:r>
              <a:rPr lang="en-US" sz="2100">
                <a:solidFill>
                  <a:schemeClr val="bg1"/>
                </a:solidFill>
              </a:rPr>
              <a:t> </a:t>
            </a:r>
            <a:r>
              <a:rPr lang="en-US" sz="2100" b="1">
                <a:solidFill>
                  <a:schemeClr val="bg1"/>
                </a:solidFill>
              </a:rPr>
              <a:t>R</a:t>
            </a:r>
            <a:r>
              <a:rPr lang="en-US" sz="2100">
                <a:solidFill>
                  <a:schemeClr val="bg1"/>
                </a:solidFill>
              </a:rPr>
              <a:t> into </a:t>
            </a:r>
            <a:r>
              <a:rPr lang="en-US" sz="2100" b="1">
                <a:solidFill>
                  <a:schemeClr val="bg1"/>
                </a:solidFill>
              </a:rPr>
              <a:t>R1(X </a:t>
            </a:r>
            <a:r>
              <a:rPr lang="en-US" sz="2100" b="1">
                <a:solidFill>
                  <a:schemeClr val="bg1"/>
                </a:solidFill>
                <a:sym typeface="Symbol" charset="2"/>
              </a:rPr>
              <a:t> Y</a:t>
            </a:r>
            <a:r>
              <a:rPr lang="en-US" sz="2100" b="1">
                <a:solidFill>
                  <a:schemeClr val="bg1"/>
                </a:solidFill>
              </a:rPr>
              <a:t>) </a:t>
            </a:r>
            <a:r>
              <a:rPr lang="en-US" sz="2100">
                <a:solidFill>
                  <a:schemeClr val="bg1"/>
                </a:solidFill>
              </a:rPr>
              <a:t>and </a:t>
            </a:r>
            <a:r>
              <a:rPr lang="en-US" sz="2100" b="1">
                <a:solidFill>
                  <a:schemeClr val="bg1"/>
                </a:solidFill>
              </a:rPr>
              <a:t>R2(X </a:t>
            </a:r>
            <a:r>
              <a:rPr lang="en-US" sz="2100" b="1">
                <a:solidFill>
                  <a:schemeClr val="bg1"/>
                </a:solidFill>
                <a:sym typeface="Symbol" charset="2"/>
              </a:rPr>
              <a:t> Z</a:t>
            </a:r>
            <a:r>
              <a:rPr lang="en-US" sz="2100" b="1">
                <a:solidFill>
                  <a:schemeClr val="bg1"/>
                </a:solidFill>
              </a:rPr>
              <a:t>)</a:t>
            </a:r>
            <a:br>
              <a:rPr lang="en-US" sz="2100" b="1">
                <a:solidFill>
                  <a:schemeClr val="bg1"/>
                </a:solidFill>
              </a:rPr>
            </a:br>
            <a:r>
              <a:rPr lang="en-US" sz="2100">
                <a:solidFill>
                  <a:schemeClr val="bg1"/>
                </a:solidFill>
              </a:rPr>
              <a:t>   </a:t>
            </a:r>
          </a:p>
          <a:p>
            <a:r>
              <a:rPr lang="en-US" sz="2100">
                <a:solidFill>
                  <a:schemeClr val="bg1"/>
                </a:solidFill>
              </a:rPr>
              <a:t>   </a:t>
            </a:r>
            <a:r>
              <a:rPr lang="en-US" sz="2100" b="1">
                <a:solidFill>
                  <a:schemeClr val="bg1"/>
                </a:solidFill>
              </a:rPr>
              <a:t>Return</a:t>
            </a:r>
            <a:r>
              <a:rPr lang="en-US" sz="2100">
                <a:solidFill>
                  <a:schemeClr val="bg1"/>
                </a:solidFill>
              </a:rPr>
              <a:t> </a:t>
            </a:r>
            <a:r>
              <a:rPr lang="en-US" sz="2100" err="1">
                <a:solidFill>
                  <a:schemeClr val="bg1"/>
                </a:solidFill>
              </a:rPr>
              <a:t>BCNFDecomp</a:t>
            </a:r>
            <a:r>
              <a:rPr lang="en-US" sz="2100">
                <a:solidFill>
                  <a:schemeClr val="bg1"/>
                </a:solidFill>
              </a:rPr>
              <a:t>(R1), </a:t>
            </a:r>
            <a:r>
              <a:rPr lang="en-US" sz="2100" err="1">
                <a:solidFill>
                  <a:schemeClr val="bg1"/>
                </a:solidFill>
              </a:rPr>
              <a:t>BCNFDecomp</a:t>
            </a:r>
            <a:r>
              <a:rPr lang="en-US" sz="2100">
                <a:solidFill>
                  <a:schemeClr val="bg1"/>
                </a:solidFill>
              </a:rPr>
              <a:t>(R2)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7524750" y="3178581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8610600" y="323573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9098" y="2340925"/>
            <a:ext cx="19231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The other table is </a:t>
            </a:r>
          </a:p>
          <a:p>
            <a:r>
              <a:rPr lang="en-US">
                <a:solidFill>
                  <a:prstClr val="black"/>
                </a:solidFill>
              </a:rPr>
              <a:t>      X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⋃</a:t>
            </a:r>
            <a:r>
              <a:rPr lang="en-US">
                <a:solidFill>
                  <a:prstClr val="black"/>
                </a:solidFill>
              </a:rPr>
              <a:t> (R </a:t>
            </a:r>
            <a:r>
              <a:rPr lang="mr-IN">
                <a:solidFill>
                  <a:prstClr val="black"/>
                </a:solidFill>
              </a:rPr>
              <a:t>–</a:t>
            </a:r>
            <a:r>
              <a:rPr lang="en-US">
                <a:solidFill>
                  <a:prstClr val="black"/>
                </a:solidFill>
              </a:rPr>
              <a:t> X</a:t>
            </a:r>
            <a:r>
              <a:rPr lang="en-US" baseline="30000">
                <a:solidFill>
                  <a:prstClr val="black"/>
                </a:solidFill>
              </a:rPr>
              <a:t>+</a:t>
            </a:r>
            <a:r>
              <a:rPr lang="en-US">
                <a:solidFill>
                  <a:prstClr val="black"/>
                </a:solidFill>
              </a:rPr>
              <a:t>) </a:t>
            </a:r>
            <a:endParaRPr lang="en-US" b="1" baseline="30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94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31312"/>
            <a:ext cx="7886700" cy="1325563"/>
          </a:xfrm>
        </p:spPr>
        <p:txBody>
          <a:bodyPr/>
          <a:lstStyle/>
          <a:p>
            <a:r>
              <a:rPr lang="en-US" b="1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152650" y="2235400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BCNFDecomp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(R):</a:t>
            </a:r>
            <a:b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   Find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b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100" b="1" u="sng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(not found) </a:t>
            </a:r>
            <a:r>
              <a:rPr lang="en-US" sz="2100" b="1" u="sng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b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</a:p>
          <a:p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endParaRPr lang="en-US" sz="2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b="1">
                <a:solidFill>
                  <a:schemeClr val="tx1">
                    <a:lumMod val="50000"/>
                    <a:lumOff val="50000"/>
                  </a:schemeClr>
                </a:solidFill>
              </a:rPr>
              <a:t>   Split R into 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sz="2100" baseline="3000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and X 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⋃ </a:t>
            </a:r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[rest attributes]</a:t>
            </a:r>
          </a:p>
          <a:p>
            <a:endParaRPr lang="en-US" sz="2100">
              <a:solidFill>
                <a:prstClr val="black"/>
              </a:solidFill>
              <a:latin typeface="+mj-lt"/>
            </a:endParaRPr>
          </a:p>
          <a:p>
            <a:r>
              <a:rPr 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>
                <a:latin typeface="+mj-lt"/>
              </a:rPr>
              <a:t>Return</a:t>
            </a:r>
            <a:r>
              <a:rPr lang="en-US" sz="2100">
                <a:latin typeface="+mj-lt"/>
              </a:rPr>
              <a:t> </a:t>
            </a:r>
            <a:r>
              <a:rPr lang="en-US" sz="2100" err="1">
                <a:latin typeface="+mj-lt"/>
              </a:rPr>
              <a:t>BCNFDecomp</a:t>
            </a:r>
            <a:r>
              <a:rPr lang="en-US" sz="2100">
                <a:latin typeface="+mj-lt"/>
              </a:rPr>
              <a:t>(R</a:t>
            </a:r>
            <a:r>
              <a:rPr lang="en-US" sz="2100" baseline="-25000">
                <a:latin typeface="+mj-lt"/>
              </a:rPr>
              <a:t>1</a:t>
            </a:r>
            <a:r>
              <a:rPr lang="en-US" sz="2100">
                <a:latin typeface="+mj-lt"/>
              </a:rPr>
              <a:t>), </a:t>
            </a:r>
            <a:r>
              <a:rPr lang="en-US" sz="2100" err="1">
                <a:latin typeface="+mj-lt"/>
              </a:rPr>
              <a:t>BCNFDecomp</a:t>
            </a:r>
            <a:r>
              <a:rPr lang="en-US" sz="2100">
                <a:latin typeface="+mj-lt"/>
              </a:rPr>
              <a:t>(R</a:t>
            </a:r>
            <a:r>
              <a:rPr lang="en-US" sz="2100" baseline="-25000">
                <a:latin typeface="+mj-lt"/>
              </a:rPr>
              <a:t>2</a:t>
            </a:r>
            <a:r>
              <a:rPr lang="en-US" sz="2100">
                <a:latin typeface="+mj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87432" y="4694519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Proceed recursively until no more “bad” FDs!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11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21E9-5EB2-474A-B597-CC2D7428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57EEC-C620-DC46-833F-A04A6F06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C1123-40F2-0443-9001-0155336DAA6E}"/>
              </a:ext>
            </a:extLst>
          </p:cNvPr>
          <p:cNvGraphicFramePr>
            <a:graphicFrameLocks noGrp="1"/>
          </p:cNvGraphicFramePr>
          <p:nvPr/>
        </p:nvGraphicFramePr>
        <p:xfrm>
          <a:off x="2415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MA518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C1-101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MA518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C1-101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MA518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C1-101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53588-05AF-7745-8263-7610BD5B3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18157"/>
              </p:ext>
            </p:extLst>
          </p:nvPr>
        </p:nvGraphicFramePr>
        <p:xfrm>
          <a:off x="1558636" y="4772305"/>
          <a:ext cx="18813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MA518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MA518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MA518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482AA-457C-7D4B-B40C-326DA600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37166"/>
              </p:ext>
            </p:extLst>
          </p:nvPr>
        </p:nvGraphicFramePr>
        <p:xfrm>
          <a:off x="3995720" y="4772307"/>
          <a:ext cx="2041398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/>
                        <a:t>CS348</a:t>
                      </a:r>
                      <a:endParaRPr lang="en-US" sz="18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/>
                        <a:t>C2-101</a:t>
                      </a:r>
                      <a:endParaRPr lang="en-US" sz="18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7CEB5A5-1DA6-0A42-92AD-017A17E0D464}"/>
              </a:ext>
            </a:extLst>
          </p:cNvPr>
          <p:cNvSpPr/>
          <p:nvPr/>
        </p:nvSpPr>
        <p:spPr>
          <a:xfrm rot="7645194">
            <a:off x="2727182" y="3934903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41389C9-4116-954A-9143-14AF4828FC8E}"/>
              </a:ext>
            </a:extLst>
          </p:cNvPr>
          <p:cNvSpPr/>
          <p:nvPr/>
        </p:nvSpPr>
        <p:spPr>
          <a:xfrm rot="2378321">
            <a:off x="3771156" y="3884977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E7442-E2F0-B141-9349-BB1465100B0B}"/>
              </a:ext>
            </a:extLst>
          </p:cNvPr>
          <p:cNvSpPr txBox="1"/>
          <p:nvPr/>
        </p:nvSpPr>
        <p:spPr>
          <a:xfrm>
            <a:off x="6636217" y="2142015"/>
            <a:ext cx="22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Course </a:t>
            </a:r>
            <a:r>
              <a:rPr lang="en-US" sz="2400">
                <a:sym typeface="Wingdings" pitchFamily="2" charset="2"/>
              </a:rPr>
              <a:t> Room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261823" y="366299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X</a:t>
            </a:r>
            <a:r>
              <a:rPr lang="en-IN" b="1" baseline="3000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7327" y="383885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X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⋃</a:t>
            </a:r>
            <a:r>
              <a:rPr lang="en-IN" b="1"/>
              <a:t> (R-X</a:t>
            </a:r>
            <a:r>
              <a:rPr lang="en-IN" b="1" baseline="30000"/>
              <a:t>+</a:t>
            </a:r>
            <a:r>
              <a:rPr lang="en-IN" b="1"/>
              <a:t>)</a:t>
            </a:r>
            <a:endParaRPr lang="en-IN" b="1" baseline="30000"/>
          </a:p>
        </p:txBody>
      </p:sp>
    </p:spTree>
    <p:extLst>
      <p:ext uri="{BB962C8B-B14F-4D97-AF65-F5344CB8AC3E}">
        <p14:creationId xmlns:p14="http://schemas.microsoft.com/office/powerpoint/2010/main" val="360987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0833" y="2359840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49976" y="2276713"/>
            <a:ext cx="5422323" cy="2831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BCNFDecomp</a:t>
            </a:r>
            <a:r>
              <a:rPr lang="en-US" sz="2000"/>
              <a:t>(R):</a:t>
            </a:r>
            <a:br>
              <a:rPr lang="en-US" sz="2000"/>
            </a:br>
            <a:r>
              <a:rPr lang="en-US" sz="2000"/>
              <a:t>    Find </a:t>
            </a:r>
            <a:r>
              <a:rPr lang="en-US" sz="2000" i="1"/>
              <a:t>a non-trivial bad FD: X </a:t>
            </a:r>
            <a:r>
              <a:rPr lang="en-US" sz="2000" i="1">
                <a:sym typeface="Wingdings"/>
              </a:rPr>
              <a:t> Y</a:t>
            </a:r>
            <a:br>
              <a:rPr lang="en-US" sz="2000"/>
            </a:br>
            <a:endParaRPr lang="en-US" sz="2000"/>
          </a:p>
          <a:p>
            <a:r>
              <a:rPr lang="en-US" sz="2000"/>
              <a:t>   </a:t>
            </a:r>
            <a:r>
              <a:rPr lang="en-US" sz="2000" b="1" u="sng"/>
              <a:t>if</a:t>
            </a:r>
            <a:r>
              <a:rPr lang="en-US" sz="2000"/>
              <a:t> (not found) </a:t>
            </a:r>
            <a:r>
              <a:rPr lang="en-US" sz="2000" b="1" u="sng"/>
              <a:t>then</a:t>
            </a:r>
            <a:r>
              <a:rPr lang="en-US" sz="2000"/>
              <a:t> </a:t>
            </a:r>
            <a:r>
              <a:rPr lang="en-US" sz="2000" b="1"/>
              <a:t>Return</a:t>
            </a:r>
            <a:r>
              <a:rPr lang="en-US" sz="2000"/>
              <a:t> R</a:t>
            </a:r>
          </a:p>
          <a:p>
            <a:r>
              <a:rPr lang="en-US" sz="2000"/>
              <a:t>   </a:t>
            </a:r>
          </a:p>
          <a:p>
            <a:r>
              <a:rPr lang="en-US" sz="2000" b="1"/>
              <a:t>   Split R into </a:t>
            </a:r>
            <a:r>
              <a:rPr lang="en-US" sz="2000"/>
              <a:t>X</a:t>
            </a:r>
            <a:r>
              <a:rPr lang="en-US" sz="2000" baseline="30000"/>
              <a:t>+</a:t>
            </a:r>
            <a:r>
              <a:rPr lang="en-US" sz="2000"/>
              <a:t> and </a:t>
            </a:r>
            <a:r>
              <a:rPr lang="en-US" sz="2000">
                <a:solidFill>
                  <a:prstClr val="black"/>
                </a:solidFill>
              </a:rPr>
              <a:t>X</a:t>
            </a: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⋃</a:t>
            </a:r>
            <a:r>
              <a:rPr lang="en-US" sz="2000">
                <a:solidFill>
                  <a:prstClr val="black"/>
                </a:solidFill>
              </a:rPr>
              <a:t>[rest attributes]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  Return</a:t>
            </a:r>
            <a:r>
              <a:rPr lang="en-US" sz="2000"/>
              <a:t> </a:t>
            </a:r>
            <a:r>
              <a:rPr lang="en-US" sz="2000" err="1"/>
              <a:t>BCNFDecomp</a:t>
            </a:r>
            <a:r>
              <a:rPr lang="en-US" sz="2000"/>
              <a:t>(R</a:t>
            </a:r>
            <a:r>
              <a:rPr lang="en-US" sz="2000" baseline="-25000"/>
              <a:t>1</a:t>
            </a:r>
            <a:r>
              <a:rPr lang="en-US" sz="2000"/>
              <a:t>), </a:t>
            </a:r>
            <a:r>
              <a:rPr lang="en-US" sz="2000" err="1"/>
              <a:t>BCNFDecomp</a:t>
            </a:r>
            <a:r>
              <a:rPr lang="en-US" sz="2000"/>
              <a:t>(R</a:t>
            </a:r>
            <a:r>
              <a:rPr lang="en-US" sz="2000" baseline="-25000"/>
              <a:t>2</a:t>
            </a:r>
            <a:r>
              <a:rPr lang="en-US" sz="2000"/>
              <a:t>)</a:t>
            </a:r>
          </a:p>
          <a:p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152650" y="3282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+mn-lt"/>
              </a:rPr>
              <a:t>Exercise - 2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0833" y="3194000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299501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</a:rPr>
              <a:t>Exercise - 2 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3283598" y="1947735"/>
            <a:ext cx="4377152" cy="10148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100">
                <a:solidFill>
                  <a:schemeClr val="accent2"/>
                </a:solidFill>
                <a:latin typeface="Calibri"/>
              </a:rPr>
              <a:t>R(A,B,C,D,E)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C00000"/>
                </a:solidFill>
              </a:rPr>
              <a:t>{A}</a:t>
            </a:r>
            <a:r>
              <a:rPr lang="en-US" sz="2000" baseline="30000">
                <a:solidFill>
                  <a:srgbClr val="C00000"/>
                </a:solidFill>
              </a:rPr>
              <a:t>+</a:t>
            </a:r>
            <a:r>
              <a:rPr lang="en-US" sz="2000">
                <a:solidFill>
                  <a:srgbClr val="C00000"/>
                </a:solidFill>
              </a:rPr>
              <a:t> = {A,B,C,D} ≠ {A,B,C,D,E}</a:t>
            </a:r>
            <a:endParaRPr lang="en-US" sz="210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1881619" y="3601605"/>
            <a:ext cx="3779718" cy="10387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100">
                <a:solidFill>
                  <a:schemeClr val="accent2"/>
                </a:solidFill>
                <a:latin typeface="Calibri"/>
              </a:rPr>
              <a:t>(A,B,C,D)</a:t>
            </a:r>
            <a:br>
              <a:rPr lang="en-US" sz="2100">
                <a:solidFill>
                  <a:prstClr val="black"/>
                </a:solidFill>
                <a:latin typeface="Calibri"/>
              </a:rPr>
            </a:br>
            <a:r>
              <a:rPr lang="en-US" sz="210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10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100" baseline="3000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100">
                <a:solidFill>
                  <a:srgbClr val="C00000"/>
                </a:solidFill>
                <a:latin typeface="Calibri"/>
              </a:rPr>
              <a:t> = {C,D} ≠ {A,B,C,D}</a:t>
            </a: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7834950" y="5062538"/>
            <a:ext cx="1323983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100">
                <a:solidFill>
                  <a:schemeClr val="accent2"/>
                </a:solidFill>
                <a:latin typeface="Calibri"/>
              </a:rPr>
              <a:t>(A,E)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3771478" y="2962634"/>
            <a:ext cx="1700696" cy="638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472175" y="2962633"/>
            <a:ext cx="3024767" cy="209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1898392" y="5062538"/>
            <a:ext cx="1385206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100">
                <a:solidFill>
                  <a:schemeClr val="accent2"/>
                </a:solidFill>
                <a:latin typeface="Calibri"/>
              </a:rPr>
              <a:t>(C,D)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4339319" y="5046035"/>
            <a:ext cx="1670669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100">
                <a:solidFill>
                  <a:schemeClr val="accent2"/>
                </a:solidFill>
                <a:latin typeface="Calibri"/>
              </a:rPr>
              <a:t>(A,B,C)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2590996" y="4640305"/>
            <a:ext cx="1180483" cy="422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3771479" y="4640306"/>
            <a:ext cx="1403175" cy="405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123220" y="1394689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23220" y="2000236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23019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19.5 (From 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561"/>
            <a:ext cx="10515600" cy="2309957"/>
          </a:xfrm>
        </p:spPr>
        <p:txBody>
          <a:bodyPr>
            <a:normAutofit/>
          </a:bodyPr>
          <a:lstStyle/>
          <a:p>
            <a:r>
              <a:rPr lang="en-IN"/>
              <a:t>The relations given below is obtained through decomposition of the relation with attributes </a:t>
            </a:r>
            <a:r>
              <a:rPr lang="en-IN" i="1"/>
              <a:t>ABCDEFGHI.</a:t>
            </a:r>
            <a:r>
              <a:rPr lang="en-IN"/>
              <a:t> For each (sub)relation: (a) State the strongest normal form that the relation is in. (b) If it is not in BCNF, decompose it into a collection of BCNF relations.</a:t>
            </a:r>
          </a:p>
          <a:p>
            <a:pPr marL="0" indent="0">
              <a:buNone/>
            </a:pPr>
            <a:r>
              <a:rPr lang="en-IN" i="1"/>
              <a:t>  1. R1 (A,C,B,D,E), </a:t>
            </a:r>
            <a:r>
              <a:rPr lang="en-IN"/>
              <a:t>A </a:t>
            </a:r>
            <a:r>
              <a:rPr lang="en-IN">
                <a:sym typeface="Wingdings" panose="05000000000000000000" pitchFamily="2" charset="2"/>
              </a:rPr>
              <a:t>B</a:t>
            </a:r>
            <a:r>
              <a:rPr lang="en-IN"/>
              <a:t>, C </a:t>
            </a:r>
            <a:r>
              <a:rPr lang="en-IN">
                <a:sym typeface="Wingdings" panose="05000000000000000000" pitchFamily="2" charset="2"/>
              </a:rPr>
              <a:t></a:t>
            </a:r>
            <a:r>
              <a:rPr lang="en-IN"/>
              <a:t>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2555" y="4046394"/>
            <a:ext cx="10515600" cy="207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Key: ACE</a:t>
            </a:r>
          </a:p>
          <a:p>
            <a:r>
              <a:rPr lang="en-IN"/>
              <a:t>1NF</a:t>
            </a:r>
          </a:p>
          <a:p>
            <a:r>
              <a:rPr lang="en-IN"/>
              <a:t>The FDs A</a:t>
            </a:r>
            <a:r>
              <a:rPr lang="en-IN">
                <a:sym typeface="Wingdings" panose="05000000000000000000" pitchFamily="2" charset="2"/>
              </a:rPr>
              <a:t> B and C D violate BCNF, so decompose into (</a:t>
            </a:r>
            <a:r>
              <a:rPr lang="en-IN" b="1">
                <a:sym typeface="Wingdings" panose="05000000000000000000" pitchFamily="2" charset="2"/>
              </a:rPr>
              <a:t>AB</a:t>
            </a:r>
            <a:r>
              <a:rPr lang="en-IN">
                <a:sym typeface="Wingdings" panose="05000000000000000000" pitchFamily="2" charset="2"/>
              </a:rPr>
              <a:t>) and (ACDE). Further decompose ACDE to (</a:t>
            </a:r>
            <a:r>
              <a:rPr lang="en-IN" b="1">
                <a:sym typeface="Wingdings" panose="05000000000000000000" pitchFamily="2" charset="2"/>
              </a:rPr>
              <a:t>CD</a:t>
            </a:r>
            <a:r>
              <a:rPr lang="en-IN">
                <a:sym typeface="Wingdings" panose="05000000000000000000" pitchFamily="2" charset="2"/>
              </a:rPr>
              <a:t>) and (</a:t>
            </a:r>
            <a:r>
              <a:rPr lang="en-IN" b="1">
                <a:sym typeface="Wingdings" panose="05000000000000000000" pitchFamily="2" charset="2"/>
              </a:rPr>
              <a:t>ACE</a:t>
            </a:r>
            <a:r>
              <a:rPr lang="en-IN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2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19.5 (From 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957"/>
          </a:xfrm>
        </p:spPr>
        <p:txBody>
          <a:bodyPr>
            <a:normAutofit/>
          </a:bodyPr>
          <a:lstStyle/>
          <a:p>
            <a:r>
              <a:rPr lang="en-IN"/>
              <a:t>The relations given below is obtained through decomposition of the relation with attributes </a:t>
            </a:r>
            <a:r>
              <a:rPr lang="en-IN" i="1"/>
              <a:t>ABCDEFGHI.</a:t>
            </a:r>
            <a:r>
              <a:rPr lang="en-IN"/>
              <a:t> For each (sub)relation: (a) State the strongest normal form that the relation is in. (b) If it is not in BCNF, decompose it into a collection of BCNF relations.</a:t>
            </a:r>
          </a:p>
          <a:p>
            <a:pPr marL="0" indent="0">
              <a:buNone/>
            </a:pPr>
            <a:r>
              <a:rPr lang="en-IN" i="1"/>
              <a:t>   2. R2(A,B,F), AC </a:t>
            </a:r>
            <a:r>
              <a:rPr lang="en-IN">
                <a:sym typeface="Wingdings" panose="05000000000000000000" pitchFamily="2" charset="2"/>
              </a:rPr>
              <a:t></a:t>
            </a:r>
            <a:r>
              <a:rPr lang="en-IN"/>
              <a:t> </a:t>
            </a:r>
            <a:r>
              <a:rPr lang="en-IN" i="1"/>
              <a:t>B, B </a:t>
            </a:r>
            <a:r>
              <a:rPr lang="en-IN">
                <a:sym typeface="Wingdings" panose="05000000000000000000" pitchFamily="2" charset="2"/>
              </a:rPr>
              <a:t></a:t>
            </a:r>
            <a:r>
              <a:rPr lang="en-IN"/>
              <a:t> </a:t>
            </a:r>
            <a:r>
              <a:rPr lang="en-IN" i="1"/>
              <a:t>F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2555" y="4046394"/>
            <a:ext cx="10515600" cy="207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Key: AB</a:t>
            </a:r>
          </a:p>
          <a:p>
            <a:r>
              <a:rPr lang="en-IN"/>
              <a:t>1NF</a:t>
            </a:r>
          </a:p>
          <a:p>
            <a:r>
              <a:rPr lang="en-IN"/>
              <a:t>The FDs B</a:t>
            </a:r>
            <a:r>
              <a:rPr lang="en-IN">
                <a:sym typeface="Wingdings" panose="05000000000000000000" pitchFamily="2" charset="2"/>
              </a:rPr>
              <a:t> F violate BCNF, so decompose into (</a:t>
            </a:r>
            <a:r>
              <a:rPr lang="en-IN" b="1">
                <a:sym typeface="Wingdings" panose="05000000000000000000" pitchFamily="2" charset="2"/>
              </a:rPr>
              <a:t>BF</a:t>
            </a:r>
            <a:r>
              <a:rPr lang="en-IN">
                <a:sym typeface="Wingdings" panose="05000000000000000000" pitchFamily="2" charset="2"/>
              </a:rPr>
              <a:t>) and (</a:t>
            </a:r>
            <a:r>
              <a:rPr lang="en-IN" b="1">
                <a:sym typeface="Wingdings" panose="05000000000000000000" pitchFamily="2" charset="2"/>
              </a:rPr>
              <a:t>AB</a:t>
            </a:r>
            <a:r>
              <a:rPr lang="en-IN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63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19.5 (From 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561"/>
            <a:ext cx="10515600" cy="2309957"/>
          </a:xfrm>
        </p:spPr>
        <p:txBody>
          <a:bodyPr>
            <a:normAutofit/>
          </a:bodyPr>
          <a:lstStyle/>
          <a:p>
            <a:r>
              <a:rPr lang="en-IN"/>
              <a:t>The relations given below is obtained through decomposition of the relation with attributes </a:t>
            </a:r>
            <a:r>
              <a:rPr lang="en-IN" i="1"/>
              <a:t>ABCDEFGHI.</a:t>
            </a:r>
            <a:r>
              <a:rPr lang="en-IN"/>
              <a:t> For each (sub)relation: (a) State the strongest normal form that the relation is in. (b) If it is not in BCNF, decompose it into a collection of BCNF relations.</a:t>
            </a:r>
          </a:p>
          <a:p>
            <a:pPr marL="0" indent="0">
              <a:buNone/>
            </a:pPr>
            <a:r>
              <a:rPr lang="en-IN" i="1"/>
              <a:t>  3. </a:t>
            </a:r>
            <a:r>
              <a:rPr lang="pt-BR" i="1"/>
              <a:t>R3(</a:t>
            </a:r>
            <a:r>
              <a:rPr lang="pt-BR"/>
              <a:t>A,D)</a:t>
            </a:r>
            <a:r>
              <a:rPr lang="pt-BR" i="1"/>
              <a:t>, D </a:t>
            </a:r>
            <a:r>
              <a:rPr lang="pt-BR" i="1">
                <a:sym typeface="Wingdings" panose="05000000000000000000" pitchFamily="2" charset="2"/>
              </a:rPr>
              <a:t></a:t>
            </a:r>
            <a:r>
              <a:rPr lang="pt-BR" i="1"/>
              <a:t> </a:t>
            </a:r>
            <a:r>
              <a:rPr lang="pt-BR"/>
              <a:t>G, </a:t>
            </a:r>
            <a:r>
              <a:rPr lang="pt-BR" i="1"/>
              <a:t>G </a:t>
            </a:r>
            <a:r>
              <a:rPr lang="pt-BR">
                <a:sym typeface="Wingdings" panose="05000000000000000000" pitchFamily="2" charset="2"/>
              </a:rPr>
              <a:t></a:t>
            </a:r>
            <a:r>
              <a:rPr lang="pt-BR"/>
              <a:t> </a:t>
            </a:r>
            <a:r>
              <a:rPr lang="pt-BR" i="1"/>
              <a:t>H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1327" y="3979070"/>
            <a:ext cx="10515600" cy="207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Key: AD</a:t>
            </a:r>
          </a:p>
          <a:p>
            <a:r>
              <a:rPr lang="en-IN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4870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Review of Part I of the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Redundancy Problems</a:t>
            </a:r>
          </a:p>
          <a:p>
            <a:pPr lvl="1"/>
            <a:r>
              <a:rPr lang="en-IN"/>
              <a:t>Storage redundancy, </a:t>
            </a:r>
            <a:r>
              <a:rPr lang="en-IN" err="1"/>
              <a:t>updation</a:t>
            </a:r>
            <a:r>
              <a:rPr lang="en-IN"/>
              <a:t>, insertion and deletion anomaly</a:t>
            </a:r>
          </a:p>
          <a:p>
            <a:r>
              <a:rPr lang="en-IN"/>
              <a:t>Functional Dependency</a:t>
            </a:r>
          </a:p>
          <a:p>
            <a:pPr lvl="1"/>
            <a:r>
              <a:rPr lang="en-IN"/>
              <a:t>Dependence between attributes of a relation</a:t>
            </a:r>
          </a:p>
          <a:p>
            <a:r>
              <a:rPr lang="en-IN"/>
              <a:t>Closure of FDs</a:t>
            </a:r>
          </a:p>
          <a:p>
            <a:pPr lvl="1"/>
            <a:r>
              <a:rPr lang="en-IN"/>
              <a:t>Set of all FDs implied by a given set </a:t>
            </a:r>
            <a:r>
              <a:rPr lang="en-IN" b="1"/>
              <a:t>F</a:t>
            </a:r>
            <a:r>
              <a:rPr lang="en-IN"/>
              <a:t> of FDs is called the closure of F (denoted as </a:t>
            </a:r>
            <a:r>
              <a:rPr lang="en-IN" b="1"/>
              <a:t>F</a:t>
            </a:r>
            <a:r>
              <a:rPr lang="en-IN" b="1" baseline="30000"/>
              <a:t>+</a:t>
            </a:r>
            <a:r>
              <a:rPr lang="en-IN"/>
              <a:t>)</a:t>
            </a:r>
            <a:endParaRPr lang="en-IN" baseline="30000"/>
          </a:p>
          <a:p>
            <a:pPr lvl="1"/>
            <a:r>
              <a:rPr lang="en-IN"/>
              <a:t>Use Armstrong Rules Armstrong Rules – Reflexivity,  Augmentation and Transitivity </a:t>
            </a:r>
          </a:p>
          <a:p>
            <a:pPr lvl="2"/>
            <a:r>
              <a:rPr lang="en-IN"/>
              <a:t>Additional Rules – Union and Decomposition</a:t>
            </a:r>
          </a:p>
          <a:p>
            <a:r>
              <a:rPr lang="en-IN"/>
              <a:t>Attribute Closure algorithm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01500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19.5 (From 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561"/>
            <a:ext cx="10515600" cy="2309957"/>
          </a:xfrm>
        </p:spPr>
        <p:txBody>
          <a:bodyPr>
            <a:normAutofit/>
          </a:bodyPr>
          <a:lstStyle/>
          <a:p>
            <a:r>
              <a:rPr lang="en-IN"/>
              <a:t>The relations given below is obtained through decomposition of the relation with attributes </a:t>
            </a:r>
            <a:r>
              <a:rPr lang="en-IN" i="1"/>
              <a:t>ABCDEFGHI.</a:t>
            </a:r>
            <a:r>
              <a:rPr lang="en-IN"/>
              <a:t> For each (sub)relation: (a) State the strongest normal form that the relation is in. (b) If it is not in BCNF, decompose it into a collection of BCNF relations.</a:t>
            </a:r>
          </a:p>
          <a:p>
            <a:pPr marL="0" indent="0">
              <a:buNone/>
            </a:pPr>
            <a:r>
              <a:rPr lang="en-IN" i="1"/>
              <a:t>    4. </a:t>
            </a:r>
            <a:r>
              <a:rPr lang="pt-BR" i="1"/>
              <a:t>R4(D, C,H, G), </a:t>
            </a:r>
            <a:r>
              <a:rPr lang="en-IN" i="1"/>
              <a:t>A 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</a:t>
            </a:r>
            <a:r>
              <a:rPr lang="en-IN" i="1"/>
              <a:t>I, I </a:t>
            </a:r>
            <a:r>
              <a:rPr lang="en-IN" i="1">
                <a:sym typeface="Wingdings" panose="05000000000000000000" pitchFamily="2" charset="2"/>
              </a:rPr>
              <a:t></a:t>
            </a:r>
            <a:r>
              <a:rPr lang="en-IN"/>
              <a:t> </a:t>
            </a:r>
            <a:r>
              <a:rPr lang="en-IN" i="1"/>
              <a:t>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2555" y="4046394"/>
            <a:ext cx="10515600" cy="207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11395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19.5 (From 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561"/>
            <a:ext cx="10515600" cy="2309957"/>
          </a:xfrm>
        </p:spPr>
        <p:txBody>
          <a:bodyPr>
            <a:normAutofit/>
          </a:bodyPr>
          <a:lstStyle/>
          <a:p>
            <a:r>
              <a:rPr lang="en-IN"/>
              <a:t>The relations given below is obtained through decomposition of the relation with attributes </a:t>
            </a:r>
            <a:r>
              <a:rPr lang="en-IN" i="1"/>
              <a:t>ABCDEFGHI.</a:t>
            </a:r>
            <a:r>
              <a:rPr lang="en-IN"/>
              <a:t> For each (sub)relation: (a) State the strongest normal form that the relation is in. (b) If it is not in BCNF, decompose it into a collection of BCNF relations.</a:t>
            </a:r>
          </a:p>
          <a:p>
            <a:pPr marL="0" indent="0">
              <a:buNone/>
            </a:pPr>
            <a:r>
              <a:rPr lang="en-IN" i="1"/>
              <a:t>   5. R5(A,I,C,B)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2555" y="4046394"/>
            <a:ext cx="10515600" cy="207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32073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b="1"/>
              <a:t>1NF: </a:t>
            </a:r>
            <a:r>
              <a:rPr lang="en-US" altLang="en-US">
                <a:hlinkClick r:id="rId3"/>
              </a:rPr>
              <a:t>Eliminate Repeating Groups</a:t>
            </a:r>
            <a:r>
              <a:rPr lang="en-US" altLang="en-US"/>
              <a:t> - Make a separate table for each set of related attributes, and give each table a primary key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b="1"/>
              <a:t>2NF: </a:t>
            </a:r>
            <a:r>
              <a:rPr lang="en-US" altLang="en-US">
                <a:hlinkClick r:id="rId4"/>
              </a:rPr>
              <a:t>Eliminate Redundant Data</a:t>
            </a:r>
            <a:r>
              <a:rPr lang="en-US" altLang="en-US"/>
              <a:t> - If an attribute depends on only part of a multi-valued key, remove it to a separate table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b="1"/>
              <a:t>3NF: </a:t>
            </a:r>
            <a:r>
              <a:rPr lang="en-US" altLang="en-US">
                <a:hlinkClick r:id="rId5"/>
              </a:rPr>
              <a:t>Eliminate Columns Not Dependent On Key</a:t>
            </a:r>
            <a:r>
              <a:rPr lang="en-US" altLang="en-US"/>
              <a:t> - If attributes do not contribute to a description of the key, remove them to a separate table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b="1"/>
              <a:t>BCNF: </a:t>
            </a:r>
            <a:r>
              <a:rPr lang="en-US" altLang="en-US">
                <a:hlinkClick r:id="rId6"/>
              </a:rPr>
              <a:t>Boyce-</a:t>
            </a:r>
            <a:r>
              <a:rPr lang="en-US" altLang="en-US" err="1">
                <a:hlinkClick r:id="rId6"/>
              </a:rPr>
              <a:t>Codd</a:t>
            </a:r>
            <a:r>
              <a:rPr lang="en-US" altLang="en-US">
                <a:hlinkClick r:id="rId6"/>
              </a:rPr>
              <a:t> Normal Form</a:t>
            </a:r>
            <a:r>
              <a:rPr lang="en-US" altLang="en-US"/>
              <a:t> - If there are non-trivial dependencies between candidate key attributes, separate them out into distinct tables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27078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Ex: 19.2 - 19.4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1675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/>
              <a:t>Does the schema require refinement?</a:t>
            </a:r>
          </a:p>
          <a:p>
            <a:r>
              <a:rPr lang="en-US" altLang="en-US"/>
              <a:t>If a relation is in a certain </a:t>
            </a:r>
            <a:r>
              <a:rPr lang="en-US" altLang="en-US" b="1">
                <a:solidFill>
                  <a:schemeClr val="accent2"/>
                </a:solidFill>
              </a:rPr>
              <a:t>normal form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(</a:t>
            </a:r>
            <a:r>
              <a:rPr lang="en-US" altLang="en-US">
                <a:solidFill>
                  <a:schemeClr val="accent1"/>
                </a:solidFill>
              </a:rPr>
              <a:t>BCNF, 3NF </a:t>
            </a:r>
            <a:r>
              <a:rPr lang="en-US" altLang="en-US"/>
              <a:t>etc.), it is known that certain kinds of problems are avoided/minimized.  </a:t>
            </a:r>
          </a:p>
          <a:p>
            <a:pPr lvl="1"/>
            <a:r>
              <a:rPr lang="en-US" altLang="en-US"/>
              <a:t>This can be used to help us decide whether decomposing the relation will help.</a:t>
            </a:r>
          </a:p>
          <a:p>
            <a:r>
              <a:rPr lang="en-IN"/>
              <a:t>Normal Form types</a:t>
            </a:r>
          </a:p>
          <a:p>
            <a:pPr lvl="1"/>
            <a:r>
              <a:rPr lang="en-IN"/>
              <a:t>first normal form (1NF)  - </a:t>
            </a:r>
            <a:r>
              <a:rPr lang="en-US"/>
              <a:t>All tables are flat. </a:t>
            </a:r>
            <a:endParaRPr lang="en-IN"/>
          </a:p>
          <a:p>
            <a:pPr lvl="1"/>
            <a:r>
              <a:rPr lang="en-IN"/>
              <a:t>second normal form (2NF) – Non-prime attributes depend on candidate Key. Not used!</a:t>
            </a:r>
          </a:p>
          <a:p>
            <a:pPr lvl="1"/>
            <a:r>
              <a:rPr lang="en-IN"/>
              <a:t>third normal form (3NF) – Similar to BCNF</a:t>
            </a:r>
          </a:p>
          <a:p>
            <a:pPr lvl="1"/>
            <a:r>
              <a:rPr lang="en-IN"/>
              <a:t>Boyce-</a:t>
            </a:r>
            <a:r>
              <a:rPr lang="en-IN" err="1"/>
              <a:t>Codd</a:t>
            </a:r>
            <a:r>
              <a:rPr lang="en-IN"/>
              <a:t> normal form (BCNF) – No redundancy can be detected from the FDs information alone </a:t>
            </a:r>
          </a:p>
          <a:p>
            <a:r>
              <a:rPr lang="en-IN"/>
              <a:t>The normal forms are increasingly restrictive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5970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</a:t>
            </a:r>
            <a:r>
              <a:rPr lang="en-IN" baseline="30000"/>
              <a:t>st</a:t>
            </a:r>
            <a:r>
              <a:rPr lang="en-IN"/>
              <a:t>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 relation is in first normal form if every attribute in that relation is singled valued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36590"/>
              </p:ext>
            </p:extLst>
          </p:nvPr>
        </p:nvGraphicFramePr>
        <p:xfrm>
          <a:off x="1975812" y="2733421"/>
          <a:ext cx="3413606" cy="117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4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2126672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{MA518, CS348}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{MA518, MA251}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7211" y="4212818"/>
            <a:ext cx="2364154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b="1" i="1">
                <a:latin typeface="+mj-lt"/>
              </a:rPr>
              <a:t>Violates 1NF.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4924" y="5263818"/>
            <a:ext cx="6159500" cy="484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50" b="1">
                <a:latin typeface="+mj-lt"/>
              </a:rPr>
              <a:t>1NF Constraint: </a:t>
            </a:r>
            <a:r>
              <a:rPr lang="en-US" sz="2550">
                <a:latin typeface="+mj-lt"/>
              </a:rPr>
              <a:t>Types must be atomic!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3797" y="4565630"/>
            <a:ext cx="1358762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/>
              <a:t>In 1</a:t>
            </a:r>
            <a:r>
              <a:rPr lang="en-US" sz="2550" baseline="30000"/>
              <a:t>st</a:t>
            </a:r>
            <a:r>
              <a:rPr lang="en-US" sz="2550"/>
              <a:t> NF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35235"/>
              </p:ext>
            </p:extLst>
          </p:nvPr>
        </p:nvGraphicFramePr>
        <p:xfrm>
          <a:off x="6898429" y="2625587"/>
          <a:ext cx="3413606" cy="19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4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2126672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CS348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5684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3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6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4884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For a table to be in 2NF, there are two requirements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/>
              <a:t>The database is in first normal form 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/>
              <a:t>All </a:t>
            </a:r>
            <a:r>
              <a:rPr lang="en-US" altLang="en-US" sz="2400" err="1"/>
              <a:t>nonkey</a:t>
            </a:r>
            <a:r>
              <a:rPr lang="en-US" altLang="en-US" sz="2400"/>
              <a:t> attributes in the table must be functionally dependent on the entire primary key (does not have partial dependencies)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Example  (Convert to 2NF) </a:t>
            </a:r>
          </a:p>
          <a:p>
            <a:pPr marL="609600" indent="-609600" algn="just">
              <a:buFontTx/>
              <a:buNone/>
            </a:pPr>
            <a:r>
              <a:rPr lang="en-US" altLang="en-US" sz="2400"/>
              <a:t>R {</a:t>
            </a:r>
            <a:r>
              <a:rPr lang="en-US" altLang="en-US" sz="2400" u="sng"/>
              <a:t>Title, </a:t>
            </a:r>
            <a:r>
              <a:rPr lang="en-US" altLang="en-US" sz="2400" u="sng" err="1"/>
              <a:t>PubId</a:t>
            </a:r>
            <a:r>
              <a:rPr lang="en-US" altLang="en-US" sz="2400" u="sng"/>
              <a:t>, </a:t>
            </a:r>
            <a:r>
              <a:rPr lang="en-US" altLang="en-US" sz="2400" u="sng" err="1"/>
              <a:t>AuId</a:t>
            </a:r>
            <a:r>
              <a:rPr lang="en-US" altLang="en-US" sz="2400"/>
              <a:t>, Price, </a:t>
            </a:r>
            <a:r>
              <a:rPr lang="en-US" altLang="en-US" sz="2400" err="1"/>
              <a:t>AuAddress</a:t>
            </a:r>
            <a:r>
              <a:rPr lang="en-US" altLang="en-US" sz="2400"/>
              <a:t>}, The FDs are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altLang="en-US"/>
              <a:t>{Title, </a:t>
            </a:r>
            <a:r>
              <a:rPr lang="en-US" altLang="en-US" err="1"/>
              <a:t>PubId</a:t>
            </a:r>
            <a:r>
              <a:rPr lang="en-US" altLang="en-US"/>
              <a:t>, </a:t>
            </a:r>
            <a:r>
              <a:rPr lang="en-US" altLang="en-US" err="1"/>
              <a:t>AuID</a:t>
            </a:r>
            <a:r>
              <a:rPr lang="en-US" altLang="en-US"/>
              <a:t>} </a:t>
            </a:r>
            <a:r>
              <a:rPr lang="en-US" altLang="en-US">
                <a:sym typeface="Wingdings" panose="05000000000000000000" pitchFamily="2" charset="2"/>
              </a:rPr>
              <a:t> {Price}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altLang="en-US"/>
              <a:t>{</a:t>
            </a:r>
            <a:r>
              <a:rPr lang="en-US" altLang="en-US" err="1"/>
              <a:t>AuID</a:t>
            </a:r>
            <a:r>
              <a:rPr lang="en-US" altLang="en-US"/>
              <a:t>} </a:t>
            </a:r>
            <a:r>
              <a:rPr lang="en-US" altLang="en-US">
                <a:sym typeface="Wingdings" panose="05000000000000000000" pitchFamily="2" charset="2"/>
              </a:rPr>
              <a:t> {</a:t>
            </a:r>
            <a:r>
              <a:rPr lang="en-US" altLang="en-US" err="1">
                <a:sym typeface="Wingdings" panose="05000000000000000000" pitchFamily="2" charset="2"/>
              </a:rPr>
              <a:t>AuAddress</a:t>
            </a:r>
            <a:r>
              <a:rPr lang="en-US" altLang="en-US">
                <a:sym typeface="Wingdings" panose="05000000000000000000" pitchFamily="2" charset="2"/>
              </a:rPr>
              <a:t>}</a:t>
            </a:r>
          </a:p>
          <a:p>
            <a:pPr marL="566738" lvl="1" indent="0" algn="just"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 marL="0" lvl="1" indent="0" algn="just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Is it 2NF?</a:t>
            </a:r>
            <a:endParaRPr lang="en-US" alt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0917" y="5357813"/>
            <a:ext cx="8042565" cy="510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lvl="1" indent="0" algn="just">
              <a:buNone/>
            </a:pPr>
            <a:r>
              <a:rPr lang="en-US" altLang="en-US"/>
              <a:t>No, 2 violates 2NF since </a:t>
            </a:r>
            <a:r>
              <a:rPr lang="en-US" altLang="en-US" err="1"/>
              <a:t>AuID</a:t>
            </a:r>
            <a:r>
              <a:rPr lang="en-US" altLang="en-US"/>
              <a:t> does not belong to a key</a:t>
            </a:r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5244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“Good” Vs “BAD” FDs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2106286" y="1844946"/>
          <a:ext cx="4351664" cy="1943100"/>
        </p:xfrm>
        <a:graphic>
          <a:graphicData uri="http://schemas.openxmlformats.org/drawingml/2006/table">
            <a:tbl>
              <a:tblPr/>
              <a:tblGrid>
                <a:gridCol w="108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3445" y="4105773"/>
            <a:ext cx="428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ED7D31"/>
                </a:solidFill>
              </a:rPr>
              <a:t>EmpID</a:t>
            </a:r>
            <a:r>
              <a:rPr lang="en-US" sz="2400">
                <a:solidFill>
                  <a:srgbClr val="ED7D31"/>
                </a:solidFill>
              </a:rPr>
              <a:t> </a:t>
            </a:r>
            <a:r>
              <a:rPr lang="en-US" sz="2400">
                <a:solidFill>
                  <a:srgbClr val="ED7D31"/>
                </a:solidFill>
                <a:ea typeface="Menlo" charset="0"/>
                <a:cs typeface="Menlo" charset="0"/>
                <a:sym typeface="Wingdings" charset="2"/>
              </a:rPr>
              <a:t> Name, Phone, Position</a:t>
            </a:r>
            <a:endParaRPr lang="en-US" sz="2400">
              <a:solidFill>
                <a:srgbClr val="ED7D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545" y="5143587"/>
            <a:ext cx="242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F89E4"/>
                </a:solidFill>
                <a:ea typeface="Menlo" charset="0"/>
                <a:cs typeface="Menlo" charset="0"/>
                <a:sym typeface="Wingdings" charset="2"/>
              </a:rPr>
              <a:t>Position </a:t>
            </a:r>
            <a:r>
              <a:rPr lang="en-US" sz="2400">
                <a:solidFill>
                  <a:srgbClr val="0F89E4"/>
                </a:solidFill>
                <a:ea typeface="Menlo" charset="0"/>
                <a:cs typeface="Menlo" charset="0"/>
                <a:sym typeface="Wingdings" pitchFamily="2" charset="2"/>
              </a:rPr>
              <a:t> </a:t>
            </a:r>
            <a:r>
              <a:rPr lang="en-US" sz="2400">
                <a:solidFill>
                  <a:srgbClr val="0F89E4"/>
                </a:solidFill>
              </a:rPr>
              <a:t>Phone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3445" y="4582492"/>
            <a:ext cx="5158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>
                <a:solidFill>
                  <a:srgbClr val="ED7D31"/>
                </a:solidFill>
              </a:rPr>
              <a:t>Good FD </a:t>
            </a:r>
            <a:r>
              <a:rPr lang="en-US" sz="2000" i="1">
                <a:solidFill>
                  <a:srgbClr val="ED7D31"/>
                </a:solidFill>
              </a:rPr>
              <a:t>since </a:t>
            </a:r>
            <a:r>
              <a:rPr lang="en-US" sz="2000" i="1" err="1">
                <a:solidFill>
                  <a:srgbClr val="ED7D31"/>
                </a:solidFill>
              </a:rPr>
              <a:t>EmpID</a:t>
            </a:r>
            <a:r>
              <a:rPr lang="en-US" sz="2000" i="1">
                <a:solidFill>
                  <a:srgbClr val="ED7D31"/>
                </a:solidFill>
              </a:rPr>
              <a:t> can determine everything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286" y="5553068"/>
            <a:ext cx="5435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>
                <a:solidFill>
                  <a:srgbClr val="0F89E4"/>
                </a:solidFill>
              </a:rPr>
              <a:t>Bad FD </a:t>
            </a:r>
            <a:r>
              <a:rPr lang="en-US" sz="2000" i="1">
                <a:solidFill>
                  <a:srgbClr val="0F89E4"/>
                </a:solidFill>
              </a:rPr>
              <a:t>since Position cannot determine everything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702658" y="4782546"/>
            <a:ext cx="1317356" cy="628303"/>
          </a:xfrm>
          <a:prstGeom prst="wedgeRoundRectCallout">
            <a:avLst>
              <a:gd name="adj1" fmla="val -100833"/>
              <a:gd name="adj2" fmla="val -48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err="1"/>
              <a:t>EmpID</a:t>
            </a:r>
            <a:r>
              <a:rPr lang="en-US"/>
              <a:t> is a Key</a:t>
            </a:r>
          </a:p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38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What is a good and bad FD in this table?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90191" y="2372369"/>
          <a:ext cx="5120409" cy="196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03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706803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706803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983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25343" y="4661006"/>
            <a:ext cx="334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Student, Course </a:t>
            </a:r>
            <a:r>
              <a:rPr lang="en-US" sz="240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654305" y="5219000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Course </a:t>
            </a:r>
            <a:r>
              <a:rPr lang="en-US" sz="240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6158639" y="4691783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Good FD!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2796" y="521900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Bad FD! </a:t>
            </a:r>
          </a:p>
        </p:txBody>
      </p:sp>
    </p:spTree>
    <p:extLst>
      <p:ext uri="{BB962C8B-B14F-4D97-AF65-F5344CB8AC3E}">
        <p14:creationId xmlns:p14="http://schemas.microsoft.com/office/powerpoint/2010/main" val="3650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What's bad about “bad”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X</a:t>
            </a:r>
            <a:r>
              <a:rPr lang="en-US">
                <a:ea typeface="Menlo" charset="0"/>
                <a:cs typeface="Menlo" charset="0"/>
                <a:sym typeface="Wingdings" charset="2"/>
              </a:rPr>
              <a:t> Y</a:t>
            </a:r>
            <a:r>
              <a:rPr lang="en-US"/>
              <a:t> is a Bad FD, then X functionally determines </a:t>
            </a:r>
            <a:r>
              <a:rPr lang="en-US" i="1"/>
              <a:t>some</a:t>
            </a:r>
            <a:r>
              <a:rPr lang="en-US"/>
              <a:t> of the attributes; therefore, those attributes can be duplicated</a:t>
            </a:r>
          </a:p>
          <a:p>
            <a:pPr lvl="1"/>
            <a:endParaRPr lang="en-US"/>
          </a:p>
          <a:p>
            <a:pPr lvl="1"/>
            <a:r>
              <a:rPr lang="en-US"/>
              <a:t>Recall: this means there is </a:t>
            </a:r>
            <a:r>
              <a:rPr lang="en-US" u="sng"/>
              <a:t>redundancy</a:t>
            </a:r>
            <a:endParaRPr lang="en-US"/>
          </a:p>
          <a:p>
            <a:pPr lvl="1"/>
            <a:r>
              <a:rPr lang="en-US"/>
              <a:t>And redundancy like this can lead to data anomalies!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80954" y="4032315"/>
          <a:ext cx="5629563" cy="15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21">
                  <a:extLst>
                    <a:ext uri="{9D8B030D-6E8A-4147-A177-3AD203B41FA5}">
                      <a16:colId xmlns:a16="http://schemas.microsoft.com/office/drawing/2014/main" val="400015991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3613610368"/>
                    </a:ext>
                  </a:extLst>
                </a:gridCol>
                <a:gridCol w="1876521">
                  <a:extLst>
                    <a:ext uri="{9D8B030D-6E8A-4147-A177-3AD203B41FA5}">
                      <a16:colId xmlns:a16="http://schemas.microsoft.com/office/drawing/2014/main" val="1795187839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2550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24568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 err="1"/>
                        <a:t>Paes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9179"/>
                  </a:ext>
                </a:extLst>
              </a:tr>
              <a:tr h="392295">
                <a:tc>
                  <a:txBody>
                    <a:bodyPr/>
                    <a:lstStyle/>
                    <a:p>
                      <a:r>
                        <a:rPr lang="en-IN"/>
                        <a:t>Sindhu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C1-101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062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036953" y="3813464"/>
            <a:ext cx="1805711" cy="2369128"/>
          </a:xfrm>
          <a:prstGeom prst="ellipse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98D90-034C-4650-9BD6-0152547855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78F14B-B3B3-4CAE-B474-0653BF321CF9}">
  <ds:schemaRefs>
    <ds:schemaRef ds:uri="362d7be3-209d-4ae5-945a-4a012edc8ddb"/>
    <ds:schemaRef ds:uri="f57e7745-8acd-416b-a653-0be3f1256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754E25-836B-4835-B704-DB79CB5977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SCHEMA REFINEMENT </vt:lpstr>
      <vt:lpstr>Lecture Plan</vt:lpstr>
      <vt:lpstr>Review of Part I of the lecture</vt:lpstr>
      <vt:lpstr>Normal Forms</vt:lpstr>
      <vt:lpstr>1st Normal Form (1NF)</vt:lpstr>
      <vt:lpstr>Second Normal Form (2NF)</vt:lpstr>
      <vt:lpstr>“Good” Vs “BAD” FDs</vt:lpstr>
      <vt:lpstr>Ex1: </vt:lpstr>
      <vt:lpstr>What's bad about “bad” FDs?</vt:lpstr>
      <vt:lpstr>Boyce-Codd Normal Form (BCNF)</vt:lpstr>
      <vt:lpstr>BCNF – Formal Definition</vt:lpstr>
      <vt:lpstr>BCNF Illustration</vt:lpstr>
      <vt:lpstr>Third Normal Form (3NF) (1/2)</vt:lpstr>
      <vt:lpstr>Third Normal Form (3NF) (1/2)</vt:lpstr>
      <vt:lpstr>BCNF versus 3NF</vt:lpstr>
      <vt:lpstr>Ex: BCNF</vt:lpstr>
      <vt:lpstr>Ex: BCNF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Example</vt:lpstr>
      <vt:lpstr>PowerPoint Presentation</vt:lpstr>
      <vt:lpstr>Exercise - 2 </vt:lpstr>
      <vt:lpstr>Ex: 19.5 (From book)</vt:lpstr>
      <vt:lpstr>Ex: 19.5 (From book)</vt:lpstr>
      <vt:lpstr>Ex: 19.5 (From book)</vt:lpstr>
      <vt:lpstr>Ex: 19.5 (From book)</vt:lpstr>
      <vt:lpstr>Ex: 19.5 (From book)</vt:lpstr>
      <vt:lpstr>Summary</vt:lpstr>
      <vt:lpstr>Practice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revision>1</cp:revision>
  <dcterms:created xsi:type="dcterms:W3CDTF">2020-08-05T04:35:17Z</dcterms:created>
  <dcterms:modified xsi:type="dcterms:W3CDTF">2021-10-27T05:28:10Z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