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taskpanes.xml" ContentType="application/vnd.ms-office.webextensiontaskpanes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40" r:id="rId3"/>
    <p:sldId id="319" r:id="rId4"/>
    <p:sldId id="320" r:id="rId5"/>
    <p:sldId id="328" r:id="rId6"/>
    <p:sldId id="321" r:id="rId7"/>
    <p:sldId id="322" r:id="rId8"/>
    <p:sldId id="324" r:id="rId9"/>
    <p:sldId id="323" r:id="rId10"/>
    <p:sldId id="329" r:id="rId11"/>
    <p:sldId id="327" r:id="rId12"/>
    <p:sldId id="330" r:id="rId13"/>
    <p:sldId id="346" r:id="rId14"/>
    <p:sldId id="334" r:id="rId15"/>
    <p:sldId id="332" r:id="rId16"/>
    <p:sldId id="342" r:id="rId17"/>
    <p:sldId id="341" r:id="rId18"/>
    <p:sldId id="343" r:id="rId19"/>
    <p:sldId id="335" r:id="rId20"/>
    <p:sldId id="336" r:id="rId21"/>
    <p:sldId id="337" r:id="rId22"/>
    <p:sldId id="338" r:id="rId23"/>
    <p:sldId id="344" r:id="rId24"/>
    <p:sldId id="318" r:id="rId25"/>
    <p:sldId id="34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7101" autoAdjust="0"/>
  </p:normalViewPr>
  <p:slideViewPr>
    <p:cSldViewPr snapToGrid="0">
      <p:cViewPr varScale="1">
        <p:scale>
          <a:sx n="73" d="100"/>
          <a:sy n="73" d="100"/>
        </p:scale>
        <p:origin x="9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0.wmf"/><Relationship Id="rId7" Type="http://schemas.openxmlformats.org/officeDocument/2006/relationships/image" Target="../media/image6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7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23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2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761" tIns="0" rIns="19761" bIns="0" anchor="b"/>
          <a:lstStyle>
            <a:lvl1pPr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18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36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</p:spPr>
        <p:txBody>
          <a:bodyPr lIns="95509" tIns="47755" rIns="95509" bIns="4775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6823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761" tIns="0" rIns="19761" bIns="0" anchor="b"/>
          <a:lstStyle>
            <a:lvl1pPr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18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36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</p:spPr>
        <p:txBody>
          <a:bodyPr lIns="95509" tIns="47755" rIns="95509" bIns="4775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4663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1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pPr lvl="0"/>
            <a:endParaRPr lang="en-IN" noProof="0" smtClean="0"/>
          </a:p>
        </p:txBody>
      </p:sp>
    </p:spTree>
    <p:extLst>
      <p:ext uri="{BB962C8B-B14F-4D97-AF65-F5344CB8AC3E}">
        <p14:creationId xmlns:p14="http://schemas.microsoft.com/office/powerpoint/2010/main" val="17115403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62" y="821280"/>
            <a:ext cx="9586332" cy="1776954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12018" y="1890348"/>
            <a:ext cx="1511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+mj-lt"/>
                <a:ea typeface="+mj-ea"/>
                <a:cs typeface="+mj-cs"/>
              </a:rPr>
              <a:t>Part III</a:t>
            </a:r>
            <a:endParaRPr lang="en-IN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Decompositions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416"/>
            <a:ext cx="10515600" cy="4351338"/>
          </a:xfrm>
        </p:spPr>
        <p:txBody>
          <a:bodyPr/>
          <a:lstStyle/>
          <a:p>
            <a:pPr marL="363538" indent="-363538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There are three potential problems to consider:</a:t>
            </a:r>
          </a:p>
          <a:p>
            <a:pPr marL="110490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Some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queries become more expensive. 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Given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instances of the decomposed relations, we may not be able to reconstruct the corresponding instance of the original relation! 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en-US" dirty="0" smtClean="0"/>
              <a:t>Checking </a:t>
            </a:r>
            <a:r>
              <a:rPr lang="en-US" altLang="en-US" dirty="0"/>
              <a:t>some dependencies may require joining the instances of the decomposed relations.</a:t>
            </a:r>
          </a:p>
          <a:p>
            <a:pPr marL="533400" indent="-533400"/>
            <a:r>
              <a:rPr lang="en-US" altLang="en-US" i="1" u="sng" dirty="0" smtClean="0">
                <a:solidFill>
                  <a:schemeClr val="bg1">
                    <a:lumMod val="50000"/>
                  </a:schemeClr>
                </a:solidFill>
              </a:rPr>
              <a:t>Tradeoff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:   Must consider these issues vs. redundancy.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199" y="4485191"/>
            <a:ext cx="10515600" cy="14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/>
            <a:r>
              <a:rPr lang="en-US" altLang="en-US" dirty="0" smtClean="0"/>
              <a:t>To be able to check the dependencies without requiring a join, the decomposition must satisfy the property</a:t>
            </a:r>
          </a:p>
          <a:p>
            <a:pPr marL="1028700" lvl="1" indent="-457200"/>
            <a:r>
              <a:rPr lang="en-US" altLang="en-US" dirty="0" smtClean="0"/>
              <a:t>Dependency-preserving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137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Dependency Preserving </a:t>
            </a:r>
            <a:r>
              <a:rPr lang="en-US" altLang="en-US" dirty="0" smtClean="0"/>
              <a:t>Decomposition(1/2)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Consider CSJDPQV,  C is key,  JP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 and  SD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P.</a:t>
            </a:r>
          </a:p>
          <a:p>
            <a:pPr lvl="1">
              <a:buSzPct val="75000"/>
            </a:pPr>
            <a:r>
              <a:rPr lang="en-US" altLang="en-US" dirty="0"/>
              <a:t>BCNF decomposition:   CSJDQV and SDP</a:t>
            </a:r>
          </a:p>
          <a:p>
            <a:pPr lvl="1">
              <a:buSzPct val="75000"/>
            </a:pPr>
            <a:r>
              <a:rPr lang="en-US" altLang="en-US" dirty="0"/>
              <a:t>Problem:  Checking  JP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  requires a join!</a:t>
            </a:r>
          </a:p>
          <a:p>
            <a:r>
              <a:rPr lang="en-US" altLang="en-US" dirty="0" smtClean="0">
                <a:solidFill>
                  <a:schemeClr val="accent2"/>
                </a:solidFill>
              </a:rPr>
              <a:t>Dependency </a:t>
            </a:r>
            <a:r>
              <a:rPr lang="en-US" altLang="en-US" dirty="0">
                <a:solidFill>
                  <a:schemeClr val="accent2"/>
                </a:solidFill>
              </a:rPr>
              <a:t>preserving decomposition </a:t>
            </a:r>
            <a:r>
              <a:rPr lang="en-US" altLang="en-US" dirty="0"/>
              <a:t>(Intuitive):</a:t>
            </a:r>
          </a:p>
          <a:p>
            <a:pPr lvl="1">
              <a:buSzPct val="75000"/>
            </a:pPr>
            <a:r>
              <a:rPr lang="en-US" altLang="en-US" dirty="0"/>
              <a:t>If R is decomposed into X, Y and Z, </a:t>
            </a:r>
            <a:r>
              <a:rPr lang="en-US" altLang="en-US" dirty="0" smtClean="0"/>
              <a:t>it allows us to enforce all the FDs </a:t>
            </a:r>
            <a:r>
              <a:rPr lang="en-US" altLang="en-US" dirty="0"/>
              <a:t>that were given to hold on </a:t>
            </a:r>
            <a:r>
              <a:rPr lang="en-US" altLang="en-US" dirty="0" smtClean="0"/>
              <a:t>R by examining only one of the relation X or Y or Z.</a:t>
            </a:r>
            <a:r>
              <a:rPr lang="en-US" altLang="en-US" dirty="0"/>
              <a:t> </a:t>
            </a:r>
            <a:r>
              <a:rPr lang="en-US" altLang="en-US" i="1" u="sng" dirty="0" smtClean="0">
                <a:solidFill>
                  <a:schemeClr val="accent2"/>
                </a:solidFill>
              </a:rPr>
              <a:t>(</a:t>
            </a:r>
            <a:r>
              <a:rPr lang="en-US" altLang="en-US" i="1" u="sng" dirty="0">
                <a:solidFill>
                  <a:schemeClr val="accent2"/>
                </a:solidFill>
              </a:rPr>
              <a:t>Avoids Problem (3).)</a:t>
            </a:r>
            <a:endParaRPr lang="en-US" altLang="en-US" i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Dependency Preserving </a:t>
            </a:r>
            <a:r>
              <a:rPr lang="en-US" altLang="en-US" dirty="0" smtClean="0"/>
              <a:t>Decomposition(2/2</a:t>
            </a:r>
            <a:r>
              <a:rPr lang="en-US" alt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Decomposition of R into X and Y is </a:t>
            </a:r>
            <a:r>
              <a:rPr lang="en-US" altLang="en-US" i="1" u="sng" dirty="0">
                <a:solidFill>
                  <a:schemeClr val="accent2"/>
                </a:solidFill>
              </a:rPr>
              <a:t>dependency</a:t>
            </a:r>
            <a:r>
              <a:rPr lang="en-US" altLang="en-US" u="sng" dirty="0"/>
              <a:t> </a:t>
            </a:r>
            <a:r>
              <a:rPr lang="en-US" altLang="en-US" i="1" u="sng" dirty="0">
                <a:solidFill>
                  <a:schemeClr val="accent2"/>
                </a:solidFill>
              </a:rPr>
              <a:t>preserving</a:t>
            </a:r>
            <a:r>
              <a:rPr lang="en-US" altLang="en-US" dirty="0"/>
              <a:t> if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</a:t>
            </a:r>
            <a:r>
              <a:rPr lang="en-US" altLang="en-US" dirty="0">
                <a:solidFill>
                  <a:schemeClr val="accent2"/>
                </a:solidFill>
              </a:rPr>
              <a:t>(F</a:t>
            </a:r>
            <a:r>
              <a:rPr lang="en-US" altLang="en-US" baseline="-25000" dirty="0">
                <a:solidFill>
                  <a:schemeClr val="accent2"/>
                </a:solidFill>
              </a:rPr>
              <a:t>X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en-US" dirty="0">
                <a:solidFill>
                  <a:schemeClr val="accent2"/>
                </a:solidFill>
              </a:rPr>
              <a:t>   F</a:t>
            </a:r>
            <a:r>
              <a:rPr lang="en-US" altLang="en-US" baseline="-25000" dirty="0">
                <a:solidFill>
                  <a:schemeClr val="accent2"/>
                </a:solidFill>
              </a:rPr>
              <a:t>Y </a:t>
            </a:r>
            <a:r>
              <a:rPr lang="en-US" altLang="en-US" dirty="0">
                <a:solidFill>
                  <a:schemeClr val="accent2"/>
                </a:solidFill>
              </a:rPr>
              <a:t>) </a:t>
            </a:r>
            <a:r>
              <a:rPr lang="en-US" altLang="en-US" baseline="30000" dirty="0">
                <a:solidFill>
                  <a:schemeClr val="accent2"/>
                </a:solidFill>
              </a:rPr>
              <a:t>+  </a:t>
            </a:r>
            <a:r>
              <a:rPr lang="en-US" altLang="en-US" dirty="0">
                <a:solidFill>
                  <a:schemeClr val="accent2"/>
                </a:solidFill>
              </a:rPr>
              <a:t>=  F</a:t>
            </a:r>
            <a:r>
              <a:rPr lang="en-US" altLang="en-US" baseline="30000" dirty="0">
                <a:solidFill>
                  <a:schemeClr val="accent2"/>
                </a:solidFill>
              </a:rPr>
              <a:t> +</a:t>
            </a:r>
          </a:p>
          <a:p>
            <a:pPr lvl="1">
              <a:buSzPct val="75000"/>
            </a:pPr>
            <a:r>
              <a:rPr lang="en-US" altLang="en-US" dirty="0"/>
              <a:t>i.e., if we consider only dependencies in the closure F</a:t>
            </a:r>
            <a:r>
              <a:rPr lang="en-US" altLang="en-US" baseline="30000" dirty="0"/>
              <a:t> +</a:t>
            </a:r>
            <a:r>
              <a:rPr lang="en-US" altLang="en-US" dirty="0"/>
              <a:t> that can be checked in X without considering Y, and in Y without considering X,  these imply all dependencies in F</a:t>
            </a:r>
            <a:r>
              <a:rPr lang="en-US" altLang="en-US" baseline="30000" dirty="0"/>
              <a:t> 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Important to consider </a:t>
            </a:r>
            <a:r>
              <a:rPr lang="en-US" altLang="en-US" dirty="0">
                <a:solidFill>
                  <a:schemeClr val="accent2"/>
                </a:solidFill>
              </a:rPr>
              <a:t>F</a:t>
            </a:r>
            <a:r>
              <a:rPr lang="en-US" altLang="en-US" baseline="30000" dirty="0">
                <a:solidFill>
                  <a:schemeClr val="accent2"/>
                </a:solidFill>
              </a:rPr>
              <a:t> +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not F</a:t>
            </a:r>
            <a:r>
              <a:rPr lang="en-US" altLang="en-US" dirty="0"/>
              <a:t>, in this definition:</a:t>
            </a:r>
          </a:p>
          <a:p>
            <a:pPr lvl="1">
              <a:buSzPct val="75000"/>
            </a:pPr>
            <a:r>
              <a:rPr lang="en-US" altLang="en-US" dirty="0"/>
              <a:t>ABC, 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B, 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C,  C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A, decomposed into AB and BC.</a:t>
            </a:r>
          </a:p>
          <a:p>
            <a:pPr lvl="1">
              <a:buSzPct val="75000"/>
            </a:pPr>
            <a:r>
              <a:rPr lang="en-US" altLang="en-US" dirty="0"/>
              <a:t>Is this dependency preserving?  Is  C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  preserved?????</a:t>
            </a:r>
          </a:p>
          <a:p>
            <a:r>
              <a:rPr lang="en-US" altLang="en-US" dirty="0"/>
              <a:t>Dependency preserving does not imply lossless </a:t>
            </a:r>
            <a:r>
              <a:rPr lang="en-US" altLang="en-US" dirty="0" smtClean="0"/>
              <a:t>join And </a:t>
            </a:r>
            <a:r>
              <a:rPr lang="en-US" altLang="en-US" dirty="0"/>
              <a:t>vice-versa!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5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altLang="en-US" dirty="0"/>
              <a:t>ABC, 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B, 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C,  C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A, decomposed into AB and BC.</a:t>
            </a:r>
          </a:p>
          <a:p>
            <a:pPr>
              <a:buSzPct val="75000"/>
            </a:pPr>
            <a:r>
              <a:rPr lang="en-US" altLang="en-US" dirty="0"/>
              <a:t>Is this dependency preserving?  Is  C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  preserved?????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2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altLang="en-US" sz="2400" dirty="0" smtClean="0"/>
              <a:t>ABC,  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B, 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C,  C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A, decomposed into AB and BC.</a:t>
            </a:r>
          </a:p>
          <a:p>
            <a:pPr>
              <a:buSzPct val="75000"/>
            </a:pPr>
            <a:r>
              <a:rPr lang="en-US" altLang="en-US" sz="2400" dirty="0"/>
              <a:t>Is this dependency preserving?  Is  C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A  preserved</a:t>
            </a:r>
            <a:r>
              <a:rPr lang="en-US" altLang="en-US" sz="2400" dirty="0" smtClean="0"/>
              <a:t>?????</a:t>
            </a:r>
          </a:p>
          <a:p>
            <a:pPr>
              <a:buSzPct val="75000"/>
            </a:pPr>
            <a:r>
              <a:rPr lang="en-US" altLang="en-US" sz="2400" dirty="0" smtClean="0"/>
              <a:t>Consider F</a:t>
            </a:r>
            <a:r>
              <a:rPr lang="en-US" altLang="en-US" sz="2400" baseline="30000" dirty="0" smtClean="0"/>
              <a:t>+</a:t>
            </a:r>
            <a:r>
              <a:rPr lang="en-US" altLang="en-US" sz="2400" dirty="0" smtClean="0"/>
              <a:t> , it contains</a:t>
            </a:r>
          </a:p>
          <a:p>
            <a:pPr lvl="1">
              <a:buSzPct val="75000"/>
            </a:pPr>
            <a:r>
              <a:rPr lang="en-US" altLang="en-US" sz="2000" dirty="0" smtClean="0"/>
              <a:t>The FDs of F, that is 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B,  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C,  C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A as well as </a:t>
            </a:r>
          </a:p>
          <a:p>
            <a:pPr lvl="1">
              <a:buSzPct val="75000"/>
            </a:pPr>
            <a:r>
              <a:rPr lang="en-US" altLang="en-US" sz="2000" dirty="0" smtClean="0"/>
              <a:t>A</a:t>
            </a:r>
            <a:r>
              <a:rPr lang="en-US" altLang="en-US" sz="2000" dirty="0" smtClean="0">
                <a:sym typeface="Wingdings" panose="05000000000000000000" pitchFamily="2" charset="2"/>
              </a:rPr>
              <a:t> C, BA and C B</a:t>
            </a:r>
          </a:p>
          <a:p>
            <a:pPr>
              <a:buSzPct val="75000"/>
            </a:pPr>
            <a:r>
              <a:rPr lang="en-US" altLang="en-US" sz="2400" dirty="0" smtClean="0">
                <a:sym typeface="Wingdings" panose="05000000000000000000" pitchFamily="2" charset="2"/>
              </a:rPr>
              <a:t>The FDs in F</a:t>
            </a:r>
            <a:r>
              <a:rPr lang="en-US" altLang="en-US" sz="2400" baseline="-25000" dirty="0" smtClean="0">
                <a:sym typeface="Wingdings" panose="05000000000000000000" pitchFamily="2" charset="2"/>
              </a:rPr>
              <a:t>AB</a:t>
            </a:r>
            <a:r>
              <a:rPr lang="en-US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⋃ F</a:t>
            </a:r>
            <a:r>
              <a:rPr lang="en-US" altLang="en-US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=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{A B, B A, BC, CB}</a:t>
            </a:r>
            <a:endParaRPr lang="en-US" altLang="en-US" sz="2400" dirty="0" smtClean="0"/>
          </a:p>
          <a:p>
            <a:pPr lvl="1">
              <a:buSzPct val="75000"/>
            </a:pPr>
            <a:r>
              <a:rPr lang="en-US" altLang="en-US" sz="2000" dirty="0" smtClean="0"/>
              <a:t>{</a:t>
            </a:r>
            <a:r>
              <a:rPr lang="en-US" altLang="en-US" sz="2000" dirty="0">
                <a:sym typeface="Wingdings" panose="05000000000000000000" pitchFamily="2" charset="2"/>
              </a:rPr>
              <a:t>F</a:t>
            </a:r>
            <a:r>
              <a:rPr lang="en-US" altLang="en-US" sz="2000" baseline="-25000" dirty="0">
                <a:sym typeface="Wingdings" panose="05000000000000000000" pitchFamily="2" charset="2"/>
              </a:rPr>
              <a:t>AB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⋃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F</a:t>
            </a:r>
            <a:r>
              <a:rPr lang="en-US" altLang="en-US" sz="20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}</a:t>
            </a:r>
            <a:r>
              <a:rPr lang="en-US" altLang="en-US" sz="2000" baseline="30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+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=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{A B, B A, BC, C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B, C A, A C}</a:t>
            </a:r>
          </a:p>
          <a:p>
            <a:pPr lvl="1">
              <a:buSzPct val="75000"/>
            </a:pPr>
            <a:r>
              <a:rPr lang="en-US" altLang="en-US" sz="2400" dirty="0" smtClean="0">
                <a:sym typeface="Wingdings" panose="05000000000000000000" pitchFamily="2" charset="2"/>
              </a:rPr>
              <a:t>Therefore the FD in (F</a:t>
            </a:r>
            <a:r>
              <a:rPr lang="en-US" altLang="en-US" sz="2400" baseline="-25000" dirty="0" smtClean="0">
                <a:sym typeface="Wingdings" panose="05000000000000000000" pitchFamily="2" charset="2"/>
              </a:rPr>
              <a:t>AB</a:t>
            </a:r>
            <a:r>
              <a:rPr lang="en-US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⋃ F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)</a:t>
            </a:r>
            <a:r>
              <a:rPr lang="en-US" altLang="en-US" sz="2400" baseline="30000" dirty="0" smtClean="0">
                <a:sym typeface="Wingdings" panose="05000000000000000000" pitchFamily="2" charset="2"/>
              </a:rPr>
              <a:t>+ </a:t>
            </a:r>
            <a:r>
              <a:rPr lang="en-US" altLang="en-US" sz="2400" dirty="0" smtClean="0">
                <a:sym typeface="Wingdings" panose="05000000000000000000" pitchFamily="2" charset="2"/>
              </a:rPr>
              <a:t> include CA. Thus the decomposition is dependency preserving.</a:t>
            </a:r>
            <a:endParaRPr lang="en-US" altLang="en-US" sz="2400" baseline="30000" dirty="0" smtClean="0"/>
          </a:p>
          <a:p>
            <a:pPr marL="0" indent="0">
              <a:buSzPct val="75000"/>
              <a:buNone/>
            </a:pPr>
            <a:endParaRPr lang="en-US" altLang="en-US" sz="2400" baseline="30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11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0A0-069F-4E2D-BA83-ADB713784BB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 3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946" y="1534175"/>
            <a:ext cx="10603026" cy="4822175"/>
          </a:xfrm>
        </p:spPr>
        <p:txBody>
          <a:bodyPr>
            <a:normAutofit lnSpcReduction="10000"/>
          </a:bodyPr>
          <a:lstStyle/>
          <a:p>
            <a:pPr>
              <a:tabLst>
                <a:tab pos="2054225" algn="l"/>
              </a:tabLst>
            </a:pPr>
            <a:r>
              <a:rPr lang="en-US" altLang="en-US" i="1" dirty="0"/>
              <a:t>R = (A, B, C)</a:t>
            </a:r>
            <a:br>
              <a:rPr lang="en-US" altLang="en-US" i="1" dirty="0"/>
            </a:br>
            <a:r>
              <a:rPr lang="en-US" altLang="en-US" i="1" dirty="0"/>
              <a:t>F = {A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0"/>
              </a:rPr>
              <a:t> </a:t>
            </a:r>
            <a:r>
              <a:rPr lang="en-US" altLang="en-US" i="1" dirty="0">
                <a:sym typeface="Monotype Sorts" charset="0"/>
              </a:rPr>
              <a:t>B,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0"/>
              </a:rPr>
              <a:t> </a:t>
            </a:r>
            <a:r>
              <a:rPr lang="en-US" altLang="en-US" i="1" dirty="0">
                <a:sym typeface="Monotype Sorts" charset="0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0"/>
              </a:rPr>
              <a:t>Can be decomposed in two different </a:t>
            </a:r>
            <a:r>
              <a:rPr lang="en-US" altLang="en-US" dirty="0" smtClean="0">
                <a:sym typeface="Monotype Sorts" charset="0"/>
              </a:rPr>
              <a:t>ways. Lossless? Dependency preserving?</a:t>
            </a:r>
            <a:endParaRPr lang="en-US" altLang="en-US" dirty="0">
              <a:sym typeface="Monotype Sorts" charset="0"/>
            </a:endParaRPr>
          </a:p>
          <a:p>
            <a:pPr>
              <a:tabLst>
                <a:tab pos="2054225" algn="l"/>
              </a:tabLst>
            </a:pPr>
            <a:r>
              <a:rPr lang="en-US" altLang="en-US" i="1" dirty="0">
                <a:sym typeface="Monotype Sorts" charset="0"/>
              </a:rPr>
              <a:t>R</a:t>
            </a:r>
            <a:r>
              <a:rPr lang="en-US" altLang="en-US" baseline="-25000" dirty="0">
                <a:sym typeface="Monotype Sorts" charset="0"/>
              </a:rPr>
              <a:t>1</a:t>
            </a:r>
            <a:r>
              <a:rPr lang="en-US" altLang="en-US" i="1" dirty="0">
                <a:sym typeface="Monotype Sorts" charset="0"/>
              </a:rPr>
              <a:t> = (A, B),   R</a:t>
            </a:r>
            <a:r>
              <a:rPr lang="en-US" altLang="en-US" baseline="-25000" dirty="0">
                <a:sym typeface="Monotype Sorts" charset="0"/>
              </a:rPr>
              <a:t>2</a:t>
            </a:r>
            <a:r>
              <a:rPr lang="en-US" altLang="en-US" i="1" dirty="0">
                <a:sym typeface="Monotype Sorts" charset="0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0"/>
              </a:rPr>
              <a:t>Lossless-join decomposition:</a:t>
            </a:r>
          </a:p>
          <a:p>
            <a:pPr lvl="1">
              <a:buNone/>
              <a:tabLst>
                <a:tab pos="2054225" algn="l"/>
              </a:tabLst>
            </a:pPr>
            <a:r>
              <a:rPr lang="en-US" altLang="en-US" dirty="0">
                <a:sym typeface="Monotype Sorts" charset="0"/>
              </a:rPr>
              <a:t>		 </a:t>
            </a:r>
            <a:r>
              <a:rPr lang="en-US" altLang="en-US" i="1" dirty="0">
                <a:sym typeface="Monotype Sorts" charset="0"/>
              </a:rPr>
              <a:t>R</a:t>
            </a:r>
            <a:r>
              <a:rPr lang="en-US" altLang="en-US" baseline="-25000" dirty="0">
                <a:sym typeface="Monotype Sorts" charset="0"/>
              </a:rPr>
              <a:t>1 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Monotype Sorts" charset="0"/>
              </a:rPr>
              <a:t>R</a:t>
            </a:r>
            <a:r>
              <a:rPr lang="en-US" altLang="en-US" baseline="-25000" dirty="0">
                <a:sym typeface="Monotype Sorts" charset="0"/>
              </a:rPr>
              <a:t>2</a:t>
            </a:r>
            <a:r>
              <a:rPr lang="en-US" altLang="en-US" i="1" dirty="0">
                <a:sym typeface="Monotype Sorts" charset="0"/>
              </a:rPr>
              <a:t> = {B} </a:t>
            </a:r>
            <a:r>
              <a:rPr lang="en-US" altLang="en-US" dirty="0">
                <a:sym typeface="Monotype Sorts" charset="0"/>
              </a:rPr>
              <a:t>and </a:t>
            </a:r>
            <a:r>
              <a:rPr lang="en-US" altLang="en-US" i="1" dirty="0">
                <a:sym typeface="Monotype Sorts" charset="0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0"/>
              </a:rPr>
              <a:t> </a:t>
            </a:r>
            <a:r>
              <a:rPr lang="en-US" altLang="en-US" i="1" dirty="0">
                <a:sym typeface="Monotype Sorts" charset="0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0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i="1" dirty="0">
                <a:sym typeface="Monotype Sorts" charset="0"/>
              </a:rPr>
              <a:t>R</a:t>
            </a:r>
            <a:r>
              <a:rPr lang="en-US" altLang="en-US" i="1" baseline="-25000" dirty="0">
                <a:sym typeface="Monotype Sorts" charset="0"/>
              </a:rPr>
              <a:t>1 </a:t>
            </a:r>
            <a:r>
              <a:rPr lang="en-US" altLang="en-US" i="1" dirty="0">
                <a:sym typeface="Monotype Sorts" charset="0"/>
              </a:rPr>
              <a:t>= (A, B),   R</a:t>
            </a:r>
            <a:r>
              <a:rPr lang="en-US" altLang="en-US" baseline="-25000" dirty="0">
                <a:sym typeface="Monotype Sorts" charset="0"/>
              </a:rPr>
              <a:t>2</a:t>
            </a:r>
            <a:r>
              <a:rPr lang="en-US" altLang="en-US" i="1" dirty="0">
                <a:sym typeface="Monotype Sorts" charset="0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0"/>
              </a:rPr>
              <a:t>Lossless-join decomposition:</a:t>
            </a:r>
          </a:p>
          <a:p>
            <a:pPr lvl="1">
              <a:buNone/>
              <a:tabLst>
                <a:tab pos="2054225" algn="l"/>
              </a:tabLst>
            </a:pPr>
            <a:r>
              <a:rPr lang="en-US" altLang="en-US" dirty="0">
                <a:sym typeface="Monotype Sorts" charset="0"/>
              </a:rPr>
              <a:t>		 </a:t>
            </a:r>
            <a:r>
              <a:rPr lang="en-US" altLang="en-US" i="1" dirty="0">
                <a:sym typeface="Monotype Sorts" charset="0"/>
              </a:rPr>
              <a:t>R</a:t>
            </a:r>
            <a:r>
              <a:rPr lang="en-US" altLang="en-US" baseline="-25000" dirty="0">
                <a:sym typeface="Monotype Sorts" charset="0"/>
              </a:rPr>
              <a:t>1 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Monotype Sorts" charset="0"/>
              </a:rPr>
              <a:t>R</a:t>
            </a:r>
            <a:r>
              <a:rPr lang="en-US" altLang="en-US" baseline="-25000" dirty="0">
                <a:sym typeface="Monotype Sorts" charset="0"/>
              </a:rPr>
              <a:t>2</a:t>
            </a:r>
            <a:r>
              <a:rPr lang="en-US" altLang="en-US" i="1" dirty="0">
                <a:sym typeface="Monotype Sorts" charset="0"/>
              </a:rPr>
              <a:t> = {A} </a:t>
            </a:r>
            <a:r>
              <a:rPr lang="en-US" altLang="en-US" dirty="0">
                <a:sym typeface="Monotype Sorts" charset="0"/>
              </a:rPr>
              <a:t>and </a:t>
            </a:r>
            <a:r>
              <a:rPr lang="en-US" altLang="en-US" i="1" dirty="0">
                <a:sym typeface="Monotype Sorts" charset="0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0"/>
              </a:rPr>
              <a:t> A</a:t>
            </a:r>
            <a:r>
              <a:rPr lang="en-US" altLang="en-US" i="1" dirty="0">
                <a:sym typeface="Monotype Sorts" charset="0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0"/>
              </a:rPr>
              <a:t>Not dependency preserving </a:t>
            </a:r>
            <a:br>
              <a:rPr lang="en-US" altLang="en-US" dirty="0">
                <a:sym typeface="Monotype Sorts" charset="0"/>
              </a:rPr>
            </a:br>
            <a:r>
              <a:rPr lang="en-US" altLang="en-US" dirty="0">
                <a:sym typeface="Monotype Sorts" charset="0"/>
              </a:rPr>
              <a:t>(cannot check </a:t>
            </a:r>
            <a:r>
              <a:rPr lang="en-US" altLang="en-US" i="1" dirty="0">
                <a:sym typeface="Monotype Sorts" charset="0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0"/>
              </a:rPr>
              <a:t> </a:t>
            </a:r>
            <a:r>
              <a:rPr lang="en-US" altLang="en-US" i="1" dirty="0">
                <a:sym typeface="Monotype Sorts" charset="0"/>
              </a:rPr>
              <a:t>C </a:t>
            </a:r>
            <a:r>
              <a:rPr lang="en-US" altLang="en-US" dirty="0">
                <a:sym typeface="Monotype Sorts" charset="0"/>
              </a:rPr>
              <a:t>without computing </a:t>
            </a:r>
            <a:r>
              <a:rPr lang="en-US" altLang="en-US" i="1" dirty="0">
                <a:sym typeface="Monotype Sorts" charset="0"/>
              </a:rPr>
              <a:t>R</a:t>
            </a:r>
            <a:r>
              <a:rPr lang="en-US" altLang="en-US" i="1" baseline="-25000" dirty="0">
                <a:sym typeface="Monotype Sorts" charset="0"/>
              </a:rPr>
              <a:t>1 </a:t>
            </a:r>
            <a:r>
              <a:rPr lang="en-US" altLang="en-US" dirty="0">
                <a:sym typeface="Monotype Sorts" charset="0"/>
              </a:rPr>
              <a:t>    </a:t>
            </a:r>
            <a:r>
              <a:rPr lang="en-US" altLang="en-US" i="1" dirty="0">
                <a:sym typeface="Monotype Sorts" charset="0"/>
              </a:rPr>
              <a:t>R</a:t>
            </a:r>
            <a:r>
              <a:rPr lang="en-US" altLang="en-US" baseline="-25000" dirty="0">
                <a:sym typeface="Monotype Sorts" charset="0"/>
              </a:rPr>
              <a:t>2</a:t>
            </a:r>
            <a:r>
              <a:rPr lang="en-US" altLang="en-US" dirty="0">
                <a:sym typeface="Monotype Sorts" charset="0"/>
              </a:rPr>
              <a:t>)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44" y="5715000"/>
            <a:ext cx="2349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1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do we need schema refinement?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Should a good ER design not lead to a set of relations free from redundancy problems?</a:t>
            </a:r>
          </a:p>
          <a:p>
            <a:pPr lvl="1"/>
            <a:r>
              <a:rPr lang="en-IN" dirty="0" smtClean="0"/>
              <a:t>Not necessarily. </a:t>
            </a:r>
            <a:endParaRPr lang="en-IN" dirty="0"/>
          </a:p>
          <a:p>
            <a:pPr lvl="1"/>
            <a:r>
              <a:rPr lang="en-IN" dirty="0" smtClean="0"/>
              <a:t>ER design is complex, subjective and all constraints cannot be captured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6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Refining an ER Diagram (1/2)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17600" y="3021306"/>
            <a:ext cx="4419600" cy="1342731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 sz="2600" dirty="0"/>
              <a:t>Suppose all workers in a </a:t>
            </a:r>
            <a:r>
              <a:rPr lang="en-US" altLang="en-US" sz="2600" dirty="0" err="1"/>
              <a:t>dept</a:t>
            </a:r>
            <a:r>
              <a:rPr lang="en-US" altLang="en-US" sz="2600" dirty="0"/>
              <a:t> are assigned the same lot: </a:t>
            </a:r>
            <a:r>
              <a:rPr lang="en-US" altLang="en-US" sz="2600" dirty="0" smtClean="0"/>
              <a:t>  </a:t>
            </a:r>
          </a:p>
          <a:p>
            <a:pPr marL="0" indent="0">
              <a:buNone/>
            </a:pPr>
            <a:r>
              <a:rPr lang="en-US" altLang="en-US" sz="2400" dirty="0" smtClean="0"/>
              <a:t>        D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L</a:t>
            </a:r>
          </a:p>
          <a:p>
            <a:pPr lvl="1"/>
            <a:r>
              <a:rPr lang="en-US" altLang="en-US" sz="2200" dirty="0" smtClean="0"/>
              <a:t>Results in redundancy </a:t>
            </a:r>
            <a:endParaRPr lang="en-US" altLang="en-US" sz="2200" dirty="0"/>
          </a:p>
          <a:p>
            <a:endParaRPr lang="en-US" altLang="en-US" sz="2400" dirty="0"/>
          </a:p>
          <a:p>
            <a:pPr lvl="1"/>
            <a:endParaRPr lang="en-US" altLang="en-US" sz="1600" dirty="0" smtClean="0"/>
          </a:p>
        </p:txBody>
      </p:sp>
      <p:grpSp>
        <p:nvGrpSpPr>
          <p:cNvPr id="112647" name="Group 7"/>
          <p:cNvGrpSpPr>
            <a:grpSpLocks/>
          </p:cNvGrpSpPr>
          <p:nvPr/>
        </p:nvGrpSpPr>
        <p:grpSpPr bwMode="auto">
          <a:xfrm>
            <a:off x="5638800" y="1752600"/>
            <a:ext cx="4910138" cy="1754188"/>
            <a:chOff x="2592" y="1104"/>
            <a:chExt cx="3093" cy="1105"/>
          </a:xfrm>
        </p:grpSpPr>
        <p:sp>
          <p:nvSpPr>
            <p:cNvPr id="112684" name="Freeform 8"/>
            <p:cNvSpPr>
              <a:spLocks/>
            </p:cNvSpPr>
            <p:nvPr/>
          </p:nvSpPr>
          <p:spPr bwMode="auto">
            <a:xfrm>
              <a:off x="2996" y="1252"/>
              <a:ext cx="450" cy="266"/>
            </a:xfrm>
            <a:custGeom>
              <a:avLst/>
              <a:gdLst>
                <a:gd name="T0" fmla="*/ 449 w 450"/>
                <a:gd name="T1" fmla="*/ 120 h 266"/>
                <a:gd name="T2" fmla="*/ 442 w 450"/>
                <a:gd name="T3" fmla="*/ 97 h 266"/>
                <a:gd name="T4" fmla="*/ 428 w 450"/>
                <a:gd name="T5" fmla="*/ 76 h 266"/>
                <a:gd name="T6" fmla="*/ 409 w 450"/>
                <a:gd name="T7" fmla="*/ 56 h 266"/>
                <a:gd name="T8" fmla="*/ 383 w 450"/>
                <a:gd name="T9" fmla="*/ 39 h 266"/>
                <a:gd name="T10" fmla="*/ 353 w 450"/>
                <a:gd name="T11" fmla="*/ 23 h 266"/>
                <a:gd name="T12" fmla="*/ 319 w 450"/>
                <a:gd name="T13" fmla="*/ 13 h 266"/>
                <a:gd name="T14" fmla="*/ 282 w 450"/>
                <a:gd name="T15" fmla="*/ 3 h 266"/>
                <a:gd name="T16" fmla="*/ 243 w 450"/>
                <a:gd name="T17" fmla="*/ 0 h 266"/>
                <a:gd name="T18" fmla="*/ 205 w 450"/>
                <a:gd name="T19" fmla="*/ 0 h 266"/>
                <a:gd name="T20" fmla="*/ 166 w 450"/>
                <a:gd name="T21" fmla="*/ 3 h 266"/>
                <a:gd name="T22" fmla="*/ 129 w 450"/>
                <a:gd name="T23" fmla="*/ 13 h 266"/>
                <a:gd name="T24" fmla="*/ 95 w 450"/>
                <a:gd name="T25" fmla="*/ 23 h 266"/>
                <a:gd name="T26" fmla="*/ 65 w 450"/>
                <a:gd name="T27" fmla="*/ 39 h 266"/>
                <a:gd name="T28" fmla="*/ 39 w 450"/>
                <a:gd name="T29" fmla="*/ 56 h 266"/>
                <a:gd name="T30" fmla="*/ 20 w 450"/>
                <a:gd name="T31" fmla="*/ 76 h 266"/>
                <a:gd name="T32" fmla="*/ 6 w 450"/>
                <a:gd name="T33" fmla="*/ 97 h 266"/>
                <a:gd name="T34" fmla="*/ 0 w 450"/>
                <a:gd name="T35" fmla="*/ 120 h 266"/>
                <a:gd name="T36" fmla="*/ 0 w 450"/>
                <a:gd name="T37" fmla="*/ 142 h 266"/>
                <a:gd name="T38" fmla="*/ 6 w 450"/>
                <a:gd name="T39" fmla="*/ 166 h 266"/>
                <a:gd name="T40" fmla="*/ 20 w 450"/>
                <a:gd name="T41" fmla="*/ 187 h 266"/>
                <a:gd name="T42" fmla="*/ 39 w 450"/>
                <a:gd name="T43" fmla="*/ 208 h 266"/>
                <a:gd name="T44" fmla="*/ 65 w 450"/>
                <a:gd name="T45" fmla="*/ 225 h 266"/>
                <a:gd name="T46" fmla="*/ 95 w 450"/>
                <a:gd name="T47" fmla="*/ 240 h 266"/>
                <a:gd name="T48" fmla="*/ 129 w 450"/>
                <a:gd name="T49" fmla="*/ 251 h 266"/>
                <a:gd name="T50" fmla="*/ 166 w 450"/>
                <a:gd name="T51" fmla="*/ 259 h 266"/>
                <a:gd name="T52" fmla="*/ 205 w 450"/>
                <a:gd name="T53" fmla="*/ 263 h 266"/>
                <a:gd name="T54" fmla="*/ 243 w 450"/>
                <a:gd name="T55" fmla="*/ 263 h 266"/>
                <a:gd name="T56" fmla="*/ 282 w 450"/>
                <a:gd name="T57" fmla="*/ 259 h 266"/>
                <a:gd name="T58" fmla="*/ 319 w 450"/>
                <a:gd name="T59" fmla="*/ 251 h 266"/>
                <a:gd name="T60" fmla="*/ 353 w 450"/>
                <a:gd name="T61" fmla="*/ 240 h 266"/>
                <a:gd name="T62" fmla="*/ 383 w 450"/>
                <a:gd name="T63" fmla="*/ 225 h 266"/>
                <a:gd name="T64" fmla="*/ 409 w 450"/>
                <a:gd name="T65" fmla="*/ 208 h 266"/>
                <a:gd name="T66" fmla="*/ 428 w 450"/>
                <a:gd name="T67" fmla="*/ 187 h 266"/>
                <a:gd name="T68" fmla="*/ 442 w 450"/>
                <a:gd name="T69" fmla="*/ 166 h 266"/>
                <a:gd name="T70" fmla="*/ 449 w 450"/>
                <a:gd name="T71" fmla="*/ 142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5" y="108"/>
                  </a:lnTo>
                  <a:lnTo>
                    <a:pt x="442" y="97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8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2" y="3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3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39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7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2"/>
                  </a:lnTo>
                  <a:lnTo>
                    <a:pt x="3" y="154"/>
                  </a:lnTo>
                  <a:lnTo>
                    <a:pt x="6" y="166"/>
                  </a:lnTo>
                  <a:lnTo>
                    <a:pt x="12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39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5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3" y="265"/>
                  </a:lnTo>
                  <a:lnTo>
                    <a:pt x="243" y="263"/>
                  </a:lnTo>
                  <a:lnTo>
                    <a:pt x="263" y="262"/>
                  </a:lnTo>
                  <a:lnTo>
                    <a:pt x="282" y="259"/>
                  </a:lnTo>
                  <a:lnTo>
                    <a:pt x="300" y="255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8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8" y="198"/>
                  </a:lnTo>
                  <a:lnTo>
                    <a:pt x="428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5" y="154"/>
                  </a:lnTo>
                  <a:lnTo>
                    <a:pt x="449" y="142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5" name="Freeform 9"/>
            <p:cNvSpPr>
              <a:spLocks/>
            </p:cNvSpPr>
            <p:nvPr/>
          </p:nvSpPr>
          <p:spPr bwMode="auto">
            <a:xfrm>
              <a:off x="4389" y="1454"/>
              <a:ext cx="451" cy="266"/>
            </a:xfrm>
            <a:custGeom>
              <a:avLst/>
              <a:gdLst>
                <a:gd name="T0" fmla="*/ 448 w 451"/>
                <a:gd name="T1" fmla="*/ 120 h 266"/>
                <a:gd name="T2" fmla="*/ 441 w 451"/>
                <a:gd name="T3" fmla="*/ 98 h 266"/>
                <a:gd name="T4" fmla="*/ 429 w 451"/>
                <a:gd name="T5" fmla="*/ 76 h 266"/>
                <a:gd name="T6" fmla="*/ 409 w 451"/>
                <a:gd name="T7" fmla="*/ 56 h 266"/>
                <a:gd name="T8" fmla="*/ 383 w 451"/>
                <a:gd name="T9" fmla="*/ 39 h 266"/>
                <a:gd name="T10" fmla="*/ 353 w 451"/>
                <a:gd name="T11" fmla="*/ 24 h 266"/>
                <a:gd name="T12" fmla="*/ 319 w 451"/>
                <a:gd name="T13" fmla="*/ 13 h 266"/>
                <a:gd name="T14" fmla="*/ 283 w 451"/>
                <a:gd name="T15" fmla="*/ 5 h 266"/>
                <a:gd name="T16" fmla="*/ 243 w 451"/>
                <a:gd name="T17" fmla="*/ 0 h 266"/>
                <a:gd name="T18" fmla="*/ 205 w 451"/>
                <a:gd name="T19" fmla="*/ 0 h 266"/>
                <a:gd name="T20" fmla="*/ 166 w 451"/>
                <a:gd name="T21" fmla="*/ 5 h 266"/>
                <a:gd name="T22" fmla="*/ 129 w 451"/>
                <a:gd name="T23" fmla="*/ 13 h 266"/>
                <a:gd name="T24" fmla="*/ 95 w 451"/>
                <a:gd name="T25" fmla="*/ 24 h 266"/>
                <a:gd name="T26" fmla="*/ 66 w 451"/>
                <a:gd name="T27" fmla="*/ 39 h 266"/>
                <a:gd name="T28" fmla="*/ 40 w 451"/>
                <a:gd name="T29" fmla="*/ 56 h 266"/>
                <a:gd name="T30" fmla="*/ 20 w 451"/>
                <a:gd name="T31" fmla="*/ 76 h 266"/>
                <a:gd name="T32" fmla="*/ 6 w 451"/>
                <a:gd name="T33" fmla="*/ 98 h 266"/>
                <a:gd name="T34" fmla="*/ 1 w 451"/>
                <a:gd name="T35" fmla="*/ 120 h 266"/>
                <a:gd name="T36" fmla="*/ 1 w 451"/>
                <a:gd name="T37" fmla="*/ 144 h 266"/>
                <a:gd name="T38" fmla="*/ 6 w 451"/>
                <a:gd name="T39" fmla="*/ 166 h 266"/>
                <a:gd name="T40" fmla="*/ 20 w 451"/>
                <a:gd name="T41" fmla="*/ 188 h 266"/>
                <a:gd name="T42" fmla="*/ 40 w 451"/>
                <a:gd name="T43" fmla="*/ 208 h 266"/>
                <a:gd name="T44" fmla="*/ 66 w 451"/>
                <a:gd name="T45" fmla="*/ 225 h 266"/>
                <a:gd name="T46" fmla="*/ 95 w 451"/>
                <a:gd name="T47" fmla="*/ 240 h 266"/>
                <a:gd name="T48" fmla="*/ 129 w 451"/>
                <a:gd name="T49" fmla="*/ 251 h 266"/>
                <a:gd name="T50" fmla="*/ 166 w 451"/>
                <a:gd name="T51" fmla="*/ 259 h 266"/>
                <a:gd name="T52" fmla="*/ 205 w 451"/>
                <a:gd name="T53" fmla="*/ 265 h 266"/>
                <a:gd name="T54" fmla="*/ 243 w 451"/>
                <a:gd name="T55" fmla="*/ 265 h 266"/>
                <a:gd name="T56" fmla="*/ 283 w 451"/>
                <a:gd name="T57" fmla="*/ 259 h 266"/>
                <a:gd name="T58" fmla="*/ 319 w 451"/>
                <a:gd name="T59" fmla="*/ 251 h 266"/>
                <a:gd name="T60" fmla="*/ 353 w 451"/>
                <a:gd name="T61" fmla="*/ 240 h 266"/>
                <a:gd name="T62" fmla="*/ 383 w 451"/>
                <a:gd name="T63" fmla="*/ 225 h 266"/>
                <a:gd name="T64" fmla="*/ 409 w 451"/>
                <a:gd name="T65" fmla="*/ 208 h 266"/>
                <a:gd name="T66" fmla="*/ 429 w 451"/>
                <a:gd name="T67" fmla="*/ 188 h 266"/>
                <a:gd name="T68" fmla="*/ 441 w 451"/>
                <a:gd name="T69" fmla="*/ 166 h 266"/>
                <a:gd name="T70" fmla="*/ 448 w 451"/>
                <a:gd name="T71" fmla="*/ 144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1" h="266">
                  <a:moveTo>
                    <a:pt x="450" y="132"/>
                  </a:move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4"/>
                  </a:lnTo>
                  <a:lnTo>
                    <a:pt x="336" y="17"/>
                  </a:lnTo>
                  <a:lnTo>
                    <a:pt x="319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4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6"/>
                  </a:lnTo>
                  <a:lnTo>
                    <a:pt x="6" y="166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6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5"/>
                  </a:lnTo>
                  <a:lnTo>
                    <a:pt x="225" y="265"/>
                  </a:lnTo>
                  <a:lnTo>
                    <a:pt x="243" y="265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1" y="257"/>
                  </a:lnTo>
                  <a:lnTo>
                    <a:pt x="319" y="251"/>
                  </a:lnTo>
                  <a:lnTo>
                    <a:pt x="336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7"/>
                  </a:lnTo>
                  <a:lnTo>
                    <a:pt x="441" y="166"/>
                  </a:lnTo>
                  <a:lnTo>
                    <a:pt x="446" y="156"/>
                  </a:lnTo>
                  <a:lnTo>
                    <a:pt x="448" y="144"/>
                  </a:lnTo>
                  <a:lnTo>
                    <a:pt x="45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6" name="Freeform 10"/>
            <p:cNvSpPr>
              <a:spLocks/>
            </p:cNvSpPr>
            <p:nvPr/>
          </p:nvSpPr>
          <p:spPr bwMode="auto">
            <a:xfrm>
              <a:off x="5184" y="1454"/>
              <a:ext cx="481" cy="266"/>
            </a:xfrm>
            <a:custGeom>
              <a:avLst/>
              <a:gdLst>
                <a:gd name="T0" fmla="*/ 0 w 481"/>
                <a:gd name="T1" fmla="*/ 144 h 266"/>
                <a:gd name="T2" fmla="*/ 7 w 481"/>
                <a:gd name="T3" fmla="*/ 166 h 266"/>
                <a:gd name="T4" fmla="*/ 22 w 481"/>
                <a:gd name="T5" fmla="*/ 188 h 266"/>
                <a:gd name="T6" fmla="*/ 42 w 481"/>
                <a:gd name="T7" fmla="*/ 208 h 266"/>
                <a:gd name="T8" fmla="*/ 69 w 481"/>
                <a:gd name="T9" fmla="*/ 225 h 266"/>
                <a:gd name="T10" fmla="*/ 102 w 481"/>
                <a:gd name="T11" fmla="*/ 240 h 266"/>
                <a:gd name="T12" fmla="*/ 138 w 481"/>
                <a:gd name="T13" fmla="*/ 251 h 266"/>
                <a:gd name="T14" fmla="*/ 178 w 481"/>
                <a:gd name="T15" fmla="*/ 259 h 266"/>
                <a:gd name="T16" fmla="*/ 219 w 481"/>
                <a:gd name="T17" fmla="*/ 265 h 266"/>
                <a:gd name="T18" fmla="*/ 260 w 481"/>
                <a:gd name="T19" fmla="*/ 265 h 266"/>
                <a:gd name="T20" fmla="*/ 301 w 481"/>
                <a:gd name="T21" fmla="*/ 259 h 266"/>
                <a:gd name="T22" fmla="*/ 341 w 481"/>
                <a:gd name="T23" fmla="*/ 251 h 266"/>
                <a:gd name="T24" fmla="*/ 377 w 481"/>
                <a:gd name="T25" fmla="*/ 240 h 266"/>
                <a:gd name="T26" fmla="*/ 410 w 481"/>
                <a:gd name="T27" fmla="*/ 225 h 266"/>
                <a:gd name="T28" fmla="*/ 436 w 481"/>
                <a:gd name="T29" fmla="*/ 208 h 266"/>
                <a:gd name="T30" fmla="*/ 457 w 481"/>
                <a:gd name="T31" fmla="*/ 187 h 266"/>
                <a:gd name="T32" fmla="*/ 472 w 481"/>
                <a:gd name="T33" fmla="*/ 166 h 266"/>
                <a:gd name="T34" fmla="*/ 478 w 481"/>
                <a:gd name="T35" fmla="*/ 144 h 266"/>
                <a:gd name="T36" fmla="*/ 478 w 481"/>
                <a:gd name="T37" fmla="*/ 120 h 266"/>
                <a:gd name="T38" fmla="*/ 472 w 481"/>
                <a:gd name="T39" fmla="*/ 98 h 266"/>
                <a:gd name="T40" fmla="*/ 457 w 481"/>
                <a:gd name="T41" fmla="*/ 76 h 266"/>
                <a:gd name="T42" fmla="*/ 436 w 481"/>
                <a:gd name="T43" fmla="*/ 56 h 266"/>
                <a:gd name="T44" fmla="*/ 410 w 481"/>
                <a:gd name="T45" fmla="*/ 39 h 266"/>
                <a:gd name="T46" fmla="*/ 377 w 481"/>
                <a:gd name="T47" fmla="*/ 23 h 266"/>
                <a:gd name="T48" fmla="*/ 341 w 481"/>
                <a:gd name="T49" fmla="*/ 13 h 266"/>
                <a:gd name="T50" fmla="*/ 301 w 481"/>
                <a:gd name="T51" fmla="*/ 5 h 266"/>
                <a:gd name="T52" fmla="*/ 260 w 481"/>
                <a:gd name="T53" fmla="*/ 0 h 266"/>
                <a:gd name="T54" fmla="*/ 219 w 481"/>
                <a:gd name="T55" fmla="*/ 0 h 266"/>
                <a:gd name="T56" fmla="*/ 177 w 481"/>
                <a:gd name="T57" fmla="*/ 5 h 266"/>
                <a:gd name="T58" fmla="*/ 138 w 481"/>
                <a:gd name="T59" fmla="*/ 13 h 266"/>
                <a:gd name="T60" fmla="*/ 102 w 481"/>
                <a:gd name="T61" fmla="*/ 24 h 266"/>
                <a:gd name="T62" fmla="*/ 69 w 481"/>
                <a:gd name="T63" fmla="*/ 39 h 266"/>
                <a:gd name="T64" fmla="*/ 42 w 481"/>
                <a:gd name="T65" fmla="*/ 56 h 266"/>
                <a:gd name="T66" fmla="*/ 22 w 481"/>
                <a:gd name="T67" fmla="*/ 76 h 266"/>
                <a:gd name="T68" fmla="*/ 7 w 481"/>
                <a:gd name="T69" fmla="*/ 98 h 266"/>
                <a:gd name="T70" fmla="*/ 0 w 481"/>
                <a:gd name="T71" fmla="*/ 120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81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7" y="166"/>
                  </a:lnTo>
                  <a:lnTo>
                    <a:pt x="13" y="177"/>
                  </a:lnTo>
                  <a:lnTo>
                    <a:pt x="22" y="188"/>
                  </a:lnTo>
                  <a:lnTo>
                    <a:pt x="31" y="199"/>
                  </a:lnTo>
                  <a:lnTo>
                    <a:pt x="42" y="208"/>
                  </a:lnTo>
                  <a:lnTo>
                    <a:pt x="56" y="217"/>
                  </a:lnTo>
                  <a:lnTo>
                    <a:pt x="69" y="225"/>
                  </a:lnTo>
                  <a:lnTo>
                    <a:pt x="86" y="233"/>
                  </a:lnTo>
                  <a:lnTo>
                    <a:pt x="102" y="240"/>
                  </a:lnTo>
                  <a:lnTo>
                    <a:pt x="119" y="246"/>
                  </a:lnTo>
                  <a:lnTo>
                    <a:pt x="138" y="251"/>
                  </a:lnTo>
                  <a:lnTo>
                    <a:pt x="157" y="257"/>
                  </a:lnTo>
                  <a:lnTo>
                    <a:pt x="178" y="259"/>
                  </a:lnTo>
                  <a:lnTo>
                    <a:pt x="198" y="262"/>
                  </a:lnTo>
                  <a:lnTo>
                    <a:pt x="219" y="265"/>
                  </a:lnTo>
                  <a:lnTo>
                    <a:pt x="239" y="265"/>
                  </a:lnTo>
                  <a:lnTo>
                    <a:pt x="260" y="265"/>
                  </a:lnTo>
                  <a:lnTo>
                    <a:pt x="281" y="262"/>
                  </a:lnTo>
                  <a:lnTo>
                    <a:pt x="301" y="259"/>
                  </a:lnTo>
                  <a:lnTo>
                    <a:pt x="321" y="257"/>
                  </a:lnTo>
                  <a:lnTo>
                    <a:pt x="341" y="251"/>
                  </a:lnTo>
                  <a:lnTo>
                    <a:pt x="360" y="246"/>
                  </a:lnTo>
                  <a:lnTo>
                    <a:pt x="377" y="240"/>
                  </a:lnTo>
                  <a:lnTo>
                    <a:pt x="393" y="233"/>
                  </a:lnTo>
                  <a:lnTo>
                    <a:pt x="410" y="225"/>
                  </a:lnTo>
                  <a:lnTo>
                    <a:pt x="423" y="217"/>
                  </a:lnTo>
                  <a:lnTo>
                    <a:pt x="436" y="208"/>
                  </a:lnTo>
                  <a:lnTo>
                    <a:pt x="447" y="198"/>
                  </a:lnTo>
                  <a:lnTo>
                    <a:pt x="457" y="187"/>
                  </a:lnTo>
                  <a:lnTo>
                    <a:pt x="465" y="177"/>
                  </a:lnTo>
                  <a:lnTo>
                    <a:pt x="472" y="166"/>
                  </a:lnTo>
                  <a:lnTo>
                    <a:pt x="476" y="156"/>
                  </a:lnTo>
                  <a:lnTo>
                    <a:pt x="478" y="144"/>
                  </a:lnTo>
                  <a:lnTo>
                    <a:pt x="480" y="132"/>
                  </a:lnTo>
                  <a:lnTo>
                    <a:pt x="478" y="120"/>
                  </a:lnTo>
                  <a:lnTo>
                    <a:pt x="476" y="108"/>
                  </a:lnTo>
                  <a:lnTo>
                    <a:pt x="472" y="98"/>
                  </a:lnTo>
                  <a:lnTo>
                    <a:pt x="465" y="86"/>
                  </a:lnTo>
                  <a:lnTo>
                    <a:pt x="457" y="76"/>
                  </a:lnTo>
                  <a:lnTo>
                    <a:pt x="447" y="65"/>
                  </a:lnTo>
                  <a:lnTo>
                    <a:pt x="436" y="56"/>
                  </a:lnTo>
                  <a:lnTo>
                    <a:pt x="423" y="47"/>
                  </a:lnTo>
                  <a:lnTo>
                    <a:pt x="410" y="39"/>
                  </a:lnTo>
                  <a:lnTo>
                    <a:pt x="393" y="31"/>
                  </a:lnTo>
                  <a:lnTo>
                    <a:pt x="377" y="23"/>
                  </a:lnTo>
                  <a:lnTo>
                    <a:pt x="360" y="17"/>
                  </a:lnTo>
                  <a:lnTo>
                    <a:pt x="341" y="13"/>
                  </a:lnTo>
                  <a:lnTo>
                    <a:pt x="321" y="7"/>
                  </a:lnTo>
                  <a:lnTo>
                    <a:pt x="301" y="5"/>
                  </a:lnTo>
                  <a:lnTo>
                    <a:pt x="281" y="2"/>
                  </a:lnTo>
                  <a:lnTo>
                    <a:pt x="260" y="0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2"/>
                  </a:lnTo>
                  <a:lnTo>
                    <a:pt x="177" y="5"/>
                  </a:lnTo>
                  <a:lnTo>
                    <a:pt x="157" y="7"/>
                  </a:lnTo>
                  <a:lnTo>
                    <a:pt x="138" y="13"/>
                  </a:lnTo>
                  <a:lnTo>
                    <a:pt x="119" y="18"/>
                  </a:lnTo>
                  <a:lnTo>
                    <a:pt x="102" y="24"/>
                  </a:lnTo>
                  <a:lnTo>
                    <a:pt x="84" y="31"/>
                  </a:lnTo>
                  <a:lnTo>
                    <a:pt x="69" y="39"/>
                  </a:lnTo>
                  <a:lnTo>
                    <a:pt x="56" y="47"/>
                  </a:lnTo>
                  <a:lnTo>
                    <a:pt x="42" y="56"/>
                  </a:lnTo>
                  <a:lnTo>
                    <a:pt x="31" y="66"/>
                  </a:lnTo>
                  <a:lnTo>
                    <a:pt x="22" y="76"/>
                  </a:lnTo>
                  <a:lnTo>
                    <a:pt x="13" y="87"/>
                  </a:lnTo>
                  <a:lnTo>
                    <a:pt x="7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7" name="Freeform 11"/>
            <p:cNvSpPr>
              <a:spLocks/>
            </p:cNvSpPr>
            <p:nvPr/>
          </p:nvSpPr>
          <p:spPr bwMode="auto">
            <a:xfrm>
              <a:off x="3894" y="1104"/>
              <a:ext cx="450" cy="266"/>
            </a:xfrm>
            <a:custGeom>
              <a:avLst/>
              <a:gdLst>
                <a:gd name="T0" fmla="*/ 0 w 450"/>
                <a:gd name="T1" fmla="*/ 144 h 266"/>
                <a:gd name="T2" fmla="*/ 8 w 450"/>
                <a:gd name="T3" fmla="*/ 166 h 266"/>
                <a:gd name="T4" fmla="*/ 20 w 450"/>
                <a:gd name="T5" fmla="*/ 188 h 266"/>
                <a:gd name="T6" fmla="*/ 40 w 450"/>
                <a:gd name="T7" fmla="*/ 208 h 266"/>
                <a:gd name="T8" fmla="*/ 65 w 450"/>
                <a:gd name="T9" fmla="*/ 226 h 266"/>
                <a:gd name="T10" fmla="*/ 95 w 450"/>
                <a:gd name="T11" fmla="*/ 241 h 266"/>
                <a:gd name="T12" fmla="*/ 129 w 450"/>
                <a:gd name="T13" fmla="*/ 253 h 266"/>
                <a:gd name="T14" fmla="*/ 166 w 450"/>
                <a:gd name="T15" fmla="*/ 259 h 266"/>
                <a:gd name="T16" fmla="*/ 205 w 450"/>
                <a:gd name="T17" fmla="*/ 263 h 266"/>
                <a:gd name="T18" fmla="*/ 244 w 450"/>
                <a:gd name="T19" fmla="*/ 263 h 266"/>
                <a:gd name="T20" fmla="*/ 283 w 450"/>
                <a:gd name="T21" fmla="*/ 259 h 266"/>
                <a:gd name="T22" fmla="*/ 319 w 450"/>
                <a:gd name="T23" fmla="*/ 251 h 266"/>
                <a:gd name="T24" fmla="*/ 353 w 450"/>
                <a:gd name="T25" fmla="*/ 241 h 266"/>
                <a:gd name="T26" fmla="*/ 383 w 450"/>
                <a:gd name="T27" fmla="*/ 225 h 266"/>
                <a:gd name="T28" fmla="*/ 409 w 450"/>
                <a:gd name="T29" fmla="*/ 208 h 266"/>
                <a:gd name="T30" fmla="*/ 428 w 450"/>
                <a:gd name="T31" fmla="*/ 188 h 266"/>
                <a:gd name="T32" fmla="*/ 442 w 450"/>
                <a:gd name="T33" fmla="*/ 166 h 266"/>
                <a:gd name="T34" fmla="*/ 449 w 450"/>
                <a:gd name="T35" fmla="*/ 144 h 266"/>
                <a:gd name="T36" fmla="*/ 449 w 450"/>
                <a:gd name="T37" fmla="*/ 120 h 266"/>
                <a:gd name="T38" fmla="*/ 442 w 450"/>
                <a:gd name="T39" fmla="*/ 98 h 266"/>
                <a:gd name="T40" fmla="*/ 428 w 450"/>
                <a:gd name="T41" fmla="*/ 76 h 266"/>
                <a:gd name="T42" fmla="*/ 409 w 450"/>
                <a:gd name="T43" fmla="*/ 56 h 266"/>
                <a:gd name="T44" fmla="*/ 383 w 450"/>
                <a:gd name="T45" fmla="*/ 39 h 266"/>
                <a:gd name="T46" fmla="*/ 353 w 450"/>
                <a:gd name="T47" fmla="*/ 23 h 266"/>
                <a:gd name="T48" fmla="*/ 319 w 450"/>
                <a:gd name="T49" fmla="*/ 11 h 266"/>
                <a:gd name="T50" fmla="*/ 283 w 450"/>
                <a:gd name="T51" fmla="*/ 3 h 266"/>
                <a:gd name="T52" fmla="*/ 244 w 450"/>
                <a:gd name="T53" fmla="*/ 1 h 266"/>
                <a:gd name="T54" fmla="*/ 205 w 450"/>
                <a:gd name="T55" fmla="*/ 1 h 266"/>
                <a:gd name="T56" fmla="*/ 166 w 450"/>
                <a:gd name="T57" fmla="*/ 3 h 266"/>
                <a:gd name="T58" fmla="*/ 129 w 450"/>
                <a:gd name="T59" fmla="*/ 11 h 266"/>
                <a:gd name="T60" fmla="*/ 95 w 450"/>
                <a:gd name="T61" fmla="*/ 23 h 266"/>
                <a:gd name="T62" fmla="*/ 65 w 450"/>
                <a:gd name="T63" fmla="*/ 39 h 266"/>
                <a:gd name="T64" fmla="*/ 40 w 450"/>
                <a:gd name="T65" fmla="*/ 56 h 266"/>
                <a:gd name="T66" fmla="*/ 20 w 450"/>
                <a:gd name="T67" fmla="*/ 77 h 266"/>
                <a:gd name="T68" fmla="*/ 8 w 450"/>
                <a:gd name="T69" fmla="*/ 98 h 266"/>
                <a:gd name="T70" fmla="*/ 0 w 450"/>
                <a:gd name="T71" fmla="*/ 120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8" y="166"/>
                  </a:lnTo>
                  <a:lnTo>
                    <a:pt x="12" y="178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6"/>
                  </a:lnTo>
                  <a:lnTo>
                    <a:pt x="80" y="233"/>
                  </a:lnTo>
                  <a:lnTo>
                    <a:pt x="95" y="241"/>
                  </a:lnTo>
                  <a:lnTo>
                    <a:pt x="111" y="246"/>
                  </a:lnTo>
                  <a:lnTo>
                    <a:pt x="129" y="253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3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1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8" y="188"/>
                  </a:lnTo>
                  <a:lnTo>
                    <a:pt x="436" y="178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6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8" name="Freeform 12"/>
            <p:cNvSpPr>
              <a:spLocks/>
            </p:cNvSpPr>
            <p:nvPr/>
          </p:nvSpPr>
          <p:spPr bwMode="auto">
            <a:xfrm>
              <a:off x="2592" y="1447"/>
              <a:ext cx="450" cy="265"/>
            </a:xfrm>
            <a:custGeom>
              <a:avLst/>
              <a:gdLst>
                <a:gd name="T0" fmla="*/ 447 w 450"/>
                <a:gd name="T1" fmla="*/ 120 h 265"/>
                <a:gd name="T2" fmla="*/ 442 w 450"/>
                <a:gd name="T3" fmla="*/ 98 h 265"/>
                <a:gd name="T4" fmla="*/ 428 w 450"/>
                <a:gd name="T5" fmla="*/ 75 h 265"/>
                <a:gd name="T6" fmla="*/ 408 w 450"/>
                <a:gd name="T7" fmla="*/ 56 h 265"/>
                <a:gd name="T8" fmla="*/ 383 w 450"/>
                <a:gd name="T9" fmla="*/ 39 h 265"/>
                <a:gd name="T10" fmla="*/ 353 w 450"/>
                <a:gd name="T11" fmla="*/ 23 h 265"/>
                <a:gd name="T12" fmla="*/ 319 w 450"/>
                <a:gd name="T13" fmla="*/ 13 h 265"/>
                <a:gd name="T14" fmla="*/ 283 w 450"/>
                <a:gd name="T15" fmla="*/ 5 h 265"/>
                <a:gd name="T16" fmla="*/ 243 w 450"/>
                <a:gd name="T17" fmla="*/ 1 h 265"/>
                <a:gd name="T18" fmla="*/ 205 w 450"/>
                <a:gd name="T19" fmla="*/ 1 h 265"/>
                <a:gd name="T20" fmla="*/ 166 w 450"/>
                <a:gd name="T21" fmla="*/ 5 h 265"/>
                <a:gd name="T22" fmla="*/ 129 w 450"/>
                <a:gd name="T23" fmla="*/ 13 h 265"/>
                <a:gd name="T24" fmla="*/ 95 w 450"/>
                <a:gd name="T25" fmla="*/ 23 h 265"/>
                <a:gd name="T26" fmla="*/ 65 w 450"/>
                <a:gd name="T27" fmla="*/ 39 h 265"/>
                <a:gd name="T28" fmla="*/ 40 w 450"/>
                <a:gd name="T29" fmla="*/ 56 h 265"/>
                <a:gd name="T30" fmla="*/ 20 w 450"/>
                <a:gd name="T31" fmla="*/ 75 h 265"/>
                <a:gd name="T32" fmla="*/ 6 w 450"/>
                <a:gd name="T33" fmla="*/ 98 h 265"/>
                <a:gd name="T34" fmla="*/ 0 w 450"/>
                <a:gd name="T35" fmla="*/ 120 h 265"/>
                <a:gd name="T36" fmla="*/ 0 w 450"/>
                <a:gd name="T37" fmla="*/ 143 h 265"/>
                <a:gd name="T38" fmla="*/ 6 w 450"/>
                <a:gd name="T39" fmla="*/ 165 h 265"/>
                <a:gd name="T40" fmla="*/ 20 w 450"/>
                <a:gd name="T41" fmla="*/ 188 h 265"/>
                <a:gd name="T42" fmla="*/ 40 w 450"/>
                <a:gd name="T43" fmla="*/ 207 h 265"/>
                <a:gd name="T44" fmla="*/ 65 w 450"/>
                <a:gd name="T45" fmla="*/ 224 h 265"/>
                <a:gd name="T46" fmla="*/ 95 w 450"/>
                <a:gd name="T47" fmla="*/ 240 h 265"/>
                <a:gd name="T48" fmla="*/ 129 w 450"/>
                <a:gd name="T49" fmla="*/ 250 h 265"/>
                <a:gd name="T50" fmla="*/ 166 w 450"/>
                <a:gd name="T51" fmla="*/ 258 h 265"/>
                <a:gd name="T52" fmla="*/ 205 w 450"/>
                <a:gd name="T53" fmla="*/ 264 h 265"/>
                <a:gd name="T54" fmla="*/ 243 w 450"/>
                <a:gd name="T55" fmla="*/ 264 h 265"/>
                <a:gd name="T56" fmla="*/ 283 w 450"/>
                <a:gd name="T57" fmla="*/ 258 h 265"/>
                <a:gd name="T58" fmla="*/ 319 w 450"/>
                <a:gd name="T59" fmla="*/ 250 h 265"/>
                <a:gd name="T60" fmla="*/ 353 w 450"/>
                <a:gd name="T61" fmla="*/ 240 h 265"/>
                <a:gd name="T62" fmla="*/ 383 w 450"/>
                <a:gd name="T63" fmla="*/ 224 h 265"/>
                <a:gd name="T64" fmla="*/ 408 w 450"/>
                <a:gd name="T65" fmla="*/ 207 h 265"/>
                <a:gd name="T66" fmla="*/ 428 w 450"/>
                <a:gd name="T67" fmla="*/ 188 h 265"/>
                <a:gd name="T68" fmla="*/ 442 w 450"/>
                <a:gd name="T69" fmla="*/ 165 h 265"/>
                <a:gd name="T70" fmla="*/ 447 w 450"/>
                <a:gd name="T71" fmla="*/ 143 h 2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5">
                  <a:moveTo>
                    <a:pt x="449" y="132"/>
                  </a:moveTo>
                  <a:lnTo>
                    <a:pt x="447" y="120"/>
                  </a:lnTo>
                  <a:lnTo>
                    <a:pt x="445" y="108"/>
                  </a:lnTo>
                  <a:lnTo>
                    <a:pt x="442" y="98"/>
                  </a:lnTo>
                  <a:lnTo>
                    <a:pt x="435" y="87"/>
                  </a:lnTo>
                  <a:lnTo>
                    <a:pt x="428" y="75"/>
                  </a:lnTo>
                  <a:lnTo>
                    <a:pt x="418" y="66"/>
                  </a:lnTo>
                  <a:lnTo>
                    <a:pt x="408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6" y="7"/>
                  </a:lnTo>
                  <a:lnTo>
                    <a:pt x="129" y="13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5"/>
                  </a:lnTo>
                  <a:lnTo>
                    <a:pt x="12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3"/>
                  </a:lnTo>
                  <a:lnTo>
                    <a:pt x="3" y="154"/>
                  </a:lnTo>
                  <a:lnTo>
                    <a:pt x="6" y="165"/>
                  </a:lnTo>
                  <a:lnTo>
                    <a:pt x="12" y="177"/>
                  </a:lnTo>
                  <a:lnTo>
                    <a:pt x="20" y="188"/>
                  </a:lnTo>
                  <a:lnTo>
                    <a:pt x="29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5" y="224"/>
                  </a:lnTo>
                  <a:lnTo>
                    <a:pt x="80" y="232"/>
                  </a:lnTo>
                  <a:lnTo>
                    <a:pt x="95" y="240"/>
                  </a:lnTo>
                  <a:lnTo>
                    <a:pt x="111" y="245"/>
                  </a:lnTo>
                  <a:lnTo>
                    <a:pt x="129" y="250"/>
                  </a:lnTo>
                  <a:lnTo>
                    <a:pt x="146" y="256"/>
                  </a:lnTo>
                  <a:lnTo>
                    <a:pt x="166" y="258"/>
                  </a:lnTo>
                  <a:lnTo>
                    <a:pt x="185" y="261"/>
                  </a:lnTo>
                  <a:lnTo>
                    <a:pt x="205" y="264"/>
                  </a:lnTo>
                  <a:lnTo>
                    <a:pt x="223" y="264"/>
                  </a:lnTo>
                  <a:lnTo>
                    <a:pt x="243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0" y="256"/>
                  </a:lnTo>
                  <a:lnTo>
                    <a:pt x="319" y="250"/>
                  </a:lnTo>
                  <a:lnTo>
                    <a:pt x="337" y="245"/>
                  </a:lnTo>
                  <a:lnTo>
                    <a:pt x="353" y="240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6" y="216"/>
                  </a:lnTo>
                  <a:lnTo>
                    <a:pt x="408" y="207"/>
                  </a:lnTo>
                  <a:lnTo>
                    <a:pt x="418" y="198"/>
                  </a:lnTo>
                  <a:lnTo>
                    <a:pt x="428" y="188"/>
                  </a:lnTo>
                  <a:lnTo>
                    <a:pt x="435" y="177"/>
                  </a:lnTo>
                  <a:lnTo>
                    <a:pt x="442" y="165"/>
                  </a:lnTo>
                  <a:lnTo>
                    <a:pt x="445" y="154"/>
                  </a:lnTo>
                  <a:lnTo>
                    <a:pt x="447" y="143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9" name="Freeform 13"/>
            <p:cNvSpPr>
              <a:spLocks/>
            </p:cNvSpPr>
            <p:nvPr/>
          </p:nvSpPr>
          <p:spPr bwMode="auto">
            <a:xfrm>
              <a:off x="3417" y="1447"/>
              <a:ext cx="451" cy="265"/>
            </a:xfrm>
            <a:custGeom>
              <a:avLst/>
              <a:gdLst>
                <a:gd name="T0" fmla="*/ 1 w 451"/>
                <a:gd name="T1" fmla="*/ 143 h 265"/>
                <a:gd name="T2" fmla="*/ 8 w 451"/>
                <a:gd name="T3" fmla="*/ 165 h 265"/>
                <a:gd name="T4" fmla="*/ 20 w 451"/>
                <a:gd name="T5" fmla="*/ 188 h 265"/>
                <a:gd name="T6" fmla="*/ 40 w 451"/>
                <a:gd name="T7" fmla="*/ 207 h 265"/>
                <a:gd name="T8" fmla="*/ 66 w 451"/>
                <a:gd name="T9" fmla="*/ 226 h 265"/>
                <a:gd name="T10" fmla="*/ 96 w 451"/>
                <a:gd name="T11" fmla="*/ 240 h 265"/>
                <a:gd name="T12" fmla="*/ 129 w 451"/>
                <a:gd name="T13" fmla="*/ 250 h 265"/>
                <a:gd name="T14" fmla="*/ 166 w 451"/>
                <a:gd name="T15" fmla="*/ 258 h 265"/>
                <a:gd name="T16" fmla="*/ 205 w 451"/>
                <a:gd name="T17" fmla="*/ 264 h 265"/>
                <a:gd name="T18" fmla="*/ 244 w 451"/>
                <a:gd name="T19" fmla="*/ 264 h 265"/>
                <a:gd name="T20" fmla="*/ 283 w 451"/>
                <a:gd name="T21" fmla="*/ 258 h 265"/>
                <a:gd name="T22" fmla="*/ 320 w 451"/>
                <a:gd name="T23" fmla="*/ 250 h 265"/>
                <a:gd name="T24" fmla="*/ 353 w 451"/>
                <a:gd name="T25" fmla="*/ 239 h 265"/>
                <a:gd name="T26" fmla="*/ 383 w 451"/>
                <a:gd name="T27" fmla="*/ 224 h 265"/>
                <a:gd name="T28" fmla="*/ 409 w 451"/>
                <a:gd name="T29" fmla="*/ 207 h 265"/>
                <a:gd name="T30" fmla="*/ 429 w 451"/>
                <a:gd name="T31" fmla="*/ 188 h 265"/>
                <a:gd name="T32" fmla="*/ 441 w 451"/>
                <a:gd name="T33" fmla="*/ 165 h 265"/>
                <a:gd name="T34" fmla="*/ 448 w 451"/>
                <a:gd name="T35" fmla="*/ 143 h 265"/>
                <a:gd name="T36" fmla="*/ 448 w 451"/>
                <a:gd name="T37" fmla="*/ 120 h 265"/>
                <a:gd name="T38" fmla="*/ 441 w 451"/>
                <a:gd name="T39" fmla="*/ 98 h 265"/>
                <a:gd name="T40" fmla="*/ 429 w 451"/>
                <a:gd name="T41" fmla="*/ 75 h 265"/>
                <a:gd name="T42" fmla="*/ 409 w 451"/>
                <a:gd name="T43" fmla="*/ 56 h 265"/>
                <a:gd name="T44" fmla="*/ 383 w 451"/>
                <a:gd name="T45" fmla="*/ 39 h 265"/>
                <a:gd name="T46" fmla="*/ 353 w 451"/>
                <a:gd name="T47" fmla="*/ 23 h 265"/>
                <a:gd name="T48" fmla="*/ 320 w 451"/>
                <a:gd name="T49" fmla="*/ 13 h 265"/>
                <a:gd name="T50" fmla="*/ 283 w 451"/>
                <a:gd name="T51" fmla="*/ 5 h 265"/>
                <a:gd name="T52" fmla="*/ 244 w 451"/>
                <a:gd name="T53" fmla="*/ 1 h 265"/>
                <a:gd name="T54" fmla="*/ 205 w 451"/>
                <a:gd name="T55" fmla="*/ 1 h 265"/>
                <a:gd name="T56" fmla="*/ 166 w 451"/>
                <a:gd name="T57" fmla="*/ 5 h 265"/>
                <a:gd name="T58" fmla="*/ 129 w 451"/>
                <a:gd name="T59" fmla="*/ 13 h 265"/>
                <a:gd name="T60" fmla="*/ 96 w 451"/>
                <a:gd name="T61" fmla="*/ 23 h 265"/>
                <a:gd name="T62" fmla="*/ 66 w 451"/>
                <a:gd name="T63" fmla="*/ 39 h 265"/>
                <a:gd name="T64" fmla="*/ 40 w 451"/>
                <a:gd name="T65" fmla="*/ 56 h 265"/>
                <a:gd name="T66" fmla="*/ 20 w 451"/>
                <a:gd name="T67" fmla="*/ 77 h 265"/>
                <a:gd name="T68" fmla="*/ 8 w 451"/>
                <a:gd name="T69" fmla="*/ 98 h 265"/>
                <a:gd name="T70" fmla="*/ 1 w 451"/>
                <a:gd name="T71" fmla="*/ 120 h 2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1" h="265">
                  <a:moveTo>
                    <a:pt x="0" y="132"/>
                  </a:moveTo>
                  <a:lnTo>
                    <a:pt x="1" y="143"/>
                  </a:lnTo>
                  <a:lnTo>
                    <a:pt x="3" y="154"/>
                  </a:lnTo>
                  <a:lnTo>
                    <a:pt x="8" y="165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6" y="226"/>
                  </a:lnTo>
                  <a:lnTo>
                    <a:pt x="80" y="232"/>
                  </a:lnTo>
                  <a:lnTo>
                    <a:pt x="96" y="240"/>
                  </a:lnTo>
                  <a:lnTo>
                    <a:pt x="113" y="245"/>
                  </a:lnTo>
                  <a:lnTo>
                    <a:pt x="129" y="250"/>
                  </a:lnTo>
                  <a:lnTo>
                    <a:pt x="148" y="256"/>
                  </a:lnTo>
                  <a:lnTo>
                    <a:pt x="166" y="258"/>
                  </a:lnTo>
                  <a:lnTo>
                    <a:pt x="186" y="261"/>
                  </a:lnTo>
                  <a:lnTo>
                    <a:pt x="205" y="264"/>
                  </a:lnTo>
                  <a:lnTo>
                    <a:pt x="225" y="264"/>
                  </a:lnTo>
                  <a:lnTo>
                    <a:pt x="244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1" y="256"/>
                  </a:lnTo>
                  <a:lnTo>
                    <a:pt x="320" y="250"/>
                  </a:lnTo>
                  <a:lnTo>
                    <a:pt x="336" y="245"/>
                  </a:lnTo>
                  <a:lnTo>
                    <a:pt x="353" y="239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7" y="216"/>
                  </a:lnTo>
                  <a:lnTo>
                    <a:pt x="409" y="207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6"/>
                  </a:lnTo>
                  <a:lnTo>
                    <a:pt x="441" y="165"/>
                  </a:lnTo>
                  <a:lnTo>
                    <a:pt x="446" y="154"/>
                  </a:lnTo>
                  <a:lnTo>
                    <a:pt x="448" y="143"/>
                  </a:lnTo>
                  <a:lnTo>
                    <a:pt x="450" y="132"/>
                  </a:ln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5"/>
                  </a:lnTo>
                  <a:lnTo>
                    <a:pt x="419" y="66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6" y="18"/>
                  </a:lnTo>
                  <a:lnTo>
                    <a:pt x="320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5" y="0"/>
                  </a:lnTo>
                  <a:lnTo>
                    <a:pt x="205" y="1"/>
                  </a:lnTo>
                  <a:lnTo>
                    <a:pt x="186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3" y="18"/>
                  </a:lnTo>
                  <a:lnTo>
                    <a:pt x="96" y="23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6"/>
                  </a:lnTo>
                  <a:lnTo>
                    <a:pt x="20" y="77"/>
                  </a:lnTo>
                  <a:lnTo>
                    <a:pt x="13" y="87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0" name="Freeform 14"/>
            <p:cNvSpPr>
              <a:spLocks/>
            </p:cNvSpPr>
            <p:nvPr/>
          </p:nvSpPr>
          <p:spPr bwMode="auto">
            <a:xfrm>
              <a:off x="3792" y="1772"/>
              <a:ext cx="721" cy="437"/>
            </a:xfrm>
            <a:custGeom>
              <a:avLst/>
              <a:gdLst>
                <a:gd name="T0" fmla="*/ 0 w 721"/>
                <a:gd name="T1" fmla="*/ 218 h 437"/>
                <a:gd name="T2" fmla="*/ 354 w 721"/>
                <a:gd name="T3" fmla="*/ 0 h 437"/>
                <a:gd name="T4" fmla="*/ 720 w 721"/>
                <a:gd name="T5" fmla="*/ 227 h 437"/>
                <a:gd name="T6" fmla="*/ 354 w 721"/>
                <a:gd name="T7" fmla="*/ 436 h 437"/>
                <a:gd name="T8" fmla="*/ 0 w 721"/>
                <a:gd name="T9" fmla="*/ 218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1" h="437">
                  <a:moveTo>
                    <a:pt x="0" y="218"/>
                  </a:moveTo>
                  <a:lnTo>
                    <a:pt x="354" y="0"/>
                  </a:lnTo>
                  <a:lnTo>
                    <a:pt x="720" y="227"/>
                  </a:lnTo>
                  <a:lnTo>
                    <a:pt x="354" y="436"/>
                  </a:lnTo>
                  <a:lnTo>
                    <a:pt x="0" y="2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1" name="Freeform 15"/>
            <p:cNvSpPr>
              <a:spLocks/>
            </p:cNvSpPr>
            <p:nvPr/>
          </p:nvSpPr>
          <p:spPr bwMode="auto">
            <a:xfrm>
              <a:off x="4704" y="1881"/>
              <a:ext cx="865" cy="274"/>
            </a:xfrm>
            <a:custGeom>
              <a:avLst/>
              <a:gdLst>
                <a:gd name="T0" fmla="*/ 864 w 865"/>
                <a:gd name="T1" fmla="*/ 273 h 274"/>
                <a:gd name="T2" fmla="*/ 864 w 865"/>
                <a:gd name="T3" fmla="*/ 0 h 274"/>
                <a:gd name="T4" fmla="*/ 0 w 865"/>
                <a:gd name="T5" fmla="*/ 0 h 274"/>
                <a:gd name="T6" fmla="*/ 0 w 865"/>
                <a:gd name="T7" fmla="*/ 273 h 274"/>
                <a:gd name="T8" fmla="*/ 864 w 865"/>
                <a:gd name="T9" fmla="*/ 27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5" h="274">
                  <a:moveTo>
                    <a:pt x="864" y="273"/>
                  </a:moveTo>
                  <a:lnTo>
                    <a:pt x="864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864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2" name="Freeform 16"/>
            <p:cNvSpPr>
              <a:spLocks/>
            </p:cNvSpPr>
            <p:nvPr/>
          </p:nvSpPr>
          <p:spPr bwMode="auto">
            <a:xfrm>
              <a:off x="2784" y="1873"/>
              <a:ext cx="769" cy="274"/>
            </a:xfrm>
            <a:custGeom>
              <a:avLst/>
              <a:gdLst>
                <a:gd name="T0" fmla="*/ 768 w 769"/>
                <a:gd name="T1" fmla="*/ 273 h 274"/>
                <a:gd name="T2" fmla="*/ 768 w 769"/>
                <a:gd name="T3" fmla="*/ 0 h 274"/>
                <a:gd name="T4" fmla="*/ 0 w 769"/>
                <a:gd name="T5" fmla="*/ 0 h 274"/>
                <a:gd name="T6" fmla="*/ 0 w 769"/>
                <a:gd name="T7" fmla="*/ 273 h 274"/>
                <a:gd name="T8" fmla="*/ 768 w 769"/>
                <a:gd name="T9" fmla="*/ 27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274">
                  <a:moveTo>
                    <a:pt x="768" y="27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768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3" name="Freeform 17"/>
            <p:cNvSpPr>
              <a:spLocks/>
            </p:cNvSpPr>
            <p:nvPr/>
          </p:nvSpPr>
          <p:spPr bwMode="auto">
            <a:xfrm>
              <a:off x="4794" y="1260"/>
              <a:ext cx="450" cy="266"/>
            </a:xfrm>
            <a:custGeom>
              <a:avLst/>
              <a:gdLst>
                <a:gd name="T0" fmla="*/ 449 w 450"/>
                <a:gd name="T1" fmla="*/ 120 h 266"/>
                <a:gd name="T2" fmla="*/ 442 w 450"/>
                <a:gd name="T3" fmla="*/ 98 h 266"/>
                <a:gd name="T4" fmla="*/ 429 w 450"/>
                <a:gd name="T5" fmla="*/ 76 h 266"/>
                <a:gd name="T6" fmla="*/ 409 w 450"/>
                <a:gd name="T7" fmla="*/ 56 h 266"/>
                <a:gd name="T8" fmla="*/ 383 w 450"/>
                <a:gd name="T9" fmla="*/ 38 h 266"/>
                <a:gd name="T10" fmla="*/ 353 w 450"/>
                <a:gd name="T11" fmla="*/ 23 h 266"/>
                <a:gd name="T12" fmla="*/ 319 w 450"/>
                <a:gd name="T13" fmla="*/ 11 h 266"/>
                <a:gd name="T14" fmla="*/ 283 w 450"/>
                <a:gd name="T15" fmla="*/ 3 h 266"/>
                <a:gd name="T16" fmla="*/ 244 w 450"/>
                <a:gd name="T17" fmla="*/ 0 h 266"/>
                <a:gd name="T18" fmla="*/ 205 w 450"/>
                <a:gd name="T19" fmla="*/ 0 h 266"/>
                <a:gd name="T20" fmla="*/ 166 w 450"/>
                <a:gd name="T21" fmla="*/ 3 h 266"/>
                <a:gd name="T22" fmla="*/ 129 w 450"/>
                <a:gd name="T23" fmla="*/ 11 h 266"/>
                <a:gd name="T24" fmla="*/ 95 w 450"/>
                <a:gd name="T25" fmla="*/ 23 h 266"/>
                <a:gd name="T26" fmla="*/ 65 w 450"/>
                <a:gd name="T27" fmla="*/ 38 h 266"/>
                <a:gd name="T28" fmla="*/ 40 w 450"/>
                <a:gd name="T29" fmla="*/ 56 h 266"/>
                <a:gd name="T30" fmla="*/ 20 w 450"/>
                <a:gd name="T31" fmla="*/ 76 h 266"/>
                <a:gd name="T32" fmla="*/ 8 w 450"/>
                <a:gd name="T33" fmla="*/ 98 h 266"/>
                <a:gd name="T34" fmla="*/ 1 w 450"/>
                <a:gd name="T35" fmla="*/ 120 h 266"/>
                <a:gd name="T36" fmla="*/ 1 w 450"/>
                <a:gd name="T37" fmla="*/ 144 h 266"/>
                <a:gd name="T38" fmla="*/ 8 w 450"/>
                <a:gd name="T39" fmla="*/ 166 h 266"/>
                <a:gd name="T40" fmla="*/ 20 w 450"/>
                <a:gd name="T41" fmla="*/ 187 h 266"/>
                <a:gd name="T42" fmla="*/ 40 w 450"/>
                <a:gd name="T43" fmla="*/ 208 h 266"/>
                <a:gd name="T44" fmla="*/ 65 w 450"/>
                <a:gd name="T45" fmla="*/ 225 h 266"/>
                <a:gd name="T46" fmla="*/ 95 w 450"/>
                <a:gd name="T47" fmla="*/ 240 h 266"/>
                <a:gd name="T48" fmla="*/ 129 w 450"/>
                <a:gd name="T49" fmla="*/ 251 h 266"/>
                <a:gd name="T50" fmla="*/ 166 w 450"/>
                <a:gd name="T51" fmla="*/ 259 h 266"/>
                <a:gd name="T52" fmla="*/ 205 w 450"/>
                <a:gd name="T53" fmla="*/ 263 h 266"/>
                <a:gd name="T54" fmla="*/ 244 w 450"/>
                <a:gd name="T55" fmla="*/ 263 h 266"/>
                <a:gd name="T56" fmla="*/ 283 w 450"/>
                <a:gd name="T57" fmla="*/ 259 h 266"/>
                <a:gd name="T58" fmla="*/ 319 w 450"/>
                <a:gd name="T59" fmla="*/ 251 h 266"/>
                <a:gd name="T60" fmla="*/ 353 w 450"/>
                <a:gd name="T61" fmla="*/ 240 h 266"/>
                <a:gd name="T62" fmla="*/ 383 w 450"/>
                <a:gd name="T63" fmla="*/ 225 h 266"/>
                <a:gd name="T64" fmla="*/ 409 w 450"/>
                <a:gd name="T65" fmla="*/ 208 h 266"/>
                <a:gd name="T66" fmla="*/ 429 w 450"/>
                <a:gd name="T67" fmla="*/ 187 h 266"/>
                <a:gd name="T68" fmla="*/ 442 w 450"/>
                <a:gd name="T69" fmla="*/ 166 h 266"/>
                <a:gd name="T70" fmla="*/ 449 w 450"/>
                <a:gd name="T71" fmla="*/ 144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8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1"/>
                  </a:lnTo>
                  <a:lnTo>
                    <a:pt x="244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1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8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6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4"/>
                  </a:lnTo>
                  <a:lnTo>
                    <a:pt x="8" y="166"/>
                  </a:lnTo>
                  <a:lnTo>
                    <a:pt x="13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7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4" name="Rectangle 18"/>
            <p:cNvSpPr>
              <a:spLocks noChangeArrowheads="1"/>
            </p:cNvSpPr>
            <p:nvPr/>
          </p:nvSpPr>
          <p:spPr bwMode="auto">
            <a:xfrm>
              <a:off x="3481" y="1486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112695" name="Rectangle 19"/>
            <p:cNvSpPr>
              <a:spLocks noChangeArrowheads="1"/>
            </p:cNvSpPr>
            <p:nvPr/>
          </p:nvSpPr>
          <p:spPr bwMode="auto">
            <a:xfrm>
              <a:off x="4759" y="1282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112696" name="Rectangle 20"/>
            <p:cNvSpPr>
              <a:spLocks noChangeArrowheads="1"/>
            </p:cNvSpPr>
            <p:nvPr/>
          </p:nvSpPr>
          <p:spPr bwMode="auto">
            <a:xfrm>
              <a:off x="5144" y="1486"/>
              <a:ext cx="5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112697" name="Rectangle 21"/>
            <p:cNvSpPr>
              <a:spLocks noChangeArrowheads="1"/>
            </p:cNvSpPr>
            <p:nvPr/>
          </p:nvSpPr>
          <p:spPr bwMode="auto">
            <a:xfrm>
              <a:off x="4441" y="1486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112698" name="Rectangle 22"/>
            <p:cNvSpPr>
              <a:spLocks noChangeArrowheads="1"/>
            </p:cNvSpPr>
            <p:nvPr/>
          </p:nvSpPr>
          <p:spPr bwMode="auto">
            <a:xfrm>
              <a:off x="3930" y="1142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112699" name="Rectangle 23"/>
            <p:cNvSpPr>
              <a:spLocks noChangeArrowheads="1"/>
            </p:cNvSpPr>
            <p:nvPr/>
          </p:nvSpPr>
          <p:spPr bwMode="auto">
            <a:xfrm>
              <a:off x="3027" y="1274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112700" name="Rectangle 24"/>
            <p:cNvSpPr>
              <a:spLocks noChangeArrowheads="1"/>
            </p:cNvSpPr>
            <p:nvPr/>
          </p:nvSpPr>
          <p:spPr bwMode="auto">
            <a:xfrm>
              <a:off x="3795" y="1897"/>
              <a:ext cx="6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Works_In</a:t>
              </a:r>
            </a:p>
          </p:txBody>
        </p:sp>
        <p:sp>
          <p:nvSpPr>
            <p:cNvPr id="112701" name="Rectangle 25"/>
            <p:cNvSpPr>
              <a:spLocks noChangeArrowheads="1"/>
            </p:cNvSpPr>
            <p:nvPr/>
          </p:nvSpPr>
          <p:spPr bwMode="auto">
            <a:xfrm>
              <a:off x="4660" y="1913"/>
              <a:ext cx="9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112702" name="Rectangle 26"/>
            <p:cNvSpPr>
              <a:spLocks noChangeArrowheads="1"/>
            </p:cNvSpPr>
            <p:nvPr/>
          </p:nvSpPr>
          <p:spPr bwMode="auto">
            <a:xfrm>
              <a:off x="2771" y="1906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112703" name="Rectangle 27"/>
            <p:cNvSpPr>
              <a:spLocks noChangeArrowheads="1"/>
            </p:cNvSpPr>
            <p:nvPr/>
          </p:nvSpPr>
          <p:spPr bwMode="auto">
            <a:xfrm>
              <a:off x="2632" y="1478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112704" name="Line 28"/>
            <p:cNvSpPr>
              <a:spLocks noChangeShapeType="1"/>
            </p:cNvSpPr>
            <p:nvPr/>
          </p:nvSpPr>
          <p:spPr bwMode="auto">
            <a:xfrm>
              <a:off x="2832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5" name="Line 29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6" name="Line 30"/>
            <p:cNvSpPr>
              <a:spLocks noChangeShapeType="1"/>
            </p:cNvSpPr>
            <p:nvPr/>
          </p:nvSpPr>
          <p:spPr bwMode="auto">
            <a:xfrm flipH="1">
              <a:off x="3456" y="1728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7" name="Line 31"/>
            <p:cNvSpPr>
              <a:spLocks noChangeShapeType="1"/>
            </p:cNvSpPr>
            <p:nvPr/>
          </p:nvSpPr>
          <p:spPr bwMode="auto">
            <a:xfrm>
              <a:off x="4128" y="139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8" name="Line 32"/>
            <p:cNvSpPr>
              <a:spLocks noChangeShapeType="1"/>
            </p:cNvSpPr>
            <p:nvPr/>
          </p:nvSpPr>
          <p:spPr bwMode="auto">
            <a:xfrm>
              <a:off x="4608" y="1728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9" name="Line 33"/>
            <p:cNvSpPr>
              <a:spLocks noChangeShapeType="1"/>
            </p:cNvSpPr>
            <p:nvPr/>
          </p:nvSpPr>
          <p:spPr bwMode="auto">
            <a:xfrm>
              <a:off x="5040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10" name="Line 34"/>
            <p:cNvSpPr>
              <a:spLocks noChangeShapeType="1"/>
            </p:cNvSpPr>
            <p:nvPr/>
          </p:nvSpPr>
          <p:spPr bwMode="auto">
            <a:xfrm flipH="1">
              <a:off x="5280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11" name="Line 35"/>
            <p:cNvSpPr>
              <a:spLocks noChangeShapeType="1"/>
            </p:cNvSpPr>
            <p:nvPr/>
          </p:nvSpPr>
          <p:spPr bwMode="auto">
            <a:xfrm>
              <a:off x="4512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12" name="Line 36"/>
            <p:cNvSpPr>
              <a:spLocks noChangeShapeType="1"/>
            </p:cNvSpPr>
            <p:nvPr/>
          </p:nvSpPr>
          <p:spPr bwMode="auto">
            <a:xfrm>
              <a:off x="3552" y="19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649" name="Rectangle 69"/>
          <p:cNvSpPr>
            <a:spLocks noChangeArrowheads="1"/>
          </p:cNvSpPr>
          <p:nvPr/>
        </p:nvSpPr>
        <p:spPr bwMode="auto">
          <a:xfrm>
            <a:off x="5761899" y="1236024"/>
            <a:ext cx="11349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u="sng" dirty="0">
                <a:solidFill>
                  <a:srgbClr val="CF0E30"/>
                </a:solidFill>
                <a:latin typeface="Book Antiqua" panose="02040602050305030304" pitchFamily="18" charset="0"/>
              </a:rPr>
              <a:t>Before:</a:t>
            </a:r>
          </a:p>
        </p:txBody>
      </p:sp>
      <p:sp>
        <p:nvSpPr>
          <p:cNvPr id="112651" name="Text Box 71"/>
          <p:cNvSpPr txBox="1">
            <a:spLocks noChangeArrowheads="1"/>
          </p:cNvSpPr>
          <p:nvPr/>
        </p:nvSpPr>
        <p:spPr bwMode="auto">
          <a:xfrm>
            <a:off x="6747020" y="3968462"/>
            <a:ext cx="4297362" cy="5847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0" dirty="0">
                <a:solidFill>
                  <a:schemeClr val="accent2"/>
                </a:solidFill>
                <a:latin typeface="Tahoma" panose="020B0604030504040204" pitchFamily="34" charset="0"/>
              </a:rPr>
              <a:t>Note that Employees and </a:t>
            </a:r>
            <a:r>
              <a:rPr lang="en-US" altLang="en-US" b="1" i="0" dirty="0" err="1">
                <a:solidFill>
                  <a:schemeClr val="accent2"/>
                </a:solidFill>
                <a:latin typeface="Tahoma" panose="020B0604030504040204" pitchFamily="34" charset="0"/>
              </a:rPr>
              <a:t>Works_In</a:t>
            </a:r>
            <a:r>
              <a:rPr lang="en-US" altLang="en-US" b="1" i="0" dirty="0">
                <a:solidFill>
                  <a:schemeClr val="accent2"/>
                </a:solidFill>
                <a:latin typeface="Tahoma" panose="020B0604030504040204" pitchFamily="34" charset="0"/>
              </a:rPr>
              <a:t> are mapped to a single relation, Workers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4896" y="1749743"/>
            <a:ext cx="3495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chemeClr val="accent2"/>
                </a:solidFill>
              </a:rPr>
              <a:t>Workers(S,N,L,D,S)      </a:t>
            </a:r>
          </a:p>
          <a:p>
            <a:r>
              <a:rPr lang="en-US" altLang="en-US" sz="2200" dirty="0" smtClean="0">
                <a:solidFill>
                  <a:schemeClr val="accent2"/>
                </a:solidFill>
              </a:rPr>
              <a:t>Departments(D,M,B)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Lots associated with workers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74" name="Rectangle 5"/>
          <p:cNvSpPr txBox="1">
            <a:spLocks noChangeArrowheads="1"/>
          </p:cNvSpPr>
          <p:nvPr/>
        </p:nvSpPr>
        <p:spPr>
          <a:xfrm>
            <a:off x="1146463" y="4553236"/>
            <a:ext cx="4419600" cy="150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Fix redundancy by decomposing Workers: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</a:rPr>
              <a:t>    </a:t>
            </a:r>
            <a:r>
              <a:rPr lang="en-US" altLang="en-US" dirty="0" smtClean="0">
                <a:solidFill>
                  <a:schemeClr val="accent2"/>
                </a:solidFill>
              </a:rPr>
              <a:t>Workers2(S,N,D,S)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    </a:t>
            </a:r>
            <a:r>
              <a:rPr lang="en-US" altLang="en-US" dirty="0" err="1" smtClean="0">
                <a:solidFill>
                  <a:schemeClr val="accent2"/>
                </a:solidFill>
              </a:rPr>
              <a:t>Dept_Lots</a:t>
            </a:r>
            <a:r>
              <a:rPr lang="en-US" altLang="en-US" dirty="0" smtClean="0">
                <a:solidFill>
                  <a:schemeClr val="accent2"/>
                </a:solidFill>
              </a:rPr>
              <a:t>(D,L)</a:t>
            </a:r>
          </a:p>
        </p:txBody>
      </p:sp>
      <p:sp>
        <p:nvSpPr>
          <p:cNvPr id="75" name="Rectangle 5"/>
          <p:cNvSpPr txBox="1">
            <a:spLocks noChangeArrowheads="1"/>
          </p:cNvSpPr>
          <p:nvPr/>
        </p:nvSpPr>
        <p:spPr>
          <a:xfrm>
            <a:off x="1047750" y="1438449"/>
            <a:ext cx="4419600" cy="4635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1st diagram translated:           </a:t>
            </a:r>
          </a:p>
          <a:p>
            <a:endParaRPr lang="en-US" altLang="en-US" sz="2400" dirty="0" smtClean="0"/>
          </a:p>
          <a:p>
            <a:pPr lvl="1"/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95330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build="p"/>
      <p:bldP spid="112651" grpId="0" animBg="1"/>
      <p:bldP spid="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Refining an ER Diagram</a:t>
            </a:r>
          </a:p>
        </p:txBody>
      </p:sp>
      <p:grpSp>
        <p:nvGrpSpPr>
          <p:cNvPr id="112647" name="Group 7"/>
          <p:cNvGrpSpPr>
            <a:grpSpLocks/>
          </p:cNvGrpSpPr>
          <p:nvPr/>
        </p:nvGrpSpPr>
        <p:grpSpPr bwMode="auto">
          <a:xfrm>
            <a:off x="5638800" y="1752600"/>
            <a:ext cx="4910138" cy="1754188"/>
            <a:chOff x="2592" y="1104"/>
            <a:chExt cx="3093" cy="1105"/>
          </a:xfrm>
        </p:grpSpPr>
        <p:sp>
          <p:nvSpPr>
            <p:cNvPr id="112684" name="Freeform 8"/>
            <p:cNvSpPr>
              <a:spLocks/>
            </p:cNvSpPr>
            <p:nvPr/>
          </p:nvSpPr>
          <p:spPr bwMode="auto">
            <a:xfrm>
              <a:off x="2996" y="1252"/>
              <a:ext cx="450" cy="266"/>
            </a:xfrm>
            <a:custGeom>
              <a:avLst/>
              <a:gdLst>
                <a:gd name="T0" fmla="*/ 449 w 450"/>
                <a:gd name="T1" fmla="*/ 120 h 266"/>
                <a:gd name="T2" fmla="*/ 442 w 450"/>
                <a:gd name="T3" fmla="*/ 97 h 266"/>
                <a:gd name="T4" fmla="*/ 428 w 450"/>
                <a:gd name="T5" fmla="*/ 76 h 266"/>
                <a:gd name="T6" fmla="*/ 409 w 450"/>
                <a:gd name="T7" fmla="*/ 56 h 266"/>
                <a:gd name="T8" fmla="*/ 383 w 450"/>
                <a:gd name="T9" fmla="*/ 39 h 266"/>
                <a:gd name="T10" fmla="*/ 353 w 450"/>
                <a:gd name="T11" fmla="*/ 23 h 266"/>
                <a:gd name="T12" fmla="*/ 319 w 450"/>
                <a:gd name="T13" fmla="*/ 13 h 266"/>
                <a:gd name="T14" fmla="*/ 282 w 450"/>
                <a:gd name="T15" fmla="*/ 3 h 266"/>
                <a:gd name="T16" fmla="*/ 243 w 450"/>
                <a:gd name="T17" fmla="*/ 0 h 266"/>
                <a:gd name="T18" fmla="*/ 205 w 450"/>
                <a:gd name="T19" fmla="*/ 0 h 266"/>
                <a:gd name="T20" fmla="*/ 166 w 450"/>
                <a:gd name="T21" fmla="*/ 3 h 266"/>
                <a:gd name="T22" fmla="*/ 129 w 450"/>
                <a:gd name="T23" fmla="*/ 13 h 266"/>
                <a:gd name="T24" fmla="*/ 95 w 450"/>
                <a:gd name="T25" fmla="*/ 23 h 266"/>
                <a:gd name="T26" fmla="*/ 65 w 450"/>
                <a:gd name="T27" fmla="*/ 39 h 266"/>
                <a:gd name="T28" fmla="*/ 39 w 450"/>
                <a:gd name="T29" fmla="*/ 56 h 266"/>
                <a:gd name="T30" fmla="*/ 20 w 450"/>
                <a:gd name="T31" fmla="*/ 76 h 266"/>
                <a:gd name="T32" fmla="*/ 6 w 450"/>
                <a:gd name="T33" fmla="*/ 97 h 266"/>
                <a:gd name="T34" fmla="*/ 0 w 450"/>
                <a:gd name="T35" fmla="*/ 120 h 266"/>
                <a:gd name="T36" fmla="*/ 0 w 450"/>
                <a:gd name="T37" fmla="*/ 142 h 266"/>
                <a:gd name="T38" fmla="*/ 6 w 450"/>
                <a:gd name="T39" fmla="*/ 166 h 266"/>
                <a:gd name="T40" fmla="*/ 20 w 450"/>
                <a:gd name="T41" fmla="*/ 187 h 266"/>
                <a:gd name="T42" fmla="*/ 39 w 450"/>
                <a:gd name="T43" fmla="*/ 208 h 266"/>
                <a:gd name="T44" fmla="*/ 65 w 450"/>
                <a:gd name="T45" fmla="*/ 225 h 266"/>
                <a:gd name="T46" fmla="*/ 95 w 450"/>
                <a:gd name="T47" fmla="*/ 240 h 266"/>
                <a:gd name="T48" fmla="*/ 129 w 450"/>
                <a:gd name="T49" fmla="*/ 251 h 266"/>
                <a:gd name="T50" fmla="*/ 166 w 450"/>
                <a:gd name="T51" fmla="*/ 259 h 266"/>
                <a:gd name="T52" fmla="*/ 205 w 450"/>
                <a:gd name="T53" fmla="*/ 263 h 266"/>
                <a:gd name="T54" fmla="*/ 243 w 450"/>
                <a:gd name="T55" fmla="*/ 263 h 266"/>
                <a:gd name="T56" fmla="*/ 282 w 450"/>
                <a:gd name="T57" fmla="*/ 259 h 266"/>
                <a:gd name="T58" fmla="*/ 319 w 450"/>
                <a:gd name="T59" fmla="*/ 251 h 266"/>
                <a:gd name="T60" fmla="*/ 353 w 450"/>
                <a:gd name="T61" fmla="*/ 240 h 266"/>
                <a:gd name="T62" fmla="*/ 383 w 450"/>
                <a:gd name="T63" fmla="*/ 225 h 266"/>
                <a:gd name="T64" fmla="*/ 409 w 450"/>
                <a:gd name="T65" fmla="*/ 208 h 266"/>
                <a:gd name="T66" fmla="*/ 428 w 450"/>
                <a:gd name="T67" fmla="*/ 187 h 266"/>
                <a:gd name="T68" fmla="*/ 442 w 450"/>
                <a:gd name="T69" fmla="*/ 166 h 266"/>
                <a:gd name="T70" fmla="*/ 449 w 450"/>
                <a:gd name="T71" fmla="*/ 142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5" y="108"/>
                  </a:lnTo>
                  <a:lnTo>
                    <a:pt x="442" y="97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8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2" y="3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3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39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7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2"/>
                  </a:lnTo>
                  <a:lnTo>
                    <a:pt x="3" y="154"/>
                  </a:lnTo>
                  <a:lnTo>
                    <a:pt x="6" y="166"/>
                  </a:lnTo>
                  <a:lnTo>
                    <a:pt x="12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39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5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3" y="265"/>
                  </a:lnTo>
                  <a:lnTo>
                    <a:pt x="243" y="263"/>
                  </a:lnTo>
                  <a:lnTo>
                    <a:pt x="263" y="262"/>
                  </a:lnTo>
                  <a:lnTo>
                    <a:pt x="282" y="259"/>
                  </a:lnTo>
                  <a:lnTo>
                    <a:pt x="300" y="255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8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8" y="198"/>
                  </a:lnTo>
                  <a:lnTo>
                    <a:pt x="428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5" y="154"/>
                  </a:lnTo>
                  <a:lnTo>
                    <a:pt x="449" y="142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5" name="Freeform 9"/>
            <p:cNvSpPr>
              <a:spLocks/>
            </p:cNvSpPr>
            <p:nvPr/>
          </p:nvSpPr>
          <p:spPr bwMode="auto">
            <a:xfrm>
              <a:off x="4389" y="1454"/>
              <a:ext cx="451" cy="266"/>
            </a:xfrm>
            <a:custGeom>
              <a:avLst/>
              <a:gdLst>
                <a:gd name="T0" fmla="*/ 448 w 451"/>
                <a:gd name="T1" fmla="*/ 120 h 266"/>
                <a:gd name="T2" fmla="*/ 441 w 451"/>
                <a:gd name="T3" fmla="*/ 98 h 266"/>
                <a:gd name="T4" fmla="*/ 429 w 451"/>
                <a:gd name="T5" fmla="*/ 76 h 266"/>
                <a:gd name="T6" fmla="*/ 409 w 451"/>
                <a:gd name="T7" fmla="*/ 56 h 266"/>
                <a:gd name="T8" fmla="*/ 383 w 451"/>
                <a:gd name="T9" fmla="*/ 39 h 266"/>
                <a:gd name="T10" fmla="*/ 353 w 451"/>
                <a:gd name="T11" fmla="*/ 24 h 266"/>
                <a:gd name="T12" fmla="*/ 319 w 451"/>
                <a:gd name="T13" fmla="*/ 13 h 266"/>
                <a:gd name="T14" fmla="*/ 283 w 451"/>
                <a:gd name="T15" fmla="*/ 5 h 266"/>
                <a:gd name="T16" fmla="*/ 243 w 451"/>
                <a:gd name="T17" fmla="*/ 0 h 266"/>
                <a:gd name="T18" fmla="*/ 205 w 451"/>
                <a:gd name="T19" fmla="*/ 0 h 266"/>
                <a:gd name="T20" fmla="*/ 166 w 451"/>
                <a:gd name="T21" fmla="*/ 5 h 266"/>
                <a:gd name="T22" fmla="*/ 129 w 451"/>
                <a:gd name="T23" fmla="*/ 13 h 266"/>
                <a:gd name="T24" fmla="*/ 95 w 451"/>
                <a:gd name="T25" fmla="*/ 24 h 266"/>
                <a:gd name="T26" fmla="*/ 66 w 451"/>
                <a:gd name="T27" fmla="*/ 39 h 266"/>
                <a:gd name="T28" fmla="*/ 40 w 451"/>
                <a:gd name="T29" fmla="*/ 56 h 266"/>
                <a:gd name="T30" fmla="*/ 20 w 451"/>
                <a:gd name="T31" fmla="*/ 76 h 266"/>
                <a:gd name="T32" fmla="*/ 6 w 451"/>
                <a:gd name="T33" fmla="*/ 98 h 266"/>
                <a:gd name="T34" fmla="*/ 1 w 451"/>
                <a:gd name="T35" fmla="*/ 120 h 266"/>
                <a:gd name="T36" fmla="*/ 1 w 451"/>
                <a:gd name="T37" fmla="*/ 144 h 266"/>
                <a:gd name="T38" fmla="*/ 6 w 451"/>
                <a:gd name="T39" fmla="*/ 166 h 266"/>
                <a:gd name="T40" fmla="*/ 20 w 451"/>
                <a:gd name="T41" fmla="*/ 188 h 266"/>
                <a:gd name="T42" fmla="*/ 40 w 451"/>
                <a:gd name="T43" fmla="*/ 208 h 266"/>
                <a:gd name="T44" fmla="*/ 66 w 451"/>
                <a:gd name="T45" fmla="*/ 225 h 266"/>
                <a:gd name="T46" fmla="*/ 95 w 451"/>
                <a:gd name="T47" fmla="*/ 240 h 266"/>
                <a:gd name="T48" fmla="*/ 129 w 451"/>
                <a:gd name="T49" fmla="*/ 251 h 266"/>
                <a:gd name="T50" fmla="*/ 166 w 451"/>
                <a:gd name="T51" fmla="*/ 259 h 266"/>
                <a:gd name="T52" fmla="*/ 205 w 451"/>
                <a:gd name="T53" fmla="*/ 265 h 266"/>
                <a:gd name="T54" fmla="*/ 243 w 451"/>
                <a:gd name="T55" fmla="*/ 265 h 266"/>
                <a:gd name="T56" fmla="*/ 283 w 451"/>
                <a:gd name="T57" fmla="*/ 259 h 266"/>
                <a:gd name="T58" fmla="*/ 319 w 451"/>
                <a:gd name="T59" fmla="*/ 251 h 266"/>
                <a:gd name="T60" fmla="*/ 353 w 451"/>
                <a:gd name="T61" fmla="*/ 240 h 266"/>
                <a:gd name="T62" fmla="*/ 383 w 451"/>
                <a:gd name="T63" fmla="*/ 225 h 266"/>
                <a:gd name="T64" fmla="*/ 409 w 451"/>
                <a:gd name="T65" fmla="*/ 208 h 266"/>
                <a:gd name="T66" fmla="*/ 429 w 451"/>
                <a:gd name="T67" fmla="*/ 188 h 266"/>
                <a:gd name="T68" fmla="*/ 441 w 451"/>
                <a:gd name="T69" fmla="*/ 166 h 266"/>
                <a:gd name="T70" fmla="*/ 448 w 451"/>
                <a:gd name="T71" fmla="*/ 144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1" h="266">
                  <a:moveTo>
                    <a:pt x="450" y="132"/>
                  </a:move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4"/>
                  </a:lnTo>
                  <a:lnTo>
                    <a:pt x="336" y="17"/>
                  </a:lnTo>
                  <a:lnTo>
                    <a:pt x="319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4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6"/>
                  </a:lnTo>
                  <a:lnTo>
                    <a:pt x="6" y="166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6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5"/>
                  </a:lnTo>
                  <a:lnTo>
                    <a:pt x="225" y="265"/>
                  </a:lnTo>
                  <a:lnTo>
                    <a:pt x="243" y="265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1" y="257"/>
                  </a:lnTo>
                  <a:lnTo>
                    <a:pt x="319" y="251"/>
                  </a:lnTo>
                  <a:lnTo>
                    <a:pt x="336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7"/>
                  </a:lnTo>
                  <a:lnTo>
                    <a:pt x="441" y="166"/>
                  </a:lnTo>
                  <a:lnTo>
                    <a:pt x="446" y="156"/>
                  </a:lnTo>
                  <a:lnTo>
                    <a:pt x="448" y="144"/>
                  </a:lnTo>
                  <a:lnTo>
                    <a:pt x="45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6" name="Freeform 10"/>
            <p:cNvSpPr>
              <a:spLocks/>
            </p:cNvSpPr>
            <p:nvPr/>
          </p:nvSpPr>
          <p:spPr bwMode="auto">
            <a:xfrm>
              <a:off x="5184" y="1454"/>
              <a:ext cx="481" cy="266"/>
            </a:xfrm>
            <a:custGeom>
              <a:avLst/>
              <a:gdLst>
                <a:gd name="T0" fmla="*/ 0 w 481"/>
                <a:gd name="T1" fmla="*/ 144 h 266"/>
                <a:gd name="T2" fmla="*/ 7 w 481"/>
                <a:gd name="T3" fmla="*/ 166 h 266"/>
                <a:gd name="T4" fmla="*/ 22 w 481"/>
                <a:gd name="T5" fmla="*/ 188 h 266"/>
                <a:gd name="T6" fmla="*/ 42 w 481"/>
                <a:gd name="T7" fmla="*/ 208 h 266"/>
                <a:gd name="T8" fmla="*/ 69 w 481"/>
                <a:gd name="T9" fmla="*/ 225 h 266"/>
                <a:gd name="T10" fmla="*/ 102 w 481"/>
                <a:gd name="T11" fmla="*/ 240 h 266"/>
                <a:gd name="T12" fmla="*/ 138 w 481"/>
                <a:gd name="T13" fmla="*/ 251 h 266"/>
                <a:gd name="T14" fmla="*/ 178 w 481"/>
                <a:gd name="T15" fmla="*/ 259 h 266"/>
                <a:gd name="T16" fmla="*/ 219 w 481"/>
                <a:gd name="T17" fmla="*/ 265 h 266"/>
                <a:gd name="T18" fmla="*/ 260 w 481"/>
                <a:gd name="T19" fmla="*/ 265 h 266"/>
                <a:gd name="T20" fmla="*/ 301 w 481"/>
                <a:gd name="T21" fmla="*/ 259 h 266"/>
                <a:gd name="T22" fmla="*/ 341 w 481"/>
                <a:gd name="T23" fmla="*/ 251 h 266"/>
                <a:gd name="T24" fmla="*/ 377 w 481"/>
                <a:gd name="T25" fmla="*/ 240 h 266"/>
                <a:gd name="T26" fmla="*/ 410 w 481"/>
                <a:gd name="T27" fmla="*/ 225 h 266"/>
                <a:gd name="T28" fmla="*/ 436 w 481"/>
                <a:gd name="T29" fmla="*/ 208 h 266"/>
                <a:gd name="T30" fmla="*/ 457 w 481"/>
                <a:gd name="T31" fmla="*/ 187 h 266"/>
                <a:gd name="T32" fmla="*/ 472 w 481"/>
                <a:gd name="T33" fmla="*/ 166 h 266"/>
                <a:gd name="T34" fmla="*/ 478 w 481"/>
                <a:gd name="T35" fmla="*/ 144 h 266"/>
                <a:gd name="T36" fmla="*/ 478 w 481"/>
                <a:gd name="T37" fmla="*/ 120 h 266"/>
                <a:gd name="T38" fmla="*/ 472 w 481"/>
                <a:gd name="T39" fmla="*/ 98 h 266"/>
                <a:gd name="T40" fmla="*/ 457 w 481"/>
                <a:gd name="T41" fmla="*/ 76 h 266"/>
                <a:gd name="T42" fmla="*/ 436 w 481"/>
                <a:gd name="T43" fmla="*/ 56 h 266"/>
                <a:gd name="T44" fmla="*/ 410 w 481"/>
                <a:gd name="T45" fmla="*/ 39 h 266"/>
                <a:gd name="T46" fmla="*/ 377 w 481"/>
                <a:gd name="T47" fmla="*/ 23 h 266"/>
                <a:gd name="T48" fmla="*/ 341 w 481"/>
                <a:gd name="T49" fmla="*/ 13 h 266"/>
                <a:gd name="T50" fmla="*/ 301 w 481"/>
                <a:gd name="T51" fmla="*/ 5 h 266"/>
                <a:gd name="T52" fmla="*/ 260 w 481"/>
                <a:gd name="T53" fmla="*/ 0 h 266"/>
                <a:gd name="T54" fmla="*/ 219 w 481"/>
                <a:gd name="T55" fmla="*/ 0 h 266"/>
                <a:gd name="T56" fmla="*/ 177 w 481"/>
                <a:gd name="T57" fmla="*/ 5 h 266"/>
                <a:gd name="T58" fmla="*/ 138 w 481"/>
                <a:gd name="T59" fmla="*/ 13 h 266"/>
                <a:gd name="T60" fmla="*/ 102 w 481"/>
                <a:gd name="T61" fmla="*/ 24 h 266"/>
                <a:gd name="T62" fmla="*/ 69 w 481"/>
                <a:gd name="T63" fmla="*/ 39 h 266"/>
                <a:gd name="T64" fmla="*/ 42 w 481"/>
                <a:gd name="T65" fmla="*/ 56 h 266"/>
                <a:gd name="T66" fmla="*/ 22 w 481"/>
                <a:gd name="T67" fmla="*/ 76 h 266"/>
                <a:gd name="T68" fmla="*/ 7 w 481"/>
                <a:gd name="T69" fmla="*/ 98 h 266"/>
                <a:gd name="T70" fmla="*/ 0 w 481"/>
                <a:gd name="T71" fmla="*/ 120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81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7" y="166"/>
                  </a:lnTo>
                  <a:lnTo>
                    <a:pt x="13" y="177"/>
                  </a:lnTo>
                  <a:lnTo>
                    <a:pt x="22" y="188"/>
                  </a:lnTo>
                  <a:lnTo>
                    <a:pt x="31" y="199"/>
                  </a:lnTo>
                  <a:lnTo>
                    <a:pt x="42" y="208"/>
                  </a:lnTo>
                  <a:lnTo>
                    <a:pt x="56" y="217"/>
                  </a:lnTo>
                  <a:lnTo>
                    <a:pt x="69" y="225"/>
                  </a:lnTo>
                  <a:lnTo>
                    <a:pt x="86" y="233"/>
                  </a:lnTo>
                  <a:lnTo>
                    <a:pt x="102" y="240"/>
                  </a:lnTo>
                  <a:lnTo>
                    <a:pt x="119" y="246"/>
                  </a:lnTo>
                  <a:lnTo>
                    <a:pt x="138" y="251"/>
                  </a:lnTo>
                  <a:lnTo>
                    <a:pt x="157" y="257"/>
                  </a:lnTo>
                  <a:lnTo>
                    <a:pt x="178" y="259"/>
                  </a:lnTo>
                  <a:lnTo>
                    <a:pt x="198" y="262"/>
                  </a:lnTo>
                  <a:lnTo>
                    <a:pt x="219" y="265"/>
                  </a:lnTo>
                  <a:lnTo>
                    <a:pt x="239" y="265"/>
                  </a:lnTo>
                  <a:lnTo>
                    <a:pt x="260" y="265"/>
                  </a:lnTo>
                  <a:lnTo>
                    <a:pt x="281" y="262"/>
                  </a:lnTo>
                  <a:lnTo>
                    <a:pt x="301" y="259"/>
                  </a:lnTo>
                  <a:lnTo>
                    <a:pt x="321" y="257"/>
                  </a:lnTo>
                  <a:lnTo>
                    <a:pt x="341" y="251"/>
                  </a:lnTo>
                  <a:lnTo>
                    <a:pt x="360" y="246"/>
                  </a:lnTo>
                  <a:lnTo>
                    <a:pt x="377" y="240"/>
                  </a:lnTo>
                  <a:lnTo>
                    <a:pt x="393" y="233"/>
                  </a:lnTo>
                  <a:lnTo>
                    <a:pt x="410" y="225"/>
                  </a:lnTo>
                  <a:lnTo>
                    <a:pt x="423" y="217"/>
                  </a:lnTo>
                  <a:lnTo>
                    <a:pt x="436" y="208"/>
                  </a:lnTo>
                  <a:lnTo>
                    <a:pt x="447" y="198"/>
                  </a:lnTo>
                  <a:lnTo>
                    <a:pt x="457" y="187"/>
                  </a:lnTo>
                  <a:lnTo>
                    <a:pt x="465" y="177"/>
                  </a:lnTo>
                  <a:lnTo>
                    <a:pt x="472" y="166"/>
                  </a:lnTo>
                  <a:lnTo>
                    <a:pt x="476" y="156"/>
                  </a:lnTo>
                  <a:lnTo>
                    <a:pt x="478" y="144"/>
                  </a:lnTo>
                  <a:lnTo>
                    <a:pt x="480" y="132"/>
                  </a:lnTo>
                  <a:lnTo>
                    <a:pt x="478" y="120"/>
                  </a:lnTo>
                  <a:lnTo>
                    <a:pt x="476" y="108"/>
                  </a:lnTo>
                  <a:lnTo>
                    <a:pt x="472" y="98"/>
                  </a:lnTo>
                  <a:lnTo>
                    <a:pt x="465" y="86"/>
                  </a:lnTo>
                  <a:lnTo>
                    <a:pt x="457" y="76"/>
                  </a:lnTo>
                  <a:lnTo>
                    <a:pt x="447" y="65"/>
                  </a:lnTo>
                  <a:lnTo>
                    <a:pt x="436" y="56"/>
                  </a:lnTo>
                  <a:lnTo>
                    <a:pt x="423" y="47"/>
                  </a:lnTo>
                  <a:lnTo>
                    <a:pt x="410" y="39"/>
                  </a:lnTo>
                  <a:lnTo>
                    <a:pt x="393" y="31"/>
                  </a:lnTo>
                  <a:lnTo>
                    <a:pt x="377" y="23"/>
                  </a:lnTo>
                  <a:lnTo>
                    <a:pt x="360" y="17"/>
                  </a:lnTo>
                  <a:lnTo>
                    <a:pt x="341" y="13"/>
                  </a:lnTo>
                  <a:lnTo>
                    <a:pt x="321" y="7"/>
                  </a:lnTo>
                  <a:lnTo>
                    <a:pt x="301" y="5"/>
                  </a:lnTo>
                  <a:lnTo>
                    <a:pt x="281" y="2"/>
                  </a:lnTo>
                  <a:lnTo>
                    <a:pt x="260" y="0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2"/>
                  </a:lnTo>
                  <a:lnTo>
                    <a:pt x="177" y="5"/>
                  </a:lnTo>
                  <a:lnTo>
                    <a:pt x="157" y="7"/>
                  </a:lnTo>
                  <a:lnTo>
                    <a:pt x="138" y="13"/>
                  </a:lnTo>
                  <a:lnTo>
                    <a:pt x="119" y="18"/>
                  </a:lnTo>
                  <a:lnTo>
                    <a:pt x="102" y="24"/>
                  </a:lnTo>
                  <a:lnTo>
                    <a:pt x="84" y="31"/>
                  </a:lnTo>
                  <a:lnTo>
                    <a:pt x="69" y="39"/>
                  </a:lnTo>
                  <a:lnTo>
                    <a:pt x="56" y="47"/>
                  </a:lnTo>
                  <a:lnTo>
                    <a:pt x="42" y="56"/>
                  </a:lnTo>
                  <a:lnTo>
                    <a:pt x="31" y="66"/>
                  </a:lnTo>
                  <a:lnTo>
                    <a:pt x="22" y="76"/>
                  </a:lnTo>
                  <a:lnTo>
                    <a:pt x="13" y="87"/>
                  </a:lnTo>
                  <a:lnTo>
                    <a:pt x="7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7" name="Freeform 11"/>
            <p:cNvSpPr>
              <a:spLocks/>
            </p:cNvSpPr>
            <p:nvPr/>
          </p:nvSpPr>
          <p:spPr bwMode="auto">
            <a:xfrm>
              <a:off x="3894" y="1104"/>
              <a:ext cx="450" cy="266"/>
            </a:xfrm>
            <a:custGeom>
              <a:avLst/>
              <a:gdLst>
                <a:gd name="T0" fmla="*/ 0 w 450"/>
                <a:gd name="T1" fmla="*/ 144 h 266"/>
                <a:gd name="T2" fmla="*/ 8 w 450"/>
                <a:gd name="T3" fmla="*/ 166 h 266"/>
                <a:gd name="T4" fmla="*/ 20 w 450"/>
                <a:gd name="T5" fmla="*/ 188 h 266"/>
                <a:gd name="T6" fmla="*/ 40 w 450"/>
                <a:gd name="T7" fmla="*/ 208 h 266"/>
                <a:gd name="T8" fmla="*/ 65 w 450"/>
                <a:gd name="T9" fmla="*/ 226 h 266"/>
                <a:gd name="T10" fmla="*/ 95 w 450"/>
                <a:gd name="T11" fmla="*/ 241 h 266"/>
                <a:gd name="T12" fmla="*/ 129 w 450"/>
                <a:gd name="T13" fmla="*/ 253 h 266"/>
                <a:gd name="T14" fmla="*/ 166 w 450"/>
                <a:gd name="T15" fmla="*/ 259 h 266"/>
                <a:gd name="T16" fmla="*/ 205 w 450"/>
                <a:gd name="T17" fmla="*/ 263 h 266"/>
                <a:gd name="T18" fmla="*/ 244 w 450"/>
                <a:gd name="T19" fmla="*/ 263 h 266"/>
                <a:gd name="T20" fmla="*/ 283 w 450"/>
                <a:gd name="T21" fmla="*/ 259 h 266"/>
                <a:gd name="T22" fmla="*/ 319 w 450"/>
                <a:gd name="T23" fmla="*/ 251 h 266"/>
                <a:gd name="T24" fmla="*/ 353 w 450"/>
                <a:gd name="T25" fmla="*/ 241 h 266"/>
                <a:gd name="T26" fmla="*/ 383 w 450"/>
                <a:gd name="T27" fmla="*/ 225 h 266"/>
                <a:gd name="T28" fmla="*/ 409 w 450"/>
                <a:gd name="T29" fmla="*/ 208 h 266"/>
                <a:gd name="T30" fmla="*/ 428 w 450"/>
                <a:gd name="T31" fmla="*/ 188 h 266"/>
                <a:gd name="T32" fmla="*/ 442 w 450"/>
                <a:gd name="T33" fmla="*/ 166 h 266"/>
                <a:gd name="T34" fmla="*/ 449 w 450"/>
                <a:gd name="T35" fmla="*/ 144 h 266"/>
                <a:gd name="T36" fmla="*/ 449 w 450"/>
                <a:gd name="T37" fmla="*/ 120 h 266"/>
                <a:gd name="T38" fmla="*/ 442 w 450"/>
                <a:gd name="T39" fmla="*/ 98 h 266"/>
                <a:gd name="T40" fmla="*/ 428 w 450"/>
                <a:gd name="T41" fmla="*/ 76 h 266"/>
                <a:gd name="T42" fmla="*/ 409 w 450"/>
                <a:gd name="T43" fmla="*/ 56 h 266"/>
                <a:gd name="T44" fmla="*/ 383 w 450"/>
                <a:gd name="T45" fmla="*/ 39 h 266"/>
                <a:gd name="T46" fmla="*/ 353 w 450"/>
                <a:gd name="T47" fmla="*/ 23 h 266"/>
                <a:gd name="T48" fmla="*/ 319 w 450"/>
                <a:gd name="T49" fmla="*/ 11 h 266"/>
                <a:gd name="T50" fmla="*/ 283 w 450"/>
                <a:gd name="T51" fmla="*/ 3 h 266"/>
                <a:gd name="T52" fmla="*/ 244 w 450"/>
                <a:gd name="T53" fmla="*/ 1 h 266"/>
                <a:gd name="T54" fmla="*/ 205 w 450"/>
                <a:gd name="T55" fmla="*/ 1 h 266"/>
                <a:gd name="T56" fmla="*/ 166 w 450"/>
                <a:gd name="T57" fmla="*/ 3 h 266"/>
                <a:gd name="T58" fmla="*/ 129 w 450"/>
                <a:gd name="T59" fmla="*/ 11 h 266"/>
                <a:gd name="T60" fmla="*/ 95 w 450"/>
                <a:gd name="T61" fmla="*/ 23 h 266"/>
                <a:gd name="T62" fmla="*/ 65 w 450"/>
                <a:gd name="T63" fmla="*/ 39 h 266"/>
                <a:gd name="T64" fmla="*/ 40 w 450"/>
                <a:gd name="T65" fmla="*/ 56 h 266"/>
                <a:gd name="T66" fmla="*/ 20 w 450"/>
                <a:gd name="T67" fmla="*/ 77 h 266"/>
                <a:gd name="T68" fmla="*/ 8 w 450"/>
                <a:gd name="T69" fmla="*/ 98 h 266"/>
                <a:gd name="T70" fmla="*/ 0 w 450"/>
                <a:gd name="T71" fmla="*/ 120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8" y="166"/>
                  </a:lnTo>
                  <a:lnTo>
                    <a:pt x="12" y="178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6"/>
                  </a:lnTo>
                  <a:lnTo>
                    <a:pt x="80" y="233"/>
                  </a:lnTo>
                  <a:lnTo>
                    <a:pt x="95" y="241"/>
                  </a:lnTo>
                  <a:lnTo>
                    <a:pt x="111" y="246"/>
                  </a:lnTo>
                  <a:lnTo>
                    <a:pt x="129" y="253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3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1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8" y="188"/>
                  </a:lnTo>
                  <a:lnTo>
                    <a:pt x="436" y="178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6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8" name="Freeform 12"/>
            <p:cNvSpPr>
              <a:spLocks/>
            </p:cNvSpPr>
            <p:nvPr/>
          </p:nvSpPr>
          <p:spPr bwMode="auto">
            <a:xfrm>
              <a:off x="2592" y="1447"/>
              <a:ext cx="450" cy="265"/>
            </a:xfrm>
            <a:custGeom>
              <a:avLst/>
              <a:gdLst>
                <a:gd name="T0" fmla="*/ 447 w 450"/>
                <a:gd name="T1" fmla="*/ 120 h 265"/>
                <a:gd name="T2" fmla="*/ 442 w 450"/>
                <a:gd name="T3" fmla="*/ 98 h 265"/>
                <a:gd name="T4" fmla="*/ 428 w 450"/>
                <a:gd name="T5" fmla="*/ 75 h 265"/>
                <a:gd name="T6" fmla="*/ 408 w 450"/>
                <a:gd name="T7" fmla="*/ 56 h 265"/>
                <a:gd name="T8" fmla="*/ 383 w 450"/>
                <a:gd name="T9" fmla="*/ 39 h 265"/>
                <a:gd name="T10" fmla="*/ 353 w 450"/>
                <a:gd name="T11" fmla="*/ 23 h 265"/>
                <a:gd name="T12" fmla="*/ 319 w 450"/>
                <a:gd name="T13" fmla="*/ 13 h 265"/>
                <a:gd name="T14" fmla="*/ 283 w 450"/>
                <a:gd name="T15" fmla="*/ 5 h 265"/>
                <a:gd name="T16" fmla="*/ 243 w 450"/>
                <a:gd name="T17" fmla="*/ 1 h 265"/>
                <a:gd name="T18" fmla="*/ 205 w 450"/>
                <a:gd name="T19" fmla="*/ 1 h 265"/>
                <a:gd name="T20" fmla="*/ 166 w 450"/>
                <a:gd name="T21" fmla="*/ 5 h 265"/>
                <a:gd name="T22" fmla="*/ 129 w 450"/>
                <a:gd name="T23" fmla="*/ 13 h 265"/>
                <a:gd name="T24" fmla="*/ 95 w 450"/>
                <a:gd name="T25" fmla="*/ 23 h 265"/>
                <a:gd name="T26" fmla="*/ 65 w 450"/>
                <a:gd name="T27" fmla="*/ 39 h 265"/>
                <a:gd name="T28" fmla="*/ 40 w 450"/>
                <a:gd name="T29" fmla="*/ 56 h 265"/>
                <a:gd name="T30" fmla="*/ 20 w 450"/>
                <a:gd name="T31" fmla="*/ 75 h 265"/>
                <a:gd name="T32" fmla="*/ 6 w 450"/>
                <a:gd name="T33" fmla="*/ 98 h 265"/>
                <a:gd name="T34" fmla="*/ 0 w 450"/>
                <a:gd name="T35" fmla="*/ 120 h 265"/>
                <a:gd name="T36" fmla="*/ 0 w 450"/>
                <a:gd name="T37" fmla="*/ 143 h 265"/>
                <a:gd name="T38" fmla="*/ 6 w 450"/>
                <a:gd name="T39" fmla="*/ 165 h 265"/>
                <a:gd name="T40" fmla="*/ 20 w 450"/>
                <a:gd name="T41" fmla="*/ 188 h 265"/>
                <a:gd name="T42" fmla="*/ 40 w 450"/>
                <a:gd name="T43" fmla="*/ 207 h 265"/>
                <a:gd name="T44" fmla="*/ 65 w 450"/>
                <a:gd name="T45" fmla="*/ 224 h 265"/>
                <a:gd name="T46" fmla="*/ 95 w 450"/>
                <a:gd name="T47" fmla="*/ 240 h 265"/>
                <a:gd name="T48" fmla="*/ 129 w 450"/>
                <a:gd name="T49" fmla="*/ 250 h 265"/>
                <a:gd name="T50" fmla="*/ 166 w 450"/>
                <a:gd name="T51" fmla="*/ 258 h 265"/>
                <a:gd name="T52" fmla="*/ 205 w 450"/>
                <a:gd name="T53" fmla="*/ 264 h 265"/>
                <a:gd name="T54" fmla="*/ 243 w 450"/>
                <a:gd name="T55" fmla="*/ 264 h 265"/>
                <a:gd name="T56" fmla="*/ 283 w 450"/>
                <a:gd name="T57" fmla="*/ 258 h 265"/>
                <a:gd name="T58" fmla="*/ 319 w 450"/>
                <a:gd name="T59" fmla="*/ 250 h 265"/>
                <a:gd name="T60" fmla="*/ 353 w 450"/>
                <a:gd name="T61" fmla="*/ 240 h 265"/>
                <a:gd name="T62" fmla="*/ 383 w 450"/>
                <a:gd name="T63" fmla="*/ 224 h 265"/>
                <a:gd name="T64" fmla="*/ 408 w 450"/>
                <a:gd name="T65" fmla="*/ 207 h 265"/>
                <a:gd name="T66" fmla="*/ 428 w 450"/>
                <a:gd name="T67" fmla="*/ 188 h 265"/>
                <a:gd name="T68" fmla="*/ 442 w 450"/>
                <a:gd name="T69" fmla="*/ 165 h 265"/>
                <a:gd name="T70" fmla="*/ 447 w 450"/>
                <a:gd name="T71" fmla="*/ 143 h 2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5">
                  <a:moveTo>
                    <a:pt x="449" y="132"/>
                  </a:moveTo>
                  <a:lnTo>
                    <a:pt x="447" y="120"/>
                  </a:lnTo>
                  <a:lnTo>
                    <a:pt x="445" y="108"/>
                  </a:lnTo>
                  <a:lnTo>
                    <a:pt x="442" y="98"/>
                  </a:lnTo>
                  <a:lnTo>
                    <a:pt x="435" y="87"/>
                  </a:lnTo>
                  <a:lnTo>
                    <a:pt x="428" y="75"/>
                  </a:lnTo>
                  <a:lnTo>
                    <a:pt x="418" y="66"/>
                  </a:lnTo>
                  <a:lnTo>
                    <a:pt x="408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6" y="7"/>
                  </a:lnTo>
                  <a:lnTo>
                    <a:pt x="129" y="13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5"/>
                  </a:lnTo>
                  <a:lnTo>
                    <a:pt x="12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3"/>
                  </a:lnTo>
                  <a:lnTo>
                    <a:pt x="3" y="154"/>
                  </a:lnTo>
                  <a:lnTo>
                    <a:pt x="6" y="165"/>
                  </a:lnTo>
                  <a:lnTo>
                    <a:pt x="12" y="177"/>
                  </a:lnTo>
                  <a:lnTo>
                    <a:pt x="20" y="188"/>
                  </a:lnTo>
                  <a:lnTo>
                    <a:pt x="29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5" y="224"/>
                  </a:lnTo>
                  <a:lnTo>
                    <a:pt x="80" y="232"/>
                  </a:lnTo>
                  <a:lnTo>
                    <a:pt x="95" y="240"/>
                  </a:lnTo>
                  <a:lnTo>
                    <a:pt x="111" y="245"/>
                  </a:lnTo>
                  <a:lnTo>
                    <a:pt x="129" y="250"/>
                  </a:lnTo>
                  <a:lnTo>
                    <a:pt x="146" y="256"/>
                  </a:lnTo>
                  <a:lnTo>
                    <a:pt x="166" y="258"/>
                  </a:lnTo>
                  <a:lnTo>
                    <a:pt x="185" y="261"/>
                  </a:lnTo>
                  <a:lnTo>
                    <a:pt x="205" y="264"/>
                  </a:lnTo>
                  <a:lnTo>
                    <a:pt x="223" y="264"/>
                  </a:lnTo>
                  <a:lnTo>
                    <a:pt x="243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0" y="256"/>
                  </a:lnTo>
                  <a:lnTo>
                    <a:pt x="319" y="250"/>
                  </a:lnTo>
                  <a:lnTo>
                    <a:pt x="337" y="245"/>
                  </a:lnTo>
                  <a:lnTo>
                    <a:pt x="353" y="240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6" y="216"/>
                  </a:lnTo>
                  <a:lnTo>
                    <a:pt x="408" y="207"/>
                  </a:lnTo>
                  <a:lnTo>
                    <a:pt x="418" y="198"/>
                  </a:lnTo>
                  <a:lnTo>
                    <a:pt x="428" y="188"/>
                  </a:lnTo>
                  <a:lnTo>
                    <a:pt x="435" y="177"/>
                  </a:lnTo>
                  <a:lnTo>
                    <a:pt x="442" y="165"/>
                  </a:lnTo>
                  <a:lnTo>
                    <a:pt x="445" y="154"/>
                  </a:lnTo>
                  <a:lnTo>
                    <a:pt x="447" y="143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9" name="Freeform 13"/>
            <p:cNvSpPr>
              <a:spLocks/>
            </p:cNvSpPr>
            <p:nvPr/>
          </p:nvSpPr>
          <p:spPr bwMode="auto">
            <a:xfrm>
              <a:off x="3417" y="1447"/>
              <a:ext cx="451" cy="265"/>
            </a:xfrm>
            <a:custGeom>
              <a:avLst/>
              <a:gdLst>
                <a:gd name="T0" fmla="*/ 1 w 451"/>
                <a:gd name="T1" fmla="*/ 143 h 265"/>
                <a:gd name="T2" fmla="*/ 8 w 451"/>
                <a:gd name="T3" fmla="*/ 165 h 265"/>
                <a:gd name="T4" fmla="*/ 20 w 451"/>
                <a:gd name="T5" fmla="*/ 188 h 265"/>
                <a:gd name="T6" fmla="*/ 40 w 451"/>
                <a:gd name="T7" fmla="*/ 207 h 265"/>
                <a:gd name="T8" fmla="*/ 66 w 451"/>
                <a:gd name="T9" fmla="*/ 226 h 265"/>
                <a:gd name="T10" fmla="*/ 96 w 451"/>
                <a:gd name="T11" fmla="*/ 240 h 265"/>
                <a:gd name="T12" fmla="*/ 129 w 451"/>
                <a:gd name="T13" fmla="*/ 250 h 265"/>
                <a:gd name="T14" fmla="*/ 166 w 451"/>
                <a:gd name="T15" fmla="*/ 258 h 265"/>
                <a:gd name="T16" fmla="*/ 205 w 451"/>
                <a:gd name="T17" fmla="*/ 264 h 265"/>
                <a:gd name="T18" fmla="*/ 244 w 451"/>
                <a:gd name="T19" fmla="*/ 264 h 265"/>
                <a:gd name="T20" fmla="*/ 283 w 451"/>
                <a:gd name="T21" fmla="*/ 258 h 265"/>
                <a:gd name="T22" fmla="*/ 320 w 451"/>
                <a:gd name="T23" fmla="*/ 250 h 265"/>
                <a:gd name="T24" fmla="*/ 353 w 451"/>
                <a:gd name="T25" fmla="*/ 239 h 265"/>
                <a:gd name="T26" fmla="*/ 383 w 451"/>
                <a:gd name="T27" fmla="*/ 224 h 265"/>
                <a:gd name="T28" fmla="*/ 409 w 451"/>
                <a:gd name="T29" fmla="*/ 207 h 265"/>
                <a:gd name="T30" fmla="*/ 429 w 451"/>
                <a:gd name="T31" fmla="*/ 188 h 265"/>
                <a:gd name="T32" fmla="*/ 441 w 451"/>
                <a:gd name="T33" fmla="*/ 165 h 265"/>
                <a:gd name="T34" fmla="*/ 448 w 451"/>
                <a:gd name="T35" fmla="*/ 143 h 265"/>
                <a:gd name="T36" fmla="*/ 448 w 451"/>
                <a:gd name="T37" fmla="*/ 120 h 265"/>
                <a:gd name="T38" fmla="*/ 441 w 451"/>
                <a:gd name="T39" fmla="*/ 98 h 265"/>
                <a:gd name="T40" fmla="*/ 429 w 451"/>
                <a:gd name="T41" fmla="*/ 75 h 265"/>
                <a:gd name="T42" fmla="*/ 409 w 451"/>
                <a:gd name="T43" fmla="*/ 56 h 265"/>
                <a:gd name="T44" fmla="*/ 383 w 451"/>
                <a:gd name="T45" fmla="*/ 39 h 265"/>
                <a:gd name="T46" fmla="*/ 353 w 451"/>
                <a:gd name="T47" fmla="*/ 23 h 265"/>
                <a:gd name="T48" fmla="*/ 320 w 451"/>
                <a:gd name="T49" fmla="*/ 13 h 265"/>
                <a:gd name="T50" fmla="*/ 283 w 451"/>
                <a:gd name="T51" fmla="*/ 5 h 265"/>
                <a:gd name="T52" fmla="*/ 244 w 451"/>
                <a:gd name="T53" fmla="*/ 1 h 265"/>
                <a:gd name="T54" fmla="*/ 205 w 451"/>
                <a:gd name="T55" fmla="*/ 1 h 265"/>
                <a:gd name="T56" fmla="*/ 166 w 451"/>
                <a:gd name="T57" fmla="*/ 5 h 265"/>
                <a:gd name="T58" fmla="*/ 129 w 451"/>
                <a:gd name="T59" fmla="*/ 13 h 265"/>
                <a:gd name="T60" fmla="*/ 96 w 451"/>
                <a:gd name="T61" fmla="*/ 23 h 265"/>
                <a:gd name="T62" fmla="*/ 66 w 451"/>
                <a:gd name="T63" fmla="*/ 39 h 265"/>
                <a:gd name="T64" fmla="*/ 40 w 451"/>
                <a:gd name="T65" fmla="*/ 56 h 265"/>
                <a:gd name="T66" fmla="*/ 20 w 451"/>
                <a:gd name="T67" fmla="*/ 77 h 265"/>
                <a:gd name="T68" fmla="*/ 8 w 451"/>
                <a:gd name="T69" fmla="*/ 98 h 265"/>
                <a:gd name="T70" fmla="*/ 1 w 451"/>
                <a:gd name="T71" fmla="*/ 120 h 2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1" h="265">
                  <a:moveTo>
                    <a:pt x="0" y="132"/>
                  </a:moveTo>
                  <a:lnTo>
                    <a:pt x="1" y="143"/>
                  </a:lnTo>
                  <a:lnTo>
                    <a:pt x="3" y="154"/>
                  </a:lnTo>
                  <a:lnTo>
                    <a:pt x="8" y="165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6" y="226"/>
                  </a:lnTo>
                  <a:lnTo>
                    <a:pt x="80" y="232"/>
                  </a:lnTo>
                  <a:lnTo>
                    <a:pt x="96" y="240"/>
                  </a:lnTo>
                  <a:lnTo>
                    <a:pt x="113" y="245"/>
                  </a:lnTo>
                  <a:lnTo>
                    <a:pt x="129" y="250"/>
                  </a:lnTo>
                  <a:lnTo>
                    <a:pt x="148" y="256"/>
                  </a:lnTo>
                  <a:lnTo>
                    <a:pt x="166" y="258"/>
                  </a:lnTo>
                  <a:lnTo>
                    <a:pt x="186" y="261"/>
                  </a:lnTo>
                  <a:lnTo>
                    <a:pt x="205" y="264"/>
                  </a:lnTo>
                  <a:lnTo>
                    <a:pt x="225" y="264"/>
                  </a:lnTo>
                  <a:lnTo>
                    <a:pt x="244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1" y="256"/>
                  </a:lnTo>
                  <a:lnTo>
                    <a:pt x="320" y="250"/>
                  </a:lnTo>
                  <a:lnTo>
                    <a:pt x="336" y="245"/>
                  </a:lnTo>
                  <a:lnTo>
                    <a:pt x="353" y="239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7" y="216"/>
                  </a:lnTo>
                  <a:lnTo>
                    <a:pt x="409" y="207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6"/>
                  </a:lnTo>
                  <a:lnTo>
                    <a:pt x="441" y="165"/>
                  </a:lnTo>
                  <a:lnTo>
                    <a:pt x="446" y="154"/>
                  </a:lnTo>
                  <a:lnTo>
                    <a:pt x="448" y="143"/>
                  </a:lnTo>
                  <a:lnTo>
                    <a:pt x="450" y="132"/>
                  </a:ln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5"/>
                  </a:lnTo>
                  <a:lnTo>
                    <a:pt x="419" y="66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6" y="18"/>
                  </a:lnTo>
                  <a:lnTo>
                    <a:pt x="320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5" y="0"/>
                  </a:lnTo>
                  <a:lnTo>
                    <a:pt x="205" y="1"/>
                  </a:lnTo>
                  <a:lnTo>
                    <a:pt x="186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3" y="18"/>
                  </a:lnTo>
                  <a:lnTo>
                    <a:pt x="96" y="23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6"/>
                  </a:lnTo>
                  <a:lnTo>
                    <a:pt x="20" y="77"/>
                  </a:lnTo>
                  <a:lnTo>
                    <a:pt x="13" y="87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0" name="Freeform 14"/>
            <p:cNvSpPr>
              <a:spLocks/>
            </p:cNvSpPr>
            <p:nvPr/>
          </p:nvSpPr>
          <p:spPr bwMode="auto">
            <a:xfrm>
              <a:off x="3792" y="1772"/>
              <a:ext cx="721" cy="437"/>
            </a:xfrm>
            <a:custGeom>
              <a:avLst/>
              <a:gdLst>
                <a:gd name="T0" fmla="*/ 0 w 721"/>
                <a:gd name="T1" fmla="*/ 218 h 437"/>
                <a:gd name="T2" fmla="*/ 354 w 721"/>
                <a:gd name="T3" fmla="*/ 0 h 437"/>
                <a:gd name="T4" fmla="*/ 720 w 721"/>
                <a:gd name="T5" fmla="*/ 227 h 437"/>
                <a:gd name="T6" fmla="*/ 354 w 721"/>
                <a:gd name="T7" fmla="*/ 436 h 437"/>
                <a:gd name="T8" fmla="*/ 0 w 721"/>
                <a:gd name="T9" fmla="*/ 218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1" h="437">
                  <a:moveTo>
                    <a:pt x="0" y="218"/>
                  </a:moveTo>
                  <a:lnTo>
                    <a:pt x="354" y="0"/>
                  </a:lnTo>
                  <a:lnTo>
                    <a:pt x="720" y="227"/>
                  </a:lnTo>
                  <a:lnTo>
                    <a:pt x="354" y="436"/>
                  </a:lnTo>
                  <a:lnTo>
                    <a:pt x="0" y="2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1" name="Freeform 15"/>
            <p:cNvSpPr>
              <a:spLocks/>
            </p:cNvSpPr>
            <p:nvPr/>
          </p:nvSpPr>
          <p:spPr bwMode="auto">
            <a:xfrm>
              <a:off x="4704" y="1881"/>
              <a:ext cx="865" cy="274"/>
            </a:xfrm>
            <a:custGeom>
              <a:avLst/>
              <a:gdLst>
                <a:gd name="T0" fmla="*/ 864 w 865"/>
                <a:gd name="T1" fmla="*/ 273 h 274"/>
                <a:gd name="T2" fmla="*/ 864 w 865"/>
                <a:gd name="T3" fmla="*/ 0 h 274"/>
                <a:gd name="T4" fmla="*/ 0 w 865"/>
                <a:gd name="T5" fmla="*/ 0 h 274"/>
                <a:gd name="T6" fmla="*/ 0 w 865"/>
                <a:gd name="T7" fmla="*/ 273 h 274"/>
                <a:gd name="T8" fmla="*/ 864 w 865"/>
                <a:gd name="T9" fmla="*/ 27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5" h="274">
                  <a:moveTo>
                    <a:pt x="864" y="273"/>
                  </a:moveTo>
                  <a:lnTo>
                    <a:pt x="864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864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2" name="Freeform 16"/>
            <p:cNvSpPr>
              <a:spLocks/>
            </p:cNvSpPr>
            <p:nvPr/>
          </p:nvSpPr>
          <p:spPr bwMode="auto">
            <a:xfrm>
              <a:off x="2784" y="1873"/>
              <a:ext cx="769" cy="274"/>
            </a:xfrm>
            <a:custGeom>
              <a:avLst/>
              <a:gdLst>
                <a:gd name="T0" fmla="*/ 768 w 769"/>
                <a:gd name="T1" fmla="*/ 273 h 274"/>
                <a:gd name="T2" fmla="*/ 768 w 769"/>
                <a:gd name="T3" fmla="*/ 0 h 274"/>
                <a:gd name="T4" fmla="*/ 0 w 769"/>
                <a:gd name="T5" fmla="*/ 0 h 274"/>
                <a:gd name="T6" fmla="*/ 0 w 769"/>
                <a:gd name="T7" fmla="*/ 273 h 274"/>
                <a:gd name="T8" fmla="*/ 768 w 769"/>
                <a:gd name="T9" fmla="*/ 27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274">
                  <a:moveTo>
                    <a:pt x="768" y="27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768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3" name="Freeform 17"/>
            <p:cNvSpPr>
              <a:spLocks/>
            </p:cNvSpPr>
            <p:nvPr/>
          </p:nvSpPr>
          <p:spPr bwMode="auto">
            <a:xfrm>
              <a:off x="4794" y="1260"/>
              <a:ext cx="450" cy="266"/>
            </a:xfrm>
            <a:custGeom>
              <a:avLst/>
              <a:gdLst>
                <a:gd name="T0" fmla="*/ 449 w 450"/>
                <a:gd name="T1" fmla="*/ 120 h 266"/>
                <a:gd name="T2" fmla="*/ 442 w 450"/>
                <a:gd name="T3" fmla="*/ 98 h 266"/>
                <a:gd name="T4" fmla="*/ 429 w 450"/>
                <a:gd name="T5" fmla="*/ 76 h 266"/>
                <a:gd name="T6" fmla="*/ 409 w 450"/>
                <a:gd name="T7" fmla="*/ 56 h 266"/>
                <a:gd name="T8" fmla="*/ 383 w 450"/>
                <a:gd name="T9" fmla="*/ 38 h 266"/>
                <a:gd name="T10" fmla="*/ 353 w 450"/>
                <a:gd name="T11" fmla="*/ 23 h 266"/>
                <a:gd name="T12" fmla="*/ 319 w 450"/>
                <a:gd name="T13" fmla="*/ 11 h 266"/>
                <a:gd name="T14" fmla="*/ 283 w 450"/>
                <a:gd name="T15" fmla="*/ 3 h 266"/>
                <a:gd name="T16" fmla="*/ 244 w 450"/>
                <a:gd name="T17" fmla="*/ 0 h 266"/>
                <a:gd name="T18" fmla="*/ 205 w 450"/>
                <a:gd name="T19" fmla="*/ 0 h 266"/>
                <a:gd name="T20" fmla="*/ 166 w 450"/>
                <a:gd name="T21" fmla="*/ 3 h 266"/>
                <a:gd name="T22" fmla="*/ 129 w 450"/>
                <a:gd name="T23" fmla="*/ 11 h 266"/>
                <a:gd name="T24" fmla="*/ 95 w 450"/>
                <a:gd name="T25" fmla="*/ 23 h 266"/>
                <a:gd name="T26" fmla="*/ 65 w 450"/>
                <a:gd name="T27" fmla="*/ 38 h 266"/>
                <a:gd name="T28" fmla="*/ 40 w 450"/>
                <a:gd name="T29" fmla="*/ 56 h 266"/>
                <a:gd name="T30" fmla="*/ 20 w 450"/>
                <a:gd name="T31" fmla="*/ 76 h 266"/>
                <a:gd name="T32" fmla="*/ 8 w 450"/>
                <a:gd name="T33" fmla="*/ 98 h 266"/>
                <a:gd name="T34" fmla="*/ 1 w 450"/>
                <a:gd name="T35" fmla="*/ 120 h 266"/>
                <a:gd name="T36" fmla="*/ 1 w 450"/>
                <a:gd name="T37" fmla="*/ 144 h 266"/>
                <a:gd name="T38" fmla="*/ 8 w 450"/>
                <a:gd name="T39" fmla="*/ 166 h 266"/>
                <a:gd name="T40" fmla="*/ 20 w 450"/>
                <a:gd name="T41" fmla="*/ 187 h 266"/>
                <a:gd name="T42" fmla="*/ 40 w 450"/>
                <a:gd name="T43" fmla="*/ 208 h 266"/>
                <a:gd name="T44" fmla="*/ 65 w 450"/>
                <a:gd name="T45" fmla="*/ 225 h 266"/>
                <a:gd name="T46" fmla="*/ 95 w 450"/>
                <a:gd name="T47" fmla="*/ 240 h 266"/>
                <a:gd name="T48" fmla="*/ 129 w 450"/>
                <a:gd name="T49" fmla="*/ 251 h 266"/>
                <a:gd name="T50" fmla="*/ 166 w 450"/>
                <a:gd name="T51" fmla="*/ 259 h 266"/>
                <a:gd name="T52" fmla="*/ 205 w 450"/>
                <a:gd name="T53" fmla="*/ 263 h 266"/>
                <a:gd name="T54" fmla="*/ 244 w 450"/>
                <a:gd name="T55" fmla="*/ 263 h 266"/>
                <a:gd name="T56" fmla="*/ 283 w 450"/>
                <a:gd name="T57" fmla="*/ 259 h 266"/>
                <a:gd name="T58" fmla="*/ 319 w 450"/>
                <a:gd name="T59" fmla="*/ 251 h 266"/>
                <a:gd name="T60" fmla="*/ 353 w 450"/>
                <a:gd name="T61" fmla="*/ 240 h 266"/>
                <a:gd name="T62" fmla="*/ 383 w 450"/>
                <a:gd name="T63" fmla="*/ 225 h 266"/>
                <a:gd name="T64" fmla="*/ 409 w 450"/>
                <a:gd name="T65" fmla="*/ 208 h 266"/>
                <a:gd name="T66" fmla="*/ 429 w 450"/>
                <a:gd name="T67" fmla="*/ 187 h 266"/>
                <a:gd name="T68" fmla="*/ 442 w 450"/>
                <a:gd name="T69" fmla="*/ 166 h 266"/>
                <a:gd name="T70" fmla="*/ 449 w 450"/>
                <a:gd name="T71" fmla="*/ 144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8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1"/>
                  </a:lnTo>
                  <a:lnTo>
                    <a:pt x="244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1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8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6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4"/>
                  </a:lnTo>
                  <a:lnTo>
                    <a:pt x="8" y="166"/>
                  </a:lnTo>
                  <a:lnTo>
                    <a:pt x="13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7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94" name="Rectangle 18"/>
            <p:cNvSpPr>
              <a:spLocks noChangeArrowheads="1"/>
            </p:cNvSpPr>
            <p:nvPr/>
          </p:nvSpPr>
          <p:spPr bwMode="auto">
            <a:xfrm>
              <a:off x="3481" y="1486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112695" name="Rectangle 19"/>
            <p:cNvSpPr>
              <a:spLocks noChangeArrowheads="1"/>
            </p:cNvSpPr>
            <p:nvPr/>
          </p:nvSpPr>
          <p:spPr bwMode="auto">
            <a:xfrm>
              <a:off x="4759" y="1282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112696" name="Rectangle 20"/>
            <p:cNvSpPr>
              <a:spLocks noChangeArrowheads="1"/>
            </p:cNvSpPr>
            <p:nvPr/>
          </p:nvSpPr>
          <p:spPr bwMode="auto">
            <a:xfrm>
              <a:off x="5144" y="1486"/>
              <a:ext cx="5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112697" name="Rectangle 21"/>
            <p:cNvSpPr>
              <a:spLocks noChangeArrowheads="1"/>
            </p:cNvSpPr>
            <p:nvPr/>
          </p:nvSpPr>
          <p:spPr bwMode="auto">
            <a:xfrm>
              <a:off x="4441" y="1486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112698" name="Rectangle 22"/>
            <p:cNvSpPr>
              <a:spLocks noChangeArrowheads="1"/>
            </p:cNvSpPr>
            <p:nvPr/>
          </p:nvSpPr>
          <p:spPr bwMode="auto">
            <a:xfrm>
              <a:off x="3930" y="1142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112699" name="Rectangle 23"/>
            <p:cNvSpPr>
              <a:spLocks noChangeArrowheads="1"/>
            </p:cNvSpPr>
            <p:nvPr/>
          </p:nvSpPr>
          <p:spPr bwMode="auto">
            <a:xfrm>
              <a:off x="3027" y="1274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112700" name="Rectangle 24"/>
            <p:cNvSpPr>
              <a:spLocks noChangeArrowheads="1"/>
            </p:cNvSpPr>
            <p:nvPr/>
          </p:nvSpPr>
          <p:spPr bwMode="auto">
            <a:xfrm>
              <a:off x="3795" y="1897"/>
              <a:ext cx="6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Works_In</a:t>
              </a:r>
            </a:p>
          </p:txBody>
        </p:sp>
        <p:sp>
          <p:nvSpPr>
            <p:cNvPr id="112701" name="Rectangle 25"/>
            <p:cNvSpPr>
              <a:spLocks noChangeArrowheads="1"/>
            </p:cNvSpPr>
            <p:nvPr/>
          </p:nvSpPr>
          <p:spPr bwMode="auto">
            <a:xfrm>
              <a:off x="4660" y="1913"/>
              <a:ext cx="9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112702" name="Rectangle 26"/>
            <p:cNvSpPr>
              <a:spLocks noChangeArrowheads="1"/>
            </p:cNvSpPr>
            <p:nvPr/>
          </p:nvSpPr>
          <p:spPr bwMode="auto">
            <a:xfrm>
              <a:off x="2771" y="1906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112703" name="Rectangle 27"/>
            <p:cNvSpPr>
              <a:spLocks noChangeArrowheads="1"/>
            </p:cNvSpPr>
            <p:nvPr/>
          </p:nvSpPr>
          <p:spPr bwMode="auto">
            <a:xfrm>
              <a:off x="2632" y="1478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112704" name="Line 28"/>
            <p:cNvSpPr>
              <a:spLocks noChangeShapeType="1"/>
            </p:cNvSpPr>
            <p:nvPr/>
          </p:nvSpPr>
          <p:spPr bwMode="auto">
            <a:xfrm>
              <a:off x="2832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5" name="Line 29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6" name="Line 30"/>
            <p:cNvSpPr>
              <a:spLocks noChangeShapeType="1"/>
            </p:cNvSpPr>
            <p:nvPr/>
          </p:nvSpPr>
          <p:spPr bwMode="auto">
            <a:xfrm flipH="1">
              <a:off x="3456" y="1728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7" name="Line 31"/>
            <p:cNvSpPr>
              <a:spLocks noChangeShapeType="1"/>
            </p:cNvSpPr>
            <p:nvPr/>
          </p:nvSpPr>
          <p:spPr bwMode="auto">
            <a:xfrm>
              <a:off x="4128" y="139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8" name="Line 32"/>
            <p:cNvSpPr>
              <a:spLocks noChangeShapeType="1"/>
            </p:cNvSpPr>
            <p:nvPr/>
          </p:nvSpPr>
          <p:spPr bwMode="auto">
            <a:xfrm>
              <a:off x="4608" y="1728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09" name="Line 33"/>
            <p:cNvSpPr>
              <a:spLocks noChangeShapeType="1"/>
            </p:cNvSpPr>
            <p:nvPr/>
          </p:nvSpPr>
          <p:spPr bwMode="auto">
            <a:xfrm>
              <a:off x="5040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10" name="Line 34"/>
            <p:cNvSpPr>
              <a:spLocks noChangeShapeType="1"/>
            </p:cNvSpPr>
            <p:nvPr/>
          </p:nvSpPr>
          <p:spPr bwMode="auto">
            <a:xfrm flipH="1">
              <a:off x="5280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11" name="Line 35"/>
            <p:cNvSpPr>
              <a:spLocks noChangeShapeType="1"/>
            </p:cNvSpPr>
            <p:nvPr/>
          </p:nvSpPr>
          <p:spPr bwMode="auto">
            <a:xfrm>
              <a:off x="4512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12" name="Line 36"/>
            <p:cNvSpPr>
              <a:spLocks noChangeShapeType="1"/>
            </p:cNvSpPr>
            <p:nvPr/>
          </p:nvSpPr>
          <p:spPr bwMode="auto">
            <a:xfrm>
              <a:off x="3552" y="19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2648" name="Group 37"/>
          <p:cNvGrpSpPr>
            <a:grpSpLocks/>
          </p:cNvGrpSpPr>
          <p:nvPr/>
        </p:nvGrpSpPr>
        <p:grpSpPr bwMode="auto">
          <a:xfrm>
            <a:off x="5999019" y="4086943"/>
            <a:ext cx="5029200" cy="1884363"/>
            <a:chOff x="2449" y="2798"/>
            <a:chExt cx="3168" cy="1187"/>
          </a:xfrm>
        </p:grpSpPr>
        <p:sp>
          <p:nvSpPr>
            <p:cNvPr id="112653" name="Freeform 38"/>
            <p:cNvSpPr>
              <a:spLocks/>
            </p:cNvSpPr>
            <p:nvPr/>
          </p:nvSpPr>
          <p:spPr bwMode="auto">
            <a:xfrm>
              <a:off x="2853" y="3028"/>
              <a:ext cx="450" cy="266"/>
            </a:xfrm>
            <a:custGeom>
              <a:avLst/>
              <a:gdLst>
                <a:gd name="T0" fmla="*/ 449 w 450"/>
                <a:gd name="T1" fmla="*/ 120 h 266"/>
                <a:gd name="T2" fmla="*/ 442 w 450"/>
                <a:gd name="T3" fmla="*/ 97 h 266"/>
                <a:gd name="T4" fmla="*/ 428 w 450"/>
                <a:gd name="T5" fmla="*/ 76 h 266"/>
                <a:gd name="T6" fmla="*/ 409 w 450"/>
                <a:gd name="T7" fmla="*/ 56 h 266"/>
                <a:gd name="T8" fmla="*/ 383 w 450"/>
                <a:gd name="T9" fmla="*/ 39 h 266"/>
                <a:gd name="T10" fmla="*/ 353 w 450"/>
                <a:gd name="T11" fmla="*/ 23 h 266"/>
                <a:gd name="T12" fmla="*/ 319 w 450"/>
                <a:gd name="T13" fmla="*/ 13 h 266"/>
                <a:gd name="T14" fmla="*/ 282 w 450"/>
                <a:gd name="T15" fmla="*/ 3 h 266"/>
                <a:gd name="T16" fmla="*/ 243 w 450"/>
                <a:gd name="T17" fmla="*/ 0 h 266"/>
                <a:gd name="T18" fmla="*/ 205 w 450"/>
                <a:gd name="T19" fmla="*/ 0 h 266"/>
                <a:gd name="T20" fmla="*/ 166 w 450"/>
                <a:gd name="T21" fmla="*/ 3 h 266"/>
                <a:gd name="T22" fmla="*/ 129 w 450"/>
                <a:gd name="T23" fmla="*/ 13 h 266"/>
                <a:gd name="T24" fmla="*/ 95 w 450"/>
                <a:gd name="T25" fmla="*/ 23 h 266"/>
                <a:gd name="T26" fmla="*/ 65 w 450"/>
                <a:gd name="T27" fmla="*/ 39 h 266"/>
                <a:gd name="T28" fmla="*/ 39 w 450"/>
                <a:gd name="T29" fmla="*/ 56 h 266"/>
                <a:gd name="T30" fmla="*/ 20 w 450"/>
                <a:gd name="T31" fmla="*/ 76 h 266"/>
                <a:gd name="T32" fmla="*/ 6 w 450"/>
                <a:gd name="T33" fmla="*/ 97 h 266"/>
                <a:gd name="T34" fmla="*/ 0 w 450"/>
                <a:gd name="T35" fmla="*/ 120 h 266"/>
                <a:gd name="T36" fmla="*/ 0 w 450"/>
                <a:gd name="T37" fmla="*/ 142 h 266"/>
                <a:gd name="T38" fmla="*/ 6 w 450"/>
                <a:gd name="T39" fmla="*/ 166 h 266"/>
                <a:gd name="T40" fmla="*/ 20 w 450"/>
                <a:gd name="T41" fmla="*/ 187 h 266"/>
                <a:gd name="T42" fmla="*/ 39 w 450"/>
                <a:gd name="T43" fmla="*/ 208 h 266"/>
                <a:gd name="T44" fmla="*/ 65 w 450"/>
                <a:gd name="T45" fmla="*/ 225 h 266"/>
                <a:gd name="T46" fmla="*/ 95 w 450"/>
                <a:gd name="T47" fmla="*/ 240 h 266"/>
                <a:gd name="T48" fmla="*/ 129 w 450"/>
                <a:gd name="T49" fmla="*/ 251 h 266"/>
                <a:gd name="T50" fmla="*/ 166 w 450"/>
                <a:gd name="T51" fmla="*/ 259 h 266"/>
                <a:gd name="T52" fmla="*/ 205 w 450"/>
                <a:gd name="T53" fmla="*/ 263 h 266"/>
                <a:gd name="T54" fmla="*/ 243 w 450"/>
                <a:gd name="T55" fmla="*/ 263 h 266"/>
                <a:gd name="T56" fmla="*/ 282 w 450"/>
                <a:gd name="T57" fmla="*/ 259 h 266"/>
                <a:gd name="T58" fmla="*/ 319 w 450"/>
                <a:gd name="T59" fmla="*/ 251 h 266"/>
                <a:gd name="T60" fmla="*/ 353 w 450"/>
                <a:gd name="T61" fmla="*/ 240 h 266"/>
                <a:gd name="T62" fmla="*/ 383 w 450"/>
                <a:gd name="T63" fmla="*/ 225 h 266"/>
                <a:gd name="T64" fmla="*/ 409 w 450"/>
                <a:gd name="T65" fmla="*/ 208 h 266"/>
                <a:gd name="T66" fmla="*/ 428 w 450"/>
                <a:gd name="T67" fmla="*/ 187 h 266"/>
                <a:gd name="T68" fmla="*/ 442 w 450"/>
                <a:gd name="T69" fmla="*/ 166 h 266"/>
                <a:gd name="T70" fmla="*/ 449 w 450"/>
                <a:gd name="T71" fmla="*/ 142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5" y="108"/>
                  </a:lnTo>
                  <a:lnTo>
                    <a:pt x="442" y="97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8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2" y="3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3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39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7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2"/>
                  </a:lnTo>
                  <a:lnTo>
                    <a:pt x="3" y="154"/>
                  </a:lnTo>
                  <a:lnTo>
                    <a:pt x="6" y="166"/>
                  </a:lnTo>
                  <a:lnTo>
                    <a:pt x="12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39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5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3" y="265"/>
                  </a:lnTo>
                  <a:lnTo>
                    <a:pt x="243" y="263"/>
                  </a:lnTo>
                  <a:lnTo>
                    <a:pt x="263" y="262"/>
                  </a:lnTo>
                  <a:lnTo>
                    <a:pt x="282" y="259"/>
                  </a:lnTo>
                  <a:lnTo>
                    <a:pt x="300" y="255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8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8" y="198"/>
                  </a:lnTo>
                  <a:lnTo>
                    <a:pt x="428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5" y="154"/>
                  </a:lnTo>
                  <a:lnTo>
                    <a:pt x="449" y="142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54" name="Freeform 39"/>
            <p:cNvSpPr>
              <a:spLocks/>
            </p:cNvSpPr>
            <p:nvPr/>
          </p:nvSpPr>
          <p:spPr bwMode="auto">
            <a:xfrm>
              <a:off x="4246" y="3230"/>
              <a:ext cx="451" cy="266"/>
            </a:xfrm>
            <a:custGeom>
              <a:avLst/>
              <a:gdLst>
                <a:gd name="T0" fmla="*/ 448 w 451"/>
                <a:gd name="T1" fmla="*/ 120 h 266"/>
                <a:gd name="T2" fmla="*/ 441 w 451"/>
                <a:gd name="T3" fmla="*/ 98 h 266"/>
                <a:gd name="T4" fmla="*/ 429 w 451"/>
                <a:gd name="T5" fmla="*/ 76 h 266"/>
                <a:gd name="T6" fmla="*/ 409 w 451"/>
                <a:gd name="T7" fmla="*/ 56 h 266"/>
                <a:gd name="T8" fmla="*/ 383 w 451"/>
                <a:gd name="T9" fmla="*/ 39 h 266"/>
                <a:gd name="T10" fmla="*/ 353 w 451"/>
                <a:gd name="T11" fmla="*/ 24 h 266"/>
                <a:gd name="T12" fmla="*/ 319 w 451"/>
                <a:gd name="T13" fmla="*/ 13 h 266"/>
                <a:gd name="T14" fmla="*/ 283 w 451"/>
                <a:gd name="T15" fmla="*/ 5 h 266"/>
                <a:gd name="T16" fmla="*/ 243 w 451"/>
                <a:gd name="T17" fmla="*/ 0 h 266"/>
                <a:gd name="T18" fmla="*/ 205 w 451"/>
                <a:gd name="T19" fmla="*/ 0 h 266"/>
                <a:gd name="T20" fmla="*/ 166 w 451"/>
                <a:gd name="T21" fmla="*/ 5 h 266"/>
                <a:gd name="T22" fmla="*/ 129 w 451"/>
                <a:gd name="T23" fmla="*/ 13 h 266"/>
                <a:gd name="T24" fmla="*/ 95 w 451"/>
                <a:gd name="T25" fmla="*/ 24 h 266"/>
                <a:gd name="T26" fmla="*/ 66 w 451"/>
                <a:gd name="T27" fmla="*/ 39 h 266"/>
                <a:gd name="T28" fmla="*/ 40 w 451"/>
                <a:gd name="T29" fmla="*/ 56 h 266"/>
                <a:gd name="T30" fmla="*/ 20 w 451"/>
                <a:gd name="T31" fmla="*/ 76 h 266"/>
                <a:gd name="T32" fmla="*/ 6 w 451"/>
                <a:gd name="T33" fmla="*/ 98 h 266"/>
                <a:gd name="T34" fmla="*/ 1 w 451"/>
                <a:gd name="T35" fmla="*/ 120 h 266"/>
                <a:gd name="T36" fmla="*/ 1 w 451"/>
                <a:gd name="T37" fmla="*/ 144 h 266"/>
                <a:gd name="T38" fmla="*/ 6 w 451"/>
                <a:gd name="T39" fmla="*/ 166 h 266"/>
                <a:gd name="T40" fmla="*/ 20 w 451"/>
                <a:gd name="T41" fmla="*/ 188 h 266"/>
                <a:gd name="T42" fmla="*/ 40 w 451"/>
                <a:gd name="T43" fmla="*/ 208 h 266"/>
                <a:gd name="T44" fmla="*/ 66 w 451"/>
                <a:gd name="T45" fmla="*/ 225 h 266"/>
                <a:gd name="T46" fmla="*/ 95 w 451"/>
                <a:gd name="T47" fmla="*/ 240 h 266"/>
                <a:gd name="T48" fmla="*/ 129 w 451"/>
                <a:gd name="T49" fmla="*/ 251 h 266"/>
                <a:gd name="T50" fmla="*/ 166 w 451"/>
                <a:gd name="T51" fmla="*/ 259 h 266"/>
                <a:gd name="T52" fmla="*/ 205 w 451"/>
                <a:gd name="T53" fmla="*/ 265 h 266"/>
                <a:gd name="T54" fmla="*/ 243 w 451"/>
                <a:gd name="T55" fmla="*/ 265 h 266"/>
                <a:gd name="T56" fmla="*/ 283 w 451"/>
                <a:gd name="T57" fmla="*/ 259 h 266"/>
                <a:gd name="T58" fmla="*/ 319 w 451"/>
                <a:gd name="T59" fmla="*/ 251 h 266"/>
                <a:gd name="T60" fmla="*/ 353 w 451"/>
                <a:gd name="T61" fmla="*/ 240 h 266"/>
                <a:gd name="T62" fmla="*/ 383 w 451"/>
                <a:gd name="T63" fmla="*/ 225 h 266"/>
                <a:gd name="T64" fmla="*/ 409 w 451"/>
                <a:gd name="T65" fmla="*/ 208 h 266"/>
                <a:gd name="T66" fmla="*/ 429 w 451"/>
                <a:gd name="T67" fmla="*/ 188 h 266"/>
                <a:gd name="T68" fmla="*/ 441 w 451"/>
                <a:gd name="T69" fmla="*/ 166 h 266"/>
                <a:gd name="T70" fmla="*/ 448 w 451"/>
                <a:gd name="T71" fmla="*/ 144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1" h="266">
                  <a:moveTo>
                    <a:pt x="450" y="132"/>
                  </a:move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4"/>
                  </a:lnTo>
                  <a:lnTo>
                    <a:pt x="336" y="17"/>
                  </a:lnTo>
                  <a:lnTo>
                    <a:pt x="319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4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6"/>
                  </a:lnTo>
                  <a:lnTo>
                    <a:pt x="6" y="166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6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5"/>
                  </a:lnTo>
                  <a:lnTo>
                    <a:pt x="225" y="265"/>
                  </a:lnTo>
                  <a:lnTo>
                    <a:pt x="243" y="265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1" y="257"/>
                  </a:lnTo>
                  <a:lnTo>
                    <a:pt x="319" y="251"/>
                  </a:lnTo>
                  <a:lnTo>
                    <a:pt x="336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7"/>
                  </a:lnTo>
                  <a:lnTo>
                    <a:pt x="441" y="166"/>
                  </a:lnTo>
                  <a:lnTo>
                    <a:pt x="446" y="156"/>
                  </a:lnTo>
                  <a:lnTo>
                    <a:pt x="448" y="144"/>
                  </a:lnTo>
                  <a:lnTo>
                    <a:pt x="45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55" name="Freeform 40"/>
            <p:cNvSpPr>
              <a:spLocks/>
            </p:cNvSpPr>
            <p:nvPr/>
          </p:nvSpPr>
          <p:spPr bwMode="auto">
            <a:xfrm>
              <a:off x="3751" y="2880"/>
              <a:ext cx="450" cy="266"/>
            </a:xfrm>
            <a:custGeom>
              <a:avLst/>
              <a:gdLst>
                <a:gd name="T0" fmla="*/ 0 w 450"/>
                <a:gd name="T1" fmla="*/ 144 h 266"/>
                <a:gd name="T2" fmla="*/ 8 w 450"/>
                <a:gd name="T3" fmla="*/ 166 h 266"/>
                <a:gd name="T4" fmla="*/ 20 w 450"/>
                <a:gd name="T5" fmla="*/ 188 h 266"/>
                <a:gd name="T6" fmla="*/ 40 w 450"/>
                <a:gd name="T7" fmla="*/ 208 h 266"/>
                <a:gd name="T8" fmla="*/ 65 w 450"/>
                <a:gd name="T9" fmla="*/ 226 h 266"/>
                <a:gd name="T10" fmla="*/ 95 w 450"/>
                <a:gd name="T11" fmla="*/ 241 h 266"/>
                <a:gd name="T12" fmla="*/ 129 w 450"/>
                <a:gd name="T13" fmla="*/ 253 h 266"/>
                <a:gd name="T14" fmla="*/ 166 w 450"/>
                <a:gd name="T15" fmla="*/ 259 h 266"/>
                <a:gd name="T16" fmla="*/ 205 w 450"/>
                <a:gd name="T17" fmla="*/ 263 h 266"/>
                <a:gd name="T18" fmla="*/ 244 w 450"/>
                <a:gd name="T19" fmla="*/ 263 h 266"/>
                <a:gd name="T20" fmla="*/ 283 w 450"/>
                <a:gd name="T21" fmla="*/ 259 h 266"/>
                <a:gd name="T22" fmla="*/ 319 w 450"/>
                <a:gd name="T23" fmla="*/ 251 h 266"/>
                <a:gd name="T24" fmla="*/ 353 w 450"/>
                <a:gd name="T25" fmla="*/ 241 h 266"/>
                <a:gd name="T26" fmla="*/ 383 w 450"/>
                <a:gd name="T27" fmla="*/ 225 h 266"/>
                <a:gd name="T28" fmla="*/ 409 w 450"/>
                <a:gd name="T29" fmla="*/ 208 h 266"/>
                <a:gd name="T30" fmla="*/ 428 w 450"/>
                <a:gd name="T31" fmla="*/ 188 h 266"/>
                <a:gd name="T32" fmla="*/ 442 w 450"/>
                <a:gd name="T33" fmla="*/ 166 h 266"/>
                <a:gd name="T34" fmla="*/ 449 w 450"/>
                <a:gd name="T35" fmla="*/ 144 h 266"/>
                <a:gd name="T36" fmla="*/ 449 w 450"/>
                <a:gd name="T37" fmla="*/ 120 h 266"/>
                <a:gd name="T38" fmla="*/ 442 w 450"/>
                <a:gd name="T39" fmla="*/ 98 h 266"/>
                <a:gd name="T40" fmla="*/ 428 w 450"/>
                <a:gd name="T41" fmla="*/ 76 h 266"/>
                <a:gd name="T42" fmla="*/ 409 w 450"/>
                <a:gd name="T43" fmla="*/ 56 h 266"/>
                <a:gd name="T44" fmla="*/ 383 w 450"/>
                <a:gd name="T45" fmla="*/ 39 h 266"/>
                <a:gd name="T46" fmla="*/ 353 w 450"/>
                <a:gd name="T47" fmla="*/ 23 h 266"/>
                <a:gd name="T48" fmla="*/ 319 w 450"/>
                <a:gd name="T49" fmla="*/ 11 h 266"/>
                <a:gd name="T50" fmla="*/ 283 w 450"/>
                <a:gd name="T51" fmla="*/ 3 h 266"/>
                <a:gd name="T52" fmla="*/ 244 w 450"/>
                <a:gd name="T53" fmla="*/ 1 h 266"/>
                <a:gd name="T54" fmla="*/ 205 w 450"/>
                <a:gd name="T55" fmla="*/ 1 h 266"/>
                <a:gd name="T56" fmla="*/ 166 w 450"/>
                <a:gd name="T57" fmla="*/ 3 h 266"/>
                <a:gd name="T58" fmla="*/ 129 w 450"/>
                <a:gd name="T59" fmla="*/ 11 h 266"/>
                <a:gd name="T60" fmla="*/ 95 w 450"/>
                <a:gd name="T61" fmla="*/ 23 h 266"/>
                <a:gd name="T62" fmla="*/ 65 w 450"/>
                <a:gd name="T63" fmla="*/ 39 h 266"/>
                <a:gd name="T64" fmla="*/ 40 w 450"/>
                <a:gd name="T65" fmla="*/ 56 h 266"/>
                <a:gd name="T66" fmla="*/ 20 w 450"/>
                <a:gd name="T67" fmla="*/ 77 h 266"/>
                <a:gd name="T68" fmla="*/ 8 w 450"/>
                <a:gd name="T69" fmla="*/ 98 h 266"/>
                <a:gd name="T70" fmla="*/ 0 w 450"/>
                <a:gd name="T71" fmla="*/ 120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8" y="166"/>
                  </a:lnTo>
                  <a:lnTo>
                    <a:pt x="12" y="178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6"/>
                  </a:lnTo>
                  <a:lnTo>
                    <a:pt x="80" y="233"/>
                  </a:lnTo>
                  <a:lnTo>
                    <a:pt x="95" y="241"/>
                  </a:lnTo>
                  <a:lnTo>
                    <a:pt x="111" y="246"/>
                  </a:lnTo>
                  <a:lnTo>
                    <a:pt x="129" y="253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3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1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8" y="188"/>
                  </a:lnTo>
                  <a:lnTo>
                    <a:pt x="436" y="178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6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56" name="Freeform 41"/>
            <p:cNvSpPr>
              <a:spLocks/>
            </p:cNvSpPr>
            <p:nvPr/>
          </p:nvSpPr>
          <p:spPr bwMode="auto">
            <a:xfrm>
              <a:off x="2449" y="3223"/>
              <a:ext cx="450" cy="265"/>
            </a:xfrm>
            <a:custGeom>
              <a:avLst/>
              <a:gdLst>
                <a:gd name="T0" fmla="*/ 447 w 450"/>
                <a:gd name="T1" fmla="*/ 120 h 265"/>
                <a:gd name="T2" fmla="*/ 442 w 450"/>
                <a:gd name="T3" fmla="*/ 98 h 265"/>
                <a:gd name="T4" fmla="*/ 428 w 450"/>
                <a:gd name="T5" fmla="*/ 75 h 265"/>
                <a:gd name="T6" fmla="*/ 408 w 450"/>
                <a:gd name="T7" fmla="*/ 56 h 265"/>
                <a:gd name="T8" fmla="*/ 383 w 450"/>
                <a:gd name="T9" fmla="*/ 39 h 265"/>
                <a:gd name="T10" fmla="*/ 353 w 450"/>
                <a:gd name="T11" fmla="*/ 23 h 265"/>
                <a:gd name="T12" fmla="*/ 319 w 450"/>
                <a:gd name="T13" fmla="*/ 13 h 265"/>
                <a:gd name="T14" fmla="*/ 283 w 450"/>
                <a:gd name="T15" fmla="*/ 5 h 265"/>
                <a:gd name="T16" fmla="*/ 243 w 450"/>
                <a:gd name="T17" fmla="*/ 1 h 265"/>
                <a:gd name="T18" fmla="*/ 205 w 450"/>
                <a:gd name="T19" fmla="*/ 1 h 265"/>
                <a:gd name="T20" fmla="*/ 166 w 450"/>
                <a:gd name="T21" fmla="*/ 5 h 265"/>
                <a:gd name="T22" fmla="*/ 129 w 450"/>
                <a:gd name="T23" fmla="*/ 13 h 265"/>
                <a:gd name="T24" fmla="*/ 95 w 450"/>
                <a:gd name="T25" fmla="*/ 23 h 265"/>
                <a:gd name="T26" fmla="*/ 65 w 450"/>
                <a:gd name="T27" fmla="*/ 39 h 265"/>
                <a:gd name="T28" fmla="*/ 40 w 450"/>
                <a:gd name="T29" fmla="*/ 56 h 265"/>
                <a:gd name="T30" fmla="*/ 20 w 450"/>
                <a:gd name="T31" fmla="*/ 75 h 265"/>
                <a:gd name="T32" fmla="*/ 6 w 450"/>
                <a:gd name="T33" fmla="*/ 98 h 265"/>
                <a:gd name="T34" fmla="*/ 0 w 450"/>
                <a:gd name="T35" fmla="*/ 120 h 265"/>
                <a:gd name="T36" fmla="*/ 0 w 450"/>
                <a:gd name="T37" fmla="*/ 143 h 265"/>
                <a:gd name="T38" fmla="*/ 6 w 450"/>
                <a:gd name="T39" fmla="*/ 165 h 265"/>
                <a:gd name="T40" fmla="*/ 20 w 450"/>
                <a:gd name="T41" fmla="*/ 188 h 265"/>
                <a:gd name="T42" fmla="*/ 40 w 450"/>
                <a:gd name="T43" fmla="*/ 207 h 265"/>
                <a:gd name="T44" fmla="*/ 65 w 450"/>
                <a:gd name="T45" fmla="*/ 224 h 265"/>
                <a:gd name="T46" fmla="*/ 95 w 450"/>
                <a:gd name="T47" fmla="*/ 240 h 265"/>
                <a:gd name="T48" fmla="*/ 129 w 450"/>
                <a:gd name="T49" fmla="*/ 250 h 265"/>
                <a:gd name="T50" fmla="*/ 166 w 450"/>
                <a:gd name="T51" fmla="*/ 258 h 265"/>
                <a:gd name="T52" fmla="*/ 205 w 450"/>
                <a:gd name="T53" fmla="*/ 264 h 265"/>
                <a:gd name="T54" fmla="*/ 243 w 450"/>
                <a:gd name="T55" fmla="*/ 264 h 265"/>
                <a:gd name="T56" fmla="*/ 283 w 450"/>
                <a:gd name="T57" fmla="*/ 258 h 265"/>
                <a:gd name="T58" fmla="*/ 319 w 450"/>
                <a:gd name="T59" fmla="*/ 250 h 265"/>
                <a:gd name="T60" fmla="*/ 353 w 450"/>
                <a:gd name="T61" fmla="*/ 240 h 265"/>
                <a:gd name="T62" fmla="*/ 383 w 450"/>
                <a:gd name="T63" fmla="*/ 224 h 265"/>
                <a:gd name="T64" fmla="*/ 408 w 450"/>
                <a:gd name="T65" fmla="*/ 207 h 265"/>
                <a:gd name="T66" fmla="*/ 428 w 450"/>
                <a:gd name="T67" fmla="*/ 188 h 265"/>
                <a:gd name="T68" fmla="*/ 442 w 450"/>
                <a:gd name="T69" fmla="*/ 165 h 265"/>
                <a:gd name="T70" fmla="*/ 447 w 450"/>
                <a:gd name="T71" fmla="*/ 143 h 2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5">
                  <a:moveTo>
                    <a:pt x="449" y="132"/>
                  </a:moveTo>
                  <a:lnTo>
                    <a:pt x="447" y="120"/>
                  </a:lnTo>
                  <a:lnTo>
                    <a:pt x="445" y="108"/>
                  </a:lnTo>
                  <a:lnTo>
                    <a:pt x="442" y="98"/>
                  </a:lnTo>
                  <a:lnTo>
                    <a:pt x="435" y="87"/>
                  </a:lnTo>
                  <a:lnTo>
                    <a:pt x="428" y="75"/>
                  </a:lnTo>
                  <a:lnTo>
                    <a:pt x="418" y="66"/>
                  </a:lnTo>
                  <a:lnTo>
                    <a:pt x="408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6" y="7"/>
                  </a:lnTo>
                  <a:lnTo>
                    <a:pt x="129" y="13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5"/>
                  </a:lnTo>
                  <a:lnTo>
                    <a:pt x="12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3"/>
                  </a:lnTo>
                  <a:lnTo>
                    <a:pt x="3" y="154"/>
                  </a:lnTo>
                  <a:lnTo>
                    <a:pt x="6" y="165"/>
                  </a:lnTo>
                  <a:lnTo>
                    <a:pt x="12" y="177"/>
                  </a:lnTo>
                  <a:lnTo>
                    <a:pt x="20" y="188"/>
                  </a:lnTo>
                  <a:lnTo>
                    <a:pt x="29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5" y="224"/>
                  </a:lnTo>
                  <a:lnTo>
                    <a:pt x="80" y="232"/>
                  </a:lnTo>
                  <a:lnTo>
                    <a:pt x="95" y="240"/>
                  </a:lnTo>
                  <a:lnTo>
                    <a:pt x="111" y="245"/>
                  </a:lnTo>
                  <a:lnTo>
                    <a:pt x="129" y="250"/>
                  </a:lnTo>
                  <a:lnTo>
                    <a:pt x="146" y="256"/>
                  </a:lnTo>
                  <a:lnTo>
                    <a:pt x="166" y="258"/>
                  </a:lnTo>
                  <a:lnTo>
                    <a:pt x="185" y="261"/>
                  </a:lnTo>
                  <a:lnTo>
                    <a:pt x="205" y="264"/>
                  </a:lnTo>
                  <a:lnTo>
                    <a:pt x="223" y="264"/>
                  </a:lnTo>
                  <a:lnTo>
                    <a:pt x="243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0" y="256"/>
                  </a:lnTo>
                  <a:lnTo>
                    <a:pt x="319" y="250"/>
                  </a:lnTo>
                  <a:lnTo>
                    <a:pt x="337" y="245"/>
                  </a:lnTo>
                  <a:lnTo>
                    <a:pt x="353" y="240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6" y="216"/>
                  </a:lnTo>
                  <a:lnTo>
                    <a:pt x="408" y="207"/>
                  </a:lnTo>
                  <a:lnTo>
                    <a:pt x="418" y="198"/>
                  </a:lnTo>
                  <a:lnTo>
                    <a:pt x="428" y="188"/>
                  </a:lnTo>
                  <a:lnTo>
                    <a:pt x="435" y="177"/>
                  </a:lnTo>
                  <a:lnTo>
                    <a:pt x="442" y="165"/>
                  </a:lnTo>
                  <a:lnTo>
                    <a:pt x="445" y="154"/>
                  </a:lnTo>
                  <a:lnTo>
                    <a:pt x="447" y="143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57" name="Freeform 42"/>
            <p:cNvSpPr>
              <a:spLocks/>
            </p:cNvSpPr>
            <p:nvPr/>
          </p:nvSpPr>
          <p:spPr bwMode="auto">
            <a:xfrm>
              <a:off x="3649" y="3548"/>
              <a:ext cx="721" cy="437"/>
            </a:xfrm>
            <a:custGeom>
              <a:avLst/>
              <a:gdLst>
                <a:gd name="T0" fmla="*/ 0 w 721"/>
                <a:gd name="T1" fmla="*/ 218 h 437"/>
                <a:gd name="T2" fmla="*/ 354 w 721"/>
                <a:gd name="T3" fmla="*/ 0 h 437"/>
                <a:gd name="T4" fmla="*/ 720 w 721"/>
                <a:gd name="T5" fmla="*/ 227 h 437"/>
                <a:gd name="T6" fmla="*/ 354 w 721"/>
                <a:gd name="T7" fmla="*/ 436 h 437"/>
                <a:gd name="T8" fmla="*/ 0 w 721"/>
                <a:gd name="T9" fmla="*/ 218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1" h="437">
                  <a:moveTo>
                    <a:pt x="0" y="218"/>
                  </a:moveTo>
                  <a:lnTo>
                    <a:pt x="354" y="0"/>
                  </a:lnTo>
                  <a:lnTo>
                    <a:pt x="720" y="227"/>
                  </a:lnTo>
                  <a:lnTo>
                    <a:pt x="354" y="436"/>
                  </a:lnTo>
                  <a:lnTo>
                    <a:pt x="0" y="2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58" name="Freeform 43"/>
            <p:cNvSpPr>
              <a:spLocks/>
            </p:cNvSpPr>
            <p:nvPr/>
          </p:nvSpPr>
          <p:spPr bwMode="auto">
            <a:xfrm>
              <a:off x="4561" y="3657"/>
              <a:ext cx="865" cy="274"/>
            </a:xfrm>
            <a:custGeom>
              <a:avLst/>
              <a:gdLst>
                <a:gd name="T0" fmla="*/ 864 w 865"/>
                <a:gd name="T1" fmla="*/ 273 h 274"/>
                <a:gd name="T2" fmla="*/ 864 w 865"/>
                <a:gd name="T3" fmla="*/ 0 h 274"/>
                <a:gd name="T4" fmla="*/ 0 w 865"/>
                <a:gd name="T5" fmla="*/ 0 h 274"/>
                <a:gd name="T6" fmla="*/ 0 w 865"/>
                <a:gd name="T7" fmla="*/ 273 h 274"/>
                <a:gd name="T8" fmla="*/ 864 w 865"/>
                <a:gd name="T9" fmla="*/ 27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5" h="274">
                  <a:moveTo>
                    <a:pt x="864" y="273"/>
                  </a:moveTo>
                  <a:lnTo>
                    <a:pt x="864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864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59" name="Freeform 44"/>
            <p:cNvSpPr>
              <a:spLocks/>
            </p:cNvSpPr>
            <p:nvPr/>
          </p:nvSpPr>
          <p:spPr bwMode="auto">
            <a:xfrm>
              <a:off x="2641" y="3649"/>
              <a:ext cx="769" cy="274"/>
            </a:xfrm>
            <a:custGeom>
              <a:avLst/>
              <a:gdLst>
                <a:gd name="T0" fmla="*/ 768 w 769"/>
                <a:gd name="T1" fmla="*/ 273 h 274"/>
                <a:gd name="T2" fmla="*/ 768 w 769"/>
                <a:gd name="T3" fmla="*/ 0 h 274"/>
                <a:gd name="T4" fmla="*/ 0 w 769"/>
                <a:gd name="T5" fmla="*/ 0 h 274"/>
                <a:gd name="T6" fmla="*/ 0 w 769"/>
                <a:gd name="T7" fmla="*/ 273 h 274"/>
                <a:gd name="T8" fmla="*/ 768 w 769"/>
                <a:gd name="T9" fmla="*/ 27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274">
                  <a:moveTo>
                    <a:pt x="768" y="27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768" y="2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60" name="Freeform 45"/>
            <p:cNvSpPr>
              <a:spLocks/>
            </p:cNvSpPr>
            <p:nvPr/>
          </p:nvSpPr>
          <p:spPr bwMode="auto">
            <a:xfrm>
              <a:off x="4651" y="3036"/>
              <a:ext cx="450" cy="266"/>
            </a:xfrm>
            <a:custGeom>
              <a:avLst/>
              <a:gdLst>
                <a:gd name="T0" fmla="*/ 449 w 450"/>
                <a:gd name="T1" fmla="*/ 120 h 266"/>
                <a:gd name="T2" fmla="*/ 442 w 450"/>
                <a:gd name="T3" fmla="*/ 98 h 266"/>
                <a:gd name="T4" fmla="*/ 429 w 450"/>
                <a:gd name="T5" fmla="*/ 76 h 266"/>
                <a:gd name="T6" fmla="*/ 409 w 450"/>
                <a:gd name="T7" fmla="*/ 56 h 266"/>
                <a:gd name="T8" fmla="*/ 383 w 450"/>
                <a:gd name="T9" fmla="*/ 38 h 266"/>
                <a:gd name="T10" fmla="*/ 353 w 450"/>
                <a:gd name="T11" fmla="*/ 23 h 266"/>
                <a:gd name="T12" fmla="*/ 319 w 450"/>
                <a:gd name="T13" fmla="*/ 11 h 266"/>
                <a:gd name="T14" fmla="*/ 283 w 450"/>
                <a:gd name="T15" fmla="*/ 3 h 266"/>
                <a:gd name="T16" fmla="*/ 244 w 450"/>
                <a:gd name="T17" fmla="*/ 0 h 266"/>
                <a:gd name="T18" fmla="*/ 205 w 450"/>
                <a:gd name="T19" fmla="*/ 0 h 266"/>
                <a:gd name="T20" fmla="*/ 166 w 450"/>
                <a:gd name="T21" fmla="*/ 3 h 266"/>
                <a:gd name="T22" fmla="*/ 129 w 450"/>
                <a:gd name="T23" fmla="*/ 11 h 266"/>
                <a:gd name="T24" fmla="*/ 95 w 450"/>
                <a:gd name="T25" fmla="*/ 23 h 266"/>
                <a:gd name="T26" fmla="*/ 65 w 450"/>
                <a:gd name="T27" fmla="*/ 38 h 266"/>
                <a:gd name="T28" fmla="*/ 40 w 450"/>
                <a:gd name="T29" fmla="*/ 56 h 266"/>
                <a:gd name="T30" fmla="*/ 20 w 450"/>
                <a:gd name="T31" fmla="*/ 76 h 266"/>
                <a:gd name="T32" fmla="*/ 8 w 450"/>
                <a:gd name="T33" fmla="*/ 98 h 266"/>
                <a:gd name="T34" fmla="*/ 1 w 450"/>
                <a:gd name="T35" fmla="*/ 120 h 266"/>
                <a:gd name="T36" fmla="*/ 1 w 450"/>
                <a:gd name="T37" fmla="*/ 144 h 266"/>
                <a:gd name="T38" fmla="*/ 8 w 450"/>
                <a:gd name="T39" fmla="*/ 166 h 266"/>
                <a:gd name="T40" fmla="*/ 20 w 450"/>
                <a:gd name="T41" fmla="*/ 187 h 266"/>
                <a:gd name="T42" fmla="*/ 40 w 450"/>
                <a:gd name="T43" fmla="*/ 208 h 266"/>
                <a:gd name="T44" fmla="*/ 65 w 450"/>
                <a:gd name="T45" fmla="*/ 225 h 266"/>
                <a:gd name="T46" fmla="*/ 95 w 450"/>
                <a:gd name="T47" fmla="*/ 240 h 266"/>
                <a:gd name="T48" fmla="*/ 129 w 450"/>
                <a:gd name="T49" fmla="*/ 251 h 266"/>
                <a:gd name="T50" fmla="*/ 166 w 450"/>
                <a:gd name="T51" fmla="*/ 259 h 266"/>
                <a:gd name="T52" fmla="*/ 205 w 450"/>
                <a:gd name="T53" fmla="*/ 263 h 266"/>
                <a:gd name="T54" fmla="*/ 244 w 450"/>
                <a:gd name="T55" fmla="*/ 263 h 266"/>
                <a:gd name="T56" fmla="*/ 283 w 450"/>
                <a:gd name="T57" fmla="*/ 259 h 266"/>
                <a:gd name="T58" fmla="*/ 319 w 450"/>
                <a:gd name="T59" fmla="*/ 251 h 266"/>
                <a:gd name="T60" fmla="*/ 353 w 450"/>
                <a:gd name="T61" fmla="*/ 240 h 266"/>
                <a:gd name="T62" fmla="*/ 383 w 450"/>
                <a:gd name="T63" fmla="*/ 225 h 266"/>
                <a:gd name="T64" fmla="*/ 409 w 450"/>
                <a:gd name="T65" fmla="*/ 208 h 266"/>
                <a:gd name="T66" fmla="*/ 429 w 450"/>
                <a:gd name="T67" fmla="*/ 187 h 266"/>
                <a:gd name="T68" fmla="*/ 442 w 450"/>
                <a:gd name="T69" fmla="*/ 166 h 266"/>
                <a:gd name="T70" fmla="*/ 449 w 450"/>
                <a:gd name="T71" fmla="*/ 144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8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1"/>
                  </a:lnTo>
                  <a:lnTo>
                    <a:pt x="244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1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8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6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4"/>
                  </a:lnTo>
                  <a:lnTo>
                    <a:pt x="8" y="166"/>
                  </a:lnTo>
                  <a:lnTo>
                    <a:pt x="13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7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2661" name="Group 46"/>
            <p:cNvGrpSpPr>
              <a:grpSpLocks/>
            </p:cNvGrpSpPr>
            <p:nvPr/>
          </p:nvGrpSpPr>
          <p:grpSpPr bwMode="auto">
            <a:xfrm>
              <a:off x="5194" y="3271"/>
              <a:ext cx="423" cy="243"/>
              <a:chOff x="5194" y="3271"/>
              <a:chExt cx="423" cy="243"/>
            </a:xfrm>
          </p:grpSpPr>
          <p:sp>
            <p:nvSpPr>
              <p:cNvPr id="112682" name="Freeform 47"/>
              <p:cNvSpPr>
                <a:spLocks/>
              </p:cNvSpPr>
              <p:nvPr/>
            </p:nvSpPr>
            <p:spPr bwMode="auto">
              <a:xfrm>
                <a:off x="5194" y="3271"/>
                <a:ext cx="423" cy="234"/>
              </a:xfrm>
              <a:custGeom>
                <a:avLst/>
                <a:gdLst>
                  <a:gd name="T0" fmla="*/ 1 w 423"/>
                  <a:gd name="T1" fmla="*/ 126 h 234"/>
                  <a:gd name="T2" fmla="*/ 8 w 423"/>
                  <a:gd name="T3" fmla="*/ 146 h 234"/>
                  <a:gd name="T4" fmla="*/ 19 w 423"/>
                  <a:gd name="T5" fmla="*/ 166 h 234"/>
                  <a:gd name="T6" fmla="*/ 38 w 423"/>
                  <a:gd name="T7" fmla="*/ 183 h 234"/>
                  <a:gd name="T8" fmla="*/ 62 w 423"/>
                  <a:gd name="T9" fmla="*/ 199 h 234"/>
                  <a:gd name="T10" fmla="*/ 90 w 423"/>
                  <a:gd name="T11" fmla="*/ 212 h 234"/>
                  <a:gd name="T12" fmla="*/ 121 w 423"/>
                  <a:gd name="T13" fmla="*/ 221 h 234"/>
                  <a:gd name="T14" fmla="*/ 156 w 423"/>
                  <a:gd name="T15" fmla="*/ 228 h 234"/>
                  <a:gd name="T16" fmla="*/ 192 w 423"/>
                  <a:gd name="T17" fmla="*/ 233 h 234"/>
                  <a:gd name="T18" fmla="*/ 229 w 423"/>
                  <a:gd name="T19" fmla="*/ 233 h 234"/>
                  <a:gd name="T20" fmla="*/ 265 w 423"/>
                  <a:gd name="T21" fmla="*/ 228 h 234"/>
                  <a:gd name="T22" fmla="*/ 300 w 423"/>
                  <a:gd name="T23" fmla="*/ 221 h 234"/>
                  <a:gd name="T24" fmla="*/ 331 w 423"/>
                  <a:gd name="T25" fmla="*/ 211 h 234"/>
                  <a:gd name="T26" fmla="*/ 359 w 423"/>
                  <a:gd name="T27" fmla="*/ 198 h 234"/>
                  <a:gd name="T28" fmla="*/ 384 w 423"/>
                  <a:gd name="T29" fmla="*/ 183 h 234"/>
                  <a:gd name="T30" fmla="*/ 402 w 423"/>
                  <a:gd name="T31" fmla="*/ 166 h 234"/>
                  <a:gd name="T32" fmla="*/ 414 w 423"/>
                  <a:gd name="T33" fmla="*/ 146 h 234"/>
                  <a:gd name="T34" fmla="*/ 420 w 423"/>
                  <a:gd name="T35" fmla="*/ 126 h 234"/>
                  <a:gd name="T36" fmla="*/ 420 w 423"/>
                  <a:gd name="T37" fmla="*/ 106 h 234"/>
                  <a:gd name="T38" fmla="*/ 414 w 423"/>
                  <a:gd name="T39" fmla="*/ 86 h 234"/>
                  <a:gd name="T40" fmla="*/ 402 w 423"/>
                  <a:gd name="T41" fmla="*/ 66 h 234"/>
                  <a:gd name="T42" fmla="*/ 384 w 423"/>
                  <a:gd name="T43" fmla="*/ 49 h 234"/>
                  <a:gd name="T44" fmla="*/ 359 w 423"/>
                  <a:gd name="T45" fmla="*/ 34 h 234"/>
                  <a:gd name="T46" fmla="*/ 331 w 423"/>
                  <a:gd name="T47" fmla="*/ 20 h 234"/>
                  <a:gd name="T48" fmla="*/ 300 w 423"/>
                  <a:gd name="T49" fmla="*/ 11 h 234"/>
                  <a:gd name="T50" fmla="*/ 265 w 423"/>
                  <a:gd name="T51" fmla="*/ 4 h 234"/>
                  <a:gd name="T52" fmla="*/ 229 w 423"/>
                  <a:gd name="T53" fmla="*/ 1 h 234"/>
                  <a:gd name="T54" fmla="*/ 192 w 423"/>
                  <a:gd name="T55" fmla="*/ 1 h 234"/>
                  <a:gd name="T56" fmla="*/ 156 w 423"/>
                  <a:gd name="T57" fmla="*/ 4 h 234"/>
                  <a:gd name="T58" fmla="*/ 121 w 423"/>
                  <a:gd name="T59" fmla="*/ 11 h 234"/>
                  <a:gd name="T60" fmla="*/ 90 w 423"/>
                  <a:gd name="T61" fmla="*/ 20 h 234"/>
                  <a:gd name="T62" fmla="*/ 62 w 423"/>
                  <a:gd name="T63" fmla="*/ 34 h 234"/>
                  <a:gd name="T64" fmla="*/ 38 w 423"/>
                  <a:gd name="T65" fmla="*/ 49 h 234"/>
                  <a:gd name="T66" fmla="*/ 19 w 423"/>
                  <a:gd name="T67" fmla="*/ 68 h 234"/>
                  <a:gd name="T68" fmla="*/ 8 w 423"/>
                  <a:gd name="T69" fmla="*/ 86 h 234"/>
                  <a:gd name="T70" fmla="*/ 1 w 423"/>
                  <a:gd name="T71" fmla="*/ 106 h 2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23" h="234">
                    <a:moveTo>
                      <a:pt x="0" y="117"/>
                    </a:moveTo>
                    <a:lnTo>
                      <a:pt x="1" y="126"/>
                    </a:lnTo>
                    <a:lnTo>
                      <a:pt x="3" y="136"/>
                    </a:lnTo>
                    <a:lnTo>
                      <a:pt x="8" y="146"/>
                    </a:lnTo>
                    <a:lnTo>
                      <a:pt x="12" y="156"/>
                    </a:lnTo>
                    <a:lnTo>
                      <a:pt x="19" y="166"/>
                    </a:lnTo>
                    <a:lnTo>
                      <a:pt x="28" y="175"/>
                    </a:lnTo>
                    <a:lnTo>
                      <a:pt x="38" y="183"/>
                    </a:lnTo>
                    <a:lnTo>
                      <a:pt x="49" y="191"/>
                    </a:lnTo>
                    <a:lnTo>
                      <a:pt x="62" y="199"/>
                    </a:lnTo>
                    <a:lnTo>
                      <a:pt x="75" y="205"/>
                    </a:lnTo>
                    <a:lnTo>
                      <a:pt x="90" y="212"/>
                    </a:lnTo>
                    <a:lnTo>
                      <a:pt x="106" y="216"/>
                    </a:lnTo>
                    <a:lnTo>
                      <a:pt x="121" y="221"/>
                    </a:lnTo>
                    <a:lnTo>
                      <a:pt x="139" y="226"/>
                    </a:lnTo>
                    <a:lnTo>
                      <a:pt x="156" y="228"/>
                    </a:lnTo>
                    <a:lnTo>
                      <a:pt x="174" y="230"/>
                    </a:lnTo>
                    <a:lnTo>
                      <a:pt x="192" y="233"/>
                    </a:lnTo>
                    <a:lnTo>
                      <a:pt x="211" y="233"/>
                    </a:lnTo>
                    <a:lnTo>
                      <a:pt x="229" y="233"/>
                    </a:lnTo>
                    <a:lnTo>
                      <a:pt x="247" y="230"/>
                    </a:lnTo>
                    <a:lnTo>
                      <a:pt x="265" y="228"/>
                    </a:lnTo>
                    <a:lnTo>
                      <a:pt x="282" y="226"/>
                    </a:lnTo>
                    <a:lnTo>
                      <a:pt x="300" y="221"/>
                    </a:lnTo>
                    <a:lnTo>
                      <a:pt x="315" y="216"/>
                    </a:lnTo>
                    <a:lnTo>
                      <a:pt x="331" y="211"/>
                    </a:lnTo>
                    <a:lnTo>
                      <a:pt x="346" y="205"/>
                    </a:lnTo>
                    <a:lnTo>
                      <a:pt x="359" y="198"/>
                    </a:lnTo>
                    <a:lnTo>
                      <a:pt x="372" y="191"/>
                    </a:lnTo>
                    <a:lnTo>
                      <a:pt x="384" y="183"/>
                    </a:lnTo>
                    <a:lnTo>
                      <a:pt x="393" y="175"/>
                    </a:lnTo>
                    <a:lnTo>
                      <a:pt x="402" y="166"/>
                    </a:lnTo>
                    <a:lnTo>
                      <a:pt x="409" y="155"/>
                    </a:lnTo>
                    <a:lnTo>
                      <a:pt x="414" y="146"/>
                    </a:lnTo>
                    <a:lnTo>
                      <a:pt x="418" y="136"/>
                    </a:lnTo>
                    <a:lnTo>
                      <a:pt x="420" y="126"/>
                    </a:lnTo>
                    <a:lnTo>
                      <a:pt x="422" y="117"/>
                    </a:lnTo>
                    <a:lnTo>
                      <a:pt x="420" y="106"/>
                    </a:lnTo>
                    <a:lnTo>
                      <a:pt x="418" y="95"/>
                    </a:lnTo>
                    <a:lnTo>
                      <a:pt x="414" y="86"/>
                    </a:lnTo>
                    <a:lnTo>
                      <a:pt x="409" y="77"/>
                    </a:lnTo>
                    <a:lnTo>
                      <a:pt x="402" y="66"/>
                    </a:lnTo>
                    <a:lnTo>
                      <a:pt x="393" y="58"/>
                    </a:lnTo>
                    <a:lnTo>
                      <a:pt x="384" y="49"/>
                    </a:lnTo>
                    <a:lnTo>
                      <a:pt x="372" y="41"/>
                    </a:lnTo>
                    <a:lnTo>
                      <a:pt x="359" y="34"/>
                    </a:lnTo>
                    <a:lnTo>
                      <a:pt x="346" y="27"/>
                    </a:lnTo>
                    <a:lnTo>
                      <a:pt x="331" y="20"/>
                    </a:lnTo>
                    <a:lnTo>
                      <a:pt x="315" y="16"/>
                    </a:lnTo>
                    <a:lnTo>
                      <a:pt x="300" y="11"/>
                    </a:lnTo>
                    <a:lnTo>
                      <a:pt x="282" y="6"/>
                    </a:lnTo>
                    <a:lnTo>
                      <a:pt x="265" y="4"/>
                    </a:lnTo>
                    <a:lnTo>
                      <a:pt x="247" y="2"/>
                    </a:lnTo>
                    <a:lnTo>
                      <a:pt x="229" y="1"/>
                    </a:lnTo>
                    <a:lnTo>
                      <a:pt x="211" y="0"/>
                    </a:lnTo>
                    <a:lnTo>
                      <a:pt x="192" y="1"/>
                    </a:lnTo>
                    <a:lnTo>
                      <a:pt x="174" y="2"/>
                    </a:lnTo>
                    <a:lnTo>
                      <a:pt x="156" y="4"/>
                    </a:lnTo>
                    <a:lnTo>
                      <a:pt x="139" y="6"/>
                    </a:lnTo>
                    <a:lnTo>
                      <a:pt x="121" y="11"/>
                    </a:lnTo>
                    <a:lnTo>
                      <a:pt x="106" y="16"/>
                    </a:lnTo>
                    <a:lnTo>
                      <a:pt x="90" y="20"/>
                    </a:lnTo>
                    <a:lnTo>
                      <a:pt x="75" y="27"/>
                    </a:lnTo>
                    <a:lnTo>
                      <a:pt x="62" y="34"/>
                    </a:lnTo>
                    <a:lnTo>
                      <a:pt x="49" y="41"/>
                    </a:lnTo>
                    <a:lnTo>
                      <a:pt x="38" y="49"/>
                    </a:lnTo>
                    <a:lnTo>
                      <a:pt x="28" y="58"/>
                    </a:lnTo>
                    <a:lnTo>
                      <a:pt x="19" y="68"/>
                    </a:lnTo>
                    <a:lnTo>
                      <a:pt x="12" y="77"/>
                    </a:lnTo>
                    <a:lnTo>
                      <a:pt x="8" y="86"/>
                    </a:lnTo>
                    <a:lnTo>
                      <a:pt x="3" y="95"/>
                    </a:lnTo>
                    <a:lnTo>
                      <a:pt x="1" y="106"/>
                    </a:lnTo>
                    <a:lnTo>
                      <a:pt x="0" y="117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683" name="Rectangle 48"/>
              <p:cNvSpPr>
                <a:spLocks noChangeArrowheads="1"/>
              </p:cNvSpPr>
              <p:nvPr/>
            </p:nvSpPr>
            <p:spPr bwMode="auto">
              <a:xfrm>
                <a:off x="5250" y="3302"/>
                <a:ext cx="2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lot</a:t>
                </a:r>
              </a:p>
            </p:txBody>
          </p:sp>
        </p:grpSp>
        <p:sp>
          <p:nvSpPr>
            <p:cNvPr id="112662" name="Rectangle 49"/>
            <p:cNvSpPr>
              <a:spLocks noChangeArrowheads="1"/>
            </p:cNvSpPr>
            <p:nvPr/>
          </p:nvSpPr>
          <p:spPr bwMode="auto">
            <a:xfrm>
              <a:off x="4616" y="3058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grpSp>
          <p:nvGrpSpPr>
            <p:cNvPr id="112663" name="Group 50"/>
            <p:cNvGrpSpPr>
              <a:grpSpLocks/>
            </p:cNvGrpSpPr>
            <p:nvPr/>
          </p:nvGrpSpPr>
          <p:grpSpPr bwMode="auto">
            <a:xfrm>
              <a:off x="5049" y="2798"/>
              <a:ext cx="541" cy="266"/>
              <a:chOff x="5049" y="2798"/>
              <a:chExt cx="541" cy="266"/>
            </a:xfrm>
          </p:grpSpPr>
          <p:sp>
            <p:nvSpPr>
              <p:cNvPr id="112680" name="Freeform 51"/>
              <p:cNvSpPr>
                <a:spLocks/>
              </p:cNvSpPr>
              <p:nvPr/>
            </p:nvSpPr>
            <p:spPr bwMode="auto">
              <a:xfrm>
                <a:off x="5089" y="2798"/>
                <a:ext cx="481" cy="266"/>
              </a:xfrm>
              <a:custGeom>
                <a:avLst/>
                <a:gdLst>
                  <a:gd name="T0" fmla="*/ 0 w 481"/>
                  <a:gd name="T1" fmla="*/ 144 h 266"/>
                  <a:gd name="T2" fmla="*/ 7 w 481"/>
                  <a:gd name="T3" fmla="*/ 166 h 266"/>
                  <a:gd name="T4" fmla="*/ 22 w 481"/>
                  <a:gd name="T5" fmla="*/ 188 h 266"/>
                  <a:gd name="T6" fmla="*/ 42 w 481"/>
                  <a:gd name="T7" fmla="*/ 208 h 266"/>
                  <a:gd name="T8" fmla="*/ 69 w 481"/>
                  <a:gd name="T9" fmla="*/ 225 h 266"/>
                  <a:gd name="T10" fmla="*/ 102 w 481"/>
                  <a:gd name="T11" fmla="*/ 240 h 266"/>
                  <a:gd name="T12" fmla="*/ 138 w 481"/>
                  <a:gd name="T13" fmla="*/ 251 h 266"/>
                  <a:gd name="T14" fmla="*/ 178 w 481"/>
                  <a:gd name="T15" fmla="*/ 259 h 266"/>
                  <a:gd name="T16" fmla="*/ 219 w 481"/>
                  <a:gd name="T17" fmla="*/ 265 h 266"/>
                  <a:gd name="T18" fmla="*/ 260 w 481"/>
                  <a:gd name="T19" fmla="*/ 265 h 266"/>
                  <a:gd name="T20" fmla="*/ 301 w 481"/>
                  <a:gd name="T21" fmla="*/ 259 h 266"/>
                  <a:gd name="T22" fmla="*/ 341 w 481"/>
                  <a:gd name="T23" fmla="*/ 251 h 266"/>
                  <a:gd name="T24" fmla="*/ 377 w 481"/>
                  <a:gd name="T25" fmla="*/ 240 h 266"/>
                  <a:gd name="T26" fmla="*/ 410 w 481"/>
                  <a:gd name="T27" fmla="*/ 225 h 266"/>
                  <a:gd name="T28" fmla="*/ 436 w 481"/>
                  <a:gd name="T29" fmla="*/ 208 h 266"/>
                  <a:gd name="T30" fmla="*/ 457 w 481"/>
                  <a:gd name="T31" fmla="*/ 187 h 266"/>
                  <a:gd name="T32" fmla="*/ 472 w 481"/>
                  <a:gd name="T33" fmla="*/ 166 h 266"/>
                  <a:gd name="T34" fmla="*/ 478 w 481"/>
                  <a:gd name="T35" fmla="*/ 144 h 266"/>
                  <a:gd name="T36" fmla="*/ 478 w 481"/>
                  <a:gd name="T37" fmla="*/ 120 h 266"/>
                  <a:gd name="T38" fmla="*/ 472 w 481"/>
                  <a:gd name="T39" fmla="*/ 98 h 266"/>
                  <a:gd name="T40" fmla="*/ 457 w 481"/>
                  <a:gd name="T41" fmla="*/ 76 h 266"/>
                  <a:gd name="T42" fmla="*/ 436 w 481"/>
                  <a:gd name="T43" fmla="*/ 56 h 266"/>
                  <a:gd name="T44" fmla="*/ 410 w 481"/>
                  <a:gd name="T45" fmla="*/ 39 h 266"/>
                  <a:gd name="T46" fmla="*/ 377 w 481"/>
                  <a:gd name="T47" fmla="*/ 23 h 266"/>
                  <a:gd name="T48" fmla="*/ 341 w 481"/>
                  <a:gd name="T49" fmla="*/ 13 h 266"/>
                  <a:gd name="T50" fmla="*/ 301 w 481"/>
                  <a:gd name="T51" fmla="*/ 5 h 266"/>
                  <a:gd name="T52" fmla="*/ 260 w 481"/>
                  <a:gd name="T53" fmla="*/ 0 h 266"/>
                  <a:gd name="T54" fmla="*/ 219 w 481"/>
                  <a:gd name="T55" fmla="*/ 0 h 266"/>
                  <a:gd name="T56" fmla="*/ 177 w 481"/>
                  <a:gd name="T57" fmla="*/ 5 h 266"/>
                  <a:gd name="T58" fmla="*/ 138 w 481"/>
                  <a:gd name="T59" fmla="*/ 13 h 266"/>
                  <a:gd name="T60" fmla="*/ 102 w 481"/>
                  <a:gd name="T61" fmla="*/ 24 h 266"/>
                  <a:gd name="T62" fmla="*/ 69 w 481"/>
                  <a:gd name="T63" fmla="*/ 39 h 266"/>
                  <a:gd name="T64" fmla="*/ 42 w 481"/>
                  <a:gd name="T65" fmla="*/ 56 h 266"/>
                  <a:gd name="T66" fmla="*/ 22 w 481"/>
                  <a:gd name="T67" fmla="*/ 76 h 266"/>
                  <a:gd name="T68" fmla="*/ 7 w 481"/>
                  <a:gd name="T69" fmla="*/ 98 h 266"/>
                  <a:gd name="T70" fmla="*/ 0 w 481"/>
                  <a:gd name="T71" fmla="*/ 120 h 26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81" h="266">
                    <a:moveTo>
                      <a:pt x="0" y="132"/>
                    </a:moveTo>
                    <a:lnTo>
                      <a:pt x="0" y="144"/>
                    </a:lnTo>
                    <a:lnTo>
                      <a:pt x="3" y="156"/>
                    </a:lnTo>
                    <a:lnTo>
                      <a:pt x="7" y="166"/>
                    </a:lnTo>
                    <a:lnTo>
                      <a:pt x="13" y="177"/>
                    </a:lnTo>
                    <a:lnTo>
                      <a:pt x="22" y="188"/>
                    </a:lnTo>
                    <a:lnTo>
                      <a:pt x="31" y="199"/>
                    </a:lnTo>
                    <a:lnTo>
                      <a:pt x="42" y="208"/>
                    </a:lnTo>
                    <a:lnTo>
                      <a:pt x="56" y="217"/>
                    </a:lnTo>
                    <a:lnTo>
                      <a:pt x="69" y="225"/>
                    </a:lnTo>
                    <a:lnTo>
                      <a:pt x="86" y="233"/>
                    </a:lnTo>
                    <a:lnTo>
                      <a:pt x="102" y="240"/>
                    </a:lnTo>
                    <a:lnTo>
                      <a:pt x="119" y="246"/>
                    </a:lnTo>
                    <a:lnTo>
                      <a:pt x="138" y="251"/>
                    </a:lnTo>
                    <a:lnTo>
                      <a:pt x="157" y="257"/>
                    </a:lnTo>
                    <a:lnTo>
                      <a:pt x="178" y="259"/>
                    </a:lnTo>
                    <a:lnTo>
                      <a:pt x="198" y="262"/>
                    </a:lnTo>
                    <a:lnTo>
                      <a:pt x="219" y="265"/>
                    </a:lnTo>
                    <a:lnTo>
                      <a:pt x="239" y="265"/>
                    </a:lnTo>
                    <a:lnTo>
                      <a:pt x="260" y="265"/>
                    </a:lnTo>
                    <a:lnTo>
                      <a:pt x="281" y="262"/>
                    </a:lnTo>
                    <a:lnTo>
                      <a:pt x="301" y="259"/>
                    </a:lnTo>
                    <a:lnTo>
                      <a:pt x="321" y="257"/>
                    </a:lnTo>
                    <a:lnTo>
                      <a:pt x="341" y="251"/>
                    </a:lnTo>
                    <a:lnTo>
                      <a:pt x="360" y="246"/>
                    </a:lnTo>
                    <a:lnTo>
                      <a:pt x="377" y="240"/>
                    </a:lnTo>
                    <a:lnTo>
                      <a:pt x="393" y="233"/>
                    </a:lnTo>
                    <a:lnTo>
                      <a:pt x="410" y="225"/>
                    </a:lnTo>
                    <a:lnTo>
                      <a:pt x="423" y="217"/>
                    </a:lnTo>
                    <a:lnTo>
                      <a:pt x="436" y="208"/>
                    </a:lnTo>
                    <a:lnTo>
                      <a:pt x="447" y="198"/>
                    </a:lnTo>
                    <a:lnTo>
                      <a:pt x="457" y="187"/>
                    </a:lnTo>
                    <a:lnTo>
                      <a:pt x="465" y="177"/>
                    </a:lnTo>
                    <a:lnTo>
                      <a:pt x="472" y="166"/>
                    </a:lnTo>
                    <a:lnTo>
                      <a:pt x="476" y="156"/>
                    </a:lnTo>
                    <a:lnTo>
                      <a:pt x="478" y="144"/>
                    </a:lnTo>
                    <a:lnTo>
                      <a:pt x="480" y="132"/>
                    </a:lnTo>
                    <a:lnTo>
                      <a:pt x="478" y="120"/>
                    </a:lnTo>
                    <a:lnTo>
                      <a:pt x="476" y="108"/>
                    </a:lnTo>
                    <a:lnTo>
                      <a:pt x="472" y="98"/>
                    </a:lnTo>
                    <a:lnTo>
                      <a:pt x="465" y="86"/>
                    </a:lnTo>
                    <a:lnTo>
                      <a:pt x="457" y="76"/>
                    </a:lnTo>
                    <a:lnTo>
                      <a:pt x="447" y="65"/>
                    </a:lnTo>
                    <a:lnTo>
                      <a:pt x="436" y="56"/>
                    </a:lnTo>
                    <a:lnTo>
                      <a:pt x="423" y="47"/>
                    </a:lnTo>
                    <a:lnTo>
                      <a:pt x="410" y="39"/>
                    </a:lnTo>
                    <a:lnTo>
                      <a:pt x="393" y="31"/>
                    </a:lnTo>
                    <a:lnTo>
                      <a:pt x="377" y="23"/>
                    </a:lnTo>
                    <a:lnTo>
                      <a:pt x="360" y="17"/>
                    </a:lnTo>
                    <a:lnTo>
                      <a:pt x="341" y="13"/>
                    </a:lnTo>
                    <a:lnTo>
                      <a:pt x="321" y="7"/>
                    </a:lnTo>
                    <a:lnTo>
                      <a:pt x="301" y="5"/>
                    </a:lnTo>
                    <a:lnTo>
                      <a:pt x="281" y="2"/>
                    </a:lnTo>
                    <a:lnTo>
                      <a:pt x="260" y="0"/>
                    </a:lnTo>
                    <a:lnTo>
                      <a:pt x="239" y="0"/>
                    </a:lnTo>
                    <a:lnTo>
                      <a:pt x="219" y="0"/>
                    </a:lnTo>
                    <a:lnTo>
                      <a:pt x="198" y="2"/>
                    </a:lnTo>
                    <a:lnTo>
                      <a:pt x="177" y="5"/>
                    </a:lnTo>
                    <a:lnTo>
                      <a:pt x="157" y="7"/>
                    </a:lnTo>
                    <a:lnTo>
                      <a:pt x="138" y="13"/>
                    </a:lnTo>
                    <a:lnTo>
                      <a:pt x="119" y="18"/>
                    </a:lnTo>
                    <a:lnTo>
                      <a:pt x="102" y="24"/>
                    </a:lnTo>
                    <a:lnTo>
                      <a:pt x="84" y="31"/>
                    </a:lnTo>
                    <a:lnTo>
                      <a:pt x="69" y="39"/>
                    </a:lnTo>
                    <a:lnTo>
                      <a:pt x="56" y="47"/>
                    </a:lnTo>
                    <a:lnTo>
                      <a:pt x="42" y="56"/>
                    </a:lnTo>
                    <a:lnTo>
                      <a:pt x="31" y="66"/>
                    </a:lnTo>
                    <a:lnTo>
                      <a:pt x="22" y="76"/>
                    </a:lnTo>
                    <a:lnTo>
                      <a:pt x="13" y="87"/>
                    </a:lnTo>
                    <a:lnTo>
                      <a:pt x="7" y="98"/>
                    </a:lnTo>
                    <a:lnTo>
                      <a:pt x="3" y="108"/>
                    </a:lnTo>
                    <a:lnTo>
                      <a:pt x="0" y="120"/>
                    </a:lnTo>
                    <a:lnTo>
                      <a:pt x="0" y="13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681" name="Rectangle 52"/>
              <p:cNvSpPr>
                <a:spLocks noChangeArrowheads="1"/>
              </p:cNvSpPr>
              <p:nvPr/>
            </p:nvSpPr>
            <p:spPr bwMode="auto">
              <a:xfrm>
                <a:off x="5049" y="2830"/>
                <a:ext cx="54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budget</a:t>
                </a:r>
              </a:p>
            </p:txBody>
          </p:sp>
        </p:grpSp>
        <p:sp>
          <p:nvSpPr>
            <p:cNvPr id="112664" name="Rectangle 53"/>
            <p:cNvSpPr>
              <a:spLocks noChangeArrowheads="1"/>
            </p:cNvSpPr>
            <p:nvPr/>
          </p:nvSpPr>
          <p:spPr bwMode="auto">
            <a:xfrm>
              <a:off x="4298" y="3262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112665" name="Rectangle 54"/>
            <p:cNvSpPr>
              <a:spLocks noChangeArrowheads="1"/>
            </p:cNvSpPr>
            <p:nvPr/>
          </p:nvSpPr>
          <p:spPr bwMode="auto">
            <a:xfrm>
              <a:off x="3787" y="2918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112666" name="Rectangle 55"/>
            <p:cNvSpPr>
              <a:spLocks noChangeArrowheads="1"/>
            </p:cNvSpPr>
            <p:nvPr/>
          </p:nvSpPr>
          <p:spPr bwMode="auto">
            <a:xfrm>
              <a:off x="2884" y="3050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112667" name="Rectangle 56"/>
            <p:cNvSpPr>
              <a:spLocks noChangeArrowheads="1"/>
            </p:cNvSpPr>
            <p:nvPr/>
          </p:nvSpPr>
          <p:spPr bwMode="auto">
            <a:xfrm>
              <a:off x="3652" y="3673"/>
              <a:ext cx="6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Works_In</a:t>
              </a:r>
            </a:p>
          </p:txBody>
        </p:sp>
        <p:sp>
          <p:nvSpPr>
            <p:cNvPr id="112668" name="Rectangle 57"/>
            <p:cNvSpPr>
              <a:spLocks noChangeArrowheads="1"/>
            </p:cNvSpPr>
            <p:nvPr/>
          </p:nvSpPr>
          <p:spPr bwMode="auto">
            <a:xfrm>
              <a:off x="4517" y="3689"/>
              <a:ext cx="9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112669" name="Rectangle 58"/>
            <p:cNvSpPr>
              <a:spLocks noChangeArrowheads="1"/>
            </p:cNvSpPr>
            <p:nvPr/>
          </p:nvSpPr>
          <p:spPr bwMode="auto">
            <a:xfrm>
              <a:off x="2628" y="3682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112670" name="Rectangle 59"/>
            <p:cNvSpPr>
              <a:spLocks noChangeArrowheads="1"/>
            </p:cNvSpPr>
            <p:nvPr/>
          </p:nvSpPr>
          <p:spPr bwMode="auto">
            <a:xfrm>
              <a:off x="2489" y="3254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0" u="sng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  <a:endParaRPr lang="en-US" altLang="en-US" b="1" i="0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71" name="Line 60"/>
            <p:cNvSpPr>
              <a:spLocks noChangeShapeType="1"/>
            </p:cNvSpPr>
            <p:nvPr/>
          </p:nvSpPr>
          <p:spPr bwMode="auto">
            <a:xfrm>
              <a:off x="2689" y="350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72" name="Line 61"/>
            <p:cNvSpPr>
              <a:spLocks noChangeShapeType="1"/>
            </p:cNvSpPr>
            <p:nvPr/>
          </p:nvSpPr>
          <p:spPr bwMode="auto">
            <a:xfrm>
              <a:off x="3073" y="331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73" name="Line 62"/>
            <p:cNvSpPr>
              <a:spLocks noChangeShapeType="1"/>
            </p:cNvSpPr>
            <p:nvPr/>
          </p:nvSpPr>
          <p:spPr bwMode="auto">
            <a:xfrm flipH="1">
              <a:off x="4945" y="3072"/>
              <a:ext cx="335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74" name="Line 63"/>
            <p:cNvSpPr>
              <a:spLocks noChangeShapeType="1"/>
            </p:cNvSpPr>
            <p:nvPr/>
          </p:nvSpPr>
          <p:spPr bwMode="auto">
            <a:xfrm>
              <a:off x="3985" y="31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75" name="Line 64"/>
            <p:cNvSpPr>
              <a:spLocks noChangeShapeType="1"/>
            </p:cNvSpPr>
            <p:nvPr/>
          </p:nvSpPr>
          <p:spPr bwMode="auto">
            <a:xfrm>
              <a:off x="4465" y="350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76" name="Line 65"/>
            <p:cNvSpPr>
              <a:spLocks noChangeShapeType="1"/>
            </p:cNvSpPr>
            <p:nvPr/>
          </p:nvSpPr>
          <p:spPr bwMode="auto">
            <a:xfrm>
              <a:off x="4897" y="331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77" name="Line 66"/>
            <p:cNvSpPr>
              <a:spLocks noChangeShapeType="1"/>
            </p:cNvSpPr>
            <p:nvPr/>
          </p:nvSpPr>
          <p:spPr bwMode="auto">
            <a:xfrm flipH="1">
              <a:off x="5137" y="350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78" name="Line 67"/>
            <p:cNvSpPr>
              <a:spLocks noChangeShapeType="1"/>
            </p:cNvSpPr>
            <p:nvPr/>
          </p:nvSpPr>
          <p:spPr bwMode="auto">
            <a:xfrm>
              <a:off x="4369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79" name="Line 68"/>
            <p:cNvSpPr>
              <a:spLocks noChangeShapeType="1"/>
            </p:cNvSpPr>
            <p:nvPr/>
          </p:nvSpPr>
          <p:spPr bwMode="auto">
            <a:xfrm>
              <a:off x="3409" y="374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650" name="Rectangle 70"/>
          <p:cNvSpPr>
            <a:spLocks noChangeArrowheads="1"/>
          </p:cNvSpPr>
          <p:nvPr/>
        </p:nvSpPr>
        <p:spPr bwMode="auto">
          <a:xfrm>
            <a:off x="5870433" y="3861520"/>
            <a:ext cx="97142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u="sng" dirty="0">
                <a:solidFill>
                  <a:srgbClr val="CF0E30"/>
                </a:solidFill>
                <a:latin typeface="Book Antiqua" panose="02040602050305030304" pitchFamily="18" charset="0"/>
              </a:rPr>
              <a:t>After: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0369" y="2276901"/>
            <a:ext cx="3495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chemeClr val="accent2"/>
                </a:solidFill>
              </a:rPr>
              <a:t>Departments(D,M,B)</a:t>
            </a:r>
          </a:p>
          <a:p>
            <a:r>
              <a:rPr lang="en-US" altLang="en-US" sz="2400" dirty="0" err="1">
                <a:solidFill>
                  <a:schemeClr val="accent2"/>
                </a:solidFill>
              </a:rPr>
              <a:t>Dept_Lots</a:t>
            </a:r>
            <a:r>
              <a:rPr lang="en-US" altLang="en-US" sz="2400" dirty="0">
                <a:solidFill>
                  <a:schemeClr val="accent2"/>
                </a:solidFill>
              </a:rPr>
              <a:t>(D,L</a:t>
            </a:r>
            <a:r>
              <a:rPr lang="en-US" altLang="en-US" sz="2400" dirty="0" smtClean="0">
                <a:solidFill>
                  <a:schemeClr val="accent2"/>
                </a:solidFill>
              </a:rPr>
              <a:t>)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74" name="Rectangle 5"/>
          <p:cNvSpPr txBox="1">
            <a:spLocks noChangeArrowheads="1"/>
          </p:cNvSpPr>
          <p:nvPr/>
        </p:nvSpPr>
        <p:spPr>
          <a:xfrm>
            <a:off x="949977" y="3467311"/>
            <a:ext cx="4419600" cy="1092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Implies, it makes sense to associate lot with Departments</a:t>
            </a:r>
          </a:p>
        </p:txBody>
      </p:sp>
      <p:sp>
        <p:nvSpPr>
          <p:cNvPr id="75" name="Rectangle 5"/>
          <p:cNvSpPr txBox="1">
            <a:spLocks noChangeArrowheads="1"/>
          </p:cNvSpPr>
          <p:nvPr/>
        </p:nvSpPr>
        <p:spPr>
          <a:xfrm>
            <a:off x="901701" y="1379165"/>
            <a:ext cx="4419600" cy="9999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Observe the relations Departments and </a:t>
            </a:r>
            <a:r>
              <a:rPr lang="en-US" altLang="en-US" sz="2400" dirty="0" err="1" smtClean="0"/>
              <a:t>Dept_Lot</a:t>
            </a:r>
            <a:r>
              <a:rPr lang="en-US" altLang="en-US" sz="2400" dirty="0" smtClean="0"/>
              <a:t>, both have same key and describe the same entity </a:t>
            </a:r>
          </a:p>
          <a:p>
            <a:endParaRPr lang="en-US" altLang="en-US" sz="2400" dirty="0" smtClean="0"/>
          </a:p>
          <a:p>
            <a:pPr lvl="1"/>
            <a:endParaRPr lang="en-US" altLang="en-US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69666" y="4187145"/>
            <a:ext cx="41921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The subjective process of ER could miss this point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The rigorous process of normalization does not!</a:t>
            </a: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5761899" y="1236024"/>
            <a:ext cx="11349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u="sng" dirty="0">
                <a:solidFill>
                  <a:srgbClr val="CF0E30"/>
                </a:solidFill>
                <a:latin typeface="Book Antiqua" panose="02040602050305030304" pitchFamily="18" charset="0"/>
              </a:rPr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1853822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 19.7 (from Book)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728"/>
            <a:ext cx="10515600" cy="22891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IN" dirty="0" smtClean="0"/>
              <a:t>Given </a:t>
            </a:r>
            <a:r>
              <a:rPr lang="en-IN" i="1" dirty="0" smtClean="0"/>
              <a:t>R(A,B,C,D)</a:t>
            </a:r>
            <a:r>
              <a:rPr lang="en-IN" dirty="0" smtClean="0"/>
              <a:t>. For each </a:t>
            </a:r>
            <a:r>
              <a:rPr lang="en-IN" dirty="0"/>
              <a:t>of the following sets of FDs, assuming those are the only dependencies that </a:t>
            </a:r>
            <a:r>
              <a:rPr lang="en-IN" dirty="0" smtClean="0"/>
              <a:t>hold for </a:t>
            </a:r>
            <a:r>
              <a:rPr lang="en-IN" i="1" dirty="0"/>
              <a:t>R</a:t>
            </a:r>
            <a:r>
              <a:rPr lang="en-IN" dirty="0"/>
              <a:t>, do the following</a:t>
            </a:r>
            <a:r>
              <a:rPr lang="en-IN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(</a:t>
            </a:r>
            <a:r>
              <a:rPr lang="en-IN" dirty="0"/>
              <a:t>a) Identify the candidate key(s) for </a:t>
            </a:r>
            <a:r>
              <a:rPr lang="en-IN" i="1" dirty="0"/>
              <a:t>R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(</a:t>
            </a:r>
            <a:r>
              <a:rPr lang="en-IN" dirty="0"/>
              <a:t>b) Identify the </a:t>
            </a:r>
            <a:r>
              <a:rPr lang="en-IN" dirty="0" smtClean="0"/>
              <a:t>best normal </a:t>
            </a:r>
            <a:r>
              <a:rPr lang="en-IN" dirty="0"/>
              <a:t>form that </a:t>
            </a:r>
            <a:r>
              <a:rPr lang="en-IN" i="1" dirty="0"/>
              <a:t>R </a:t>
            </a:r>
            <a:r>
              <a:rPr lang="en-IN" dirty="0"/>
              <a:t>satisfies (1NF, 2NF, 3NF, or BCNF). </a:t>
            </a: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dirty="0" smtClean="0"/>
              <a:t>  (</a:t>
            </a:r>
            <a:r>
              <a:rPr lang="en-IN" dirty="0"/>
              <a:t>c) If </a:t>
            </a:r>
            <a:r>
              <a:rPr lang="en-IN" i="1" dirty="0"/>
              <a:t>R </a:t>
            </a:r>
            <a:r>
              <a:rPr lang="en-IN" dirty="0"/>
              <a:t>is not in BCNF</a:t>
            </a:r>
            <a:r>
              <a:rPr lang="en-IN" dirty="0" smtClean="0"/>
              <a:t>, decompose </a:t>
            </a:r>
            <a:r>
              <a:rPr lang="en-IN" dirty="0"/>
              <a:t>it into a set of BCNF relations that preserve the </a:t>
            </a: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dirty="0" smtClean="0"/>
              <a:t>        dependencies.</a:t>
            </a:r>
          </a:p>
          <a:p>
            <a:pPr marL="0" indent="0">
              <a:buNone/>
            </a:pPr>
            <a:r>
              <a:rPr lang="en-IN" sz="3300" dirty="0" smtClean="0"/>
              <a:t>   </a:t>
            </a:r>
            <a:r>
              <a:rPr lang="en-IN" dirty="0" smtClean="0"/>
              <a:t>1. </a:t>
            </a:r>
            <a:r>
              <a:rPr lang="pt-BR" dirty="0"/>
              <a:t>C → D, C → A, B → 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67690" y="3610120"/>
            <a:ext cx="87145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Candidate keys: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 is in 2NF but not 3NF.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 → D and C → A both cause violations of BCNF.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Consider C</a:t>
            </a:r>
            <a:r>
              <a:rPr lang="en-IN" sz="2400" dirty="0">
                <a:sym typeface="Wingdings" panose="05000000000000000000" pitchFamily="2" charset="2"/>
              </a:rPr>
              <a:t>D, d</a:t>
            </a:r>
            <a:r>
              <a:rPr lang="en-IN" sz="2400" dirty="0"/>
              <a:t>ecompose R  into </a:t>
            </a:r>
            <a:r>
              <a:rPr lang="en-IN" sz="2400" b="1" dirty="0"/>
              <a:t>CD</a:t>
            </a:r>
            <a:r>
              <a:rPr lang="en-IN" sz="2400" dirty="0"/>
              <a:t> and ABC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Consider C</a:t>
            </a:r>
            <a:r>
              <a:rPr lang="en-IN" sz="2400" dirty="0">
                <a:sym typeface="Wingdings" panose="05000000000000000000" pitchFamily="2" charset="2"/>
              </a:rPr>
              <a:t>A, decompose ABC into </a:t>
            </a:r>
            <a:r>
              <a:rPr lang="en-IN" sz="2400" b="1" dirty="0">
                <a:sym typeface="Wingdings" panose="05000000000000000000" pitchFamily="2" charset="2"/>
              </a:rPr>
              <a:t>CA</a:t>
            </a:r>
            <a:r>
              <a:rPr lang="en-IN" sz="2400" dirty="0">
                <a:sym typeface="Wingdings" panose="05000000000000000000" pitchFamily="2" charset="2"/>
              </a:rPr>
              <a:t> and </a:t>
            </a:r>
            <a:r>
              <a:rPr lang="en-IN" sz="2400" b="1" dirty="0" smtClean="0">
                <a:sym typeface="Wingdings" panose="05000000000000000000" pitchFamily="2" charset="2"/>
              </a:rPr>
              <a:t>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ym typeface="Wingdings" panose="05000000000000000000" pitchFamily="2" charset="2"/>
              </a:rPr>
              <a:t>Lossless: R</a:t>
            </a:r>
            <a:r>
              <a:rPr lang="en-IN" sz="2400" baseline="-25000" dirty="0" smtClean="0">
                <a:sym typeface="Wingdings" panose="05000000000000000000" pitchFamily="2" charset="2"/>
              </a:rPr>
              <a:t>CD</a:t>
            </a:r>
            <a:r>
              <a:rPr lang="en-IN" sz="2400" dirty="0" smtClean="0">
                <a:sym typeface="Wingdings" panose="05000000000000000000" pitchFamily="2" charset="2"/>
              </a:rPr>
              <a:t>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⋂ 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ABC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 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CD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; </a:t>
            </a:r>
            <a:r>
              <a:rPr lang="en-IN" sz="2400" dirty="0" smtClean="0"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sym typeface="Wingdings" panose="05000000000000000000" pitchFamily="2" charset="2"/>
              </a:rPr>
              <a:t>CA</a:t>
            </a:r>
            <a:r>
              <a:rPr lang="en-IN" sz="2400" dirty="0" smtClean="0"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⋂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Dependency Preserving: Yes  </a:t>
            </a:r>
            <a:endParaRPr lang="en-IN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4737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Lecture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Problems with Decomposition</a:t>
            </a:r>
          </a:p>
          <a:p>
            <a:r>
              <a:rPr lang="en-IN" dirty="0" smtClean="0"/>
              <a:t>Properties of decomposition</a:t>
            </a:r>
          </a:p>
          <a:p>
            <a:pPr lvl="1"/>
            <a:r>
              <a:rPr lang="en-IN" dirty="0" smtClean="0"/>
              <a:t>Lossless-join decomposition</a:t>
            </a:r>
          </a:p>
          <a:p>
            <a:pPr lvl="1"/>
            <a:r>
              <a:rPr lang="en-IN" dirty="0" smtClean="0"/>
              <a:t>Dependency-preserving decomposition</a:t>
            </a:r>
          </a:p>
          <a:p>
            <a:r>
              <a:rPr lang="en-IN" dirty="0" smtClean="0"/>
              <a:t>Schema Refinement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9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7734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2. R(ABCD)</a:t>
            </a:r>
          </a:p>
          <a:p>
            <a:pPr marL="0" indent="0">
              <a:buNone/>
            </a:pPr>
            <a:r>
              <a:rPr lang="en-IN" dirty="0" smtClean="0"/>
              <a:t>    FD: </a:t>
            </a:r>
            <a:r>
              <a:rPr lang="en-IN" i="1" dirty="0"/>
              <a:t>B → C, D → 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15290" y="2805402"/>
            <a:ext cx="7495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Candidate keys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BD</a:t>
            </a:r>
            <a:endParaRPr lang="en-I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is in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1NF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but not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2NF.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B → C, D → </a:t>
            </a:r>
            <a:r>
              <a:rPr lang="en-IN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cause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violations of BCNF.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B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C, d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ecompose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  into 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BC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ABD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ABD, decompose 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Lossless: Yes [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sym typeface="Wingdings" panose="05000000000000000000" pitchFamily="2" charset="2"/>
              </a:rPr>
              <a:t>BC</a:t>
            </a:r>
            <a:r>
              <a:rPr lang="en-IN" sz="2400" dirty="0" smtClean="0"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⋂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ABD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; </a:t>
            </a:r>
            <a:r>
              <a:rPr lang="en-IN" sz="2400" dirty="0" smtClean="0"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sym typeface="Wingdings" panose="05000000000000000000" pitchFamily="2" charset="2"/>
              </a:rPr>
              <a:t>DA</a:t>
            </a:r>
            <a:r>
              <a:rPr lang="en-IN" sz="2400" dirty="0" smtClean="0"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⋂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BD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DA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;]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Dependency Preserving: Yes 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95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7734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3. R(ABCD)</a:t>
            </a:r>
          </a:p>
          <a:p>
            <a:pPr marL="0" indent="0">
              <a:buNone/>
            </a:pPr>
            <a:r>
              <a:rPr lang="en-IN" dirty="0" smtClean="0"/>
              <a:t>    FD: </a:t>
            </a:r>
            <a:r>
              <a:rPr lang="en-IN" i="1" dirty="0"/>
              <a:t>ABC → D, D → 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15290" y="2740670"/>
            <a:ext cx="97432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Candidate keys: ABC, BCD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 is in 3NF but not BCNF.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 → A cause violations of BCNF.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Decompose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  into DA and BCD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Lossless: Yes [</a:t>
            </a:r>
            <a:r>
              <a:rPr lang="en-IN" sz="2400" dirty="0" smtClean="0"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sym typeface="Wingdings" panose="05000000000000000000" pitchFamily="2" charset="2"/>
              </a:rPr>
              <a:t>DA</a:t>
            </a:r>
            <a:r>
              <a:rPr lang="en-IN" sz="2400" dirty="0" smtClean="0"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⋂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BCD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DA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;]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Dependency Preserving: No,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ym typeface="Wingdings" panose="05000000000000000000" pitchFamily="2" charset="2"/>
              </a:rPr>
              <a:t>F</a:t>
            </a:r>
            <a:r>
              <a:rPr lang="en-IN" sz="2400" baseline="-25000" dirty="0" smtClean="0">
                <a:sym typeface="Wingdings" panose="05000000000000000000" pitchFamily="2" charset="2"/>
              </a:rPr>
              <a:t>DA</a:t>
            </a:r>
            <a:r>
              <a:rPr lang="en-IN" sz="2400" dirty="0" smtClean="0">
                <a:sym typeface="Wingdings" panose="05000000000000000000" pitchFamily="2" charset="2"/>
              </a:rPr>
              <a:t>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⋃ F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BCD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={DA}, </a:t>
            </a: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ym typeface="Wingdings" panose="05000000000000000000" pitchFamily="2" charset="2"/>
              </a:rPr>
              <a:t>{F</a:t>
            </a:r>
            <a:r>
              <a:rPr lang="en-IN" sz="2400" baseline="-25000" dirty="0" smtClean="0">
                <a:sym typeface="Wingdings" panose="05000000000000000000" pitchFamily="2" charset="2"/>
              </a:rPr>
              <a:t>DA</a:t>
            </a:r>
            <a:r>
              <a:rPr lang="en-IN" sz="2400" dirty="0" smtClean="0"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⋃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F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BCD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}</a:t>
            </a:r>
            <a:r>
              <a:rPr lang="en-IN" sz="2400" baseline="30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+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does not contain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D.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Therefore, 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cannot get back ABC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no BCNF decomposition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8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7734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</a:t>
            </a:r>
            <a:r>
              <a:rPr lang="en-IN" dirty="0" smtClean="0"/>
              <a:t>. R(ABCD)</a:t>
            </a:r>
          </a:p>
          <a:p>
            <a:pPr marL="0" indent="0">
              <a:buNone/>
            </a:pPr>
            <a:r>
              <a:rPr lang="en-IN" dirty="0" smtClean="0"/>
              <a:t>    FD: </a:t>
            </a:r>
            <a:r>
              <a:rPr lang="en-IN" i="1" dirty="0"/>
              <a:t>A → B, BC → D, A → 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67244" y="2815938"/>
            <a:ext cx="95873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Candidate keys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A</a:t>
            </a:r>
            <a:endParaRPr lang="en-I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is in 2NF but not 3NF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BC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→ D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cause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violations of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BCNF since BC is not a key.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Decompose R  into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ABC and BCD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Lossless: Yes [</a:t>
            </a:r>
            <a:r>
              <a:rPr lang="en-IN" sz="2400" dirty="0" smtClean="0"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sym typeface="Wingdings" panose="05000000000000000000" pitchFamily="2" charset="2"/>
              </a:rPr>
              <a:t>ABC</a:t>
            </a:r>
            <a:r>
              <a:rPr lang="en-IN" sz="2400" dirty="0" smtClean="0"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⋂ R</a:t>
            </a:r>
            <a:r>
              <a:rPr lang="en-IN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BCD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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IN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BCD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;]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Dependency Preserving: Yes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7734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5</a:t>
            </a:r>
            <a:r>
              <a:rPr lang="en-IN" dirty="0" smtClean="0"/>
              <a:t>. R(ABCD)</a:t>
            </a:r>
          </a:p>
          <a:p>
            <a:pPr marL="0" indent="0">
              <a:buNone/>
            </a:pPr>
            <a:r>
              <a:rPr lang="en-IN" dirty="0" smtClean="0"/>
              <a:t>    FD: </a:t>
            </a:r>
            <a:r>
              <a:rPr lang="de-DE" i="1" dirty="0"/>
              <a:t>AB → C, AB → D, C → A, D → 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10094" y="2898921"/>
            <a:ext cx="9971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Candidate keys: AB, BC, CD, 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 is in 3NF but not in BCNF because of C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 and DB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Decompose R  into AC and BCD but these does not preserve AB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 and ABD and BCD is still not in BCNF. So we need to decompose further. But we cannot preserve the FDs. So no BCNF decomposition is possible.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Lossless Join: A decomposition of R into R1 and R2 is lossless if the join of R1 and R2 is exactly equal to 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R1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⋂ R2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R1 or R2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That is the attribute common to R1 and R2 is a key of either R1 or R2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Dependency Preserving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decomposition of R into R1 and R2 is </a:t>
            </a:r>
            <a:r>
              <a:rPr lang="en-US" altLang="en-US" dirty="0" smtClean="0"/>
              <a:t>dependency preserving if we are able to enforce all the FDs (F) that hold on R by considering R1 and R2 without performing a join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{F</a:t>
            </a:r>
            <a:r>
              <a:rPr lang="en-US" altLang="en-US" baseline="-25000" dirty="0" smtClean="0"/>
              <a:t>R1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⋃ </a:t>
            </a:r>
            <a:r>
              <a:rPr lang="en-US" altLang="en-US" dirty="0" smtClean="0"/>
              <a:t> F</a:t>
            </a:r>
            <a:r>
              <a:rPr lang="en-US" altLang="en-US" baseline="-25000" dirty="0" smtClean="0"/>
              <a:t>R2</a:t>
            </a:r>
            <a:r>
              <a:rPr lang="en-US" altLang="en-US" dirty="0" smtClean="0"/>
              <a:t>}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= F</a:t>
            </a:r>
            <a:r>
              <a:rPr lang="en-US" altLang="en-US" baseline="30000" dirty="0" smtClean="0"/>
              <a:t>+</a:t>
            </a:r>
          </a:p>
          <a:p>
            <a:pPr lvl="1">
              <a:lnSpc>
                <a:spcPct val="80000"/>
              </a:lnSpc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0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Ex: 19.6 to Ex: 19.9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9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Decomposition of a Relation Scheme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9166"/>
            <a:ext cx="10515600" cy="43513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accent2"/>
                </a:solidFill>
              </a:rPr>
              <a:t>decomposition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of R consists of replacing R by two or more relations such that:</a:t>
            </a:r>
          </a:p>
          <a:p>
            <a:pPr lvl="1">
              <a:buSzPct val="75000"/>
            </a:pPr>
            <a:r>
              <a:rPr lang="en-US" altLang="en-US" dirty="0"/>
              <a:t>Each new relation scheme contains a subset of the attributes of R (and no attributes that do not appear in R), and</a:t>
            </a:r>
          </a:p>
          <a:p>
            <a:pPr lvl="1">
              <a:buSzPct val="75000"/>
            </a:pPr>
            <a:r>
              <a:rPr lang="en-US" altLang="en-US" dirty="0"/>
              <a:t>Every attribute of R appears as an attribute of one of the new relations.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04472" y="5449780"/>
            <a:ext cx="514916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81661" y="3849720"/>
            <a:ext cx="447224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8341" y="4857499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668541" y="4857499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3559423" y="4290442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779056" y="4268073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204472" y="5872939"/>
            <a:ext cx="509947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5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Decompositions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altLang="en-US" dirty="0"/>
              <a:t>There are three potential problems to consider:</a:t>
            </a:r>
          </a:p>
          <a:p>
            <a:pPr marL="1104900" lvl="1" indent="-457200">
              <a:buFont typeface="+mj-lt"/>
              <a:buAutoNum type="arabicPeriod"/>
            </a:pPr>
            <a:r>
              <a:rPr lang="en-US" altLang="en-US" dirty="0" smtClean="0"/>
              <a:t>Some </a:t>
            </a:r>
            <a:r>
              <a:rPr lang="en-US" altLang="en-US" dirty="0"/>
              <a:t>queries become more expensive. 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en-US" dirty="0" smtClean="0"/>
              <a:t>Given </a:t>
            </a:r>
            <a:r>
              <a:rPr lang="en-US" altLang="en-US" dirty="0"/>
              <a:t>instances of the decomposed relations, we may not be able to reconstruct the corresponding instance of the original relation! 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en-US" dirty="0" smtClean="0"/>
              <a:t>Checking </a:t>
            </a:r>
            <a:r>
              <a:rPr lang="en-US" altLang="en-US" dirty="0"/>
              <a:t>some dependencies may require joining the instances of the decomposed relations.</a:t>
            </a:r>
          </a:p>
          <a:p>
            <a:pPr marL="533400" indent="-533400"/>
            <a:r>
              <a:rPr lang="en-US" altLang="en-US" i="1" u="sng" dirty="0" smtClean="0">
                <a:solidFill>
                  <a:schemeClr val="accent2"/>
                </a:solidFill>
              </a:rPr>
              <a:t>Tradeoff</a:t>
            </a:r>
            <a:r>
              <a:rPr lang="en-US" altLang="en-US" dirty="0">
                <a:solidFill>
                  <a:schemeClr val="accent2"/>
                </a:solidFill>
              </a:rPr>
              <a:t>:   </a:t>
            </a:r>
            <a:r>
              <a:rPr lang="en-US" altLang="en-US" dirty="0"/>
              <a:t>Must consider these issues vs. redundancy.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7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Decompositions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407692"/>
            <a:ext cx="10515600" cy="1473563"/>
          </a:xfrm>
        </p:spPr>
        <p:txBody>
          <a:bodyPr/>
          <a:lstStyle/>
          <a:p>
            <a:pPr marL="571500" indent="-457200"/>
            <a:r>
              <a:rPr lang="en-US" altLang="en-US" dirty="0" smtClean="0"/>
              <a:t>To be able to recover the original relation, the decomposed relations must satisfy the property</a:t>
            </a:r>
          </a:p>
          <a:p>
            <a:pPr marL="1028700" lvl="1" indent="-457200"/>
            <a:r>
              <a:rPr lang="en-US" altLang="en-US" dirty="0" smtClean="0"/>
              <a:t>Lossless-join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690689"/>
            <a:ext cx="10515600" cy="2717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There are three potential problems to consider:</a:t>
            </a:r>
          </a:p>
          <a:p>
            <a:pPr marL="110490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Some queries become more expensive. 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en-US" dirty="0" smtClean="0"/>
              <a:t>Given instances of the decomposed relations, we may not be able to </a:t>
            </a:r>
            <a:r>
              <a:rPr lang="en-US" altLang="en-US" dirty="0"/>
              <a:t>reconstruct the corresponding instance of the original relation! 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</a:rPr>
              <a:t>Checking some dependencies may require joining the instances of the decomposed relations.</a:t>
            </a:r>
          </a:p>
          <a:p>
            <a:pPr marL="533400" indent="-533400"/>
            <a:r>
              <a:rPr lang="en-US" altLang="en-US" i="1" u="sng" dirty="0" smtClean="0">
                <a:solidFill>
                  <a:schemeClr val="bg1">
                    <a:lumMod val="50000"/>
                  </a:schemeClr>
                </a:solidFill>
              </a:rPr>
              <a:t>Tradeoff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:   Must consider these issues vs. redundancy.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3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Lossless Join Decompositions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933"/>
            <a:ext cx="10515600" cy="4351338"/>
          </a:xfrm>
        </p:spPr>
        <p:txBody>
          <a:bodyPr/>
          <a:lstStyle/>
          <a:p>
            <a:r>
              <a:rPr lang="en-US" altLang="en-US" dirty="0"/>
              <a:t>Decomposition of R into X and Y is </a:t>
            </a:r>
            <a:r>
              <a:rPr lang="en-US" altLang="en-US" b="1" dirty="0">
                <a:solidFill>
                  <a:schemeClr val="accent2"/>
                </a:solidFill>
              </a:rPr>
              <a:t>lossless-join</a:t>
            </a:r>
            <a:r>
              <a:rPr lang="en-US" altLang="en-US" dirty="0"/>
              <a:t> w.r.t. a set of FDs F if, for every instance </a:t>
            </a:r>
            <a:r>
              <a:rPr lang="en-US" altLang="en-US" i="1" dirty="0"/>
              <a:t>r</a:t>
            </a:r>
            <a:r>
              <a:rPr lang="en-US" altLang="en-US" dirty="0"/>
              <a:t> that satisfies F:</a:t>
            </a:r>
          </a:p>
          <a:p>
            <a:pPr lvl="1">
              <a:buSzPct val="75000"/>
            </a:pPr>
            <a:r>
              <a:rPr lang="en-US" altLang="en-US" dirty="0" smtClean="0"/>
              <a:t>          (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)                (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)   =  </a:t>
            </a:r>
            <a:r>
              <a:rPr lang="en-US" altLang="en-US" i="1" dirty="0" smtClean="0"/>
              <a:t>r </a:t>
            </a:r>
          </a:p>
          <a:p>
            <a:r>
              <a:rPr lang="en-US" altLang="en-US" dirty="0" smtClean="0"/>
              <a:t>It </a:t>
            </a:r>
            <a:r>
              <a:rPr lang="en-US" altLang="en-US" dirty="0"/>
              <a:t>is always true that   </a:t>
            </a:r>
            <a:r>
              <a:rPr lang="en-US" altLang="en-US" i="1" dirty="0"/>
              <a:t>r           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             </a:t>
            </a:r>
            <a:r>
              <a:rPr lang="en-US" altLang="en-US" dirty="0" smtClean="0"/>
              <a:t>  (</a:t>
            </a:r>
            <a:r>
              <a:rPr lang="en-US" altLang="en-US" i="1" dirty="0"/>
              <a:t>r</a:t>
            </a:r>
            <a:r>
              <a:rPr lang="en-US" altLang="en-US" dirty="0"/>
              <a:t>)</a:t>
            </a:r>
          </a:p>
          <a:p>
            <a:pPr lvl="1">
              <a:buSzPct val="75000"/>
            </a:pPr>
            <a:r>
              <a:rPr lang="en-US" altLang="en-US" dirty="0"/>
              <a:t>In general, the other direction does not hold!  If it does, the decomposition is lossless-join. </a:t>
            </a:r>
          </a:p>
          <a:p>
            <a:r>
              <a:rPr lang="en-US" altLang="en-US" dirty="0"/>
              <a:t>Definition extended to decomposition into 3 or more relations in a straightforward way.</a:t>
            </a:r>
          </a:p>
          <a:p>
            <a:r>
              <a:rPr lang="en-US" altLang="en-US" i="1" dirty="0">
                <a:solidFill>
                  <a:schemeClr val="accent2"/>
                </a:solidFill>
              </a:rPr>
              <a:t>It is essential that all decompositions used to deal with redundancy be lossless!  </a:t>
            </a:r>
            <a:r>
              <a:rPr lang="en-US" altLang="en-US" i="1" u="sng" dirty="0">
                <a:solidFill>
                  <a:schemeClr val="accent2"/>
                </a:solidFill>
              </a:rPr>
              <a:t>(Avoids Problem (2).)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529741"/>
              </p:ext>
            </p:extLst>
          </p:nvPr>
        </p:nvGraphicFramePr>
        <p:xfrm>
          <a:off x="1849587" y="2495837"/>
          <a:ext cx="1539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3" imgW="1538791" imgH="648162" progId="Equation.3">
                  <p:embed/>
                </p:oleObj>
              </mc:Choice>
              <mc:Fallback>
                <p:oleObj name="Equation" r:id="rId3" imgW="1538791" imgH="648162" progId="Equation.3">
                  <p:embed/>
                  <p:pic>
                    <p:nvPicPr>
                      <p:cNvPr id="105478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587" y="2495837"/>
                        <a:ext cx="1539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655684"/>
              </p:ext>
            </p:extLst>
          </p:nvPr>
        </p:nvGraphicFramePr>
        <p:xfrm>
          <a:off x="3279925" y="2462931"/>
          <a:ext cx="1536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5" imgW="1535621" imgH="644993" progId="Equation.3">
                  <p:embed/>
                </p:oleObj>
              </mc:Choice>
              <mc:Fallback>
                <p:oleObj name="Equation" r:id="rId5" imgW="1535621" imgH="644993" progId="Equation.3">
                  <p:embed/>
                  <p:pic>
                    <p:nvPicPr>
                      <p:cNvPr id="105479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925" y="2462931"/>
                        <a:ext cx="15367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530557"/>
              </p:ext>
            </p:extLst>
          </p:nvPr>
        </p:nvGraphicFramePr>
        <p:xfrm>
          <a:off x="2770337" y="2626012"/>
          <a:ext cx="4778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7" imgW="476941" imgH="312696" progId="Equation.3">
                  <p:embed/>
                </p:oleObj>
              </mc:Choice>
              <mc:Fallback>
                <p:oleObj name="Equation" r:id="rId7" imgW="476941" imgH="312696" progId="Equation.3">
                  <p:embed/>
                  <p:pic>
                    <p:nvPicPr>
                      <p:cNvPr id="105480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337" y="2626012"/>
                        <a:ext cx="47783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124535"/>
              </p:ext>
            </p:extLst>
          </p:nvPr>
        </p:nvGraphicFramePr>
        <p:xfrm>
          <a:off x="4508791" y="3075995"/>
          <a:ext cx="14970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9" imgW="1496003" imgH="800298" progId="Equation.3">
                  <p:embed/>
                </p:oleObj>
              </mc:Choice>
              <mc:Fallback>
                <p:oleObj name="Equation" r:id="rId9" imgW="1496003" imgH="800298" progId="Equation.3">
                  <p:embed/>
                  <p:pic>
                    <p:nvPicPr>
                      <p:cNvPr id="10548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791" y="3075995"/>
                        <a:ext cx="14970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662083"/>
              </p:ext>
            </p:extLst>
          </p:nvPr>
        </p:nvGraphicFramePr>
        <p:xfrm>
          <a:off x="4937416" y="2971220"/>
          <a:ext cx="1539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11" imgW="1538791" imgH="648162" progId="Equation.3">
                  <p:embed/>
                </p:oleObj>
              </mc:Choice>
              <mc:Fallback>
                <p:oleObj name="Equation" r:id="rId11" imgW="1538791" imgH="648162" progId="Equation.3">
                  <p:embed/>
                  <p:pic>
                    <p:nvPicPr>
                      <p:cNvPr id="105482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416" y="2971220"/>
                        <a:ext cx="1539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685464"/>
              </p:ext>
            </p:extLst>
          </p:nvPr>
        </p:nvGraphicFramePr>
        <p:xfrm>
          <a:off x="5943891" y="3107456"/>
          <a:ext cx="4778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13" imgW="476941" imgH="312696" progId="Equation.3">
                  <p:embed/>
                </p:oleObj>
              </mc:Choice>
              <mc:Fallback>
                <p:oleObj name="Equation" r:id="rId13" imgW="476941" imgH="312696" progId="Equation.3">
                  <p:embed/>
                  <p:pic>
                    <p:nvPicPr>
                      <p:cNvPr id="105483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891" y="3107456"/>
                        <a:ext cx="47783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999959"/>
              </p:ext>
            </p:extLst>
          </p:nvPr>
        </p:nvGraphicFramePr>
        <p:xfrm>
          <a:off x="6509041" y="2980745"/>
          <a:ext cx="1536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15" imgW="1535621" imgH="644993" progId="Equation.3">
                  <p:embed/>
                </p:oleObj>
              </mc:Choice>
              <mc:Fallback>
                <p:oleObj name="Equation" r:id="rId15" imgW="1535621" imgH="644993" progId="Equation.3">
                  <p:embed/>
                  <p:pic>
                    <p:nvPicPr>
                      <p:cNvPr id="105484" name="Object 1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041" y="2980745"/>
                        <a:ext cx="15367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6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14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359354"/>
              </p:ext>
            </p:extLst>
          </p:nvPr>
        </p:nvGraphicFramePr>
        <p:xfrm>
          <a:off x="8239549" y="1074183"/>
          <a:ext cx="2042135" cy="241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Document" r:id="rId4" imgW="1941513" imgH="2776538" progId="Word.Document.8">
                  <p:embed/>
                </p:oleObj>
              </mc:Choice>
              <mc:Fallback>
                <p:oleObj name="Document" r:id="rId4" imgW="1941513" imgH="2776538" progId="Word.Document.8">
                  <p:embed/>
                  <p:pic>
                    <p:nvPicPr>
                      <p:cNvPr id="107531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549" y="1074183"/>
                        <a:ext cx="2042135" cy="2413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347851"/>
              </p:ext>
            </p:extLst>
          </p:nvPr>
        </p:nvGraphicFramePr>
        <p:xfrm>
          <a:off x="1956224" y="922553"/>
          <a:ext cx="2126678" cy="213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Document" r:id="rId6" imgW="1938148" imgH="1938148" progId="Word.Document.8">
                  <p:embed/>
                </p:oleObj>
              </mc:Choice>
              <mc:Fallback>
                <p:oleObj name="Document" r:id="rId6" imgW="1938148" imgH="1938148" progId="Word.Document.8">
                  <p:embed/>
                  <p:pic>
                    <p:nvPicPr>
                      <p:cNvPr id="107532" name="Object 1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224" y="922553"/>
                        <a:ext cx="2126678" cy="2139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32438"/>
              </p:ext>
            </p:extLst>
          </p:nvPr>
        </p:nvGraphicFramePr>
        <p:xfrm>
          <a:off x="5200926" y="319996"/>
          <a:ext cx="1353375" cy="177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Document" r:id="rId8" imgW="1329604" imgH="1938148" progId="Word.Document.8">
                  <p:embed/>
                </p:oleObj>
              </mc:Choice>
              <mc:Fallback>
                <p:oleObj name="Document" r:id="rId8" imgW="1329604" imgH="1938148" progId="Word.Document.8">
                  <p:embed/>
                  <p:pic>
                    <p:nvPicPr>
                      <p:cNvPr id="107533" name="Object 1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926" y="319996"/>
                        <a:ext cx="1353375" cy="177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217870"/>
              </p:ext>
            </p:extLst>
          </p:nvPr>
        </p:nvGraphicFramePr>
        <p:xfrm>
          <a:off x="5265082" y="2037184"/>
          <a:ext cx="1353384" cy="1769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Document" r:id="rId10" imgW="1347036" imgH="2011046" progId="Word.Document.8">
                  <p:embed/>
                </p:oleObj>
              </mc:Choice>
              <mc:Fallback>
                <p:oleObj name="Document" r:id="rId10" imgW="1347036" imgH="2011046" progId="Word.Document.8">
                  <p:embed/>
                  <p:pic>
                    <p:nvPicPr>
                      <p:cNvPr id="107534" name="Object 1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082" y="2037184"/>
                        <a:ext cx="1353384" cy="1769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4267332" y="1457480"/>
            <a:ext cx="444500" cy="596900"/>
          </a:xfrm>
          <a:prstGeom prst="rightArrow">
            <a:avLst>
              <a:gd name="adj1" fmla="val 50000"/>
              <a:gd name="adj2" fmla="val 500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 rot="10800000">
            <a:off x="6900781" y="1776465"/>
            <a:ext cx="977900" cy="215900"/>
          </a:xfrm>
          <a:prstGeom prst="leftArrow">
            <a:avLst>
              <a:gd name="adj1" fmla="val 50000"/>
              <a:gd name="adj2" fmla="val 22640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0" name="Rectangle 19"/>
          <p:cNvSpPr/>
          <p:nvPr/>
        </p:nvSpPr>
        <p:spPr>
          <a:xfrm>
            <a:off x="6220708" y="4604196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graphicFrame>
        <p:nvGraphicFramePr>
          <p:cNvPr id="21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274034"/>
              </p:ext>
            </p:extLst>
          </p:nvPr>
        </p:nvGraphicFramePr>
        <p:xfrm>
          <a:off x="1361070" y="4329559"/>
          <a:ext cx="14970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12" imgW="1496003" imgH="800298" progId="Equation.3">
                  <p:embed/>
                </p:oleObj>
              </mc:Choice>
              <mc:Fallback>
                <p:oleObj name="Equation" r:id="rId12" imgW="1496003" imgH="800298" progId="Equation.3">
                  <p:embed/>
                  <p:pic>
                    <p:nvPicPr>
                      <p:cNvPr id="9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070" y="4329559"/>
                        <a:ext cx="14970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75322"/>
              </p:ext>
            </p:extLst>
          </p:nvPr>
        </p:nvGraphicFramePr>
        <p:xfrm>
          <a:off x="1650130" y="4225441"/>
          <a:ext cx="1539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14" imgW="1538791" imgH="648162" progId="Equation.3">
                  <p:embed/>
                </p:oleObj>
              </mc:Choice>
              <mc:Fallback>
                <p:oleObj name="Equation" r:id="rId14" imgW="1538791" imgH="648162" progId="Equation.3">
                  <p:embed/>
                  <p:pic>
                    <p:nvPicPr>
                      <p:cNvPr id="10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130" y="4225441"/>
                        <a:ext cx="1539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056952"/>
              </p:ext>
            </p:extLst>
          </p:nvPr>
        </p:nvGraphicFramePr>
        <p:xfrm>
          <a:off x="2451966" y="4331386"/>
          <a:ext cx="4778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16" imgW="476941" imgH="312696" progId="Equation.3">
                  <p:embed/>
                </p:oleObj>
              </mc:Choice>
              <mc:Fallback>
                <p:oleObj name="Equation" r:id="rId16" imgW="476941" imgH="312696" progId="Equation.3">
                  <p:embed/>
                  <p:pic>
                    <p:nvPicPr>
                      <p:cNvPr id="11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966" y="4331386"/>
                        <a:ext cx="47783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210920"/>
              </p:ext>
            </p:extLst>
          </p:nvPr>
        </p:nvGraphicFramePr>
        <p:xfrm>
          <a:off x="2928564" y="4209479"/>
          <a:ext cx="1536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18" imgW="1535621" imgH="644993" progId="Equation.3">
                  <p:embed/>
                </p:oleObj>
              </mc:Choice>
              <mc:Fallback>
                <p:oleObj name="Equation" r:id="rId18" imgW="1535621" imgH="644993" progId="Equation.3">
                  <p:embed/>
                  <p:pic>
                    <p:nvPicPr>
                      <p:cNvPr id="12" name="Object 1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564" y="4209479"/>
                        <a:ext cx="15367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3507933" y="5465618"/>
            <a:ext cx="2957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400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882890" y="4242391"/>
            <a:ext cx="10470910" cy="1934846"/>
          </a:xfrm>
        </p:spPr>
        <p:txBody>
          <a:bodyPr/>
          <a:lstStyle/>
          <a:p>
            <a:r>
              <a:rPr lang="en-US" altLang="en-US" dirty="0"/>
              <a:t>r </a:t>
            </a:r>
            <a:r>
              <a:rPr lang="en-US" altLang="en-US" sz="2400" dirty="0"/>
              <a:t>          </a:t>
            </a:r>
            <a:r>
              <a:rPr lang="en-US" altLang="en-US" dirty="0"/>
              <a:t>(r)            (r) but not the </a:t>
            </a:r>
            <a:r>
              <a:rPr lang="en-US" altLang="en-US" dirty="0" smtClean="0"/>
              <a:t> other </a:t>
            </a:r>
            <a:r>
              <a:rPr lang="en-US" altLang="en-US" dirty="0"/>
              <a:t>way round, </a:t>
            </a:r>
            <a:r>
              <a:rPr lang="en-US" altLang="en-US" dirty="0" err="1">
                <a:solidFill>
                  <a:srgbClr val="FF0000"/>
                </a:solidFill>
              </a:rPr>
              <a:t>lossy</a:t>
            </a:r>
            <a:r>
              <a:rPr lang="en-US" altLang="en-US" dirty="0">
                <a:solidFill>
                  <a:srgbClr val="FF0000"/>
                </a:solidFill>
              </a:rPr>
              <a:t> decomposition</a:t>
            </a:r>
            <a:endParaRPr lang="en-US" altLang="en-US" dirty="0"/>
          </a:p>
          <a:p>
            <a:r>
              <a:rPr lang="en-US" altLang="zh-CN" dirty="0">
                <a:ea typeface="SimSun" panose="02010600030101010101" pitchFamily="2" charset="-122"/>
              </a:rPr>
              <a:t>A decomposition {R</a:t>
            </a:r>
            <a:r>
              <a:rPr lang="en-US" altLang="zh-CN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, R</a:t>
            </a:r>
            <a:r>
              <a:rPr lang="en-US" altLang="zh-CN" baseline="-25000" dirty="0">
                <a:ea typeface="SimSun" panose="02010600030101010101" pitchFamily="2" charset="-122"/>
              </a:rPr>
              <a:t>2</a:t>
            </a:r>
            <a:r>
              <a:rPr lang="en-US" altLang="zh-CN" dirty="0">
                <a:ea typeface="SimSun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dirty="0">
                <a:ea typeface="SimSun" panose="02010600030101010101" pitchFamily="2" charset="-122"/>
              </a:rPr>
              <a:t>, R</a:t>
            </a:r>
            <a:r>
              <a:rPr lang="en-US" altLang="zh-CN" baseline="-25000" dirty="0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} of a relation R is called a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lossless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decomposition</a:t>
            </a:r>
            <a:r>
              <a:rPr lang="en-US" altLang="zh-CN" dirty="0">
                <a:ea typeface="SimSun" panose="02010600030101010101" pitchFamily="2" charset="-122"/>
              </a:rPr>
              <a:t> for R if the natural join of R</a:t>
            </a:r>
            <a:r>
              <a:rPr lang="en-US" altLang="zh-CN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, R</a:t>
            </a:r>
            <a:r>
              <a:rPr lang="en-US" altLang="zh-CN" baseline="-25000" dirty="0">
                <a:ea typeface="SimSun" panose="02010600030101010101" pitchFamily="2" charset="-122"/>
              </a:rPr>
              <a:t>2</a:t>
            </a:r>
            <a:r>
              <a:rPr lang="en-US" altLang="zh-CN" dirty="0">
                <a:ea typeface="SimSun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dirty="0">
                <a:ea typeface="SimSun" panose="02010600030101010101" pitchFamily="2" charset="-122"/>
              </a:rPr>
              <a:t>, R</a:t>
            </a:r>
            <a:r>
              <a:rPr lang="en-US" altLang="zh-CN" baseline="-25000" dirty="0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produces exactly the relation R.</a:t>
            </a:r>
            <a:endParaRPr lang="en-US" altLang="en-US" dirty="0"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7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Test for Lossless </a:t>
            </a:r>
            <a:r>
              <a:rPr lang="en-US" altLang="en-US" dirty="0" err="1" smtClean="0"/>
              <a:t>Decompostion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4145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The decomposition of R into  </a:t>
            </a:r>
            <a:r>
              <a:rPr lang="en-US" altLang="en-US" dirty="0" smtClean="0"/>
              <a:t>X </a:t>
            </a:r>
            <a:r>
              <a:rPr lang="en-US" altLang="en-US" dirty="0"/>
              <a:t>and Y is </a:t>
            </a:r>
            <a:r>
              <a:rPr lang="en-US" altLang="en-US" dirty="0">
                <a:solidFill>
                  <a:schemeClr val="accent2"/>
                </a:solidFill>
              </a:rPr>
              <a:t>lossless-join </a:t>
            </a:r>
            <a:r>
              <a:rPr lang="en-US" altLang="en-US" dirty="0" err="1">
                <a:solidFill>
                  <a:schemeClr val="accent2"/>
                </a:solidFill>
              </a:rPr>
              <a:t>wrt</a:t>
            </a:r>
            <a:r>
              <a:rPr lang="en-US" altLang="en-US" dirty="0">
                <a:solidFill>
                  <a:schemeClr val="accent2"/>
                </a:solidFill>
              </a:rPr>
              <a:t> F </a:t>
            </a:r>
            <a:r>
              <a:rPr lang="en-US" altLang="en-US" dirty="0" smtClean="0">
                <a:solidFill>
                  <a:schemeClr val="accent2"/>
                </a:solidFill>
              </a:rPr>
              <a:t>if </a:t>
            </a:r>
            <a:r>
              <a:rPr lang="en-US" altLang="en-US" dirty="0">
                <a:solidFill>
                  <a:schemeClr val="accent2"/>
                </a:solidFill>
              </a:rPr>
              <a:t>and only if </a:t>
            </a:r>
            <a:r>
              <a:rPr lang="en-US" altLang="en-US" dirty="0"/>
              <a:t>the closure of </a:t>
            </a:r>
            <a:r>
              <a:rPr lang="en-US" altLang="en-US" dirty="0" smtClean="0"/>
              <a:t>F (that is F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) contains either:</a:t>
            </a:r>
            <a:endParaRPr lang="en-US" altLang="en-US" dirty="0"/>
          </a:p>
          <a:p>
            <a:pPr lvl="1">
              <a:buSzPct val="75000"/>
            </a:pPr>
            <a:r>
              <a:rPr lang="en-US" altLang="en-US" sz="2800" dirty="0">
                <a:solidFill>
                  <a:schemeClr val="accent2"/>
                </a:solidFill>
              </a:rPr>
              <a:t>X  </a:t>
            </a:r>
            <a:r>
              <a:rPr lang="en-US" alt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⋂</a:t>
            </a:r>
            <a:r>
              <a:rPr lang="en-US" altLang="en-US" sz="2800" dirty="0" smtClean="0"/>
              <a:t>  </a:t>
            </a:r>
            <a:r>
              <a:rPr lang="en-US" altLang="en-US" sz="2800" dirty="0" smtClean="0">
                <a:solidFill>
                  <a:schemeClr val="accent2"/>
                </a:solidFill>
              </a:rPr>
              <a:t> Y </a:t>
            </a:r>
            <a:r>
              <a:rPr lang="en-US" altLang="en-US" sz="2800" dirty="0" smtClean="0">
                <a:sym typeface="Wingdings" panose="05000000000000000000" pitchFamily="2" charset="2"/>
              </a:rPr>
              <a:t></a:t>
            </a:r>
            <a:r>
              <a:rPr lang="en-US" altLang="en-US" sz="2800" dirty="0" smtClean="0">
                <a:solidFill>
                  <a:schemeClr val="accent2"/>
                </a:solidFill>
              </a:rPr>
              <a:t> X</a:t>
            </a:r>
            <a:r>
              <a:rPr lang="en-US" altLang="en-US" sz="2800" dirty="0"/>
              <a:t>,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zh-TW" sz="2800" dirty="0">
                <a:ea typeface="PMingLiU" pitchFamily="18" charset="-120"/>
              </a:rPr>
              <a:t>that is: all attributes common to both X and Y functionally determine ALL the attributes in X 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lvl="1">
              <a:buSzPct val="75000"/>
            </a:pPr>
            <a:r>
              <a:rPr lang="en-US" altLang="en-US" sz="2800" dirty="0">
                <a:solidFill>
                  <a:schemeClr val="accent2"/>
                </a:solidFill>
              </a:rPr>
              <a:t>X  </a:t>
            </a:r>
            <a:r>
              <a:rPr lang="en-US" alt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⋂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accent2"/>
                </a:solidFill>
              </a:rPr>
              <a:t>  Y </a:t>
            </a:r>
            <a:r>
              <a:rPr lang="en-US" altLang="en-US" sz="2800" dirty="0" smtClean="0">
                <a:sym typeface="Wingdings" panose="05000000000000000000" pitchFamily="2" charset="2"/>
              </a:rPr>
              <a:t></a:t>
            </a:r>
            <a:r>
              <a:rPr lang="en-US" altLang="en-US" sz="28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smtClean="0">
                <a:solidFill>
                  <a:schemeClr val="accent2"/>
                </a:solidFill>
              </a:rPr>
              <a:t>Y</a:t>
            </a:r>
            <a:r>
              <a:rPr lang="en-US" altLang="en-US" sz="2800" dirty="0" smtClean="0"/>
              <a:t>, </a:t>
            </a:r>
            <a:r>
              <a:rPr lang="en-US" altLang="zh-TW" sz="2800" dirty="0">
                <a:ea typeface="PMingLiU" pitchFamily="18" charset="-120"/>
              </a:rPr>
              <a:t>that is: all attributes common to both X and Y functionally determine ALL the attributes in Y</a:t>
            </a:r>
            <a:endParaRPr lang="en-US" altLang="en-US" sz="2800" dirty="0"/>
          </a:p>
          <a:p>
            <a:r>
              <a:rPr lang="en-US" altLang="en-US" dirty="0"/>
              <a:t>In other words, if </a:t>
            </a:r>
            <a:r>
              <a:rPr lang="en-US" altLang="zh-TW" dirty="0">
                <a:ea typeface="PMingLiU" pitchFamily="18" charset="-120"/>
              </a:rPr>
              <a:t>X ∩ Y forms a </a:t>
            </a:r>
            <a:r>
              <a:rPr lang="en-US" altLang="zh-TW" dirty="0" err="1">
                <a:ea typeface="PMingLiU" pitchFamily="18" charset="-120"/>
              </a:rPr>
              <a:t>superkey</a:t>
            </a:r>
            <a:r>
              <a:rPr lang="en-US" altLang="zh-TW" dirty="0">
                <a:ea typeface="PMingLiU" pitchFamily="18" charset="-120"/>
              </a:rPr>
              <a:t> of either X or Y, the decomposition of R is a lossless decomposition</a:t>
            </a:r>
            <a:endParaRPr lang="en-US" altLang="en-US" dirty="0"/>
          </a:p>
          <a:p>
            <a:r>
              <a:rPr lang="en-US" altLang="en-US" dirty="0" smtClean="0"/>
              <a:t>In </a:t>
            </a:r>
            <a:r>
              <a:rPr lang="en-US" altLang="en-US" dirty="0"/>
              <a:t>particular, the decomposition of R into </a:t>
            </a:r>
            <a:r>
              <a:rPr lang="en-US" altLang="en-US" dirty="0" smtClean="0"/>
              <a:t>UV </a:t>
            </a:r>
            <a:r>
              <a:rPr lang="en-US" altLang="en-US" dirty="0"/>
              <a:t>and R - V is lossless-join     if  U 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</a:t>
            </a:r>
            <a:r>
              <a:rPr lang="en-US" altLang="en-US" dirty="0"/>
              <a:t>V  holds over 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507933" y="5465618"/>
            <a:ext cx="2957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8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Name </a:t>
            </a:r>
            <a:r>
              <a:rPr lang="en-IN" dirty="0" smtClean="0">
                <a:sym typeface="Wingdings" panose="05000000000000000000" pitchFamily="2" charset="2"/>
              </a:rPr>
              <a:t> Price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74686"/>
              </p:ext>
            </p:extLst>
          </p:nvPr>
        </p:nvGraphicFramePr>
        <p:xfrm>
          <a:off x="3657266" y="1958138"/>
          <a:ext cx="3982651" cy="1516092"/>
        </p:xfrm>
        <a:graphic>
          <a:graphicData uri="http://schemas.openxmlformats.org/drawingml/2006/table">
            <a:tbl>
              <a:tblPr/>
              <a:tblGrid>
                <a:gridCol w="158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61087"/>
              </p:ext>
            </p:extLst>
          </p:nvPr>
        </p:nvGraphicFramePr>
        <p:xfrm>
          <a:off x="2795155" y="4125190"/>
          <a:ext cx="2214043" cy="1493576"/>
        </p:xfrm>
        <a:graphic>
          <a:graphicData uri="http://schemas.openxmlformats.org/drawingml/2006/table">
            <a:tbl>
              <a:tblPr/>
              <a:tblGrid>
                <a:gridCol w="138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17535"/>
              </p:ext>
            </p:extLst>
          </p:nvPr>
        </p:nvGraphicFramePr>
        <p:xfrm>
          <a:off x="6095885" y="4133126"/>
          <a:ext cx="2590915" cy="1397698"/>
        </p:xfrm>
        <a:graphic>
          <a:graphicData uri="http://schemas.openxmlformats.org/drawingml/2006/table">
            <a:tbl>
              <a:tblPr/>
              <a:tblGrid>
                <a:gridCol w="131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Line 62"/>
          <p:cNvSpPr>
            <a:spLocks noChangeShapeType="1"/>
          </p:cNvSpPr>
          <p:nvPr/>
        </p:nvSpPr>
        <p:spPr bwMode="auto">
          <a:xfrm flipH="1">
            <a:off x="3943015" y="3546094"/>
            <a:ext cx="2857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>
            <a:off x="6306948" y="3551307"/>
            <a:ext cx="342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308034" y="2728736"/>
            <a:ext cx="2436697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It is a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64633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C83D1C-55B6-4C0E-BCD9-BE069B98AB32}"/>
</file>

<file path=customXml/itemProps2.xml><?xml version="1.0" encoding="utf-8"?>
<ds:datastoreItem xmlns:ds="http://schemas.openxmlformats.org/officeDocument/2006/customXml" ds:itemID="{D2F2FD10-810F-4585-8553-7FA70C981395}"/>
</file>

<file path=customXml/itemProps3.xml><?xml version="1.0" encoding="utf-8"?>
<ds:datastoreItem xmlns:ds="http://schemas.openxmlformats.org/officeDocument/2006/customXml" ds:itemID="{E9324FD1-CB15-4F98-85AD-139D5A9C98E4}"/>
</file>

<file path=docProps/app.xml><?xml version="1.0" encoding="utf-8"?>
<Properties xmlns="http://schemas.openxmlformats.org/officeDocument/2006/extended-properties" xmlns:vt="http://schemas.openxmlformats.org/officeDocument/2006/docPropsVTypes">
  <TotalTime>10670</TotalTime>
  <Words>2026</Words>
  <Application>Microsoft Office PowerPoint</Application>
  <PresentationFormat>Widescreen</PresentationFormat>
  <Paragraphs>290</Paragraphs>
  <Slides>25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SimSun</vt:lpstr>
      <vt:lpstr>Arial</vt:lpstr>
      <vt:lpstr>Book Antiqua</vt:lpstr>
      <vt:lpstr>Calibri</vt:lpstr>
      <vt:lpstr>Calibri Light</vt:lpstr>
      <vt:lpstr>Cambria</vt:lpstr>
      <vt:lpstr>Menlo</vt:lpstr>
      <vt:lpstr>Monotype Sorts</vt:lpstr>
      <vt:lpstr>PMingLiU</vt:lpstr>
      <vt:lpstr>Symbol</vt:lpstr>
      <vt:lpstr>Tahoma</vt:lpstr>
      <vt:lpstr>Times New Roman</vt:lpstr>
      <vt:lpstr>Wingdings</vt:lpstr>
      <vt:lpstr>Office Theme</vt:lpstr>
      <vt:lpstr>Equation</vt:lpstr>
      <vt:lpstr>Document</vt:lpstr>
      <vt:lpstr>SCHEMA REFINEMENT </vt:lpstr>
      <vt:lpstr>Lecture plan</vt:lpstr>
      <vt:lpstr>Decomposition of a Relation Scheme</vt:lpstr>
      <vt:lpstr>Problems with Decompositions</vt:lpstr>
      <vt:lpstr>Problems with Decompositions</vt:lpstr>
      <vt:lpstr>Lossless Join Decompositions</vt:lpstr>
      <vt:lpstr>PowerPoint Presentation</vt:lpstr>
      <vt:lpstr>Test for Lossless Decompostion</vt:lpstr>
      <vt:lpstr>Example 1</vt:lpstr>
      <vt:lpstr>Problems with Decompositions</vt:lpstr>
      <vt:lpstr>Dependency Preserving Decomposition(1/2)</vt:lpstr>
      <vt:lpstr>Dependency Preserving Decomposition(2/2)</vt:lpstr>
      <vt:lpstr>Example</vt:lpstr>
      <vt:lpstr>Example 2</vt:lpstr>
      <vt:lpstr>Example  3</vt:lpstr>
      <vt:lpstr>Why do we need schema refinement?</vt:lpstr>
      <vt:lpstr>Refining an ER Diagram (1/2)</vt:lpstr>
      <vt:lpstr>Refining an ER Diagram</vt:lpstr>
      <vt:lpstr>Ex 19.7 (from Book)</vt:lpstr>
      <vt:lpstr>PowerPoint Presentation</vt:lpstr>
      <vt:lpstr>PowerPoint Presentation</vt:lpstr>
      <vt:lpstr>PowerPoint Presentation</vt:lpstr>
      <vt:lpstr>PowerPoint Presentation</vt:lpstr>
      <vt:lpstr>Summary</vt:lpstr>
      <vt:lpstr>Exercise: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369</cp:revision>
  <dcterms:created xsi:type="dcterms:W3CDTF">2020-08-05T04:35:17Z</dcterms:created>
  <dcterms:modified xsi:type="dcterms:W3CDTF">2021-10-28T06:17:46Z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