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6.xml" ContentType="application/vnd.openxmlformats-officedocument.presentationml.slide+xml"/>
  <Override PartName="/ppt/notesSlides/notesSlide1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Masters/notesMaster1.xml" ContentType="application/vnd.openxmlformats-officedocument.presentationml.notesMaster+xml"/>
  <Override PartName="/ppt/webextensions/taskpanes.xml" ContentType="application/vnd.ms-office.webextensiontaskpanes+xml"/>
  <Override PartName="/ppt/webextensions/webextension1.xml" ContentType="application/vnd.ms-office.webextension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427" r:id="rId3"/>
    <p:sldId id="340" r:id="rId4"/>
    <p:sldId id="346" r:id="rId5"/>
    <p:sldId id="348" r:id="rId6"/>
    <p:sldId id="408" r:id="rId7"/>
    <p:sldId id="400" r:id="rId8"/>
    <p:sldId id="384" r:id="rId9"/>
    <p:sldId id="349" r:id="rId10"/>
    <p:sldId id="382" r:id="rId11"/>
    <p:sldId id="372" r:id="rId12"/>
    <p:sldId id="364" r:id="rId13"/>
    <p:sldId id="365" r:id="rId14"/>
    <p:sldId id="366" r:id="rId15"/>
    <p:sldId id="428" r:id="rId16"/>
    <p:sldId id="402" r:id="rId17"/>
    <p:sldId id="412" r:id="rId18"/>
    <p:sldId id="413" r:id="rId19"/>
    <p:sldId id="405" r:id="rId20"/>
    <p:sldId id="415" r:id="rId21"/>
    <p:sldId id="418" r:id="rId22"/>
    <p:sldId id="419" r:id="rId23"/>
    <p:sldId id="395" r:id="rId24"/>
    <p:sldId id="401" r:id="rId25"/>
    <p:sldId id="393" r:id="rId26"/>
    <p:sldId id="383" r:id="rId27"/>
    <p:sldId id="421" r:id="rId28"/>
    <p:sldId id="353" r:id="rId29"/>
    <p:sldId id="386" r:id="rId30"/>
    <p:sldId id="390" r:id="rId31"/>
    <p:sldId id="387" r:id="rId32"/>
    <p:sldId id="388" r:id="rId33"/>
    <p:sldId id="422" r:id="rId34"/>
    <p:sldId id="423" r:id="rId35"/>
    <p:sldId id="389" r:id="rId36"/>
    <p:sldId id="424" r:id="rId37"/>
    <p:sldId id="425" r:id="rId38"/>
    <p:sldId id="42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73833" autoAdjust="0"/>
  </p:normalViewPr>
  <p:slideViewPr>
    <p:cSldViewPr snapToGrid="0">
      <p:cViewPr varScale="1">
        <p:scale>
          <a:sx n="61" d="100"/>
          <a:sy n="61" d="100"/>
        </p:scale>
        <p:origin x="143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265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559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188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727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670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903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633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499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275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557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033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45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1396" y="490441"/>
            <a:ext cx="9586332" cy="1776954"/>
          </a:xfrm>
        </p:spPr>
        <p:txBody>
          <a:bodyPr>
            <a:normAutofit/>
          </a:bodyPr>
          <a:lstStyle/>
          <a:p>
            <a:r>
              <a:rPr lang="en-IN" dirty="0" smtClean="0"/>
              <a:t>Physical Database Design and Tuning</a:t>
            </a: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728" y="4341341"/>
            <a:ext cx="9144000" cy="1655762"/>
          </a:xfrm>
        </p:spPr>
        <p:txBody>
          <a:bodyPr/>
          <a:lstStyle/>
          <a:p>
            <a:r>
              <a:rPr lang="en-IN" dirty="0" smtClean="0"/>
              <a:t>Instructor: Ashok Singh Sairam</a:t>
            </a:r>
          </a:p>
          <a:p>
            <a:r>
              <a:rPr lang="en-IN" dirty="0" smtClean="0"/>
              <a:t>             ashok@iitg.ac.in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253652" y="2267395"/>
            <a:ext cx="1261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>
                <a:latin typeface="+mj-lt"/>
                <a:ea typeface="+mj-ea"/>
                <a:cs typeface="+mj-cs"/>
              </a:rPr>
              <a:t>Part I</a:t>
            </a:r>
            <a:endParaRPr lang="en-IN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Decisions to Make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What indexes should we create?</a:t>
            </a:r>
          </a:p>
          <a:p>
            <a:pPr lvl="1">
              <a:buSzPct val="75000"/>
            </a:pPr>
            <a:r>
              <a:rPr lang="en-US" altLang="en-US" dirty="0"/>
              <a:t>Which relations should have indexes?  </a:t>
            </a:r>
            <a:endParaRPr lang="en-US" altLang="en-US" dirty="0" smtClean="0"/>
          </a:p>
          <a:p>
            <a:pPr lvl="1">
              <a:buSzPct val="75000"/>
            </a:pPr>
            <a:r>
              <a:rPr lang="en-US" altLang="en-US" dirty="0"/>
              <a:t>Should we build several indexes?</a:t>
            </a:r>
          </a:p>
          <a:p>
            <a:pPr lvl="1">
              <a:buSzPct val="75000"/>
            </a:pPr>
            <a:r>
              <a:rPr lang="en-US" altLang="en-US" dirty="0" smtClean="0"/>
              <a:t>What </a:t>
            </a:r>
            <a:r>
              <a:rPr lang="en-US" altLang="en-US" dirty="0"/>
              <a:t>field(s) should be the search key? </a:t>
            </a:r>
            <a:endParaRPr lang="en-US" altLang="en-US" dirty="0" smtClean="0"/>
          </a:p>
          <a:p>
            <a:pPr>
              <a:buSzPct val="75000"/>
            </a:pPr>
            <a:r>
              <a:rPr lang="en-US" altLang="en-US" dirty="0" smtClean="0"/>
              <a:t>For </a:t>
            </a:r>
            <a:r>
              <a:rPr lang="en-US" altLang="en-US" dirty="0"/>
              <a:t>each index, what kind of an index should it be?</a:t>
            </a:r>
          </a:p>
          <a:p>
            <a:pPr lvl="1">
              <a:buSzPct val="75000"/>
            </a:pPr>
            <a:r>
              <a:rPr lang="en-US" altLang="en-US" dirty="0" smtClean="0"/>
              <a:t>Clustered or </a:t>
            </a:r>
            <a:r>
              <a:rPr lang="en-US" altLang="en-US" dirty="0" err="1" smtClean="0"/>
              <a:t>unclustered</a:t>
            </a:r>
            <a:endParaRPr lang="en-US" altLang="en-US" dirty="0" smtClean="0"/>
          </a:p>
          <a:p>
            <a:pPr lvl="1">
              <a:buSzPct val="75000"/>
            </a:pPr>
            <a:r>
              <a:rPr lang="en-US" altLang="en-US" dirty="0" smtClean="0"/>
              <a:t>Sparse or Dense</a:t>
            </a:r>
          </a:p>
          <a:p>
            <a:pPr>
              <a:buSzPct val="75000"/>
            </a:pPr>
            <a:r>
              <a:rPr lang="en-US" altLang="en-US" dirty="0" smtClean="0"/>
              <a:t>How to perform the relational algebra operations – join, projection,.. </a:t>
            </a:r>
            <a:endParaRPr lang="en-US" altLang="en-US" dirty="0"/>
          </a:p>
          <a:p>
            <a:pPr>
              <a:buSzPct val="75000"/>
            </a:pPr>
            <a:r>
              <a:rPr lang="en-US" altLang="en-US" dirty="0" smtClean="0"/>
              <a:t>Let us first try to understand a little more about indexes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74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690" y="1643061"/>
            <a:ext cx="9927772" cy="4895851"/>
          </a:xfrm>
        </p:spPr>
        <p:txBody>
          <a:bodyPr>
            <a:normAutofit/>
          </a:bodyPr>
          <a:lstStyle/>
          <a:p>
            <a:r>
              <a:rPr lang="en-US" dirty="0"/>
              <a:t>An additional file, that allows fast access to records in the data file given a search </a:t>
            </a:r>
            <a:r>
              <a:rPr lang="en-US" dirty="0" smtClean="0"/>
              <a:t>key </a:t>
            </a:r>
            <a:r>
              <a:rPr lang="en-US" dirty="0"/>
              <a:t>(note this key is different from primary key)</a:t>
            </a:r>
          </a:p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contains</a:t>
            </a:r>
            <a:r>
              <a:rPr lang="zh-CN" altLang="en-US" dirty="0"/>
              <a:t> </a:t>
            </a:r>
            <a:r>
              <a:rPr lang="en-US" altLang="zh-CN" dirty="0"/>
              <a:t>(key,</a:t>
            </a:r>
            <a:r>
              <a:rPr lang="zh-CN" altLang="en-US" dirty="0"/>
              <a:t> </a:t>
            </a:r>
            <a:r>
              <a:rPr lang="en-US" altLang="zh-CN" dirty="0"/>
              <a:t>value)</a:t>
            </a:r>
            <a:r>
              <a:rPr lang="zh-CN" altLang="en-US" dirty="0"/>
              <a:t> </a:t>
            </a:r>
            <a:r>
              <a:rPr lang="en-US" altLang="zh-CN" dirty="0"/>
              <a:t>pairs: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attribute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 smtClean="0"/>
              <a:t>employee</a:t>
            </a:r>
            <a:r>
              <a:rPr lang="zh-CN" altLang="en-US" dirty="0" smtClean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name)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pointer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</a:p>
          <a:p>
            <a:pPr>
              <a:buSzPct val="75000"/>
            </a:pPr>
            <a:r>
              <a:rPr lang="en-US" dirty="0"/>
              <a:t>An index can store the full rows it points to (</a:t>
            </a:r>
            <a:r>
              <a:rPr lang="en-US" i="1" dirty="0"/>
              <a:t>primary index</a:t>
            </a:r>
            <a:r>
              <a:rPr lang="en-US" dirty="0"/>
              <a:t>) or </a:t>
            </a:r>
            <a:r>
              <a:rPr lang="en-US" dirty="0" smtClean="0"/>
              <a:t>secondary index, which are pointers </a:t>
            </a:r>
            <a:r>
              <a:rPr lang="en-US" dirty="0"/>
              <a:t>to </a:t>
            </a:r>
            <a:r>
              <a:rPr lang="en-US" dirty="0" smtClean="0"/>
              <a:t>the primary index</a:t>
            </a:r>
            <a:endParaRPr lang="en-US" dirty="0"/>
          </a:p>
          <a:p>
            <a:pPr lvl="1">
              <a:buSzPct val="75000"/>
            </a:pPr>
            <a:r>
              <a:rPr lang="en-US" dirty="0"/>
              <a:t>We’ll mainly consider secondary </a:t>
            </a:r>
            <a:r>
              <a:rPr lang="en-US" dirty="0" smtClean="0"/>
              <a:t>indexes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 err="1" smtClean="0"/>
              <a:t>empid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827531"/>
              </p:ext>
            </p:extLst>
          </p:nvPr>
        </p:nvGraphicFramePr>
        <p:xfrm>
          <a:off x="5785835" y="2598554"/>
          <a:ext cx="2715151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Jiannan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45,000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Martin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35,000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534414"/>
              </p:ext>
            </p:extLst>
          </p:nvPr>
        </p:nvGraphicFramePr>
        <p:xfrm>
          <a:off x="5757721" y="3485571"/>
          <a:ext cx="278924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7415"/>
              </p:ext>
            </p:extLst>
          </p:nvPr>
        </p:nvGraphicFramePr>
        <p:xfrm>
          <a:off x="5749557" y="4411239"/>
          <a:ext cx="2715151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822634"/>
              </p:ext>
            </p:extLst>
          </p:nvPr>
        </p:nvGraphicFramePr>
        <p:xfrm>
          <a:off x="5749557" y="5355568"/>
          <a:ext cx="2715151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786822" y="2927879"/>
          <a:ext cx="1094014" cy="296672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899961" y="2187672"/>
            <a:ext cx="88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Index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841544" y="1949793"/>
            <a:ext cx="1301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Data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File</a:t>
            </a:r>
            <a:endParaRPr lang="en-US" sz="24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568769" y="2791906"/>
            <a:ext cx="2188952" cy="32959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560605" y="3138739"/>
            <a:ext cx="2188952" cy="39613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96883" y="3704305"/>
            <a:ext cx="2188952" cy="1944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596883" y="4082781"/>
            <a:ext cx="2188952" cy="1944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613225" y="4589690"/>
            <a:ext cx="2136332" cy="689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621389" y="4937187"/>
            <a:ext cx="2136332" cy="689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613225" y="5353639"/>
            <a:ext cx="2144496" cy="20903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17307" y="5717786"/>
            <a:ext cx="2144496" cy="20903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58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 smtClean="0"/>
              <a:t>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213231"/>
              </p:ext>
            </p:extLst>
          </p:nvPr>
        </p:nvGraphicFramePr>
        <p:xfrm>
          <a:off x="5757721" y="3485571"/>
          <a:ext cx="2715151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40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01855"/>
              </p:ext>
            </p:extLst>
          </p:nvPr>
        </p:nvGraphicFramePr>
        <p:xfrm>
          <a:off x="5749557" y="4411239"/>
          <a:ext cx="2715151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895495"/>
              </p:ext>
            </p:extLst>
          </p:nvPr>
        </p:nvGraphicFramePr>
        <p:xfrm>
          <a:off x="5749557" y="5355568"/>
          <a:ext cx="2715151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7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946321"/>
              </p:ext>
            </p:extLst>
          </p:nvPr>
        </p:nvGraphicFramePr>
        <p:xfrm>
          <a:off x="2786822" y="2927879"/>
          <a:ext cx="1094014" cy="296672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54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25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26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34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28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28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47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99961" y="2187672"/>
            <a:ext cx="88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Index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41544" y="1949793"/>
            <a:ext cx="1301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Data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File</a:t>
            </a:r>
            <a:endParaRPr lang="en-US" sz="24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68769" y="3121502"/>
            <a:ext cx="2180788" cy="241665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60605" y="3534875"/>
            <a:ext cx="2197116" cy="16943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96883" y="3898794"/>
            <a:ext cx="2188952" cy="75985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596883" y="4082781"/>
            <a:ext cx="2188952" cy="1944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613225" y="2791906"/>
            <a:ext cx="2136332" cy="186673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621389" y="4937187"/>
            <a:ext cx="2136332" cy="689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613225" y="3138738"/>
            <a:ext cx="2136332" cy="22149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17307" y="5717786"/>
            <a:ext cx="2144496" cy="20903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471207"/>
              </p:ext>
            </p:extLst>
          </p:nvPr>
        </p:nvGraphicFramePr>
        <p:xfrm>
          <a:off x="5749557" y="2577674"/>
          <a:ext cx="2715151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Jiannan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45,000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Martin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35,000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49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431" y="1825625"/>
            <a:ext cx="9331569" cy="4351338"/>
          </a:xfrm>
        </p:spPr>
        <p:txBody>
          <a:bodyPr/>
          <a:lstStyle/>
          <a:p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indexes:</a:t>
            </a:r>
          </a:p>
          <a:p>
            <a:pPr lvl="1"/>
            <a:r>
              <a:rPr lang="en-US" altLang="zh-CN" dirty="0"/>
              <a:t>B</a:t>
            </a:r>
            <a:r>
              <a:rPr lang="en-US" altLang="zh-CN" dirty="0" smtClean="0"/>
              <a:t>+</a:t>
            </a:r>
            <a:r>
              <a:rPr lang="en-IN" altLang="zh-CN" dirty="0" smtClean="0"/>
              <a:t> </a:t>
            </a:r>
            <a:r>
              <a:rPr lang="en-US" altLang="zh-CN" dirty="0" smtClean="0"/>
              <a:t>trees</a:t>
            </a:r>
            <a:endParaRPr lang="en-US" altLang="zh-CN" dirty="0"/>
          </a:p>
          <a:p>
            <a:pPr lvl="1"/>
            <a:r>
              <a:rPr lang="en-US" altLang="zh-CN" dirty="0" smtClean="0"/>
              <a:t>Hash</a:t>
            </a:r>
            <a:r>
              <a:rPr lang="zh-CN" altLang="en-US" dirty="0" smtClean="0"/>
              <a:t> </a:t>
            </a:r>
            <a:r>
              <a:rPr lang="en-US" altLang="zh-CN" dirty="0"/>
              <a:t>tables</a:t>
            </a:r>
          </a:p>
          <a:p>
            <a:endParaRPr lang="en-US" altLang="zh-CN" dirty="0"/>
          </a:p>
          <a:p>
            <a:r>
              <a:rPr lang="en-US" altLang="zh-CN" dirty="0"/>
              <a:t>Specialized indexes</a:t>
            </a:r>
          </a:p>
          <a:p>
            <a:pPr lvl="1"/>
            <a:r>
              <a:rPr lang="en-US" altLang="zh-CN" dirty="0"/>
              <a:t>R-trees</a:t>
            </a:r>
          </a:p>
          <a:p>
            <a:pPr lvl="1"/>
            <a:r>
              <a:rPr lang="en-US" altLang="zh-CN" dirty="0"/>
              <a:t>Inverted index</a:t>
            </a:r>
          </a:p>
          <a:p>
            <a:pPr lvl="1"/>
            <a:r>
              <a:rPr lang="mr-IN" altLang="zh-CN" dirty="0"/>
              <a:t>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B+-Tree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B</a:t>
            </a:r>
            <a:r>
              <a:rPr lang="en-US" altLang="en-US" baseline="30000" dirty="0"/>
              <a:t>+</a:t>
            </a:r>
            <a:r>
              <a:rPr lang="en-US" altLang="en-US" dirty="0"/>
              <a:t>-tree is a rooted tree satisfying the following properties:</a:t>
            </a:r>
          </a:p>
          <a:p>
            <a:r>
              <a:rPr lang="en-US" altLang="en-US" dirty="0"/>
              <a:t>All paths from root to leaf are of the same length</a:t>
            </a:r>
          </a:p>
          <a:p>
            <a:r>
              <a:rPr lang="en-US" altLang="en-US" dirty="0"/>
              <a:t>Each node that is not a root or a leaf has between [</a:t>
            </a:r>
            <a:r>
              <a:rPr lang="en-US" altLang="en-US" i="1" dirty="0"/>
              <a:t>n</a:t>
            </a:r>
            <a:r>
              <a:rPr lang="en-US" altLang="en-US" dirty="0"/>
              <a:t>/2] and </a:t>
            </a:r>
            <a:r>
              <a:rPr lang="en-US" altLang="en-US" i="1" dirty="0"/>
              <a:t>n</a:t>
            </a:r>
            <a:r>
              <a:rPr lang="en-US" altLang="en-US" dirty="0"/>
              <a:t> children.</a:t>
            </a:r>
          </a:p>
          <a:p>
            <a:r>
              <a:rPr lang="en-US" altLang="en-US" dirty="0"/>
              <a:t>A leaf node has between [(</a:t>
            </a:r>
            <a:r>
              <a:rPr lang="en-US" altLang="en-US" i="1" dirty="0"/>
              <a:t>n</a:t>
            </a:r>
            <a:r>
              <a:rPr lang="en-US" altLang="en-US" dirty="0"/>
              <a:t>–1)/2] and </a:t>
            </a:r>
            <a:r>
              <a:rPr lang="en-US" altLang="en-US" i="1" dirty="0"/>
              <a:t>n</a:t>
            </a:r>
            <a:r>
              <a:rPr lang="en-US" altLang="en-US" dirty="0"/>
              <a:t>–1 values</a:t>
            </a:r>
          </a:p>
          <a:p>
            <a:pPr>
              <a:tabLst>
                <a:tab pos="1655763" algn="l"/>
              </a:tabLst>
            </a:pPr>
            <a:r>
              <a:rPr lang="en-US" altLang="en-US" dirty="0"/>
              <a:t>The search-keys in a node are ordered </a:t>
            </a:r>
          </a:p>
          <a:p>
            <a:pPr>
              <a:buFont typeface="Monotype Sorts" pitchFamily="2" charset="2"/>
              <a:buNone/>
              <a:tabLst>
                <a:tab pos="1655763" algn="l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K</a:t>
            </a:r>
            <a:r>
              <a:rPr lang="en-US" altLang="en-US" baseline="-25000" dirty="0"/>
              <a:t>1 </a:t>
            </a:r>
            <a:r>
              <a:rPr lang="en-US" altLang="en-US" dirty="0"/>
              <a:t>&lt; </a:t>
            </a:r>
            <a:r>
              <a:rPr lang="en-US" altLang="en-US" i="1" dirty="0"/>
              <a:t>K</a:t>
            </a:r>
            <a:r>
              <a:rPr lang="en-US" altLang="en-US" baseline="-25000" dirty="0"/>
              <a:t>2 </a:t>
            </a:r>
            <a:r>
              <a:rPr lang="en-US" altLang="en-US" dirty="0"/>
              <a:t>&lt; </a:t>
            </a:r>
            <a:r>
              <a:rPr lang="en-US" altLang="en-US" i="1" dirty="0"/>
              <a:t>K</a:t>
            </a:r>
            <a:r>
              <a:rPr lang="en-US" altLang="en-US" baseline="-25000" dirty="0"/>
              <a:t>3 </a:t>
            </a:r>
            <a:r>
              <a:rPr lang="en-US" altLang="en-US" dirty="0"/>
              <a:t>&lt; </a:t>
            </a:r>
            <a:r>
              <a:rPr lang="en-US" altLang="en-US" i="1" dirty="0"/>
              <a:t>. . .</a:t>
            </a:r>
            <a:r>
              <a:rPr lang="en-US" altLang="en-US" baseline="-25000" dirty="0"/>
              <a:t> </a:t>
            </a:r>
            <a:r>
              <a:rPr lang="en-US" altLang="en-US" dirty="0"/>
              <a:t>&lt; 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n</a:t>
            </a:r>
            <a:r>
              <a:rPr lang="en-US" altLang="en-US" i="1" baseline="-25000" dirty="0"/>
              <a:t>–</a:t>
            </a:r>
            <a:r>
              <a:rPr lang="en-US" altLang="en-US" baseline="-25000" dirty="0"/>
              <a:t>1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989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B+ Tree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003599"/>
              </p:ext>
            </p:extLst>
          </p:nvPr>
        </p:nvGraphicFramePr>
        <p:xfrm>
          <a:off x="5921295" y="2551510"/>
          <a:ext cx="1600203" cy="51435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45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80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79100"/>
              </p:ext>
            </p:extLst>
          </p:nvPr>
        </p:nvGraphicFramePr>
        <p:xfrm>
          <a:off x="4549695" y="3237310"/>
          <a:ext cx="1600203" cy="51435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45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60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19020"/>
              </p:ext>
            </p:extLst>
          </p:nvPr>
        </p:nvGraphicFramePr>
        <p:xfrm>
          <a:off x="7121445" y="3237310"/>
          <a:ext cx="1600203" cy="51435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45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140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753275"/>
              </p:ext>
            </p:extLst>
          </p:nvPr>
        </p:nvGraphicFramePr>
        <p:xfrm>
          <a:off x="3863895" y="4323160"/>
          <a:ext cx="1200153" cy="514350"/>
        </p:xfrm>
        <a:graphic>
          <a:graphicData uri="http://schemas.openxmlformats.org/drawingml/2006/table">
            <a:tbl>
              <a:tblPr/>
              <a:tblGrid>
                <a:gridCol w="167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3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8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61425"/>
              </p:ext>
            </p:extLst>
          </p:nvPr>
        </p:nvGraphicFramePr>
        <p:xfrm>
          <a:off x="5235495" y="4323160"/>
          <a:ext cx="1200153" cy="514350"/>
        </p:xfrm>
        <a:graphic>
          <a:graphicData uri="http://schemas.openxmlformats.org/drawingml/2006/table">
            <a:tbl>
              <a:tblPr/>
              <a:tblGrid>
                <a:gridCol w="167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3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8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40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50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055444"/>
              </p:ext>
            </p:extLst>
          </p:nvPr>
        </p:nvGraphicFramePr>
        <p:xfrm>
          <a:off x="6549945" y="4323160"/>
          <a:ext cx="1200153" cy="514350"/>
        </p:xfrm>
        <a:graphic>
          <a:graphicData uri="http://schemas.openxmlformats.org/drawingml/2006/table">
            <a:tbl>
              <a:tblPr/>
              <a:tblGrid>
                <a:gridCol w="167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3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8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60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65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52034"/>
              </p:ext>
            </p:extLst>
          </p:nvPr>
        </p:nvGraphicFramePr>
        <p:xfrm>
          <a:off x="7864395" y="4323160"/>
          <a:ext cx="1200153" cy="514350"/>
        </p:xfrm>
        <a:graphic>
          <a:graphicData uri="http://schemas.openxmlformats.org/drawingml/2006/table">
            <a:tbl>
              <a:tblPr/>
              <a:tblGrid>
                <a:gridCol w="167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3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8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80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85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90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Line 157"/>
          <p:cNvSpPr>
            <a:spLocks noChangeShapeType="1"/>
          </p:cNvSpPr>
          <p:nvPr/>
        </p:nvSpPr>
        <p:spPr bwMode="auto">
          <a:xfrm flipH="1">
            <a:off x="4549695" y="2951560"/>
            <a:ext cx="148590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14" name="Line 158"/>
          <p:cNvSpPr>
            <a:spLocks noChangeShapeType="1"/>
          </p:cNvSpPr>
          <p:nvPr/>
        </p:nvSpPr>
        <p:spPr bwMode="auto">
          <a:xfrm>
            <a:off x="6321345" y="2951560"/>
            <a:ext cx="80010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15" name="Line 159"/>
          <p:cNvSpPr>
            <a:spLocks noChangeShapeType="1"/>
          </p:cNvSpPr>
          <p:nvPr/>
        </p:nvSpPr>
        <p:spPr bwMode="auto">
          <a:xfrm flipH="1">
            <a:off x="3863895" y="3637360"/>
            <a:ext cx="8001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16" name="Line 160"/>
          <p:cNvSpPr>
            <a:spLocks noChangeShapeType="1"/>
          </p:cNvSpPr>
          <p:nvPr/>
        </p:nvSpPr>
        <p:spPr bwMode="auto">
          <a:xfrm>
            <a:off x="4949745" y="3637360"/>
            <a:ext cx="28575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17" name="Line 161"/>
          <p:cNvSpPr>
            <a:spLocks noChangeShapeType="1"/>
          </p:cNvSpPr>
          <p:nvPr/>
        </p:nvSpPr>
        <p:spPr bwMode="auto">
          <a:xfrm>
            <a:off x="5292645" y="3637360"/>
            <a:ext cx="12573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18" name="Line 162"/>
          <p:cNvSpPr>
            <a:spLocks noChangeShapeType="1"/>
          </p:cNvSpPr>
          <p:nvPr/>
        </p:nvSpPr>
        <p:spPr bwMode="auto">
          <a:xfrm>
            <a:off x="7235745" y="3637360"/>
            <a:ext cx="62865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19" name="Line 166"/>
          <p:cNvSpPr>
            <a:spLocks noChangeShapeType="1"/>
          </p:cNvSpPr>
          <p:nvPr/>
        </p:nvSpPr>
        <p:spPr bwMode="auto">
          <a:xfrm>
            <a:off x="5006895" y="4723210"/>
            <a:ext cx="228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20" name="Line 167"/>
          <p:cNvSpPr>
            <a:spLocks noChangeShapeType="1"/>
          </p:cNvSpPr>
          <p:nvPr/>
        </p:nvSpPr>
        <p:spPr bwMode="auto">
          <a:xfrm>
            <a:off x="6321345" y="4723210"/>
            <a:ext cx="228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21" name="Line 168"/>
          <p:cNvSpPr>
            <a:spLocks noChangeShapeType="1"/>
          </p:cNvSpPr>
          <p:nvPr/>
        </p:nvSpPr>
        <p:spPr bwMode="auto">
          <a:xfrm>
            <a:off x="7692945" y="4723210"/>
            <a:ext cx="17145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22" name="Rectangle 169"/>
          <p:cNvSpPr>
            <a:spLocks noChangeArrowheads="1"/>
          </p:cNvSpPr>
          <p:nvPr/>
        </p:nvSpPr>
        <p:spPr bwMode="auto">
          <a:xfrm>
            <a:off x="3727707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10</a:t>
            </a:r>
          </a:p>
        </p:txBody>
      </p:sp>
      <p:sp>
        <p:nvSpPr>
          <p:cNvPr id="23" name="Rectangle 170"/>
          <p:cNvSpPr>
            <a:spLocks noChangeArrowheads="1"/>
          </p:cNvSpPr>
          <p:nvPr/>
        </p:nvSpPr>
        <p:spPr bwMode="auto">
          <a:xfrm>
            <a:off x="4241987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12</a:t>
            </a:r>
          </a:p>
        </p:txBody>
      </p:sp>
      <p:sp>
        <p:nvSpPr>
          <p:cNvPr id="24" name="Rectangle 171"/>
          <p:cNvSpPr>
            <a:spLocks noChangeArrowheads="1"/>
          </p:cNvSpPr>
          <p:nvPr/>
        </p:nvSpPr>
        <p:spPr bwMode="auto">
          <a:xfrm>
            <a:off x="4642037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15</a:t>
            </a:r>
          </a:p>
        </p:txBody>
      </p:sp>
      <p:sp>
        <p:nvSpPr>
          <p:cNvPr id="25" name="Rectangle 172"/>
          <p:cNvSpPr>
            <a:spLocks noChangeArrowheads="1"/>
          </p:cNvSpPr>
          <p:nvPr/>
        </p:nvSpPr>
        <p:spPr bwMode="auto">
          <a:xfrm>
            <a:off x="5099236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20</a:t>
            </a:r>
          </a:p>
        </p:txBody>
      </p:sp>
      <p:sp>
        <p:nvSpPr>
          <p:cNvPr id="26" name="Rectangle 173"/>
          <p:cNvSpPr>
            <a:spLocks noChangeArrowheads="1"/>
          </p:cNvSpPr>
          <p:nvPr/>
        </p:nvSpPr>
        <p:spPr bwMode="auto">
          <a:xfrm>
            <a:off x="5556437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28</a:t>
            </a:r>
          </a:p>
        </p:txBody>
      </p:sp>
      <p:sp>
        <p:nvSpPr>
          <p:cNvPr id="27" name="Rectangle 174"/>
          <p:cNvSpPr>
            <a:spLocks noChangeArrowheads="1"/>
          </p:cNvSpPr>
          <p:nvPr/>
        </p:nvSpPr>
        <p:spPr bwMode="auto">
          <a:xfrm>
            <a:off x="5899337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30</a:t>
            </a:r>
          </a:p>
        </p:txBody>
      </p:sp>
      <p:sp>
        <p:nvSpPr>
          <p:cNvPr id="28" name="Rectangle 175"/>
          <p:cNvSpPr>
            <a:spLocks noChangeArrowheads="1"/>
          </p:cNvSpPr>
          <p:nvPr/>
        </p:nvSpPr>
        <p:spPr bwMode="auto">
          <a:xfrm>
            <a:off x="6299387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40</a:t>
            </a:r>
          </a:p>
        </p:txBody>
      </p:sp>
      <p:sp>
        <p:nvSpPr>
          <p:cNvPr id="29" name="Rectangle 176"/>
          <p:cNvSpPr>
            <a:spLocks noChangeArrowheads="1"/>
          </p:cNvSpPr>
          <p:nvPr/>
        </p:nvSpPr>
        <p:spPr bwMode="auto">
          <a:xfrm>
            <a:off x="6642286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60</a:t>
            </a:r>
          </a:p>
        </p:txBody>
      </p:sp>
      <p:sp>
        <p:nvSpPr>
          <p:cNvPr id="30" name="Rectangle 177"/>
          <p:cNvSpPr>
            <a:spLocks noChangeArrowheads="1"/>
          </p:cNvSpPr>
          <p:nvPr/>
        </p:nvSpPr>
        <p:spPr bwMode="auto">
          <a:xfrm>
            <a:off x="6985187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63</a:t>
            </a:r>
          </a:p>
        </p:txBody>
      </p:sp>
      <p:sp>
        <p:nvSpPr>
          <p:cNvPr id="31" name="Rectangle 178"/>
          <p:cNvSpPr>
            <a:spLocks noChangeArrowheads="1"/>
          </p:cNvSpPr>
          <p:nvPr/>
        </p:nvSpPr>
        <p:spPr bwMode="auto">
          <a:xfrm>
            <a:off x="7328086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80</a:t>
            </a:r>
          </a:p>
        </p:txBody>
      </p:sp>
      <p:sp>
        <p:nvSpPr>
          <p:cNvPr id="32" name="Rectangle 179"/>
          <p:cNvSpPr>
            <a:spLocks noChangeArrowheads="1"/>
          </p:cNvSpPr>
          <p:nvPr/>
        </p:nvSpPr>
        <p:spPr bwMode="auto">
          <a:xfrm>
            <a:off x="7728137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84</a:t>
            </a:r>
          </a:p>
        </p:txBody>
      </p:sp>
      <p:sp>
        <p:nvSpPr>
          <p:cNvPr id="33" name="Rectangle 180"/>
          <p:cNvSpPr>
            <a:spLocks noChangeArrowheads="1"/>
          </p:cNvSpPr>
          <p:nvPr/>
        </p:nvSpPr>
        <p:spPr bwMode="auto">
          <a:xfrm>
            <a:off x="8128187" y="5342775"/>
            <a:ext cx="322524" cy="25391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050" dirty="0"/>
              <a:t>89</a:t>
            </a:r>
          </a:p>
        </p:txBody>
      </p:sp>
      <p:sp>
        <p:nvSpPr>
          <p:cNvPr id="34" name="Line 181"/>
          <p:cNvSpPr>
            <a:spLocks noChangeShapeType="1"/>
          </p:cNvSpPr>
          <p:nvPr/>
        </p:nvSpPr>
        <p:spPr bwMode="auto">
          <a:xfrm flipH="1">
            <a:off x="3863895" y="4723210"/>
            <a:ext cx="1143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35" name="Line 182"/>
          <p:cNvSpPr>
            <a:spLocks noChangeShapeType="1"/>
          </p:cNvSpPr>
          <p:nvPr/>
        </p:nvSpPr>
        <p:spPr bwMode="auto">
          <a:xfrm>
            <a:off x="4206795" y="4723210"/>
            <a:ext cx="5715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36" name="Line 183"/>
          <p:cNvSpPr>
            <a:spLocks noChangeShapeType="1"/>
          </p:cNvSpPr>
          <p:nvPr/>
        </p:nvSpPr>
        <p:spPr bwMode="auto">
          <a:xfrm>
            <a:off x="4492545" y="4723210"/>
            <a:ext cx="17145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37" name="Line 184"/>
          <p:cNvSpPr>
            <a:spLocks noChangeShapeType="1"/>
          </p:cNvSpPr>
          <p:nvPr/>
        </p:nvSpPr>
        <p:spPr bwMode="auto">
          <a:xfrm flipH="1">
            <a:off x="5121195" y="4723210"/>
            <a:ext cx="2286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38" name="Line 185"/>
          <p:cNvSpPr>
            <a:spLocks noChangeShapeType="1"/>
          </p:cNvSpPr>
          <p:nvPr/>
        </p:nvSpPr>
        <p:spPr bwMode="auto">
          <a:xfrm>
            <a:off x="5578395" y="4723210"/>
            <a:ext cx="114299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39" name="Line 186"/>
          <p:cNvSpPr>
            <a:spLocks noChangeShapeType="1"/>
          </p:cNvSpPr>
          <p:nvPr/>
        </p:nvSpPr>
        <p:spPr bwMode="auto">
          <a:xfrm>
            <a:off x="5806995" y="4723210"/>
            <a:ext cx="1143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40" name="Line 187"/>
          <p:cNvSpPr>
            <a:spLocks noChangeShapeType="1"/>
          </p:cNvSpPr>
          <p:nvPr/>
        </p:nvSpPr>
        <p:spPr bwMode="auto">
          <a:xfrm>
            <a:off x="6092745" y="4723210"/>
            <a:ext cx="2286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41" name="Line 188"/>
          <p:cNvSpPr>
            <a:spLocks noChangeShapeType="1"/>
          </p:cNvSpPr>
          <p:nvPr/>
        </p:nvSpPr>
        <p:spPr bwMode="auto">
          <a:xfrm>
            <a:off x="6664245" y="4723210"/>
            <a:ext cx="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42" name="Line 189"/>
          <p:cNvSpPr>
            <a:spLocks noChangeShapeType="1"/>
          </p:cNvSpPr>
          <p:nvPr/>
        </p:nvSpPr>
        <p:spPr bwMode="auto">
          <a:xfrm>
            <a:off x="6835695" y="4666060"/>
            <a:ext cx="17145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43" name="Line 190"/>
          <p:cNvSpPr>
            <a:spLocks noChangeShapeType="1"/>
          </p:cNvSpPr>
          <p:nvPr/>
        </p:nvSpPr>
        <p:spPr bwMode="auto">
          <a:xfrm flipH="1">
            <a:off x="7350045" y="4723210"/>
            <a:ext cx="62865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44" name="Line 191"/>
          <p:cNvSpPr>
            <a:spLocks noChangeShapeType="1"/>
          </p:cNvSpPr>
          <p:nvPr/>
        </p:nvSpPr>
        <p:spPr bwMode="auto">
          <a:xfrm flipH="1">
            <a:off x="7750095" y="4723210"/>
            <a:ext cx="4572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45" name="Line 192"/>
          <p:cNvSpPr>
            <a:spLocks noChangeShapeType="1"/>
          </p:cNvSpPr>
          <p:nvPr/>
        </p:nvSpPr>
        <p:spPr bwMode="auto">
          <a:xfrm flipH="1">
            <a:off x="8150145" y="4723210"/>
            <a:ext cx="3429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46" name="Line 193"/>
          <p:cNvSpPr>
            <a:spLocks noChangeShapeType="1"/>
          </p:cNvSpPr>
          <p:nvPr/>
        </p:nvSpPr>
        <p:spPr bwMode="auto">
          <a:xfrm>
            <a:off x="9007395" y="4723210"/>
            <a:ext cx="228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47" name="TextBox 46"/>
          <p:cNvSpPr txBox="1"/>
          <p:nvPr/>
        </p:nvSpPr>
        <p:spPr>
          <a:xfrm>
            <a:off x="8150146" y="1833788"/>
            <a:ext cx="1063487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+mj-lt"/>
              </a:rPr>
              <a:t>K = 30? </a:t>
            </a:r>
          </a:p>
        </p:txBody>
      </p:sp>
      <p:sp>
        <p:nvSpPr>
          <p:cNvPr id="48" name="Smiley Face 47"/>
          <p:cNvSpPr/>
          <p:nvPr/>
        </p:nvSpPr>
        <p:spPr>
          <a:xfrm>
            <a:off x="5921295" y="2125266"/>
            <a:ext cx="400050" cy="40005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TextBox 48"/>
          <p:cNvSpPr txBox="1"/>
          <p:nvPr/>
        </p:nvSpPr>
        <p:spPr>
          <a:xfrm>
            <a:off x="1717663" y="2418064"/>
            <a:ext cx="1081192" cy="4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50" dirty="0">
                <a:latin typeface="+mj-lt"/>
              </a:rPr>
              <a:t>30 </a:t>
            </a:r>
            <a:r>
              <a:rPr lang="en-US" sz="2250">
                <a:latin typeface="+mj-lt"/>
              </a:rPr>
              <a:t>&lt; 80</a:t>
            </a:r>
            <a:endParaRPr lang="en-US" sz="225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17663" y="3126361"/>
            <a:ext cx="1771650" cy="4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50" dirty="0">
                <a:latin typeface="+mj-lt"/>
              </a:rPr>
              <a:t>30 in [20,60)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717663" y="5281614"/>
            <a:ext cx="1724294" cy="4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50" dirty="0">
                <a:latin typeface="+mj-lt"/>
              </a:rPr>
              <a:t>To the data!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78770" y="5105779"/>
            <a:ext cx="1784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Not all nodes pictured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7663" y="4188168"/>
            <a:ext cx="1771650" cy="4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50" dirty="0">
                <a:latin typeface="+mj-lt"/>
              </a:rPr>
              <a:t>30 in [30,40)</a:t>
            </a:r>
          </a:p>
        </p:txBody>
      </p:sp>
    </p:spTree>
    <p:extLst>
      <p:ext uri="{BB962C8B-B14F-4D97-AF65-F5344CB8AC3E}">
        <p14:creationId xmlns:p14="http://schemas.microsoft.com/office/powerpoint/2010/main" val="230124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0.00326 0.097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6 0.09792 L -0.1289 0.15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15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9 0.15208 L -0.1289 0.2557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9 0.25579 L -0.10117 0.3548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" y="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17 0.35486 L -0.03685 0.4430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6" y="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85 0.44306 L -0.00937 0.6217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8" grpId="3" animBg="1"/>
      <p:bldP spid="48" grpId="4" animBg="1"/>
      <p:bldP spid="48" grpId="5" animBg="1"/>
      <p:bldP spid="49" grpId="0" animBg="1"/>
      <p:bldP spid="50" grpId="0" animBg="1"/>
      <p:bldP spid="51" grpId="0" animBg="1"/>
      <p:bldP spid="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B+ Tree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5723"/>
                <a:ext cx="10515600" cy="464124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dirty="0" smtClean="0"/>
                  <a:t>In processing a query, a path is traversed in the tree from the </a:t>
                </a:r>
                <a:r>
                  <a:rPr lang="en-IN" dirty="0"/>
                  <a:t>root to some leaf node</a:t>
                </a:r>
                <a:r>
                  <a:rPr lang="en-IN" dirty="0" smtClean="0"/>
                  <a:t>.</a:t>
                </a:r>
              </a:p>
              <a:p>
                <a:pPr lvl="1"/>
                <a:r>
                  <a:rPr lang="en-IN" dirty="0"/>
                  <a:t>If there are </a:t>
                </a:r>
                <a:r>
                  <a:rPr lang="en-IN" i="1" dirty="0"/>
                  <a:t>K </a:t>
                </a:r>
                <a:r>
                  <a:rPr lang="en-IN" dirty="0"/>
                  <a:t>search-key values in the file, the path is </a:t>
                </a:r>
                <a:r>
                  <a:rPr lang="en-IN" dirty="0" smtClean="0"/>
                  <a:t>no longer than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d>
                              <m:dPr>
                                <m:begChr m:val="⌈"/>
                                <m:endChr m:val="⌉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d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Pros: </a:t>
                </a:r>
              </a:p>
              <a:p>
                <a:pPr lvl="1"/>
                <a:r>
                  <a:rPr lang="en-IN" dirty="0" smtClean="0"/>
                  <a:t>automatically reorganizes itself </a:t>
                </a:r>
                <a:r>
                  <a:rPr lang="en-IN" dirty="0"/>
                  <a:t>with small, local, changes, in the face of insertions </a:t>
                </a:r>
                <a:r>
                  <a:rPr lang="en-IN" dirty="0" smtClean="0"/>
                  <a:t>and deletions</a:t>
                </a:r>
                <a:endParaRPr lang="en-IN" dirty="0"/>
              </a:p>
              <a:p>
                <a:r>
                  <a:rPr lang="en-IN" dirty="0" smtClean="0"/>
                  <a:t>Cons: </a:t>
                </a:r>
              </a:p>
              <a:p>
                <a:pPr lvl="1"/>
                <a:r>
                  <a:rPr lang="en-IN" dirty="0" smtClean="0"/>
                  <a:t>Only </a:t>
                </a:r>
                <a:r>
                  <a:rPr lang="en-IN" dirty="0"/>
                  <a:t>small fraction of all search-key values are found </a:t>
                </a:r>
                <a:r>
                  <a:rPr lang="en-IN" dirty="0" smtClean="0"/>
                  <a:t>early</a:t>
                </a:r>
              </a:p>
              <a:p>
                <a:pPr lvl="1"/>
                <a:r>
                  <a:rPr lang="en-IN" dirty="0"/>
                  <a:t>Non-leaf nodes are larger, so fan-out is reduced. Thus, </a:t>
                </a:r>
                <a:r>
                  <a:rPr lang="en-IN" dirty="0" smtClean="0"/>
                  <a:t>B-Trees typically </a:t>
                </a:r>
                <a:r>
                  <a:rPr lang="en-IN" dirty="0"/>
                  <a:t>have greater depth than </a:t>
                </a:r>
                <a:r>
                  <a:rPr lang="en-IN" dirty="0" smtClean="0"/>
                  <a:t>corresponding </a:t>
                </a:r>
                <a:r>
                  <a:rPr lang="en-US" altLang="en-US" dirty="0"/>
                  <a:t>B</a:t>
                </a:r>
                <a:r>
                  <a:rPr lang="en-US" altLang="en-US" baseline="30000" dirty="0"/>
                  <a:t>+</a:t>
                </a:r>
                <a:r>
                  <a:rPr lang="en-US" altLang="en-US" dirty="0"/>
                  <a:t>-</a:t>
                </a:r>
                <a:r>
                  <a:rPr lang="en-US" altLang="en-US" dirty="0" smtClean="0"/>
                  <a:t>Tree</a:t>
                </a:r>
                <a:endParaRPr lang="en-IN" dirty="0" smtClean="0"/>
              </a:p>
              <a:p>
                <a:pPr lvl="1"/>
                <a:r>
                  <a:rPr lang="en-IN" dirty="0"/>
                  <a:t>Insertion and deletion more </a:t>
                </a:r>
                <a:r>
                  <a:rPr lang="en-IN" dirty="0" smtClean="0"/>
                  <a:t>complicated; Implementation is harder</a:t>
                </a:r>
              </a:p>
              <a:p>
                <a:r>
                  <a:rPr lang="en-IN" dirty="0" smtClean="0"/>
                  <a:t>Typically, advantages </a:t>
                </a:r>
                <a:r>
                  <a:rPr lang="en-IN" dirty="0"/>
                  <a:t>of B+-trees outweigh disadvantages, and they </a:t>
                </a:r>
                <a:r>
                  <a:rPr lang="en-IN" dirty="0" smtClean="0"/>
                  <a:t>are used </a:t>
                </a:r>
                <a:r>
                  <a:rPr lang="en-IN" dirty="0"/>
                  <a:t>extensively.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5723"/>
                <a:ext cx="10515600" cy="4641240"/>
              </a:xfrm>
              <a:blipFill>
                <a:blip r:embed="rId2"/>
                <a:stretch>
                  <a:fillRect l="-928" t="-2628" r="-290" b="-30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06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Hashing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Bucket: </a:t>
            </a:r>
            <a:r>
              <a:rPr lang="en-IN" dirty="0"/>
              <a:t>a unit of storage containing one or more records (</a:t>
            </a:r>
            <a:r>
              <a:rPr lang="en-IN" dirty="0" smtClean="0"/>
              <a:t>a bucket </a:t>
            </a:r>
            <a:r>
              <a:rPr lang="en-IN" dirty="0"/>
              <a:t>is typically a disk block</a:t>
            </a:r>
            <a:r>
              <a:rPr lang="en-IN" dirty="0" smtClean="0"/>
              <a:t>)</a:t>
            </a:r>
          </a:p>
          <a:p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bucket of a </a:t>
            </a:r>
            <a:r>
              <a:rPr lang="en-IN" dirty="0" smtClean="0"/>
              <a:t>record is directly obtained from </a:t>
            </a:r>
            <a:r>
              <a:rPr lang="en-IN" dirty="0"/>
              <a:t>its search-key value using a </a:t>
            </a:r>
            <a:r>
              <a:rPr lang="en-IN" b="1" dirty="0"/>
              <a:t>hash </a:t>
            </a:r>
            <a:r>
              <a:rPr lang="en-IN" b="1" dirty="0" smtClean="0"/>
              <a:t>function</a:t>
            </a:r>
          </a:p>
          <a:p>
            <a:pPr lvl="1"/>
            <a:r>
              <a:rPr lang="en-IN" dirty="0"/>
              <a:t>Hash function </a:t>
            </a:r>
            <a:r>
              <a:rPr lang="en-IN" i="1" dirty="0"/>
              <a:t>h </a:t>
            </a:r>
            <a:r>
              <a:rPr lang="en-IN" dirty="0"/>
              <a:t>is a function from the set of all </a:t>
            </a:r>
            <a:r>
              <a:rPr lang="en-IN" dirty="0" smtClean="0"/>
              <a:t>search-key values </a:t>
            </a:r>
            <a:r>
              <a:rPr lang="en-IN" i="1" dirty="0"/>
              <a:t>K </a:t>
            </a:r>
            <a:r>
              <a:rPr lang="en-IN" dirty="0"/>
              <a:t>to the set of all bucket addresses </a:t>
            </a:r>
            <a:r>
              <a:rPr lang="en-IN" i="1" dirty="0"/>
              <a:t>B</a:t>
            </a:r>
            <a:r>
              <a:rPr lang="en-IN" i="1" dirty="0" smtClean="0"/>
              <a:t>.</a:t>
            </a:r>
          </a:p>
          <a:p>
            <a:r>
              <a:rPr lang="en-IN" dirty="0"/>
              <a:t>Hash function is used to locate records for access, insertion </a:t>
            </a:r>
            <a:r>
              <a:rPr lang="en-IN" dirty="0" smtClean="0"/>
              <a:t>as well </a:t>
            </a:r>
            <a:r>
              <a:rPr lang="en-IN" dirty="0"/>
              <a:t>as deletion.</a:t>
            </a:r>
          </a:p>
          <a:p>
            <a:r>
              <a:rPr lang="en-IN" dirty="0" smtClean="0"/>
              <a:t>Records </a:t>
            </a:r>
            <a:r>
              <a:rPr lang="en-IN" dirty="0"/>
              <a:t>with different search-key values may be mapped </a:t>
            </a:r>
            <a:r>
              <a:rPr lang="en-IN" dirty="0" smtClean="0"/>
              <a:t>to the </a:t>
            </a:r>
            <a:r>
              <a:rPr lang="en-IN" dirty="0"/>
              <a:t>same bucket; thus entire bucket has to be </a:t>
            </a:r>
            <a:r>
              <a:rPr lang="en-IN" dirty="0" smtClean="0"/>
              <a:t>searched sequentially </a:t>
            </a:r>
            <a:r>
              <a:rPr lang="en-IN" dirty="0"/>
              <a:t>to locate a 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31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460727"/>
              </p:ext>
            </p:extLst>
          </p:nvPr>
        </p:nvGraphicFramePr>
        <p:xfrm>
          <a:off x="4982737" y="3409169"/>
          <a:ext cx="2715151" cy="111252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40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58746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208726"/>
              </p:ext>
            </p:extLst>
          </p:nvPr>
        </p:nvGraphicFramePr>
        <p:xfrm>
          <a:off x="4982736" y="5303648"/>
          <a:ext cx="2715151" cy="111252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8731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986167"/>
              </p:ext>
            </p:extLst>
          </p:nvPr>
        </p:nvGraphicFramePr>
        <p:xfrm>
          <a:off x="8827935" y="3409169"/>
          <a:ext cx="2715151" cy="111252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7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10901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95959"/>
              </p:ext>
            </p:extLst>
          </p:nvPr>
        </p:nvGraphicFramePr>
        <p:xfrm>
          <a:off x="4953000" y="1399015"/>
          <a:ext cx="2715151" cy="111252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Jiannan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45,000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Martin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35,000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8347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91053" y="1321356"/>
            <a:ext cx="100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Bucket 0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91125" y="3224503"/>
            <a:ext cx="100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Bucket 1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691053" y="4934030"/>
            <a:ext cx="100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Bucket 2</a:t>
            </a:r>
            <a:endParaRPr lang="en-IN" b="1" dirty="0"/>
          </a:p>
        </p:txBody>
      </p: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7697887" y="3965429"/>
            <a:ext cx="113004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32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Announcements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Final Project Presentations: 10</a:t>
            </a:r>
            <a:r>
              <a:rPr lang="en-IN" baseline="30000" dirty="0" smtClean="0"/>
              <a:t>th</a:t>
            </a:r>
            <a:r>
              <a:rPr lang="en-IN" dirty="0" smtClean="0"/>
              <a:t> and 17</a:t>
            </a:r>
            <a:r>
              <a:rPr lang="en-IN" baseline="30000" dirty="0" smtClean="0"/>
              <a:t>th</a:t>
            </a:r>
            <a:r>
              <a:rPr lang="en-IN" dirty="0" smtClean="0"/>
              <a:t> November 2021</a:t>
            </a:r>
          </a:p>
          <a:p>
            <a:r>
              <a:rPr lang="en-IN" dirty="0" smtClean="0"/>
              <a:t>Quiz 2:  3-Nov-2021</a:t>
            </a:r>
          </a:p>
          <a:p>
            <a:pPr lvl="1"/>
            <a:r>
              <a:rPr lang="en-IN" dirty="0" smtClean="0"/>
              <a:t>Syllabus: SQL Queries and Schema Refinement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6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Hashing Index: Pros and Cons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Pros: </a:t>
            </a:r>
            <a:r>
              <a:rPr lang="en-IN" dirty="0"/>
              <a:t>Minimal space </a:t>
            </a:r>
            <a:r>
              <a:rPr lang="en-IN" dirty="0" smtClean="0"/>
              <a:t>overhead</a:t>
            </a:r>
          </a:p>
          <a:p>
            <a:r>
              <a:rPr lang="en-IN" dirty="0" smtClean="0"/>
              <a:t>Cons: </a:t>
            </a:r>
            <a:r>
              <a:rPr lang="en-IN" dirty="0"/>
              <a:t>Extra level of indirection to find desired </a:t>
            </a:r>
            <a:r>
              <a:rPr lang="en-IN" dirty="0" smtClean="0"/>
              <a:t>record</a:t>
            </a:r>
          </a:p>
          <a:p>
            <a:r>
              <a:rPr lang="en-IN" dirty="0"/>
              <a:t>Expected type of </a:t>
            </a:r>
            <a:r>
              <a:rPr lang="en-IN" dirty="0" smtClean="0"/>
              <a:t>queries</a:t>
            </a:r>
          </a:p>
          <a:p>
            <a:pPr lvl="1"/>
            <a:r>
              <a:rPr lang="en-IN" dirty="0"/>
              <a:t>Hashing is generally better at retrieving records having a </a:t>
            </a:r>
            <a:r>
              <a:rPr lang="en-IN" dirty="0" smtClean="0"/>
              <a:t>specified value </a:t>
            </a:r>
            <a:r>
              <a:rPr lang="en-IN" dirty="0"/>
              <a:t>of the key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If range queries are common, </a:t>
            </a:r>
            <a:r>
              <a:rPr lang="en-IN" dirty="0" smtClean="0"/>
              <a:t>B+ Tree is to </a:t>
            </a:r>
            <a:r>
              <a:rPr lang="en-IN" dirty="0"/>
              <a:t>be preferred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726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Clustered 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IN" sz="2400" dirty="0" smtClean="0"/>
              <a:t>Clustering index sorts the records of the table according to a particular key value (key here refers to the fields of the data file used for sorting) 	</a:t>
            </a:r>
          </a:p>
          <a:p>
            <a:pPr marL="342900" indent="-342900"/>
            <a:r>
              <a:rPr lang="en-IN" sz="2400" dirty="0" smtClean="0"/>
              <a:t>The table data can be sorted in only one way, so there can be only one clustered index per table</a:t>
            </a:r>
          </a:p>
          <a:p>
            <a:pPr marL="800100" lvl="1" indent="-342900"/>
            <a:r>
              <a:rPr lang="en-IN" dirty="0"/>
              <a:t>The database automatically creates a clustered index on the primary key constraint</a:t>
            </a:r>
          </a:p>
          <a:p>
            <a:pPr marL="342900" indent="-342900"/>
            <a:r>
              <a:rPr lang="en-IN" sz="2400" dirty="0" smtClean="0"/>
              <a:t>For example, the </a:t>
            </a:r>
            <a:r>
              <a:rPr lang="en-IN" sz="2400" dirty="0" err="1" smtClean="0"/>
              <a:t>empid</a:t>
            </a:r>
            <a:r>
              <a:rPr lang="en-IN" sz="2400" dirty="0" smtClean="0"/>
              <a:t> is the key of </a:t>
            </a:r>
            <a:r>
              <a:rPr lang="en-IN" sz="2400" dirty="0" err="1" smtClean="0"/>
              <a:t>Emp</a:t>
            </a:r>
            <a:r>
              <a:rPr lang="en-IN" sz="2400" dirty="0" smtClean="0"/>
              <a:t>, </a:t>
            </a:r>
          </a:p>
          <a:p>
            <a:pPr marL="0" indent="0">
              <a:buNone/>
            </a:pPr>
            <a:r>
              <a:rPr lang="en-IN" sz="2400" dirty="0" smtClean="0"/>
              <a:t>     the employee records will be stored </a:t>
            </a:r>
          </a:p>
          <a:p>
            <a:pPr marL="0" indent="0">
              <a:buNone/>
            </a:pPr>
            <a:r>
              <a:rPr lang="en-IN" sz="2400" dirty="0" smtClean="0"/>
              <a:t>     sorted in order of their </a:t>
            </a:r>
            <a:r>
              <a:rPr lang="en-IN" sz="2400" dirty="0" err="1" smtClean="0"/>
              <a:t>empid</a:t>
            </a:r>
            <a:endParaRPr lang="en-IN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61188"/>
              </p:ext>
            </p:extLst>
          </p:nvPr>
        </p:nvGraphicFramePr>
        <p:xfrm>
          <a:off x="8910734" y="3810929"/>
          <a:ext cx="870162" cy="514350"/>
        </p:xfrm>
        <a:graphic>
          <a:graphicData uri="http://schemas.openxmlformats.org/drawingml/2006/table">
            <a:tbl>
              <a:tblPr/>
              <a:tblGrid>
                <a:gridCol w="44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endCxn id="8" idx="0"/>
          </p:cNvCxnSpPr>
          <p:nvPr/>
        </p:nvCxnSpPr>
        <p:spPr>
          <a:xfrm flipH="1">
            <a:off x="8549839" y="4183007"/>
            <a:ext cx="641083" cy="6697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385721"/>
              </p:ext>
            </p:extLst>
          </p:nvPr>
        </p:nvGraphicFramePr>
        <p:xfrm>
          <a:off x="7908756" y="4852787"/>
          <a:ext cx="1282167" cy="538844"/>
        </p:xfrm>
        <a:graphic>
          <a:graphicData uri="http://schemas.openxmlformats.org/drawingml/2006/table">
            <a:tbl>
              <a:tblPr/>
              <a:tblGrid>
                <a:gridCol w="179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42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40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025285"/>
              </p:ext>
            </p:extLst>
          </p:nvPr>
        </p:nvGraphicFramePr>
        <p:xfrm>
          <a:off x="9503094" y="4844623"/>
          <a:ext cx="1288944" cy="538844"/>
        </p:xfrm>
        <a:graphic>
          <a:graphicData uri="http://schemas.openxmlformats.org/drawingml/2006/table">
            <a:tbl>
              <a:tblPr/>
              <a:tblGrid>
                <a:gridCol w="180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2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6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02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42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50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60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70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80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9551818" y="4183007"/>
            <a:ext cx="595748" cy="661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7875378" y="5240701"/>
            <a:ext cx="108524" cy="4805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94880" y="5721297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 smtClean="0"/>
              <a:t>10</a:t>
            </a:r>
            <a:endParaRPr lang="en-US" sz="1350" dirty="0"/>
          </a:p>
        </p:txBody>
      </p:sp>
      <p:cxnSp>
        <p:nvCxnSpPr>
          <p:cNvPr id="13" name="Straight Arrow Connector 12"/>
          <p:cNvCxnSpPr>
            <a:endCxn id="14" idx="0"/>
          </p:cNvCxnSpPr>
          <p:nvPr/>
        </p:nvCxnSpPr>
        <p:spPr>
          <a:xfrm>
            <a:off x="8234013" y="5246917"/>
            <a:ext cx="67222" cy="4743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20737" y="5721297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 smtClean="0"/>
              <a:t>20</a:t>
            </a:r>
            <a:endParaRPr lang="en-US" sz="1350" dirty="0"/>
          </a:p>
        </p:txBody>
      </p:sp>
      <p:cxnSp>
        <p:nvCxnSpPr>
          <p:cNvPr id="15" name="Straight Arrow Connector 14"/>
          <p:cNvCxnSpPr>
            <a:endCxn id="16" idx="0"/>
          </p:cNvCxnSpPr>
          <p:nvPr/>
        </p:nvCxnSpPr>
        <p:spPr>
          <a:xfrm>
            <a:off x="8555406" y="5246917"/>
            <a:ext cx="171686" cy="4805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46594" y="5727471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 smtClean="0"/>
              <a:t>30</a:t>
            </a:r>
            <a:endParaRPr lang="en-US" sz="1350" dirty="0"/>
          </a:p>
        </p:txBody>
      </p:sp>
      <p:cxnSp>
        <p:nvCxnSpPr>
          <p:cNvPr id="17" name="Straight Arrow Connector 16"/>
          <p:cNvCxnSpPr>
            <a:endCxn id="18" idx="0"/>
          </p:cNvCxnSpPr>
          <p:nvPr/>
        </p:nvCxnSpPr>
        <p:spPr>
          <a:xfrm>
            <a:off x="8865017" y="5246917"/>
            <a:ext cx="287932" cy="4796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972451" y="5726519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 smtClean="0"/>
              <a:t>40</a:t>
            </a:r>
            <a:endParaRPr lang="en-US" sz="1350" dirty="0"/>
          </a:p>
        </p:txBody>
      </p:sp>
      <p:cxnSp>
        <p:nvCxnSpPr>
          <p:cNvPr id="19" name="Straight Arrow Connector 18"/>
          <p:cNvCxnSpPr>
            <a:endCxn id="20" idx="0"/>
          </p:cNvCxnSpPr>
          <p:nvPr/>
        </p:nvCxnSpPr>
        <p:spPr>
          <a:xfrm flipH="1">
            <a:off x="9578805" y="5312581"/>
            <a:ext cx="28746" cy="413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98307" y="5726519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5</a:t>
            </a:r>
            <a:r>
              <a:rPr lang="en-US" sz="1350" dirty="0" smtClean="0"/>
              <a:t>0</a:t>
            </a:r>
            <a:endParaRPr lang="en-US" sz="1350" dirty="0"/>
          </a:p>
        </p:txBody>
      </p:sp>
      <p:cxnSp>
        <p:nvCxnSpPr>
          <p:cNvPr id="21" name="Straight Arrow Connector 20"/>
          <p:cNvCxnSpPr>
            <a:endCxn id="22" idx="0"/>
          </p:cNvCxnSpPr>
          <p:nvPr/>
        </p:nvCxnSpPr>
        <p:spPr>
          <a:xfrm>
            <a:off x="9839608" y="5246191"/>
            <a:ext cx="165054" cy="4803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824164" y="5726519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 smtClean="0"/>
              <a:t>60</a:t>
            </a:r>
            <a:endParaRPr lang="en-US" sz="1350" dirty="0"/>
          </a:p>
        </p:txBody>
      </p:sp>
      <p:cxnSp>
        <p:nvCxnSpPr>
          <p:cNvPr id="23" name="Straight Arrow Connector 22"/>
          <p:cNvCxnSpPr>
            <a:endCxn id="24" idx="0"/>
          </p:cNvCxnSpPr>
          <p:nvPr/>
        </p:nvCxnSpPr>
        <p:spPr>
          <a:xfrm>
            <a:off x="10144179" y="5246191"/>
            <a:ext cx="286340" cy="4803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50021" y="5726519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 smtClean="0"/>
              <a:t>70</a:t>
            </a:r>
            <a:endParaRPr lang="en-US" sz="1350" dirty="0"/>
          </a:p>
        </p:txBody>
      </p:sp>
      <p:cxnSp>
        <p:nvCxnSpPr>
          <p:cNvPr id="25" name="Straight Arrow Connector 24"/>
          <p:cNvCxnSpPr>
            <a:endCxn id="26" idx="0"/>
          </p:cNvCxnSpPr>
          <p:nvPr/>
        </p:nvCxnSpPr>
        <p:spPr>
          <a:xfrm>
            <a:off x="10413021" y="5240225"/>
            <a:ext cx="443354" cy="4810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675877" y="5721297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 smtClean="0"/>
              <a:t>80</a:t>
            </a:r>
            <a:endParaRPr lang="en-US" sz="135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9066474" y="5240701"/>
            <a:ext cx="573440" cy="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34929" y="6135560"/>
            <a:ext cx="1404842" cy="461665"/>
          </a:xfrm>
          <a:prstGeom prst="rect">
            <a:avLst/>
          </a:prstGeom>
          <a:noFill/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+mj-lt"/>
              </a:rPr>
              <a:t>Clustered</a:t>
            </a:r>
          </a:p>
        </p:txBody>
      </p:sp>
    </p:spTree>
    <p:extLst>
      <p:ext uri="{BB962C8B-B14F-4D97-AF65-F5344CB8AC3E}">
        <p14:creationId xmlns:p14="http://schemas.microsoft.com/office/powerpoint/2010/main" val="118038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Non-Clustered </a:t>
            </a:r>
            <a:r>
              <a:rPr lang="en-IN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IN" sz="2400" dirty="0"/>
              <a:t>Non-clustered index stores the data and indices at different location. The index contains pointers to the data location</a:t>
            </a:r>
          </a:p>
          <a:p>
            <a:pPr marL="800100" lvl="1" indent="-342900"/>
            <a:r>
              <a:rPr lang="en-IN" dirty="0"/>
              <a:t>Can have many </a:t>
            </a:r>
            <a:r>
              <a:rPr lang="en-IN" dirty="0" smtClean="0"/>
              <a:t>non-clustered index </a:t>
            </a:r>
            <a:r>
              <a:rPr lang="en-IN" dirty="0"/>
              <a:t>per </a:t>
            </a:r>
            <a:r>
              <a:rPr lang="en-IN" dirty="0" smtClean="0"/>
              <a:t>table as the index is stored in different location</a:t>
            </a:r>
          </a:p>
          <a:p>
            <a:pPr marL="342900" indent="-342900"/>
            <a:r>
              <a:rPr lang="en-IN" dirty="0" smtClean="0"/>
              <a:t>The example shows a non-clustered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index on the age field of the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 err="1" smtClean="0"/>
              <a:t>Emp</a:t>
            </a:r>
            <a:r>
              <a:rPr lang="en-IN" dirty="0" smtClean="0"/>
              <a:t> table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24871"/>
              </p:ext>
            </p:extLst>
          </p:nvPr>
        </p:nvGraphicFramePr>
        <p:xfrm>
          <a:off x="7982087" y="3408998"/>
          <a:ext cx="870162" cy="514350"/>
        </p:xfrm>
        <a:graphic>
          <a:graphicData uri="http://schemas.openxmlformats.org/drawingml/2006/table">
            <a:tbl>
              <a:tblPr/>
              <a:tblGrid>
                <a:gridCol w="44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  <a:endCxn id="8" idx="0"/>
          </p:cNvCxnSpPr>
          <p:nvPr/>
        </p:nvCxnSpPr>
        <p:spPr>
          <a:xfrm flipH="1">
            <a:off x="7621192" y="3781076"/>
            <a:ext cx="641084" cy="6697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601480"/>
              </p:ext>
            </p:extLst>
          </p:nvPr>
        </p:nvGraphicFramePr>
        <p:xfrm>
          <a:off x="6980109" y="4450856"/>
          <a:ext cx="1282167" cy="538844"/>
        </p:xfrm>
        <a:graphic>
          <a:graphicData uri="http://schemas.openxmlformats.org/drawingml/2006/table">
            <a:tbl>
              <a:tblPr/>
              <a:tblGrid>
                <a:gridCol w="179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8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42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52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61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942356"/>
              </p:ext>
            </p:extLst>
          </p:nvPr>
        </p:nvGraphicFramePr>
        <p:xfrm>
          <a:off x="8574447" y="4442692"/>
          <a:ext cx="1288944" cy="538844"/>
        </p:xfrm>
        <a:graphic>
          <a:graphicData uri="http://schemas.openxmlformats.org/drawingml/2006/table">
            <a:tbl>
              <a:tblPr/>
              <a:tblGrid>
                <a:gridCol w="180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2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6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02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42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35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40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45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endCxn id="15" idx="0"/>
          </p:cNvCxnSpPr>
          <p:nvPr/>
        </p:nvCxnSpPr>
        <p:spPr>
          <a:xfrm>
            <a:off x="7608133" y="4862494"/>
            <a:ext cx="190312" cy="4630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66233" y="5319366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 smtClean="0"/>
              <a:t>20</a:t>
            </a:r>
            <a:endParaRPr lang="en-US" sz="1350" dirty="0"/>
          </a:p>
        </p:txBody>
      </p:sp>
      <p:cxnSp>
        <p:nvCxnSpPr>
          <p:cNvPr id="12" name="Straight Arrow Connector 11"/>
          <p:cNvCxnSpPr>
            <a:endCxn id="25" idx="0"/>
          </p:cNvCxnSpPr>
          <p:nvPr/>
        </p:nvCxnSpPr>
        <p:spPr>
          <a:xfrm flipH="1">
            <a:off x="8639124" y="4862493"/>
            <a:ext cx="895902" cy="45595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049788" y="5319366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 smtClean="0"/>
              <a:t>52</a:t>
            </a:r>
            <a:endParaRPr lang="en-US" sz="1350" dirty="0"/>
          </a:p>
        </p:txBody>
      </p:sp>
      <p:cxnSp>
        <p:nvCxnSpPr>
          <p:cNvPr id="14" name="Straight Arrow Connector 13"/>
          <p:cNvCxnSpPr>
            <a:endCxn id="11" idx="0"/>
          </p:cNvCxnSpPr>
          <p:nvPr/>
        </p:nvCxnSpPr>
        <p:spPr>
          <a:xfrm flipH="1">
            <a:off x="6946731" y="4849942"/>
            <a:ext cx="117342" cy="4694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17947" y="5325540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 smtClean="0"/>
              <a:t>28</a:t>
            </a:r>
            <a:endParaRPr lang="en-US" sz="1350" dirty="0"/>
          </a:p>
        </p:txBody>
      </p:sp>
      <p:cxnSp>
        <p:nvCxnSpPr>
          <p:cNvPr id="16" name="Straight Arrow Connector 15"/>
          <p:cNvCxnSpPr>
            <a:endCxn id="17" idx="0"/>
          </p:cNvCxnSpPr>
          <p:nvPr/>
        </p:nvCxnSpPr>
        <p:spPr>
          <a:xfrm>
            <a:off x="7936371" y="4844986"/>
            <a:ext cx="1117978" cy="4838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73851" y="5328852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 smtClean="0"/>
              <a:t>61</a:t>
            </a:r>
            <a:endParaRPr lang="en-US" sz="1350" dirty="0"/>
          </a:p>
        </p:txBody>
      </p:sp>
      <p:cxnSp>
        <p:nvCxnSpPr>
          <p:cNvPr id="18" name="Straight Arrow Connector 17"/>
          <p:cNvCxnSpPr>
            <a:endCxn id="13" idx="0"/>
          </p:cNvCxnSpPr>
          <p:nvPr/>
        </p:nvCxnSpPr>
        <p:spPr>
          <a:xfrm>
            <a:off x="7297008" y="4862494"/>
            <a:ext cx="933278" cy="4568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25322" y="5324588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 smtClean="0"/>
              <a:t>35</a:t>
            </a:r>
            <a:endParaRPr lang="en-US" sz="1350" dirty="0"/>
          </a:p>
        </p:txBody>
      </p:sp>
      <p:cxnSp>
        <p:nvCxnSpPr>
          <p:cNvPr id="20" name="Straight Arrow Connector 19"/>
          <p:cNvCxnSpPr>
            <a:endCxn id="21" idx="0"/>
          </p:cNvCxnSpPr>
          <p:nvPr/>
        </p:nvCxnSpPr>
        <p:spPr>
          <a:xfrm flipH="1">
            <a:off x="7350922" y="4844260"/>
            <a:ext cx="1560042" cy="4751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70424" y="5319366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 smtClean="0"/>
              <a:t>34</a:t>
            </a:r>
            <a:endParaRPr lang="en-US" sz="135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9215530" y="4844261"/>
            <a:ext cx="262858" cy="4803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321374" y="5324588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4</a:t>
            </a:r>
            <a:r>
              <a:rPr lang="en-US" sz="1350" dirty="0" smtClean="0"/>
              <a:t>0</a:t>
            </a:r>
            <a:endParaRPr lang="en-US" sz="135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697142" y="4862493"/>
            <a:ext cx="1207103" cy="45687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58626" y="5318447"/>
            <a:ext cx="360996" cy="300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 smtClean="0"/>
              <a:t>45</a:t>
            </a:r>
            <a:endParaRPr lang="en-US" sz="135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137827" y="4838770"/>
            <a:ext cx="573440" cy="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592131" y="3781076"/>
            <a:ext cx="595748" cy="661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66774" y="5944641"/>
            <a:ext cx="1868252" cy="461665"/>
          </a:xfrm>
          <a:prstGeom prst="rect">
            <a:avLst/>
          </a:prstGeom>
          <a:noFill/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+mj-lt"/>
              </a:rPr>
              <a:t>Unclustered</a:t>
            </a:r>
            <a:endParaRPr 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99331" y="4427305"/>
            <a:ext cx="106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+mj-lt"/>
              </a:rPr>
              <a:t>Index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File</a:t>
            </a:r>
            <a:endParaRPr lang="en-US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05399" y="5283761"/>
            <a:ext cx="95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+mj-lt"/>
              </a:rPr>
              <a:t>Data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file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741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Dense  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688"/>
            <a:ext cx="10515600" cy="5079337"/>
          </a:xfrm>
        </p:spPr>
        <p:txBody>
          <a:bodyPr>
            <a:normAutofit/>
          </a:bodyPr>
          <a:lstStyle/>
          <a:p>
            <a:r>
              <a:rPr lang="en-IN" dirty="0" smtClean="0"/>
              <a:t>Ordered index (such as clustered index) can be of two types –        Dense Index and Sparse Index</a:t>
            </a:r>
          </a:p>
          <a:p>
            <a:pPr marL="457200" lvl="1" indent="-457200">
              <a:spcBef>
                <a:spcPts val="1000"/>
              </a:spcBef>
            </a:pPr>
            <a:r>
              <a:rPr lang="en-IN" sz="2800" dirty="0"/>
              <a:t>Dense Index: there is an index record for every search key value in the database. Make searching faster but require more space to store index records</a:t>
            </a:r>
          </a:p>
          <a:p>
            <a:pPr marL="0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707427"/>
              </p:ext>
            </p:extLst>
          </p:nvPr>
        </p:nvGraphicFramePr>
        <p:xfrm>
          <a:off x="8231274" y="3374750"/>
          <a:ext cx="2715151" cy="148336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Jiannan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45,000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Martin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35,000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Tina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40,000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41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Shyam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50,000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83634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714840"/>
              </p:ext>
            </p:extLst>
          </p:nvPr>
        </p:nvGraphicFramePr>
        <p:xfrm>
          <a:off x="6935036" y="3416582"/>
          <a:ext cx="684962" cy="148336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41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836343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7420707" y="3554542"/>
            <a:ext cx="100483" cy="1306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7432435" y="3917954"/>
            <a:ext cx="100483" cy="1306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7432431" y="4269647"/>
            <a:ext cx="100483" cy="1306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7432434" y="4611296"/>
            <a:ext cx="100483" cy="1306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619998" y="3604786"/>
            <a:ext cx="6112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601582" y="3978248"/>
            <a:ext cx="6112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631722" y="4350035"/>
            <a:ext cx="6112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31726" y="4701731"/>
            <a:ext cx="6112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63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Sparse 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688"/>
            <a:ext cx="10515600" cy="4758662"/>
          </a:xfrm>
        </p:spPr>
        <p:txBody>
          <a:bodyPr>
            <a:normAutofit/>
          </a:bodyPr>
          <a:lstStyle/>
          <a:p>
            <a:r>
              <a:rPr lang="en-IN" dirty="0"/>
              <a:t>Sparse index- index records are not created for every search key </a:t>
            </a:r>
            <a:r>
              <a:rPr lang="en-IN" dirty="0" smtClean="0"/>
              <a:t>value</a:t>
            </a:r>
          </a:p>
          <a:p>
            <a:pPr lvl="1"/>
            <a:r>
              <a:rPr lang="en-IN" dirty="0"/>
              <a:t>Applicable when records are sequentially ordered on </a:t>
            </a:r>
            <a:r>
              <a:rPr lang="en-IN" dirty="0" smtClean="0"/>
              <a:t>search-key</a:t>
            </a:r>
          </a:p>
          <a:p>
            <a:r>
              <a:rPr lang="en-IN" dirty="0"/>
              <a:t>To locate a record with search-key value </a:t>
            </a:r>
            <a:r>
              <a:rPr lang="en-IN" i="1" dirty="0"/>
              <a:t>K </a:t>
            </a:r>
            <a:r>
              <a:rPr lang="en-IN" dirty="0"/>
              <a:t>we:</a:t>
            </a:r>
          </a:p>
          <a:p>
            <a:pPr lvl="1"/>
            <a:r>
              <a:rPr lang="en-IN" dirty="0" smtClean="0"/>
              <a:t>Find </a:t>
            </a:r>
            <a:r>
              <a:rPr lang="en-IN" dirty="0"/>
              <a:t>index record with largest search-key value &lt; </a:t>
            </a:r>
            <a:r>
              <a:rPr lang="en-IN" i="1" dirty="0"/>
              <a:t>K</a:t>
            </a:r>
          </a:p>
          <a:p>
            <a:pPr lvl="1"/>
            <a:r>
              <a:rPr lang="en-IN" dirty="0" smtClean="0"/>
              <a:t>Search </a:t>
            </a:r>
            <a:r>
              <a:rPr lang="en-IN" dirty="0"/>
              <a:t>file sequentially</a:t>
            </a:r>
          </a:p>
          <a:p>
            <a:r>
              <a:rPr lang="en-IN" dirty="0"/>
              <a:t>Pros: Less space and less maintenance overhead for insertions and deletions.</a:t>
            </a:r>
          </a:p>
          <a:p>
            <a:r>
              <a:rPr lang="en-IN" dirty="0"/>
              <a:t>Cons: slower than dense index </a:t>
            </a:r>
          </a:p>
          <a:p>
            <a:pPr marL="228600" lvl="1">
              <a:spcBef>
                <a:spcPts val="1000"/>
              </a:spcBef>
            </a:pPr>
            <a:endParaRPr lang="en-IN" sz="2800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941039"/>
              </p:ext>
            </p:extLst>
          </p:nvPr>
        </p:nvGraphicFramePr>
        <p:xfrm>
          <a:off x="8047547" y="4406379"/>
          <a:ext cx="2715151" cy="148336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Jiannan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45,000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Martin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35,000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Tina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40,000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41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Shyam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50,000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836343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625303"/>
              </p:ext>
            </p:extLst>
          </p:nvPr>
        </p:nvGraphicFramePr>
        <p:xfrm>
          <a:off x="6751309" y="4448211"/>
          <a:ext cx="68496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r>
                        <a:rPr lang="en-US" altLang="zh-CN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7236980" y="4586171"/>
            <a:ext cx="100483" cy="1306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7248708" y="4949583"/>
            <a:ext cx="100483" cy="1306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36271" y="4636415"/>
            <a:ext cx="6112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417855" y="5009877"/>
            <a:ext cx="629692" cy="2880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9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</a:t>
            </a:r>
            <a:r>
              <a:rPr lang="zh-CN" altLang="en-US" dirty="0"/>
              <a:t> </a:t>
            </a:r>
            <a:r>
              <a:rPr lang="en-US" altLang="zh-CN" dirty="0"/>
              <a:t>Indexes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Emp</a:t>
            </a:r>
            <a:r>
              <a:rPr lang="en-IN" dirty="0" smtClean="0"/>
              <a:t>(</a:t>
            </a:r>
            <a:r>
              <a:rPr lang="en-IN" u="sng" dirty="0" err="1" smtClean="0"/>
              <a:t>empid</a:t>
            </a:r>
            <a:r>
              <a:rPr lang="en-IN" dirty="0" smtClean="0"/>
              <a:t>, </a:t>
            </a:r>
            <a:r>
              <a:rPr lang="en-IN" dirty="0" err="1" smtClean="0"/>
              <a:t>ename</a:t>
            </a:r>
            <a:r>
              <a:rPr lang="en-IN" dirty="0" smtClean="0"/>
              <a:t>, age, </a:t>
            </a:r>
            <a:r>
              <a:rPr lang="en-IN" dirty="0" err="1" smtClean="0"/>
              <a:t>sal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CREATE INDEX </a:t>
            </a:r>
            <a:r>
              <a:rPr lang="en-IN" dirty="0" err="1" smtClean="0"/>
              <a:t>idx_age</a:t>
            </a:r>
            <a:r>
              <a:rPr lang="en-IN" dirty="0" smtClean="0"/>
              <a:t> ON </a:t>
            </a:r>
            <a:r>
              <a:rPr lang="en-IN" dirty="0" err="1" smtClean="0"/>
              <a:t>Emp</a:t>
            </a:r>
            <a:r>
              <a:rPr lang="en-IN" dirty="0" smtClean="0"/>
              <a:t>(age);</a:t>
            </a:r>
          </a:p>
          <a:p>
            <a:r>
              <a:rPr lang="en-IN" dirty="0" smtClean="0"/>
              <a:t>View indexes on a table</a:t>
            </a:r>
          </a:p>
          <a:p>
            <a:pPr marL="457200" lvl="1" indent="0">
              <a:buNone/>
            </a:pPr>
            <a:r>
              <a:rPr lang="en-IN" dirty="0" smtClean="0"/>
              <a:t>SHOW INDEXES FROM </a:t>
            </a:r>
            <a:r>
              <a:rPr lang="en-IN" dirty="0" err="1" smtClean="0"/>
              <a:t>Emp</a:t>
            </a:r>
            <a:r>
              <a:rPr lang="en-IN" dirty="0" smtClean="0"/>
              <a:t>;</a:t>
            </a:r>
          </a:p>
          <a:p>
            <a:r>
              <a:rPr lang="en-IN" dirty="0" smtClean="0"/>
              <a:t>Delete an index</a:t>
            </a:r>
          </a:p>
          <a:p>
            <a:pPr marL="457200" lvl="1" indent="0">
              <a:buNone/>
            </a:pPr>
            <a:r>
              <a:rPr lang="en-IN" dirty="0"/>
              <a:t>ALTER TABLE </a:t>
            </a:r>
            <a:r>
              <a:rPr lang="en-IN" dirty="0" err="1" smtClean="0"/>
              <a:t>Emp</a:t>
            </a:r>
            <a:r>
              <a:rPr lang="en-IN" dirty="0" smtClean="0"/>
              <a:t> </a:t>
            </a:r>
            <a:r>
              <a:rPr lang="en-IN" dirty="0"/>
              <a:t>DROP INDEX </a:t>
            </a:r>
            <a:r>
              <a:rPr lang="en-IN" dirty="0" err="1"/>
              <a:t>idx_age</a:t>
            </a:r>
            <a:r>
              <a:rPr lang="en-IN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890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Index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en-US" dirty="0"/>
              <a:t>One approach:</a:t>
            </a:r>
          </a:p>
          <a:p>
            <a:pPr lvl="1"/>
            <a:r>
              <a:rPr lang="en-US" altLang="en-US" dirty="0"/>
              <a:t>Consider most important queries in turn.  </a:t>
            </a:r>
          </a:p>
          <a:p>
            <a:pPr lvl="1"/>
            <a:r>
              <a:rPr lang="en-US" altLang="en-US" dirty="0" smtClean="0"/>
              <a:t>Determine which plan the optimizer would choose given the </a:t>
            </a:r>
            <a:r>
              <a:rPr lang="en-US" altLang="en-US" dirty="0"/>
              <a:t>current indexes, and see if better plan is possible with an additional index.  </a:t>
            </a:r>
          </a:p>
          <a:p>
            <a:pPr lvl="1"/>
            <a:r>
              <a:rPr lang="en-US" altLang="en-US" dirty="0"/>
              <a:t>If so, create it.</a:t>
            </a:r>
          </a:p>
          <a:p>
            <a:r>
              <a:rPr lang="en-US" altLang="en-US" dirty="0"/>
              <a:t>Before creating an index, must also consider the impact on updates in the workload!</a:t>
            </a:r>
          </a:p>
          <a:p>
            <a:pPr lvl="1">
              <a:buSzPct val="75000"/>
            </a:pPr>
            <a:r>
              <a:rPr lang="en-US" altLang="en-US" dirty="0"/>
              <a:t>Trade-off: indexes can make queries go faster, updates slower.  Require disk space, too.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38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Issues </a:t>
            </a:r>
            <a:r>
              <a:rPr lang="en-US" altLang="en-US" dirty="0" smtClean="0"/>
              <a:t>in Index Selection (1/3)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Attributes mentioned in a </a:t>
            </a:r>
            <a:r>
              <a:rPr lang="en-US" altLang="en-US" sz="2000" b="1" dirty="0"/>
              <a:t>WHERE</a:t>
            </a:r>
            <a:r>
              <a:rPr lang="en-US" altLang="en-US" sz="2000" dirty="0"/>
              <a:t> </a:t>
            </a:r>
            <a:r>
              <a:rPr lang="en-US" altLang="en-US" dirty="0"/>
              <a:t>clause are candidates for index search keys.</a:t>
            </a:r>
          </a:p>
          <a:p>
            <a:pPr lvl="1">
              <a:buSzPct val="75000"/>
            </a:pPr>
            <a:r>
              <a:rPr lang="en-US" altLang="en-US" dirty="0"/>
              <a:t>Range conditions are sensitive to clustering  </a:t>
            </a:r>
          </a:p>
          <a:p>
            <a:pPr lvl="1">
              <a:buSzPct val="75000"/>
            </a:pPr>
            <a:r>
              <a:rPr lang="en-US" altLang="en-US" dirty="0"/>
              <a:t>Exact match conditions don’t require clustering</a:t>
            </a:r>
          </a:p>
          <a:p>
            <a:r>
              <a:rPr lang="en-US" altLang="en-US" dirty="0" smtClean="0"/>
              <a:t>Try </a:t>
            </a:r>
            <a:r>
              <a:rPr lang="en-US" altLang="en-US" dirty="0"/>
              <a:t>to choose indexes that benefit as many queries as possible.  </a:t>
            </a:r>
          </a:p>
          <a:p>
            <a:r>
              <a:rPr lang="en-US" altLang="en-US" dirty="0"/>
              <a:t>NOTE: only one index can be clustered per relation! </a:t>
            </a:r>
          </a:p>
          <a:p>
            <a:pPr lvl="1"/>
            <a:r>
              <a:rPr lang="en-US" altLang="en-US" dirty="0"/>
              <a:t>So choose it based on important queries that benefit the most from clustering!!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824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Issues in Index Selection </a:t>
            </a:r>
            <a:r>
              <a:rPr lang="en-US" altLang="en-US" dirty="0" smtClean="0"/>
              <a:t>(2/3)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Multi-attribute search keys should be considered when a </a:t>
            </a:r>
            <a:r>
              <a:rPr lang="en-US" altLang="en-US" sz="2000" b="1" dirty="0"/>
              <a:t>WHERE</a:t>
            </a:r>
            <a:r>
              <a:rPr lang="en-US" altLang="en-US" sz="2000" dirty="0"/>
              <a:t> </a:t>
            </a:r>
            <a:r>
              <a:rPr lang="en-US" altLang="en-US" dirty="0"/>
              <a:t>clause contains several conditions.</a:t>
            </a:r>
          </a:p>
          <a:p>
            <a:pPr lvl="1">
              <a:buSzPct val="75000"/>
            </a:pPr>
            <a:r>
              <a:rPr lang="en-US" altLang="en-US" dirty="0"/>
              <a:t>If range selections are involved, order of attributes should be carefully chosen to match the range ordering.</a:t>
            </a:r>
          </a:p>
          <a:p>
            <a:pPr lvl="1">
              <a:buSzPct val="75000"/>
            </a:pPr>
            <a:r>
              <a:rPr lang="en-US" altLang="en-US" dirty="0"/>
              <a:t>Such indexes can sometimes enable index-only strategies for important queries.</a:t>
            </a:r>
          </a:p>
          <a:p>
            <a:pPr lvl="2"/>
            <a:r>
              <a:rPr lang="en-US" altLang="en-US" sz="2400" dirty="0"/>
              <a:t>For index-only strategies, clustering is not important!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85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Issues in Index Selection </a:t>
            </a:r>
            <a:r>
              <a:rPr lang="en-US" altLang="en-US" dirty="0" smtClean="0"/>
              <a:t>(3/3)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B+ tree index is preferable since It supports both range as well we exact match queries</a:t>
            </a:r>
          </a:p>
          <a:p>
            <a:r>
              <a:rPr lang="en-US" altLang="en-US" dirty="0" smtClean="0"/>
              <a:t>Hash index is better in the following situations</a:t>
            </a:r>
          </a:p>
          <a:p>
            <a:pPr lvl="1"/>
            <a:r>
              <a:rPr lang="en-US" altLang="en-US" dirty="0"/>
              <a:t>Needed to support equality query but no range queries</a:t>
            </a:r>
          </a:p>
          <a:p>
            <a:pPr lvl="1"/>
            <a:r>
              <a:rPr lang="en-US" altLang="en-US" dirty="0" smtClean="0"/>
              <a:t>Index is intended to support index nested loops join (We will discuss nested loops join in the next lecture)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8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Lecture plan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Logical versus Physical optimization</a:t>
            </a:r>
          </a:p>
          <a:p>
            <a:r>
              <a:rPr lang="en-IN" dirty="0" smtClean="0"/>
              <a:t>Database workload</a:t>
            </a:r>
          </a:p>
          <a:p>
            <a:r>
              <a:rPr lang="en-IN" dirty="0" smtClean="0"/>
              <a:t>Index</a:t>
            </a:r>
          </a:p>
          <a:p>
            <a:pPr lvl="1"/>
            <a:r>
              <a:rPr lang="en-IN" dirty="0" smtClean="0"/>
              <a:t>How are indexes build?</a:t>
            </a:r>
          </a:p>
          <a:p>
            <a:pPr lvl="1"/>
            <a:r>
              <a:rPr lang="en-IN" dirty="0" smtClean="0"/>
              <a:t>Clustered vs. </a:t>
            </a:r>
            <a:r>
              <a:rPr lang="en-IN" dirty="0" err="1" smtClean="0"/>
              <a:t>Unclustered</a:t>
            </a:r>
            <a:r>
              <a:rPr lang="en-IN" dirty="0" smtClean="0"/>
              <a:t> index</a:t>
            </a:r>
          </a:p>
          <a:p>
            <a:pPr lvl="1"/>
            <a:r>
              <a:rPr lang="en-IN" dirty="0" smtClean="0"/>
              <a:t>Issues in selecting index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94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</a:t>
            </a:r>
            <a:r>
              <a:rPr lang="zh-CN" altLang="en-US" dirty="0" smtClean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Guidelines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workload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importance</a:t>
            </a:r>
          </a:p>
          <a:p>
            <a:endParaRPr lang="en-US" dirty="0"/>
          </a:p>
          <a:p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relations</a:t>
            </a:r>
            <a:r>
              <a:rPr lang="zh-CN" altLang="en-US" dirty="0"/>
              <a:t> </a:t>
            </a:r>
            <a:r>
              <a:rPr lang="en-US" altLang="zh-CN" dirty="0"/>
              <a:t>accessed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indexing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relations</a:t>
            </a:r>
          </a:p>
          <a:p>
            <a:pPr lvl="1"/>
            <a:endParaRPr lang="en-US" dirty="0"/>
          </a:p>
          <a:p>
            <a:r>
              <a:rPr lang="en-US" altLang="zh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clause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</a:p>
          <a:p>
            <a:endParaRPr lang="en-US" dirty="0"/>
          </a:p>
          <a:p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indexes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96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IN" dirty="0" smtClean="0"/>
              <a:t>Consider a simple query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Relations involved: </a:t>
            </a:r>
            <a:r>
              <a:rPr lang="en-IN" dirty="0" err="1" smtClean="0"/>
              <a:t>Emp</a:t>
            </a:r>
            <a:r>
              <a:rPr lang="en-IN" dirty="0" smtClean="0"/>
              <a:t> and </a:t>
            </a:r>
            <a:r>
              <a:rPr lang="en-IN" dirty="0" err="1" smtClean="0"/>
              <a:t>Dept</a:t>
            </a:r>
            <a:endParaRPr lang="en-IN" dirty="0" smtClean="0"/>
          </a:p>
          <a:p>
            <a:r>
              <a:rPr lang="en-IN" dirty="0" smtClean="0"/>
              <a:t>Both conditions in where clause involve equalities</a:t>
            </a:r>
          </a:p>
          <a:p>
            <a:pPr lvl="1"/>
            <a:r>
              <a:rPr lang="en-IN" dirty="0" smtClean="0"/>
              <a:t>Thus we should build hash indexes on the attributes involved (follows from our index selection guideline)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86519" y="2230943"/>
            <a:ext cx="5453673" cy="119776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 dirty="0">
                <a:solidFill>
                  <a:schemeClr val="tx1"/>
                </a:solidFill>
              </a:rPr>
              <a:t>SELECT</a:t>
            </a:r>
            <a:r>
              <a:rPr lang="en-US" altLang="en-US" sz="2400" dirty="0">
                <a:solidFill>
                  <a:schemeClr val="tx1"/>
                </a:solidFill>
              </a:rPr>
              <a:t>  </a:t>
            </a:r>
            <a:r>
              <a:rPr lang="en-US" altLang="en-US" sz="2400" dirty="0" err="1">
                <a:solidFill>
                  <a:schemeClr val="tx1"/>
                </a:solidFill>
              </a:rPr>
              <a:t>E.ename</a:t>
            </a:r>
            <a:r>
              <a:rPr lang="en-US" altLang="en-US" sz="2400" dirty="0">
                <a:solidFill>
                  <a:schemeClr val="tx1"/>
                </a:solidFill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</a:rPr>
              <a:t>D.mgr</a:t>
            </a:r>
            <a:endParaRPr lang="en-US" altLang="en-US" sz="2400" dirty="0">
              <a:solidFill>
                <a:schemeClr val="tx1"/>
              </a:solidFill>
            </a:endParaRPr>
          </a:p>
          <a:p>
            <a:r>
              <a:rPr lang="en-US" altLang="en-US" sz="2400" b="1" dirty="0">
                <a:solidFill>
                  <a:schemeClr val="tx1"/>
                </a:solidFill>
              </a:rPr>
              <a:t>FROM</a:t>
            </a:r>
            <a:r>
              <a:rPr lang="en-US" altLang="en-US" sz="2400" dirty="0">
                <a:solidFill>
                  <a:schemeClr val="tx1"/>
                </a:solidFill>
              </a:rPr>
              <a:t>  </a:t>
            </a:r>
            <a:r>
              <a:rPr lang="en-US" altLang="en-US" sz="2400" dirty="0" err="1">
                <a:solidFill>
                  <a:schemeClr val="tx1"/>
                </a:solidFill>
              </a:rPr>
              <a:t>Emp</a:t>
            </a:r>
            <a:r>
              <a:rPr lang="en-US" altLang="en-US" sz="2400" dirty="0">
                <a:solidFill>
                  <a:schemeClr val="tx1"/>
                </a:solidFill>
              </a:rPr>
              <a:t> E, </a:t>
            </a:r>
            <a:r>
              <a:rPr lang="en-US" altLang="en-US" sz="2400" dirty="0" err="1">
                <a:solidFill>
                  <a:schemeClr val="tx1"/>
                </a:solidFill>
              </a:rPr>
              <a:t>Dept</a:t>
            </a:r>
            <a:r>
              <a:rPr lang="en-US" altLang="en-US" sz="2400" dirty="0">
                <a:solidFill>
                  <a:schemeClr val="tx1"/>
                </a:solidFill>
              </a:rPr>
              <a:t> D</a:t>
            </a:r>
          </a:p>
          <a:p>
            <a:r>
              <a:rPr lang="en-US" altLang="en-US" sz="2400" b="1" dirty="0">
                <a:solidFill>
                  <a:schemeClr val="tx1"/>
                </a:solidFill>
              </a:rPr>
              <a:t>WHERE</a:t>
            </a:r>
            <a:r>
              <a:rPr lang="en-US" altLang="en-US" sz="2400" dirty="0">
                <a:solidFill>
                  <a:schemeClr val="tx1"/>
                </a:solidFill>
              </a:rPr>
              <a:t>  </a:t>
            </a:r>
            <a:r>
              <a:rPr lang="en-US" altLang="en-US" sz="2400" dirty="0" err="1">
                <a:solidFill>
                  <a:schemeClr val="tx1"/>
                </a:solidFill>
              </a:rPr>
              <a:t>E.dno</a:t>
            </a:r>
            <a:r>
              <a:rPr lang="en-US" altLang="en-US" sz="2400" dirty="0">
                <a:solidFill>
                  <a:schemeClr val="tx1"/>
                </a:solidFill>
              </a:rPr>
              <a:t>=</a:t>
            </a:r>
            <a:r>
              <a:rPr lang="en-US" altLang="en-US" sz="2400" dirty="0" err="1">
                <a:solidFill>
                  <a:schemeClr val="tx1"/>
                </a:solidFill>
              </a:rPr>
              <a:t>D.dno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b="1" dirty="0">
                <a:solidFill>
                  <a:schemeClr val="tx1"/>
                </a:solidFill>
              </a:rPr>
              <a:t>AND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D.dname</a:t>
            </a:r>
            <a:r>
              <a:rPr lang="en-US" altLang="en-US" sz="2400" dirty="0">
                <a:solidFill>
                  <a:schemeClr val="tx1"/>
                </a:solidFill>
              </a:rPr>
              <a:t>=‘Toy’</a:t>
            </a:r>
          </a:p>
        </p:txBody>
      </p:sp>
    </p:spTree>
    <p:extLst>
      <p:ext uri="{BB962C8B-B14F-4D97-AF65-F5344CB8AC3E}">
        <p14:creationId xmlns:p14="http://schemas.microsoft.com/office/powerpoint/2010/main" val="176305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3 (</a:t>
            </a:r>
            <a:r>
              <a:rPr lang="en-IN" dirty="0" err="1" smtClean="0"/>
              <a:t>contd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clear that we should build hash index on the </a:t>
            </a:r>
            <a:r>
              <a:rPr lang="en-IN" dirty="0" err="1" smtClean="0"/>
              <a:t>dname</a:t>
            </a:r>
            <a:r>
              <a:rPr lang="en-IN" dirty="0" smtClean="0"/>
              <a:t> attribute of </a:t>
            </a:r>
            <a:r>
              <a:rPr lang="en-IN" dirty="0" err="1" smtClean="0"/>
              <a:t>Dept</a:t>
            </a:r>
            <a:endParaRPr lang="en-IN" dirty="0" smtClean="0"/>
          </a:p>
          <a:p>
            <a:r>
              <a:rPr lang="en-IN" dirty="0" smtClean="0"/>
              <a:t>What about the equality </a:t>
            </a:r>
            <a:r>
              <a:rPr lang="en-IN" dirty="0" err="1" smtClean="0"/>
              <a:t>E.dno</a:t>
            </a:r>
            <a:r>
              <a:rPr lang="en-IN" dirty="0" smtClean="0"/>
              <a:t> = </a:t>
            </a:r>
            <a:r>
              <a:rPr lang="en-IN" dirty="0" err="1" smtClean="0"/>
              <a:t>D.dno</a:t>
            </a:r>
            <a:r>
              <a:rPr lang="en-IN" dirty="0" smtClean="0"/>
              <a:t>, should we build a (hash) index on the </a:t>
            </a:r>
            <a:r>
              <a:rPr lang="en-IN" dirty="0" err="1" smtClean="0"/>
              <a:t>dno</a:t>
            </a:r>
            <a:r>
              <a:rPr lang="en-IN" dirty="0" smtClean="0"/>
              <a:t> attribute of both </a:t>
            </a:r>
            <a:r>
              <a:rPr lang="en-IN" dirty="0" err="1" smtClean="0"/>
              <a:t>Emp</a:t>
            </a:r>
            <a:r>
              <a:rPr lang="en-IN" dirty="0" smtClean="0"/>
              <a:t> and </a:t>
            </a:r>
            <a:r>
              <a:rPr lang="en-IN" dirty="0" err="1" smtClean="0"/>
              <a:t>Dept</a:t>
            </a:r>
            <a:r>
              <a:rPr lang="en-IN" dirty="0" smtClean="0"/>
              <a:t>?</a:t>
            </a:r>
          </a:p>
          <a:p>
            <a:pPr lvl="1"/>
            <a:r>
              <a:rPr lang="en-IN" dirty="0" smtClean="0"/>
              <a:t>To answer this question, consider the evaluation plan</a:t>
            </a:r>
          </a:p>
          <a:p>
            <a:pPr lvl="1"/>
            <a:r>
              <a:rPr lang="en-IN" dirty="0" smtClean="0"/>
              <a:t>The plan is to first select the records from </a:t>
            </a:r>
            <a:r>
              <a:rPr lang="en-IN" dirty="0" err="1" smtClean="0"/>
              <a:t>Dept</a:t>
            </a:r>
            <a:r>
              <a:rPr lang="en-IN" dirty="0" smtClean="0"/>
              <a:t> with </a:t>
            </a:r>
            <a:r>
              <a:rPr lang="en-IN" dirty="0" err="1" smtClean="0"/>
              <a:t>dname</a:t>
            </a:r>
            <a:r>
              <a:rPr lang="en-IN" dirty="0" smtClean="0"/>
              <a:t> = ‘Toy’</a:t>
            </a:r>
          </a:p>
          <a:p>
            <a:pPr lvl="1"/>
            <a:r>
              <a:rPr lang="en-IN" dirty="0" smtClean="0"/>
              <a:t>For each qualifying </a:t>
            </a:r>
            <a:r>
              <a:rPr lang="en-IN" dirty="0" err="1" smtClean="0"/>
              <a:t>Dept</a:t>
            </a:r>
            <a:r>
              <a:rPr lang="en-IN" dirty="0" smtClean="0"/>
              <a:t> record, find the matching </a:t>
            </a:r>
            <a:r>
              <a:rPr lang="en-IN" dirty="0" err="1" smtClean="0"/>
              <a:t>Emp</a:t>
            </a:r>
            <a:r>
              <a:rPr lang="en-IN" dirty="0" smtClean="0"/>
              <a:t> tuples</a:t>
            </a:r>
          </a:p>
          <a:p>
            <a:pPr lvl="2"/>
            <a:r>
              <a:rPr lang="en-IN" sz="2400" dirty="0" smtClean="0"/>
              <a:t>Thus we should build an index on the </a:t>
            </a:r>
            <a:r>
              <a:rPr lang="en-IN" sz="2400" dirty="0" err="1" smtClean="0"/>
              <a:t>dno</a:t>
            </a:r>
            <a:r>
              <a:rPr lang="en-IN" sz="2400" dirty="0" smtClean="0"/>
              <a:t> attribute of </a:t>
            </a:r>
            <a:r>
              <a:rPr lang="en-IN" sz="2400" dirty="0" err="1" smtClean="0"/>
              <a:t>Emp</a:t>
            </a:r>
            <a:endParaRPr lang="en-IN" sz="2400" dirty="0" smtClean="0"/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616575" y="493713"/>
            <a:ext cx="5988050" cy="119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000">
                <a:solidFill>
                  <a:schemeClr val="tx1"/>
                </a:solidFill>
              </a:rPr>
              <a:t>SELECT</a:t>
            </a:r>
            <a:r>
              <a:rPr lang="en-US" altLang="en-US">
                <a:solidFill>
                  <a:schemeClr val="tx1"/>
                </a:solidFill>
              </a:rPr>
              <a:t>  E.ename, D.mgr</a:t>
            </a:r>
          </a:p>
          <a:p>
            <a:r>
              <a:rPr lang="en-US" altLang="en-US" sz="2000">
                <a:solidFill>
                  <a:schemeClr val="tx1"/>
                </a:solidFill>
              </a:rPr>
              <a:t>FROM</a:t>
            </a:r>
            <a:r>
              <a:rPr lang="en-US" altLang="en-US">
                <a:solidFill>
                  <a:schemeClr val="tx1"/>
                </a:solidFill>
              </a:rPr>
              <a:t>  Emp E, Dept D</a:t>
            </a:r>
          </a:p>
          <a:p>
            <a:r>
              <a:rPr lang="en-US" altLang="en-US" sz="2000">
                <a:solidFill>
                  <a:schemeClr val="tx1"/>
                </a:solidFill>
              </a:rPr>
              <a:t>WHERE</a:t>
            </a:r>
            <a:r>
              <a:rPr lang="en-US" altLang="en-US">
                <a:solidFill>
                  <a:schemeClr val="tx1"/>
                </a:solidFill>
              </a:rPr>
              <a:t>  E.dno=D.dno </a:t>
            </a:r>
            <a:r>
              <a:rPr lang="en-US" altLang="en-US" sz="2000">
                <a:solidFill>
                  <a:schemeClr val="tx1"/>
                </a:solidFill>
              </a:rPr>
              <a:t>AND</a:t>
            </a:r>
            <a:r>
              <a:rPr lang="en-US" altLang="en-US">
                <a:solidFill>
                  <a:schemeClr val="tx1"/>
                </a:solidFill>
              </a:rPr>
              <a:t> D.dname=‘Toy’</a:t>
            </a:r>
          </a:p>
        </p:txBody>
      </p:sp>
    </p:spTree>
    <p:extLst>
      <p:ext uri="{BB962C8B-B14F-4D97-AF65-F5344CB8AC3E}">
        <p14:creationId xmlns:p14="http://schemas.microsoft.com/office/powerpoint/2010/main" val="1131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4: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5480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is an </a:t>
            </a:r>
            <a:r>
              <a:rPr lang="en-IN" sz="2400" dirty="0"/>
              <a:t>example on range </a:t>
            </a:r>
            <a:r>
              <a:rPr lang="en-IN" sz="2400" dirty="0" smtClean="0"/>
              <a:t>query</a:t>
            </a:r>
          </a:p>
          <a:p>
            <a:pPr lvl="1"/>
            <a:r>
              <a:rPr lang="en-IN" dirty="0" smtClean="0"/>
              <a:t>The BETWEEN operator is used to find employees whose salary ranges between   10000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≤ </a:t>
            </a:r>
            <a:r>
              <a:rPr lang="en-I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E.sal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I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E.sal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 ≤ 20000</a:t>
            </a:r>
          </a:p>
          <a:p>
            <a:pPr lvl="1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I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I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569974" y="3030623"/>
            <a:ext cx="4786568" cy="119776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en-US" sz="1800" b="1" dirty="0">
                <a:solidFill>
                  <a:schemeClr val="tx1"/>
                </a:solidFill>
              </a:rPr>
              <a:t>SELECT</a:t>
            </a:r>
            <a:r>
              <a:rPr lang="en-US" altLang="en-US" sz="1800" dirty="0">
                <a:solidFill>
                  <a:schemeClr val="tx1"/>
                </a:solidFill>
              </a:rPr>
              <a:t>  </a:t>
            </a:r>
            <a:r>
              <a:rPr lang="en-US" altLang="en-US" sz="1800" dirty="0" err="1">
                <a:solidFill>
                  <a:schemeClr val="tx1"/>
                </a:solidFill>
              </a:rPr>
              <a:t>E.ename</a:t>
            </a:r>
            <a:r>
              <a:rPr lang="en-US" altLang="en-US" sz="1800" dirty="0">
                <a:solidFill>
                  <a:schemeClr val="tx1"/>
                </a:solidFill>
              </a:rPr>
              <a:t>, </a:t>
            </a:r>
            <a:r>
              <a:rPr lang="en-US" altLang="en-US" sz="1800" dirty="0" err="1">
                <a:solidFill>
                  <a:schemeClr val="tx1"/>
                </a:solidFill>
              </a:rPr>
              <a:t>D.mgr</a:t>
            </a:r>
            <a:endParaRPr lang="en-US" altLang="en-US" sz="1800" dirty="0">
              <a:solidFill>
                <a:schemeClr val="tx1"/>
              </a:solidFill>
            </a:endParaRPr>
          </a:p>
          <a:p>
            <a:r>
              <a:rPr lang="en-US" altLang="en-US" sz="1800" b="1" dirty="0">
                <a:solidFill>
                  <a:schemeClr val="tx1"/>
                </a:solidFill>
              </a:rPr>
              <a:t>FROM</a:t>
            </a:r>
            <a:r>
              <a:rPr lang="en-US" altLang="en-US" sz="1800" dirty="0">
                <a:solidFill>
                  <a:schemeClr val="tx1"/>
                </a:solidFill>
              </a:rPr>
              <a:t>  </a:t>
            </a:r>
            <a:r>
              <a:rPr lang="en-US" altLang="en-US" sz="1800" dirty="0" err="1">
                <a:solidFill>
                  <a:schemeClr val="tx1"/>
                </a:solidFill>
              </a:rPr>
              <a:t>Emp</a:t>
            </a:r>
            <a:r>
              <a:rPr lang="en-US" altLang="en-US" sz="1800" dirty="0">
                <a:solidFill>
                  <a:schemeClr val="tx1"/>
                </a:solidFill>
              </a:rPr>
              <a:t> E, </a:t>
            </a:r>
            <a:r>
              <a:rPr lang="en-US" altLang="en-US" sz="1800" dirty="0" err="1">
                <a:solidFill>
                  <a:schemeClr val="tx1"/>
                </a:solidFill>
              </a:rPr>
              <a:t>Dept</a:t>
            </a:r>
            <a:r>
              <a:rPr lang="en-US" altLang="en-US" sz="1800" dirty="0">
                <a:solidFill>
                  <a:schemeClr val="tx1"/>
                </a:solidFill>
              </a:rPr>
              <a:t> D</a:t>
            </a:r>
          </a:p>
          <a:p>
            <a:r>
              <a:rPr lang="en-US" altLang="en-US" sz="1800" b="1" dirty="0">
                <a:solidFill>
                  <a:schemeClr val="tx1"/>
                </a:solidFill>
              </a:rPr>
              <a:t>WHERE</a:t>
            </a:r>
            <a:r>
              <a:rPr lang="en-US" altLang="en-US" sz="1800" dirty="0">
                <a:solidFill>
                  <a:schemeClr val="tx1"/>
                </a:solidFill>
              </a:rPr>
              <a:t>  </a:t>
            </a:r>
            <a:r>
              <a:rPr lang="en-US" altLang="en-US" sz="1800" dirty="0" err="1">
                <a:solidFill>
                  <a:schemeClr val="tx1"/>
                </a:solidFill>
              </a:rPr>
              <a:t>E.sal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</a:rPr>
              <a:t>BETWEEN</a:t>
            </a:r>
            <a:r>
              <a:rPr lang="en-US" altLang="en-US" sz="1800" dirty="0">
                <a:solidFill>
                  <a:schemeClr val="tx1"/>
                </a:solidFill>
              </a:rPr>
              <a:t> 10000 </a:t>
            </a:r>
            <a:r>
              <a:rPr lang="en-US" altLang="en-US" sz="1800" b="1" dirty="0">
                <a:solidFill>
                  <a:schemeClr val="tx1"/>
                </a:solidFill>
              </a:rPr>
              <a:t>AND</a:t>
            </a:r>
            <a:r>
              <a:rPr lang="en-US" altLang="en-US" sz="1800" dirty="0">
                <a:solidFill>
                  <a:schemeClr val="tx1"/>
                </a:solidFill>
              </a:rPr>
              <a:t> 20000</a:t>
            </a:r>
          </a:p>
          <a:p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b="1" dirty="0" smtClean="0">
                <a:solidFill>
                  <a:schemeClr val="tx1"/>
                </a:solidFill>
              </a:rPr>
              <a:t>AND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</a:rPr>
              <a:t>E.hobby</a:t>
            </a:r>
            <a:r>
              <a:rPr lang="en-US" altLang="en-US" sz="1800" dirty="0">
                <a:solidFill>
                  <a:schemeClr val="tx1"/>
                </a:solidFill>
              </a:rPr>
              <a:t>=‘Stamps’ </a:t>
            </a:r>
            <a:r>
              <a:rPr lang="en-US" altLang="en-US" sz="1800" b="1" dirty="0">
                <a:solidFill>
                  <a:schemeClr val="tx1"/>
                </a:solidFill>
              </a:rPr>
              <a:t>AND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</a:rPr>
              <a:t>E.dno</a:t>
            </a:r>
            <a:r>
              <a:rPr lang="en-US" altLang="en-US" sz="1800" dirty="0">
                <a:solidFill>
                  <a:schemeClr val="tx1"/>
                </a:solidFill>
              </a:rPr>
              <a:t>=</a:t>
            </a:r>
            <a:r>
              <a:rPr lang="en-US" altLang="en-US" sz="1800" dirty="0" err="1">
                <a:solidFill>
                  <a:schemeClr val="tx1"/>
                </a:solidFill>
              </a:rPr>
              <a:t>D.dno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8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4: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5480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is an </a:t>
            </a:r>
            <a:r>
              <a:rPr lang="en-IN" sz="2400" dirty="0"/>
              <a:t>example on range </a:t>
            </a:r>
            <a:r>
              <a:rPr lang="en-IN" sz="2400" dirty="0" smtClean="0"/>
              <a:t>query</a:t>
            </a:r>
          </a:p>
          <a:p>
            <a:pPr lvl="1"/>
            <a:r>
              <a:rPr lang="en-IN" dirty="0" smtClean="0"/>
              <a:t>The BETWEEN operator is used to find employees whose salary ranges between   10000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≤ </a:t>
            </a:r>
            <a:r>
              <a:rPr lang="en-I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E.sal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I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E.sal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 ≤ 20000</a:t>
            </a:r>
          </a:p>
          <a:p>
            <a:pPr lvl="1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I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I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Both selections (salary and hobby) are on </a:t>
            </a:r>
            <a:r>
              <a:rPr lang="en-I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Emp</a:t>
            </a:r>
            <a:endParaRPr lang="en-I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569974" y="3030623"/>
            <a:ext cx="4786568" cy="119776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en-US" sz="1800" b="1" dirty="0">
                <a:solidFill>
                  <a:schemeClr val="tx1"/>
                </a:solidFill>
              </a:rPr>
              <a:t>SELECT</a:t>
            </a:r>
            <a:r>
              <a:rPr lang="en-US" altLang="en-US" sz="1800" dirty="0">
                <a:solidFill>
                  <a:schemeClr val="tx1"/>
                </a:solidFill>
              </a:rPr>
              <a:t>  </a:t>
            </a:r>
            <a:r>
              <a:rPr lang="en-US" altLang="en-US" sz="1800" dirty="0" err="1">
                <a:solidFill>
                  <a:schemeClr val="tx1"/>
                </a:solidFill>
              </a:rPr>
              <a:t>E.ename</a:t>
            </a:r>
            <a:r>
              <a:rPr lang="en-US" altLang="en-US" sz="1800" dirty="0">
                <a:solidFill>
                  <a:schemeClr val="tx1"/>
                </a:solidFill>
              </a:rPr>
              <a:t>, </a:t>
            </a:r>
            <a:r>
              <a:rPr lang="en-US" altLang="en-US" sz="1800" dirty="0" err="1">
                <a:solidFill>
                  <a:schemeClr val="tx1"/>
                </a:solidFill>
              </a:rPr>
              <a:t>D.mgr</a:t>
            </a:r>
            <a:endParaRPr lang="en-US" altLang="en-US" sz="1800" dirty="0">
              <a:solidFill>
                <a:schemeClr val="tx1"/>
              </a:solidFill>
            </a:endParaRPr>
          </a:p>
          <a:p>
            <a:r>
              <a:rPr lang="en-US" altLang="en-US" sz="1800" b="1" dirty="0">
                <a:solidFill>
                  <a:schemeClr val="tx1"/>
                </a:solidFill>
              </a:rPr>
              <a:t>FROM</a:t>
            </a:r>
            <a:r>
              <a:rPr lang="en-US" altLang="en-US" sz="1800" dirty="0">
                <a:solidFill>
                  <a:schemeClr val="tx1"/>
                </a:solidFill>
              </a:rPr>
              <a:t>  </a:t>
            </a:r>
            <a:r>
              <a:rPr lang="en-US" altLang="en-US" sz="1800" dirty="0" err="1">
                <a:solidFill>
                  <a:schemeClr val="tx1"/>
                </a:solidFill>
              </a:rPr>
              <a:t>Emp</a:t>
            </a:r>
            <a:r>
              <a:rPr lang="en-US" altLang="en-US" sz="1800" dirty="0">
                <a:solidFill>
                  <a:schemeClr val="tx1"/>
                </a:solidFill>
              </a:rPr>
              <a:t> E, </a:t>
            </a:r>
            <a:r>
              <a:rPr lang="en-US" altLang="en-US" sz="1800" dirty="0" err="1">
                <a:solidFill>
                  <a:schemeClr val="tx1"/>
                </a:solidFill>
              </a:rPr>
              <a:t>Dept</a:t>
            </a:r>
            <a:r>
              <a:rPr lang="en-US" altLang="en-US" sz="1800" dirty="0">
                <a:solidFill>
                  <a:schemeClr val="tx1"/>
                </a:solidFill>
              </a:rPr>
              <a:t> D</a:t>
            </a:r>
          </a:p>
          <a:p>
            <a:r>
              <a:rPr lang="en-US" altLang="en-US" sz="1800" b="1" dirty="0">
                <a:solidFill>
                  <a:schemeClr val="tx1"/>
                </a:solidFill>
              </a:rPr>
              <a:t>WHERE</a:t>
            </a:r>
            <a:r>
              <a:rPr lang="en-US" altLang="en-US" sz="1800" dirty="0">
                <a:solidFill>
                  <a:schemeClr val="tx1"/>
                </a:solidFill>
              </a:rPr>
              <a:t>  </a:t>
            </a:r>
            <a:r>
              <a:rPr lang="en-US" altLang="en-US" sz="1800" dirty="0" err="1">
                <a:solidFill>
                  <a:schemeClr val="tx1"/>
                </a:solidFill>
              </a:rPr>
              <a:t>E.sal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</a:rPr>
              <a:t>BETWEEN</a:t>
            </a:r>
            <a:r>
              <a:rPr lang="en-US" altLang="en-US" sz="1800" dirty="0">
                <a:solidFill>
                  <a:schemeClr val="tx1"/>
                </a:solidFill>
              </a:rPr>
              <a:t> 10000 </a:t>
            </a:r>
            <a:r>
              <a:rPr lang="en-US" altLang="en-US" sz="1800" b="1" dirty="0">
                <a:solidFill>
                  <a:schemeClr val="tx1"/>
                </a:solidFill>
              </a:rPr>
              <a:t>AND</a:t>
            </a:r>
            <a:r>
              <a:rPr lang="en-US" altLang="en-US" sz="1800" dirty="0">
                <a:solidFill>
                  <a:schemeClr val="tx1"/>
                </a:solidFill>
              </a:rPr>
              <a:t> 20000</a:t>
            </a:r>
          </a:p>
          <a:p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b="1" dirty="0" smtClean="0">
                <a:solidFill>
                  <a:schemeClr val="tx1"/>
                </a:solidFill>
              </a:rPr>
              <a:t>AND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</a:rPr>
              <a:t>E.hobby</a:t>
            </a:r>
            <a:r>
              <a:rPr lang="en-US" altLang="en-US" sz="1800" dirty="0">
                <a:solidFill>
                  <a:schemeClr val="tx1"/>
                </a:solidFill>
              </a:rPr>
              <a:t>=‘Stamps’ </a:t>
            </a:r>
            <a:r>
              <a:rPr lang="en-US" altLang="en-US" sz="1800" b="1" dirty="0">
                <a:solidFill>
                  <a:schemeClr val="tx1"/>
                </a:solidFill>
              </a:rPr>
              <a:t>AND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</a:rPr>
              <a:t>E.dno</a:t>
            </a:r>
            <a:r>
              <a:rPr lang="en-US" altLang="en-US" sz="1800" dirty="0">
                <a:solidFill>
                  <a:schemeClr val="tx1"/>
                </a:solidFill>
              </a:rPr>
              <a:t>=</a:t>
            </a:r>
            <a:r>
              <a:rPr lang="en-US" altLang="en-US" sz="1800" dirty="0" err="1">
                <a:solidFill>
                  <a:schemeClr val="tx1"/>
                </a:solidFill>
              </a:rPr>
              <a:t>D.dno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8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4: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5480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is an </a:t>
            </a:r>
            <a:r>
              <a:rPr lang="en-IN" sz="2400" dirty="0"/>
              <a:t>example on range </a:t>
            </a:r>
            <a:r>
              <a:rPr lang="en-IN" sz="2400" dirty="0" smtClean="0"/>
              <a:t>query</a:t>
            </a:r>
          </a:p>
          <a:p>
            <a:pPr lvl="1"/>
            <a:r>
              <a:rPr lang="en-IN" dirty="0" smtClean="0"/>
              <a:t>The BETWEEN operator is used to find employees whose salary ranges between   10000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≤ </a:t>
            </a:r>
            <a:r>
              <a:rPr lang="en-I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E.sal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I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E.sal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 ≤ 20000</a:t>
            </a:r>
          </a:p>
          <a:p>
            <a:pPr lvl="1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I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I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Both selections (salary and hobby) are on </a:t>
            </a:r>
            <a:r>
              <a:rPr lang="en-I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Emp</a:t>
            </a:r>
            <a:endParaRPr lang="en-I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/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B+ Tree on </a:t>
            </a:r>
            <a:r>
              <a:rPr lang="en-I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E.sal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 could be used as it a range 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569974" y="3030623"/>
            <a:ext cx="4786568" cy="119776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en-US" sz="1800" b="1" dirty="0">
                <a:solidFill>
                  <a:schemeClr val="tx1"/>
                </a:solidFill>
              </a:rPr>
              <a:t>SELECT</a:t>
            </a:r>
            <a:r>
              <a:rPr lang="en-US" altLang="en-US" sz="1800" dirty="0">
                <a:solidFill>
                  <a:schemeClr val="tx1"/>
                </a:solidFill>
              </a:rPr>
              <a:t>  </a:t>
            </a:r>
            <a:r>
              <a:rPr lang="en-US" altLang="en-US" sz="1800" dirty="0" err="1">
                <a:solidFill>
                  <a:schemeClr val="tx1"/>
                </a:solidFill>
              </a:rPr>
              <a:t>E.ename</a:t>
            </a:r>
            <a:r>
              <a:rPr lang="en-US" altLang="en-US" sz="1800" dirty="0">
                <a:solidFill>
                  <a:schemeClr val="tx1"/>
                </a:solidFill>
              </a:rPr>
              <a:t>, </a:t>
            </a:r>
            <a:r>
              <a:rPr lang="en-US" altLang="en-US" sz="1800" dirty="0" err="1">
                <a:solidFill>
                  <a:schemeClr val="tx1"/>
                </a:solidFill>
              </a:rPr>
              <a:t>D.mgr</a:t>
            </a:r>
            <a:endParaRPr lang="en-US" altLang="en-US" sz="1800" dirty="0">
              <a:solidFill>
                <a:schemeClr val="tx1"/>
              </a:solidFill>
            </a:endParaRPr>
          </a:p>
          <a:p>
            <a:r>
              <a:rPr lang="en-US" altLang="en-US" sz="1800" b="1" dirty="0">
                <a:solidFill>
                  <a:schemeClr val="tx1"/>
                </a:solidFill>
              </a:rPr>
              <a:t>FROM</a:t>
            </a:r>
            <a:r>
              <a:rPr lang="en-US" altLang="en-US" sz="1800" dirty="0">
                <a:solidFill>
                  <a:schemeClr val="tx1"/>
                </a:solidFill>
              </a:rPr>
              <a:t>  </a:t>
            </a:r>
            <a:r>
              <a:rPr lang="en-US" altLang="en-US" sz="1800" dirty="0" err="1">
                <a:solidFill>
                  <a:schemeClr val="tx1"/>
                </a:solidFill>
              </a:rPr>
              <a:t>Emp</a:t>
            </a:r>
            <a:r>
              <a:rPr lang="en-US" altLang="en-US" sz="1800" dirty="0">
                <a:solidFill>
                  <a:schemeClr val="tx1"/>
                </a:solidFill>
              </a:rPr>
              <a:t> E, </a:t>
            </a:r>
            <a:r>
              <a:rPr lang="en-US" altLang="en-US" sz="1800" dirty="0" err="1">
                <a:solidFill>
                  <a:schemeClr val="tx1"/>
                </a:solidFill>
              </a:rPr>
              <a:t>Dept</a:t>
            </a:r>
            <a:r>
              <a:rPr lang="en-US" altLang="en-US" sz="1800" dirty="0">
                <a:solidFill>
                  <a:schemeClr val="tx1"/>
                </a:solidFill>
              </a:rPr>
              <a:t> D</a:t>
            </a:r>
          </a:p>
          <a:p>
            <a:r>
              <a:rPr lang="en-US" altLang="en-US" sz="1800" b="1" dirty="0">
                <a:solidFill>
                  <a:schemeClr val="tx1"/>
                </a:solidFill>
              </a:rPr>
              <a:t>WHERE</a:t>
            </a:r>
            <a:r>
              <a:rPr lang="en-US" altLang="en-US" sz="1800" dirty="0">
                <a:solidFill>
                  <a:schemeClr val="tx1"/>
                </a:solidFill>
              </a:rPr>
              <a:t>  </a:t>
            </a:r>
            <a:r>
              <a:rPr lang="en-US" altLang="en-US" sz="1800" dirty="0" err="1">
                <a:solidFill>
                  <a:schemeClr val="tx1"/>
                </a:solidFill>
              </a:rPr>
              <a:t>E.sal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</a:rPr>
              <a:t>BETWEEN</a:t>
            </a:r>
            <a:r>
              <a:rPr lang="en-US" altLang="en-US" sz="1800" dirty="0">
                <a:solidFill>
                  <a:schemeClr val="tx1"/>
                </a:solidFill>
              </a:rPr>
              <a:t> 10000 </a:t>
            </a:r>
            <a:r>
              <a:rPr lang="en-US" altLang="en-US" sz="1800" b="1" dirty="0">
                <a:solidFill>
                  <a:schemeClr val="tx1"/>
                </a:solidFill>
              </a:rPr>
              <a:t>AND</a:t>
            </a:r>
            <a:r>
              <a:rPr lang="en-US" altLang="en-US" sz="1800" dirty="0">
                <a:solidFill>
                  <a:schemeClr val="tx1"/>
                </a:solidFill>
              </a:rPr>
              <a:t> 20000</a:t>
            </a:r>
          </a:p>
          <a:p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b="1" dirty="0" smtClean="0">
                <a:solidFill>
                  <a:schemeClr val="tx1"/>
                </a:solidFill>
              </a:rPr>
              <a:t>AND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</a:rPr>
              <a:t>E.hobby</a:t>
            </a:r>
            <a:r>
              <a:rPr lang="en-US" altLang="en-US" sz="1800" dirty="0">
                <a:solidFill>
                  <a:schemeClr val="tx1"/>
                </a:solidFill>
              </a:rPr>
              <a:t>=‘Stamps’ </a:t>
            </a:r>
            <a:r>
              <a:rPr lang="en-US" altLang="en-US" sz="1800" b="1" dirty="0">
                <a:solidFill>
                  <a:schemeClr val="tx1"/>
                </a:solidFill>
              </a:rPr>
              <a:t>AND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</a:rPr>
              <a:t>E.dno</a:t>
            </a:r>
            <a:r>
              <a:rPr lang="en-US" altLang="en-US" sz="1800" dirty="0">
                <a:solidFill>
                  <a:schemeClr val="tx1"/>
                </a:solidFill>
              </a:rPr>
              <a:t>=</a:t>
            </a:r>
            <a:r>
              <a:rPr lang="en-US" altLang="en-US" sz="1800" dirty="0" err="1">
                <a:solidFill>
                  <a:schemeClr val="tx1"/>
                </a:solidFill>
              </a:rPr>
              <a:t>D.dno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54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4: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5480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is an </a:t>
            </a:r>
            <a:r>
              <a:rPr lang="en-IN" sz="2400" dirty="0"/>
              <a:t>example on range </a:t>
            </a:r>
            <a:r>
              <a:rPr lang="en-IN" sz="2400" dirty="0" smtClean="0"/>
              <a:t>query</a:t>
            </a:r>
          </a:p>
          <a:p>
            <a:pPr lvl="1"/>
            <a:r>
              <a:rPr lang="en-IN" dirty="0" smtClean="0"/>
              <a:t>The BETWEEN operator is used to find employees whose salary ranges between   10000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≤ </a:t>
            </a:r>
            <a:r>
              <a:rPr lang="en-I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E.sal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I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E.sal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 ≤ 20000</a:t>
            </a:r>
          </a:p>
          <a:p>
            <a:pPr lvl="1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I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I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Both selections (salary and hobby) are on </a:t>
            </a:r>
            <a:r>
              <a:rPr lang="en-I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Emp</a:t>
            </a:r>
            <a:endParaRPr lang="en-I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/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B+ Tree on </a:t>
            </a:r>
            <a:r>
              <a:rPr lang="en-I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E.sal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 could be used as it a range query</a:t>
            </a:r>
          </a:p>
          <a:p>
            <a:pPr lvl="2"/>
            <a:r>
              <a:rPr lang="en-I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E.hobby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 is an exact match, hash index would 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569974" y="3030623"/>
            <a:ext cx="4786568" cy="119776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en-US" sz="1800" b="1" dirty="0">
                <a:solidFill>
                  <a:schemeClr val="tx1"/>
                </a:solidFill>
              </a:rPr>
              <a:t>SELECT</a:t>
            </a:r>
            <a:r>
              <a:rPr lang="en-US" altLang="en-US" sz="1800" dirty="0">
                <a:solidFill>
                  <a:schemeClr val="tx1"/>
                </a:solidFill>
              </a:rPr>
              <a:t>  </a:t>
            </a:r>
            <a:r>
              <a:rPr lang="en-US" altLang="en-US" sz="1800" dirty="0" err="1">
                <a:solidFill>
                  <a:schemeClr val="tx1"/>
                </a:solidFill>
              </a:rPr>
              <a:t>E.ename</a:t>
            </a:r>
            <a:r>
              <a:rPr lang="en-US" altLang="en-US" sz="1800" dirty="0">
                <a:solidFill>
                  <a:schemeClr val="tx1"/>
                </a:solidFill>
              </a:rPr>
              <a:t>, </a:t>
            </a:r>
            <a:r>
              <a:rPr lang="en-US" altLang="en-US" sz="1800" dirty="0" err="1">
                <a:solidFill>
                  <a:schemeClr val="tx1"/>
                </a:solidFill>
              </a:rPr>
              <a:t>D.mgr</a:t>
            </a:r>
            <a:endParaRPr lang="en-US" altLang="en-US" sz="1800" dirty="0">
              <a:solidFill>
                <a:schemeClr val="tx1"/>
              </a:solidFill>
            </a:endParaRPr>
          </a:p>
          <a:p>
            <a:r>
              <a:rPr lang="en-US" altLang="en-US" sz="1800" b="1" dirty="0">
                <a:solidFill>
                  <a:schemeClr val="tx1"/>
                </a:solidFill>
              </a:rPr>
              <a:t>FROM</a:t>
            </a:r>
            <a:r>
              <a:rPr lang="en-US" altLang="en-US" sz="1800" dirty="0">
                <a:solidFill>
                  <a:schemeClr val="tx1"/>
                </a:solidFill>
              </a:rPr>
              <a:t>  </a:t>
            </a:r>
            <a:r>
              <a:rPr lang="en-US" altLang="en-US" sz="1800" dirty="0" err="1">
                <a:solidFill>
                  <a:schemeClr val="tx1"/>
                </a:solidFill>
              </a:rPr>
              <a:t>Emp</a:t>
            </a:r>
            <a:r>
              <a:rPr lang="en-US" altLang="en-US" sz="1800" dirty="0">
                <a:solidFill>
                  <a:schemeClr val="tx1"/>
                </a:solidFill>
              </a:rPr>
              <a:t> E, </a:t>
            </a:r>
            <a:r>
              <a:rPr lang="en-US" altLang="en-US" sz="1800" dirty="0" err="1">
                <a:solidFill>
                  <a:schemeClr val="tx1"/>
                </a:solidFill>
              </a:rPr>
              <a:t>Dept</a:t>
            </a:r>
            <a:r>
              <a:rPr lang="en-US" altLang="en-US" sz="1800" dirty="0">
                <a:solidFill>
                  <a:schemeClr val="tx1"/>
                </a:solidFill>
              </a:rPr>
              <a:t> D</a:t>
            </a:r>
          </a:p>
          <a:p>
            <a:r>
              <a:rPr lang="en-US" altLang="en-US" sz="1800" b="1" dirty="0">
                <a:solidFill>
                  <a:schemeClr val="tx1"/>
                </a:solidFill>
              </a:rPr>
              <a:t>WHERE</a:t>
            </a:r>
            <a:r>
              <a:rPr lang="en-US" altLang="en-US" sz="1800" dirty="0">
                <a:solidFill>
                  <a:schemeClr val="tx1"/>
                </a:solidFill>
              </a:rPr>
              <a:t>  </a:t>
            </a:r>
            <a:r>
              <a:rPr lang="en-US" altLang="en-US" sz="1800" dirty="0" err="1">
                <a:solidFill>
                  <a:schemeClr val="tx1"/>
                </a:solidFill>
              </a:rPr>
              <a:t>E.sal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</a:rPr>
              <a:t>BETWEEN</a:t>
            </a:r>
            <a:r>
              <a:rPr lang="en-US" altLang="en-US" sz="1800" dirty="0">
                <a:solidFill>
                  <a:schemeClr val="tx1"/>
                </a:solidFill>
              </a:rPr>
              <a:t> 10000 </a:t>
            </a:r>
            <a:r>
              <a:rPr lang="en-US" altLang="en-US" sz="1800" b="1" dirty="0">
                <a:solidFill>
                  <a:schemeClr val="tx1"/>
                </a:solidFill>
              </a:rPr>
              <a:t>AND</a:t>
            </a:r>
            <a:r>
              <a:rPr lang="en-US" altLang="en-US" sz="1800" dirty="0">
                <a:solidFill>
                  <a:schemeClr val="tx1"/>
                </a:solidFill>
              </a:rPr>
              <a:t> 20000</a:t>
            </a:r>
          </a:p>
          <a:p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b="1" dirty="0" smtClean="0">
                <a:solidFill>
                  <a:schemeClr val="tx1"/>
                </a:solidFill>
              </a:rPr>
              <a:t>AND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</a:rPr>
              <a:t>E.hobby</a:t>
            </a:r>
            <a:r>
              <a:rPr lang="en-US" altLang="en-US" sz="1800" dirty="0">
                <a:solidFill>
                  <a:schemeClr val="tx1"/>
                </a:solidFill>
              </a:rPr>
              <a:t>=‘Stamps’ </a:t>
            </a:r>
            <a:r>
              <a:rPr lang="en-US" altLang="en-US" sz="1800" b="1" dirty="0">
                <a:solidFill>
                  <a:schemeClr val="tx1"/>
                </a:solidFill>
              </a:rPr>
              <a:t>AND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</a:rPr>
              <a:t>E.dno</a:t>
            </a:r>
            <a:r>
              <a:rPr lang="en-US" altLang="en-US" sz="1800" dirty="0">
                <a:solidFill>
                  <a:schemeClr val="tx1"/>
                </a:solidFill>
              </a:rPr>
              <a:t>=</a:t>
            </a:r>
            <a:r>
              <a:rPr lang="en-US" altLang="en-US" sz="1800" dirty="0" err="1">
                <a:solidFill>
                  <a:schemeClr val="tx1"/>
                </a:solidFill>
              </a:rPr>
              <a:t>D.dno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2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4: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5480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is an </a:t>
            </a:r>
            <a:r>
              <a:rPr lang="en-IN" sz="2400" dirty="0"/>
              <a:t>example on range </a:t>
            </a:r>
            <a:r>
              <a:rPr lang="en-IN" sz="2400" dirty="0" smtClean="0"/>
              <a:t>query</a:t>
            </a:r>
          </a:p>
          <a:p>
            <a:pPr lvl="1"/>
            <a:r>
              <a:rPr lang="en-IN" dirty="0" smtClean="0"/>
              <a:t>The BETWEEN operator is used to find employees whose salary ranges between   10000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≤ </a:t>
            </a:r>
            <a:r>
              <a:rPr lang="en-I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E.sal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I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E.sal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 ≤ 20000</a:t>
            </a:r>
          </a:p>
          <a:p>
            <a:pPr lvl="1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I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I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Both selections (salary and hobby) are on </a:t>
            </a:r>
            <a:r>
              <a:rPr lang="en-I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Emp</a:t>
            </a:r>
            <a:endParaRPr lang="en-I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/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B+ Tree on </a:t>
            </a:r>
            <a:r>
              <a:rPr lang="en-I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E.sal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 could be used as it a range query</a:t>
            </a:r>
          </a:p>
          <a:p>
            <a:pPr lvl="2"/>
            <a:r>
              <a:rPr lang="en-I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E.hobby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 is an exact match, hash index would help</a:t>
            </a:r>
          </a:p>
          <a:p>
            <a:pPr lvl="1"/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Should also build a hash index on </a:t>
            </a:r>
            <a:r>
              <a:rPr lang="en-I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dno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 attribute of </a:t>
            </a:r>
            <a:r>
              <a:rPr lang="en-I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Dept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569974" y="3030623"/>
            <a:ext cx="4786568" cy="119776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en-US" sz="1800" b="1" dirty="0">
                <a:solidFill>
                  <a:schemeClr val="tx1"/>
                </a:solidFill>
              </a:rPr>
              <a:t>SELECT</a:t>
            </a:r>
            <a:r>
              <a:rPr lang="en-US" altLang="en-US" sz="1800" dirty="0">
                <a:solidFill>
                  <a:schemeClr val="tx1"/>
                </a:solidFill>
              </a:rPr>
              <a:t>  </a:t>
            </a:r>
            <a:r>
              <a:rPr lang="en-US" altLang="en-US" sz="1800" dirty="0" err="1">
                <a:solidFill>
                  <a:schemeClr val="tx1"/>
                </a:solidFill>
              </a:rPr>
              <a:t>E.ename</a:t>
            </a:r>
            <a:r>
              <a:rPr lang="en-US" altLang="en-US" sz="1800" dirty="0">
                <a:solidFill>
                  <a:schemeClr val="tx1"/>
                </a:solidFill>
              </a:rPr>
              <a:t>, </a:t>
            </a:r>
            <a:r>
              <a:rPr lang="en-US" altLang="en-US" sz="1800" dirty="0" err="1">
                <a:solidFill>
                  <a:schemeClr val="tx1"/>
                </a:solidFill>
              </a:rPr>
              <a:t>D.mgr</a:t>
            </a:r>
            <a:endParaRPr lang="en-US" altLang="en-US" sz="1800" dirty="0">
              <a:solidFill>
                <a:schemeClr val="tx1"/>
              </a:solidFill>
            </a:endParaRPr>
          </a:p>
          <a:p>
            <a:r>
              <a:rPr lang="en-US" altLang="en-US" sz="1800" b="1" dirty="0">
                <a:solidFill>
                  <a:schemeClr val="tx1"/>
                </a:solidFill>
              </a:rPr>
              <a:t>FROM</a:t>
            </a:r>
            <a:r>
              <a:rPr lang="en-US" altLang="en-US" sz="1800" dirty="0">
                <a:solidFill>
                  <a:schemeClr val="tx1"/>
                </a:solidFill>
              </a:rPr>
              <a:t>  </a:t>
            </a:r>
            <a:r>
              <a:rPr lang="en-US" altLang="en-US" sz="1800" dirty="0" err="1">
                <a:solidFill>
                  <a:schemeClr val="tx1"/>
                </a:solidFill>
              </a:rPr>
              <a:t>Emp</a:t>
            </a:r>
            <a:r>
              <a:rPr lang="en-US" altLang="en-US" sz="1800" dirty="0">
                <a:solidFill>
                  <a:schemeClr val="tx1"/>
                </a:solidFill>
              </a:rPr>
              <a:t> E, </a:t>
            </a:r>
            <a:r>
              <a:rPr lang="en-US" altLang="en-US" sz="1800" dirty="0" err="1">
                <a:solidFill>
                  <a:schemeClr val="tx1"/>
                </a:solidFill>
              </a:rPr>
              <a:t>Dept</a:t>
            </a:r>
            <a:r>
              <a:rPr lang="en-US" altLang="en-US" sz="1800" dirty="0">
                <a:solidFill>
                  <a:schemeClr val="tx1"/>
                </a:solidFill>
              </a:rPr>
              <a:t> D</a:t>
            </a:r>
          </a:p>
          <a:p>
            <a:r>
              <a:rPr lang="en-US" altLang="en-US" sz="1800" b="1" dirty="0">
                <a:solidFill>
                  <a:schemeClr val="tx1"/>
                </a:solidFill>
              </a:rPr>
              <a:t>WHERE</a:t>
            </a:r>
            <a:r>
              <a:rPr lang="en-US" altLang="en-US" sz="1800" dirty="0">
                <a:solidFill>
                  <a:schemeClr val="tx1"/>
                </a:solidFill>
              </a:rPr>
              <a:t>  </a:t>
            </a:r>
            <a:r>
              <a:rPr lang="en-US" altLang="en-US" sz="1800" dirty="0" err="1">
                <a:solidFill>
                  <a:schemeClr val="tx1"/>
                </a:solidFill>
              </a:rPr>
              <a:t>E.sal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</a:rPr>
              <a:t>BETWEEN</a:t>
            </a:r>
            <a:r>
              <a:rPr lang="en-US" altLang="en-US" sz="1800" dirty="0">
                <a:solidFill>
                  <a:schemeClr val="tx1"/>
                </a:solidFill>
              </a:rPr>
              <a:t> 10000 </a:t>
            </a:r>
            <a:r>
              <a:rPr lang="en-US" altLang="en-US" sz="1800" b="1" dirty="0">
                <a:solidFill>
                  <a:schemeClr val="tx1"/>
                </a:solidFill>
              </a:rPr>
              <a:t>AND</a:t>
            </a:r>
            <a:r>
              <a:rPr lang="en-US" altLang="en-US" sz="1800" dirty="0">
                <a:solidFill>
                  <a:schemeClr val="tx1"/>
                </a:solidFill>
              </a:rPr>
              <a:t> 20000</a:t>
            </a:r>
          </a:p>
          <a:p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b="1" dirty="0" smtClean="0">
                <a:solidFill>
                  <a:schemeClr val="tx1"/>
                </a:solidFill>
              </a:rPr>
              <a:t>AND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</a:rPr>
              <a:t>E.hobby</a:t>
            </a:r>
            <a:r>
              <a:rPr lang="en-US" altLang="en-US" sz="1800" dirty="0">
                <a:solidFill>
                  <a:schemeClr val="tx1"/>
                </a:solidFill>
              </a:rPr>
              <a:t>=‘Stamps’ </a:t>
            </a:r>
            <a:r>
              <a:rPr lang="en-US" altLang="en-US" sz="1800" b="1" dirty="0">
                <a:solidFill>
                  <a:schemeClr val="tx1"/>
                </a:solidFill>
              </a:rPr>
              <a:t>AND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</a:rPr>
              <a:t>E.dno</a:t>
            </a:r>
            <a:r>
              <a:rPr lang="en-US" altLang="en-US" sz="1800" dirty="0">
                <a:solidFill>
                  <a:schemeClr val="tx1"/>
                </a:solidFill>
              </a:rPr>
              <a:t>=</a:t>
            </a:r>
            <a:r>
              <a:rPr lang="en-US" altLang="en-US" sz="1800" dirty="0" err="1">
                <a:solidFill>
                  <a:schemeClr val="tx1"/>
                </a:solidFill>
              </a:rPr>
              <a:t>D.dno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5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Physical database design chose an efficient implementation plan for each operator in the relation algebra</a:t>
            </a:r>
          </a:p>
          <a:p>
            <a:pPr lvl="1"/>
            <a:r>
              <a:rPr lang="en-IN" dirty="0" smtClean="0"/>
              <a:t>Depends on the nature of data and database workload</a:t>
            </a:r>
          </a:p>
          <a:p>
            <a:pPr lvl="1"/>
            <a:r>
              <a:rPr lang="en-IN" dirty="0" smtClean="0"/>
              <a:t>Decision to make – “What indexes should we create?”</a:t>
            </a:r>
          </a:p>
          <a:p>
            <a:r>
              <a:rPr lang="en-IN" dirty="0" smtClean="0"/>
              <a:t>Indexing : an additional file for fast access to records</a:t>
            </a:r>
          </a:p>
          <a:p>
            <a:pPr lvl="1"/>
            <a:r>
              <a:rPr lang="en-IN" dirty="0" smtClean="0"/>
              <a:t>Index organization : B+ Tree, hash </a:t>
            </a:r>
          </a:p>
          <a:p>
            <a:pPr lvl="1"/>
            <a:r>
              <a:rPr lang="en-IN" dirty="0" smtClean="0"/>
              <a:t>Clustered and </a:t>
            </a:r>
            <a:r>
              <a:rPr lang="en-IN" dirty="0" err="1" smtClean="0"/>
              <a:t>Unclustered</a:t>
            </a:r>
            <a:r>
              <a:rPr lang="en-IN" dirty="0" smtClean="0"/>
              <a:t> index</a:t>
            </a:r>
          </a:p>
          <a:p>
            <a:pPr lvl="1"/>
            <a:r>
              <a:rPr lang="en-IN" dirty="0" smtClean="0"/>
              <a:t>Clustered Index can be of two types – dense and </a:t>
            </a:r>
            <a:r>
              <a:rPr lang="en-IN" smtClean="0"/>
              <a:t>sparse Index </a:t>
            </a:r>
            <a:r>
              <a:rPr lang="en-IN" dirty="0" smtClean="0"/>
              <a:t>Selection Guidelines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8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 Processing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880861" y="2204101"/>
            <a:ext cx="3918857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SQL</a:t>
            </a:r>
            <a:r>
              <a:rPr lang="zh-CN" altLang="en-US" sz="2400" dirty="0"/>
              <a:t> </a:t>
            </a:r>
            <a:r>
              <a:rPr lang="en-US" altLang="zh-CN" sz="2400" dirty="0"/>
              <a:t>Parser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880862" y="3147194"/>
            <a:ext cx="3918856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Logical</a:t>
            </a:r>
            <a:r>
              <a:rPr lang="zh-CN" altLang="en-US" sz="2400" dirty="0"/>
              <a:t> </a:t>
            </a:r>
            <a:r>
              <a:rPr lang="en-US" altLang="zh-CN" sz="2400" dirty="0"/>
              <a:t>Optimization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880862" y="4895485"/>
            <a:ext cx="3918856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Query</a:t>
            </a:r>
            <a:r>
              <a:rPr lang="zh-CN" altLang="en-US" sz="2400" dirty="0"/>
              <a:t> </a:t>
            </a:r>
            <a:r>
              <a:rPr lang="en-US" altLang="zh-CN" sz="2400" dirty="0"/>
              <a:t>Execution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875420" y="4066038"/>
            <a:ext cx="3924298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Physical</a:t>
            </a:r>
            <a:r>
              <a:rPr lang="zh-CN" altLang="en-US" sz="2400" dirty="0"/>
              <a:t> </a:t>
            </a:r>
            <a:r>
              <a:rPr lang="en-US" altLang="zh-CN" sz="2400" dirty="0"/>
              <a:t>Optimization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102635" y="1359987"/>
            <a:ext cx="1457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SQL</a:t>
            </a:r>
            <a:r>
              <a:rPr lang="zh-CN" altLang="en-US" sz="2400" dirty="0"/>
              <a:t> </a:t>
            </a:r>
            <a:r>
              <a:rPr lang="en-US" altLang="zh-CN" sz="2400" dirty="0"/>
              <a:t>query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10" idx="2"/>
            <a:endCxn id="6" idx="0"/>
          </p:cNvCxnSpPr>
          <p:nvPr/>
        </p:nvCxnSpPr>
        <p:spPr>
          <a:xfrm>
            <a:off x="6831168" y="1821652"/>
            <a:ext cx="9122" cy="3824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871994" y="2752741"/>
            <a:ext cx="0" cy="379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74718" y="3686402"/>
            <a:ext cx="0" cy="379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920982" y="4614678"/>
            <a:ext cx="0" cy="379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n 14"/>
          <p:cNvSpPr/>
          <p:nvPr/>
        </p:nvSpPr>
        <p:spPr>
          <a:xfrm>
            <a:off x="5874993" y="5826574"/>
            <a:ext cx="1912351" cy="578025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Disk</a:t>
            </a:r>
            <a:endParaRPr lang="en-US" sz="2400"/>
          </a:p>
        </p:txBody>
      </p:sp>
      <p:sp>
        <p:nvSpPr>
          <p:cNvPr id="16" name="Left Brace 15"/>
          <p:cNvSpPr/>
          <p:nvPr/>
        </p:nvSpPr>
        <p:spPr>
          <a:xfrm>
            <a:off x="4211390" y="3024953"/>
            <a:ext cx="457200" cy="1747157"/>
          </a:xfrm>
          <a:prstGeom prst="leftBrace">
            <a:avLst>
              <a:gd name="adj1" fmla="val 36904"/>
              <a:gd name="adj2" fmla="val 50000"/>
            </a:avLst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42709" y="3509361"/>
            <a:ext cx="1754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Query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en-US" altLang="zh-CN" sz="2400" dirty="0"/>
              <a:t>optimization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871994" y="5446938"/>
            <a:ext cx="0" cy="379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02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855"/>
            <a:ext cx="10515600" cy="4351338"/>
          </a:xfrm>
        </p:spPr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optimal</a:t>
            </a:r>
            <a:r>
              <a:rPr lang="zh-CN" altLang="en-US" b="1" dirty="0"/>
              <a:t> </a:t>
            </a:r>
            <a:r>
              <a:rPr lang="en-US" altLang="zh-CN" b="1" dirty="0"/>
              <a:t>logical</a:t>
            </a:r>
            <a:r>
              <a:rPr lang="zh-CN" altLang="en-US" b="1" dirty="0"/>
              <a:t> </a:t>
            </a:r>
            <a:r>
              <a:rPr lang="en-US" altLang="zh-CN" b="1" dirty="0" smtClean="0"/>
              <a:t>plan</a:t>
            </a:r>
          </a:p>
          <a:p>
            <a:pPr lvl="1"/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Pushdown</a:t>
            </a:r>
          </a:p>
          <a:p>
            <a:pPr lvl="1"/>
            <a:r>
              <a:rPr lang="en-US" altLang="zh-CN" dirty="0"/>
              <a:t>Projection</a:t>
            </a:r>
            <a:r>
              <a:rPr lang="zh-CN" altLang="en-US" dirty="0"/>
              <a:t> </a:t>
            </a:r>
            <a:r>
              <a:rPr lang="en-US" altLang="zh-CN" dirty="0"/>
              <a:t>Pushdown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971209" y="5822462"/>
            <a:ext cx="790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Dept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057422" y="5811664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Emp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3082018" y="4544265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000" dirty="0"/>
              <a:t>⨝</a:t>
            </a:r>
            <a:endParaRPr lang="en-US" sz="4000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573843" y="5084797"/>
            <a:ext cx="508175" cy="523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29982" y="5084797"/>
            <a:ext cx="605056" cy="65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40448" y="4039073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732255" y="3416687"/>
            <a:ext cx="14002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ym typeface="Symbol" pitchFamily="18" charset="2"/>
              </a:rPr>
              <a:t></a:t>
            </a:r>
            <a:r>
              <a:rPr lang="en-US" altLang="zh-CN" sz="2400" i="1" baseline="-25000" dirty="0" err="1">
                <a:sym typeface="Symbol" pitchFamily="18" charset="2"/>
              </a:rPr>
              <a:t>dept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 smtClean="0">
                <a:sym typeface="Symbol" pitchFamily="18" charset="2"/>
              </a:rPr>
              <a:t>‘Toy’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2672525" y="2602998"/>
            <a:ext cx="10262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sz="2400" i="1" baseline="-25000" dirty="0" err="1" smtClean="0">
                <a:sym typeface="Symbol" pitchFamily="18" charset="2"/>
              </a:rPr>
              <a:t>ename</a:t>
            </a:r>
            <a:r>
              <a:rPr lang="zh-CN" altLang="en-US" sz="2400" i="1" baseline="-25000" dirty="0" smtClean="0"/>
              <a:t> </a:t>
            </a:r>
            <a:endParaRPr lang="en-US" sz="2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40447" y="3033131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15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855"/>
            <a:ext cx="10515600" cy="4351338"/>
          </a:xfrm>
        </p:spPr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optimal</a:t>
            </a:r>
            <a:r>
              <a:rPr lang="zh-CN" altLang="en-US" b="1" dirty="0"/>
              <a:t> </a:t>
            </a:r>
            <a:r>
              <a:rPr lang="en-US" altLang="zh-CN" b="1" dirty="0"/>
              <a:t>logical</a:t>
            </a:r>
            <a:r>
              <a:rPr lang="zh-CN" altLang="en-US" b="1" dirty="0"/>
              <a:t> </a:t>
            </a:r>
            <a:r>
              <a:rPr lang="en-US" altLang="zh-CN" b="1" dirty="0" smtClean="0"/>
              <a:t>plan</a:t>
            </a:r>
          </a:p>
          <a:p>
            <a:pPr lvl="1"/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Pushdown</a:t>
            </a:r>
          </a:p>
          <a:p>
            <a:pPr lvl="1"/>
            <a:r>
              <a:rPr lang="en-US" altLang="zh-CN" dirty="0"/>
              <a:t>Projection</a:t>
            </a:r>
            <a:r>
              <a:rPr lang="zh-CN" altLang="en-US" dirty="0"/>
              <a:t> </a:t>
            </a:r>
            <a:r>
              <a:rPr lang="en-US" altLang="zh-CN" dirty="0"/>
              <a:t>Pushdown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44431" y="5442068"/>
            <a:ext cx="790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Dept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223440" y="5451115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Emp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9274259" y="2999157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000" dirty="0"/>
              <a:t>⨝</a:t>
            </a:r>
            <a:endParaRPr lang="en-US" sz="40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8739860" y="4692484"/>
            <a:ext cx="0" cy="70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872376" y="3678524"/>
            <a:ext cx="728680" cy="1705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8739862" y="3610680"/>
            <a:ext cx="566257" cy="538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045984" y="3903455"/>
            <a:ext cx="13877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ym typeface="Symbol" pitchFamily="18" charset="2"/>
              </a:rPr>
              <a:t></a:t>
            </a:r>
            <a:r>
              <a:rPr lang="en-US" altLang="zh-CN" sz="2400" i="1" baseline="-25000" dirty="0" err="1">
                <a:sym typeface="Symbol" pitchFamily="18" charset="2"/>
              </a:rPr>
              <a:t>dept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 smtClean="0">
                <a:sym typeface="Symbol" pitchFamily="18" charset="2"/>
              </a:rPr>
              <a:t>‘</a:t>
            </a:r>
            <a:r>
              <a:rPr lang="en-IN" altLang="zh-CN" sz="2400" i="1" baseline="-25000" dirty="0" smtClean="0">
                <a:sym typeface="Symbol" pitchFamily="18" charset="2"/>
              </a:rPr>
              <a:t>Toy’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9342493" y="2018223"/>
            <a:ext cx="9797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IN" altLang="zh-CN" sz="2400" i="1" baseline="-25000" dirty="0" err="1" smtClean="0"/>
              <a:t>ename</a:t>
            </a:r>
            <a:endParaRPr lang="en-US" sz="24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9606465" y="2672582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71209" y="5822462"/>
            <a:ext cx="790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Dept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057422" y="5811664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Emp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3082018" y="4544265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000" dirty="0"/>
              <a:t>⨝</a:t>
            </a:r>
            <a:endParaRPr lang="en-US" sz="4000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573843" y="5084797"/>
            <a:ext cx="508175" cy="523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29982" y="5084797"/>
            <a:ext cx="605056" cy="65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40448" y="4039073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732255" y="3416687"/>
            <a:ext cx="14002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ym typeface="Symbol" pitchFamily="18" charset="2"/>
              </a:rPr>
              <a:t></a:t>
            </a:r>
            <a:r>
              <a:rPr lang="en-US" altLang="zh-CN" sz="2400" i="1" baseline="-25000" dirty="0" err="1">
                <a:sym typeface="Symbol" pitchFamily="18" charset="2"/>
              </a:rPr>
              <a:t>dept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 smtClean="0">
                <a:sym typeface="Symbol" pitchFamily="18" charset="2"/>
              </a:rPr>
              <a:t>‘Toy’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2672525" y="2602998"/>
            <a:ext cx="10262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sz="2400" i="1" baseline="-25000" dirty="0" err="1" smtClean="0">
                <a:sym typeface="Symbol" pitchFamily="18" charset="2"/>
              </a:rPr>
              <a:t>ename</a:t>
            </a:r>
            <a:r>
              <a:rPr lang="zh-CN" altLang="en-US" sz="2400" i="1" baseline="-25000" dirty="0" smtClean="0"/>
              <a:t> </a:t>
            </a:r>
            <a:endParaRPr lang="en-US" sz="2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40447" y="3033131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own Arrow 31"/>
          <p:cNvSpPr/>
          <p:nvPr/>
        </p:nvSpPr>
        <p:spPr>
          <a:xfrm rot="16200000">
            <a:off x="5631667" y="3546445"/>
            <a:ext cx="314283" cy="971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5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296" y="215032"/>
            <a:ext cx="10515600" cy="1325563"/>
          </a:xfrm>
        </p:spPr>
        <p:txBody>
          <a:bodyPr/>
          <a:lstStyle/>
          <a:p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022" y="1337700"/>
            <a:ext cx="10515600" cy="4351338"/>
          </a:xfrm>
        </p:spPr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optimal</a:t>
            </a:r>
            <a:r>
              <a:rPr lang="zh-CN" altLang="en-US" b="1" dirty="0"/>
              <a:t> </a:t>
            </a:r>
            <a:r>
              <a:rPr lang="en-US" altLang="zh-CN" b="1" dirty="0"/>
              <a:t>physical</a:t>
            </a:r>
            <a:r>
              <a:rPr lang="zh-CN" altLang="en-US" b="1" dirty="0"/>
              <a:t> </a:t>
            </a:r>
            <a:r>
              <a:rPr lang="en-US" altLang="zh-CN" b="1" dirty="0" smtClean="0"/>
              <a:t>plan</a:t>
            </a:r>
          </a:p>
          <a:p>
            <a:pPr lvl="1"/>
            <a:r>
              <a:rPr lang="en-US" dirty="0" smtClean="0"/>
              <a:t>How to implement the join? On which attributes should we build indexes?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81422" y="6105145"/>
            <a:ext cx="2743200" cy="365125"/>
          </a:xfrm>
        </p:spPr>
        <p:txBody>
          <a:bodyPr/>
          <a:lstStyle/>
          <a:p>
            <a:fld id="{24AF9547-1ADA-7741-9454-C97103F281DA}" type="slidenum">
              <a:rPr lang="en-US" smtClean="0"/>
              <a:t>7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81655" y="5625614"/>
            <a:ext cx="790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Dept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267868" y="561481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Emp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318687" y="3162858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000" dirty="0"/>
              <a:t>⨝</a:t>
            </a:r>
            <a:endParaRPr lang="en-US" sz="40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784288" y="4856185"/>
            <a:ext cx="0" cy="70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916804" y="3842225"/>
            <a:ext cx="728680" cy="1705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784290" y="3774381"/>
            <a:ext cx="566257" cy="538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000901" y="4197274"/>
            <a:ext cx="13877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ym typeface="Symbol" pitchFamily="18" charset="2"/>
              </a:rPr>
              <a:t></a:t>
            </a:r>
            <a:r>
              <a:rPr lang="en-US" altLang="zh-CN" sz="2400" i="1" baseline="-25000" dirty="0" err="1">
                <a:sym typeface="Symbol" pitchFamily="18" charset="2"/>
              </a:rPr>
              <a:t>dept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 smtClean="0">
                <a:sym typeface="Symbol" pitchFamily="18" charset="2"/>
              </a:rPr>
              <a:t>‘</a:t>
            </a:r>
            <a:r>
              <a:rPr lang="en-IN" altLang="zh-CN" sz="2400" i="1" baseline="-25000" dirty="0" smtClean="0">
                <a:sym typeface="Symbol" pitchFamily="18" charset="2"/>
              </a:rPr>
              <a:t>Toy’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4386921" y="2181924"/>
            <a:ext cx="9797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IN" altLang="zh-CN" sz="2400" i="1" baseline="-25000" dirty="0" err="1" smtClean="0"/>
              <a:t>ename</a:t>
            </a:r>
            <a:endParaRPr lang="en-US" sz="24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650893" y="2836283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8254" y="6015214"/>
            <a:ext cx="145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(File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Scan)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35550" y="5976764"/>
            <a:ext cx="145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(File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Scan)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81321" y="3938213"/>
            <a:ext cx="2497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(Scan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&amp;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write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to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T)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04211" y="3053969"/>
            <a:ext cx="1880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(Nested loop)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84284" y="5533478"/>
            <a:ext cx="790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Dept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9970497" y="5522680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Emp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9021316" y="3070722"/>
            <a:ext cx="716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000" dirty="0"/>
              <a:t>⨝</a:t>
            </a:r>
            <a:endParaRPr lang="en-US" sz="40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8486917" y="4764049"/>
            <a:ext cx="0" cy="70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619433" y="3750089"/>
            <a:ext cx="728680" cy="1705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8486919" y="3682245"/>
            <a:ext cx="566257" cy="538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9089550" y="2089788"/>
            <a:ext cx="9797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IN" altLang="zh-CN" sz="2400" i="1" baseline="-25000" dirty="0" err="1" smtClean="0"/>
              <a:t>ename</a:t>
            </a:r>
            <a:endParaRPr lang="en-US" sz="24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9353522" y="2744147"/>
            <a:ext cx="1" cy="606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722750" y="5943697"/>
            <a:ext cx="145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(File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Scan)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36491" y="5903746"/>
            <a:ext cx="145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(File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Scan)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83950" y="3846077"/>
            <a:ext cx="2497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F89E4"/>
                </a:solidFill>
              </a:rPr>
              <a:t>(Scan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&amp;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write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to</a:t>
            </a:r>
            <a:r>
              <a:rPr lang="zh-CN" altLang="en-US" sz="2400" dirty="0">
                <a:solidFill>
                  <a:srgbClr val="0F89E4"/>
                </a:solidFill>
              </a:rPr>
              <a:t> </a:t>
            </a:r>
            <a:r>
              <a:rPr lang="en-US" altLang="zh-CN" sz="2400" dirty="0">
                <a:solidFill>
                  <a:srgbClr val="0F89E4"/>
                </a:solidFill>
              </a:rPr>
              <a:t>T)</a:t>
            </a:r>
            <a:endParaRPr lang="en-US" sz="2400" dirty="0">
              <a:solidFill>
                <a:srgbClr val="0F89E4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60296" y="3063886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(Hash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Join)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1800" y="3681127"/>
            <a:ext cx="724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V.S.</a:t>
            </a:r>
            <a:endParaRPr lang="en-US" sz="2800" b="1" dirty="0"/>
          </a:p>
        </p:txBody>
      </p:sp>
      <p:sp>
        <p:nvSpPr>
          <p:cNvPr id="49" name="Rectangle 48"/>
          <p:cNvSpPr/>
          <p:nvPr/>
        </p:nvSpPr>
        <p:spPr>
          <a:xfrm>
            <a:off x="7743235" y="4010127"/>
            <a:ext cx="13877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ym typeface="Symbol" pitchFamily="18" charset="2"/>
              </a:rPr>
              <a:t></a:t>
            </a:r>
            <a:r>
              <a:rPr lang="en-US" altLang="zh-CN" sz="2400" i="1" baseline="-25000" dirty="0" err="1">
                <a:sym typeface="Symbol" pitchFamily="18" charset="2"/>
              </a:rPr>
              <a:t>dept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>
                <a:sym typeface="Symbol" pitchFamily="18" charset="2"/>
              </a:rPr>
              <a:t>=</a:t>
            </a:r>
            <a:r>
              <a:rPr lang="zh-CN" altLang="en-US" sz="2400" i="1" baseline="-25000" dirty="0">
                <a:sym typeface="Symbol" pitchFamily="18" charset="2"/>
              </a:rPr>
              <a:t> </a:t>
            </a:r>
            <a:r>
              <a:rPr lang="en-US" altLang="zh-CN" sz="2400" i="1" baseline="-25000" dirty="0" smtClean="0">
                <a:sym typeface="Symbol" pitchFamily="18" charset="2"/>
              </a:rPr>
              <a:t>‘</a:t>
            </a:r>
            <a:r>
              <a:rPr lang="en-IN" altLang="zh-CN" sz="2400" i="1" baseline="-25000" dirty="0" smtClean="0">
                <a:sym typeface="Symbol" pitchFamily="18" charset="2"/>
              </a:rPr>
              <a:t>Toy’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668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Physical Database Design: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Physical database design must be guided by the nature of the data and its intended use</a:t>
            </a:r>
          </a:p>
          <a:p>
            <a:r>
              <a:rPr lang="en-IN" dirty="0" smtClean="0"/>
              <a:t>Understand the typical workload that the database must support</a:t>
            </a:r>
          </a:p>
          <a:p>
            <a:r>
              <a:rPr lang="en-IN" b="1" dirty="0" smtClean="0"/>
              <a:t>Workload description</a:t>
            </a:r>
            <a:r>
              <a:rPr lang="en-IN" dirty="0" smtClean="0"/>
              <a:t> and </a:t>
            </a:r>
            <a:r>
              <a:rPr lang="en-IN" b="1" dirty="0" smtClean="0"/>
              <a:t>user’s performance requirements</a:t>
            </a:r>
            <a:r>
              <a:rPr lang="en-IN" dirty="0" smtClean="0"/>
              <a:t> form the basis of physical database design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72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Workload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Workload description include</a:t>
            </a:r>
          </a:p>
          <a:p>
            <a:pPr lvl="1"/>
            <a:r>
              <a:rPr lang="en-IN" altLang="en-US" dirty="0" smtClean="0">
                <a:latin typeface="Times New Roman" panose="02020603050405020304" pitchFamily="18" charset="0"/>
              </a:rPr>
              <a:t>List of queries, their frequency</a:t>
            </a:r>
          </a:p>
          <a:p>
            <a:pPr lvl="1"/>
            <a:r>
              <a:rPr lang="en-IN" altLang="en-US" dirty="0" smtClean="0">
                <a:latin typeface="Times New Roman" panose="02020603050405020304" pitchFamily="18" charset="0"/>
              </a:rPr>
              <a:t>List of updates and their frequency</a:t>
            </a:r>
          </a:p>
          <a:p>
            <a:r>
              <a:rPr lang="en-IN" altLang="en-US" dirty="0" smtClean="0">
                <a:latin typeface="Times New Roman" panose="02020603050405020304" pitchFamily="18" charset="0"/>
              </a:rPr>
              <a:t>Further for each query, identify</a:t>
            </a:r>
          </a:p>
          <a:p>
            <a:pPr lvl="1"/>
            <a:r>
              <a:rPr lang="en-US" altLang="en-US" dirty="0" smtClean="0">
                <a:latin typeface="Times New Roman" panose="02020603050405020304" pitchFamily="18" charset="0"/>
              </a:rPr>
              <a:t>Relations accessed</a:t>
            </a:r>
          </a:p>
          <a:p>
            <a:pPr lvl="1"/>
            <a:r>
              <a:rPr lang="en-US" altLang="en-US" dirty="0" smtClean="0">
                <a:latin typeface="Times New Roman" panose="02020603050405020304" pitchFamily="18" charset="0"/>
              </a:rPr>
              <a:t>Attributes retained in select clause</a:t>
            </a:r>
          </a:p>
          <a:p>
            <a:pPr lvl="1"/>
            <a:r>
              <a:rPr lang="en-US" altLang="en-US" dirty="0" smtClean="0">
                <a:latin typeface="Times New Roman" panose="02020603050405020304" pitchFamily="18" charset="0"/>
              </a:rPr>
              <a:t>Attributes with selection or join conditions expressed</a:t>
            </a: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Similarly, for each update identify 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Attributes with selection or join conditions expressed</a:t>
            </a:r>
          </a:p>
          <a:p>
            <a:pPr lvl="1"/>
            <a:r>
              <a:rPr lang="en-US" altLang="en-US" dirty="0" smtClean="0">
                <a:latin typeface="Times New Roman" panose="02020603050405020304" pitchFamily="18" charset="0"/>
              </a:rPr>
              <a:t>Type of update (INSERT, DELETE or UPDATE)</a:t>
            </a:r>
          </a:p>
          <a:p>
            <a:pPr lvl="1"/>
            <a:r>
              <a:rPr lang="en-US" altLang="en-US" dirty="0" smtClean="0">
                <a:latin typeface="Times New Roman" panose="02020603050405020304" pitchFamily="18" charset="0"/>
              </a:rPr>
              <a:t>Fields modified by the update</a:t>
            </a:r>
          </a:p>
          <a:p>
            <a:pPr lvl="1"/>
            <a:endParaRPr lang="en-US" altLang="en-US" dirty="0"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66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D0784857D204FADBBCDC6481DFF13" ma:contentTypeVersion="10" ma:contentTypeDescription="Create a new document." ma:contentTypeScope="" ma:versionID="7cf02ebc009cede2e20c79887c133bbd">
  <xsd:schema xmlns:xsd="http://www.w3.org/2001/XMLSchema" xmlns:xs="http://www.w3.org/2001/XMLSchema" xmlns:p="http://schemas.microsoft.com/office/2006/metadata/properties" xmlns:ns2="362d7be3-209d-4ae5-945a-4a012edc8ddb" xmlns:ns3="f57e7745-8acd-416b-a653-0be3f1256422" targetNamespace="http://schemas.microsoft.com/office/2006/metadata/properties" ma:root="true" ma:fieldsID="4d2ca7dde9c0cb770d740ad695a83966" ns2:_="" ns3:_="">
    <xsd:import namespace="362d7be3-209d-4ae5-945a-4a012edc8ddb"/>
    <xsd:import namespace="f57e7745-8acd-416b-a653-0be3f12564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d7be3-209d-4ae5-945a-4a012edc8d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e7745-8acd-416b-a653-0be3f12564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642B55-8690-4D6D-B035-76484815230A}"/>
</file>

<file path=customXml/itemProps2.xml><?xml version="1.0" encoding="utf-8"?>
<ds:datastoreItem xmlns:ds="http://schemas.openxmlformats.org/officeDocument/2006/customXml" ds:itemID="{24AB6A91-7F99-4454-80A9-3E66344C0851}"/>
</file>

<file path=customXml/itemProps3.xml><?xml version="1.0" encoding="utf-8"?>
<ds:datastoreItem xmlns:ds="http://schemas.openxmlformats.org/officeDocument/2006/customXml" ds:itemID="{E9FE4BB4-4465-49CA-AC8F-4CEFDFAC2C5B}"/>
</file>

<file path=docProps/app.xml><?xml version="1.0" encoding="utf-8"?>
<Properties xmlns="http://schemas.openxmlformats.org/officeDocument/2006/extended-properties" xmlns:vt="http://schemas.openxmlformats.org/officeDocument/2006/docPropsVTypes">
  <TotalTime>14906</TotalTime>
  <Words>2374</Words>
  <Application>Microsoft Office PowerPoint</Application>
  <PresentationFormat>Widescreen</PresentationFormat>
  <Paragraphs>575</Paragraphs>
  <Slides>38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2" baseType="lpstr">
      <vt:lpstr>Arial</vt:lpstr>
      <vt:lpstr>Book Antiqua</vt:lpstr>
      <vt:lpstr>Calibri</vt:lpstr>
      <vt:lpstr>Calibri Light</vt:lpstr>
      <vt:lpstr>Cambria</vt:lpstr>
      <vt:lpstr>Cambria Math</vt:lpstr>
      <vt:lpstr>等线</vt:lpstr>
      <vt:lpstr>等线 Light</vt:lpstr>
      <vt:lpstr>Mangal</vt:lpstr>
      <vt:lpstr>Monotype Sorts</vt:lpstr>
      <vt:lpstr>Symbol</vt:lpstr>
      <vt:lpstr>Times New Roman</vt:lpstr>
      <vt:lpstr>Wingdings</vt:lpstr>
      <vt:lpstr>Office Theme</vt:lpstr>
      <vt:lpstr>Physical Database Design and Tuning</vt:lpstr>
      <vt:lpstr>Announcements </vt:lpstr>
      <vt:lpstr>Lecture plan</vt:lpstr>
      <vt:lpstr>Query Processing Steps</vt:lpstr>
      <vt:lpstr>Logical Optimization</vt:lpstr>
      <vt:lpstr>Logical Optimization</vt:lpstr>
      <vt:lpstr>Physical Optimization</vt:lpstr>
      <vt:lpstr>Physical Database Design: Introduction</vt:lpstr>
      <vt:lpstr>Database Workload</vt:lpstr>
      <vt:lpstr>Decisions to Make</vt:lpstr>
      <vt:lpstr>Index</vt:lpstr>
      <vt:lpstr>Example 1: Index on empid</vt:lpstr>
      <vt:lpstr>Example 2: Index on age</vt:lpstr>
      <vt:lpstr>Index Organization</vt:lpstr>
      <vt:lpstr>B+-Tree</vt:lpstr>
      <vt:lpstr>B+ Tree Example</vt:lpstr>
      <vt:lpstr>B+ Tree</vt:lpstr>
      <vt:lpstr>Hashing </vt:lpstr>
      <vt:lpstr>PowerPoint Presentation</vt:lpstr>
      <vt:lpstr>Hashing Index: Pros and Cons</vt:lpstr>
      <vt:lpstr>Clustered Index</vt:lpstr>
      <vt:lpstr>Non-Clustered Index</vt:lpstr>
      <vt:lpstr>Dense  Index</vt:lpstr>
      <vt:lpstr>Sparse Index</vt:lpstr>
      <vt:lpstr>Creating Indexes in SQL</vt:lpstr>
      <vt:lpstr>Index Selection</vt:lpstr>
      <vt:lpstr>Issues in Index Selection (1/3)</vt:lpstr>
      <vt:lpstr>Issues in Index Selection (2/3)</vt:lpstr>
      <vt:lpstr>Issues in Index Selection (3/3)</vt:lpstr>
      <vt:lpstr>Basic Index Selection Guidelines</vt:lpstr>
      <vt:lpstr>Example 3</vt:lpstr>
      <vt:lpstr>Example 3 (contd)</vt:lpstr>
      <vt:lpstr>Example 4:</vt:lpstr>
      <vt:lpstr>Example 4:</vt:lpstr>
      <vt:lpstr>Example 4:</vt:lpstr>
      <vt:lpstr>Example 4:</vt:lpstr>
      <vt:lpstr>Example 4: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Ashok Singh Sairam</cp:lastModifiedBy>
  <cp:revision>455</cp:revision>
  <dcterms:created xsi:type="dcterms:W3CDTF">2020-08-05T04:35:17Z</dcterms:created>
  <dcterms:modified xsi:type="dcterms:W3CDTF">2021-11-02T12:53:08Z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0x010100ABCD0784857D204FADBBCDC6481DFF13</vt:lpwstr>
  </property>
</Properties>
</file>