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taskpanes.xml" ContentType="application/vnd.ms-office.webextensiontaskpanes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webextensions/webextension1.xml" ContentType="application/vnd.ms-office.webextension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40" r:id="rId3"/>
    <p:sldId id="408" r:id="rId4"/>
    <p:sldId id="396" r:id="rId5"/>
    <p:sldId id="397" r:id="rId6"/>
    <p:sldId id="398" r:id="rId7"/>
    <p:sldId id="399" r:id="rId8"/>
    <p:sldId id="430" r:id="rId9"/>
    <p:sldId id="431" r:id="rId10"/>
    <p:sldId id="419" r:id="rId11"/>
    <p:sldId id="409" r:id="rId12"/>
    <p:sldId id="410" r:id="rId13"/>
    <p:sldId id="411" r:id="rId14"/>
    <p:sldId id="413" r:id="rId15"/>
    <p:sldId id="420" r:id="rId16"/>
    <p:sldId id="422" r:id="rId17"/>
    <p:sldId id="425" r:id="rId18"/>
    <p:sldId id="423" r:id="rId19"/>
    <p:sldId id="4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6536" autoAdjust="0"/>
  </p:normalViewPr>
  <p:slideViewPr>
    <p:cSldViewPr snapToGrid="0">
      <p:cViewPr varScale="1">
        <p:scale>
          <a:sx n="64" d="100"/>
          <a:sy n="64" d="100"/>
        </p:scale>
        <p:origin x="13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7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9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4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1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4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6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396" y="490441"/>
            <a:ext cx="9586332" cy="1776954"/>
          </a:xfrm>
        </p:spPr>
        <p:txBody>
          <a:bodyPr>
            <a:normAutofit/>
          </a:bodyPr>
          <a:lstStyle/>
          <a:p>
            <a:r>
              <a:rPr lang="en-IN" dirty="0" smtClean="0"/>
              <a:t>Physical Database Design and Tuning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728" y="434134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53652" y="2267395"/>
            <a:ext cx="1386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  <a:ea typeface="+mj-ea"/>
                <a:cs typeface="+mj-cs"/>
              </a:rPr>
              <a:t>Part II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Join Operation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does DBMS join two tables?</a:t>
            </a:r>
          </a:p>
          <a:p>
            <a:r>
              <a:rPr lang="en-IN" dirty="0" smtClean="0"/>
              <a:t>Join operation is the primary means of combining information from two or more relations</a:t>
            </a:r>
          </a:p>
          <a:p>
            <a:r>
              <a:rPr lang="en-IN" dirty="0" smtClean="0"/>
              <a:t>Join operation can be defined as a cross-product followed by selections and projections</a:t>
            </a:r>
          </a:p>
          <a:p>
            <a:r>
              <a:rPr lang="en-IN" dirty="0" smtClean="0"/>
              <a:t>Typically the result of a cross-product is much larger than that of a join</a:t>
            </a:r>
          </a:p>
          <a:p>
            <a:pPr lvl="1"/>
            <a:r>
              <a:rPr lang="en-IN" dirty="0" smtClean="0"/>
              <a:t>The idea is to implement joins without materializing the underlying cross product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3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examine three join algorithms</a:t>
            </a:r>
          </a:p>
          <a:p>
            <a:pPr lvl="1"/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 smtClean="0"/>
              <a:t>Sort-merge</a:t>
            </a:r>
            <a:r>
              <a:rPr lang="zh-CN" altLang="en-US" dirty="0" smtClean="0"/>
              <a:t> </a:t>
            </a:r>
            <a:r>
              <a:rPr lang="en-US" altLang="zh-CN" dirty="0"/>
              <a:t>join</a:t>
            </a:r>
            <a:endParaRPr lang="en-US" dirty="0"/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Nested Loops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968297" y="1690688"/>
                <a:ext cx="6498383" cy="11977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400" dirty="0"/>
                  <a:t>For each tuple 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R do</a:t>
                </a:r>
              </a:p>
              <a:p>
                <a:pPr eaLnBrk="0" hangingPunct="0"/>
                <a:r>
                  <a:rPr lang="en-US" sz="2400" dirty="0"/>
                  <a:t>	for each tuple 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S do</a:t>
                </a:r>
              </a:p>
              <a:p>
                <a:pPr eaLnBrk="0" hangingPunct="0"/>
                <a:r>
                  <a:rPr lang="en-US" sz="2400" dirty="0"/>
                  <a:t>		if </a:t>
                </a:r>
                <a:r>
                  <a:rPr lang="en-US" sz="2400" dirty="0" err="1"/>
                  <a:t>r.A</a:t>
                </a:r>
                <a:r>
                  <a:rPr lang="en-US" sz="2400" dirty="0"/>
                  <a:t> == </a:t>
                </a:r>
                <a:r>
                  <a:rPr lang="en-US" sz="2400" dirty="0" err="1" smtClean="0"/>
                  <a:t>s.B</a:t>
                </a:r>
                <a:r>
                  <a:rPr lang="en-US" sz="2400" baseline="-100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then add &lt;r, s&gt; to result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297" y="1690688"/>
                <a:ext cx="6498383" cy="1197764"/>
              </a:xfrm>
              <a:prstGeom prst="rect">
                <a:avLst/>
              </a:prstGeom>
              <a:blipFill>
                <a:blip r:embed="rId2"/>
                <a:stretch>
                  <a:fillRect l="-1501" t="-4061" r="-94" b="-106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8297" y="3016251"/>
            <a:ext cx="7162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9538" indent="-109538">
              <a:buFontTx/>
              <a:buChar char="•"/>
            </a:pPr>
            <a:r>
              <a:rPr lang="en-US" sz="2400" dirty="0"/>
              <a:t>Scan the outer relation R.</a:t>
            </a:r>
          </a:p>
          <a:p>
            <a:pPr marL="109538" indent="-109538">
              <a:buFontTx/>
              <a:buChar char="•"/>
            </a:pPr>
            <a:r>
              <a:rPr lang="en-US" sz="2400" dirty="0"/>
              <a:t>For each tuple r in R, scan the entire inner relation S.</a:t>
            </a:r>
          </a:p>
          <a:p>
            <a:pPr marL="109538" indent="-109538">
              <a:buFontTx/>
              <a:buChar char="•"/>
            </a:pPr>
            <a:r>
              <a:rPr lang="en-US" sz="2400" dirty="0"/>
              <a:t>Ignore CPU cost and cost for writing result to disk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58495" y="4344379"/>
            <a:ext cx="55876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R has M pages with P</a:t>
            </a:r>
            <a:r>
              <a:rPr lang="en-US" sz="2400" baseline="-25000" dirty="0"/>
              <a:t>R</a:t>
            </a:r>
            <a:r>
              <a:rPr lang="en-US" sz="2400" dirty="0"/>
              <a:t> tuples per page.</a:t>
            </a:r>
          </a:p>
          <a:p>
            <a:r>
              <a:rPr lang="en-US" sz="2400" dirty="0"/>
              <a:t>S has N pages with P</a:t>
            </a:r>
            <a:r>
              <a:rPr lang="en-US" sz="2400" baseline="-25000" dirty="0"/>
              <a:t>S</a:t>
            </a:r>
            <a:r>
              <a:rPr lang="en-US" sz="2400" dirty="0"/>
              <a:t> tuples per page.</a:t>
            </a:r>
          </a:p>
          <a:p>
            <a:endParaRPr lang="en-US" sz="2400" dirty="0"/>
          </a:p>
          <a:p>
            <a:r>
              <a:rPr lang="en-US" sz="2400" dirty="0"/>
              <a:t>Nested loop join cost = M+M*P</a:t>
            </a:r>
            <a:r>
              <a:rPr lang="en-US" sz="2400" baseline="-25000" dirty="0"/>
              <a:t>R</a:t>
            </a:r>
            <a:r>
              <a:rPr lang="en-US" sz="2400" dirty="0"/>
              <a:t>*N.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44300" y="6019800"/>
            <a:ext cx="19997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Cost to scan R.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5207898" y="5877178"/>
            <a:ext cx="872805" cy="218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757316" y="1115124"/>
            <a:ext cx="914400" cy="1219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757316" y="734124"/>
            <a:ext cx="1038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9757316" y="2334324"/>
            <a:ext cx="914400" cy="1219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9757316" y="3553524"/>
            <a:ext cx="914400" cy="11430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10062116" y="48489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601741" y="5410576"/>
            <a:ext cx="119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Output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9833513" y="2401232"/>
            <a:ext cx="76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1 page for S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9833513" y="1334432"/>
            <a:ext cx="76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1 page for R</a:t>
            </a:r>
          </a:p>
        </p:txBody>
      </p:sp>
    </p:spTree>
    <p:extLst>
      <p:ext uri="{BB962C8B-B14F-4D97-AF65-F5344CB8AC3E}">
        <p14:creationId xmlns:p14="http://schemas.microsoft.com/office/powerpoint/2010/main" val="398428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mic Sans MS" pitchFamily="66" charset="0"/>
              </a:rPr>
              <a:t>What is the I/O cost for                                        using a simple nested loops join?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Reserves: </a:t>
            </a:r>
            <a:r>
              <a:rPr lang="en-US" sz="2000" dirty="0">
                <a:latin typeface="Comic Sans MS" pitchFamily="66" charset="0"/>
              </a:rPr>
              <a:t>1000 pages, 100 records/page, 50 bytes/record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Sailors: </a:t>
            </a:r>
            <a:r>
              <a:rPr lang="en-US" sz="2000" dirty="0">
                <a:latin typeface="Comic Sans MS" pitchFamily="66" charset="0"/>
              </a:rPr>
              <a:t>500 pages, 80 records/page, 40 bytes/record</a:t>
            </a:r>
          </a:p>
          <a:p>
            <a:r>
              <a:rPr lang="en-US" sz="2400" dirty="0">
                <a:latin typeface="Comic Sans MS" pitchFamily="66" charset="0"/>
              </a:rPr>
              <a:t>Ignore the cost of writing the results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74712"/>
              </p:ext>
            </p:extLst>
          </p:nvPr>
        </p:nvGraphicFramePr>
        <p:xfrm>
          <a:off x="4794864" y="1760310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460160" imgH="228600" progId="">
                  <p:embed/>
                </p:oleObj>
              </mc:Choice>
              <mc:Fallback>
                <p:oleObj name="Equation" r:id="rId4" imgW="1460160" imgH="228600" progId="">
                  <p:embed/>
                  <p:pic>
                    <p:nvPicPr>
                      <p:cNvPr id="181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864" y="1760310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5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mic Sans MS" pitchFamily="66" charset="0"/>
              </a:rPr>
              <a:t>What is the I/O cost for                                        using a simple nested loops join?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Reserves: </a:t>
            </a:r>
            <a:r>
              <a:rPr lang="en-US" sz="2000" dirty="0">
                <a:latin typeface="Comic Sans MS" pitchFamily="66" charset="0"/>
              </a:rPr>
              <a:t>1000 pages, 100 records/page, 50 bytes/record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Sailors: </a:t>
            </a:r>
            <a:r>
              <a:rPr lang="en-US" sz="2000" dirty="0">
                <a:latin typeface="Comic Sans MS" pitchFamily="66" charset="0"/>
              </a:rPr>
              <a:t>500 pages, 80 records/page, </a:t>
            </a:r>
            <a:r>
              <a:rPr lang="en-US" sz="2000" dirty="0" smtClean="0">
                <a:latin typeface="Comic Sans MS" pitchFamily="66" charset="0"/>
              </a:rPr>
              <a:t>40 </a:t>
            </a:r>
            <a:r>
              <a:rPr lang="en-US" sz="2000" dirty="0">
                <a:latin typeface="Comic Sans MS" pitchFamily="66" charset="0"/>
              </a:rPr>
              <a:t>bytes/record</a:t>
            </a:r>
          </a:p>
          <a:p>
            <a:r>
              <a:rPr lang="en-US" sz="2400" dirty="0">
                <a:latin typeface="Comic Sans MS" pitchFamily="66" charset="0"/>
              </a:rPr>
              <a:t>Ignore the cost of writing the results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12122"/>
              </p:ext>
            </p:extLst>
          </p:nvPr>
        </p:nvGraphicFramePr>
        <p:xfrm>
          <a:off x="4834053" y="1786909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1460160" imgH="228600" progId="">
                  <p:embed/>
                </p:oleObj>
              </mc:Choice>
              <mc:Fallback>
                <p:oleObj name="Equation" r:id="rId4" imgW="1460160" imgH="228600" progId="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053" y="1786909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29629" y="3845359"/>
            <a:ext cx="912913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Answer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If 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Reserves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is the outer relation,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I/O cost =  1000 + 100,000*500 = 50,001,000 I/</a:t>
            </a:r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Os</a:t>
            </a:r>
            <a:endParaRPr lang="en-US" sz="2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If 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Sailors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is the outer relation,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I/O cost = 500 + 40,000*1000 = 40,000,500 I/</a:t>
            </a:r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Os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629" y="5451468"/>
            <a:ext cx="8716537" cy="39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2400" dirty="0">
                <a:solidFill>
                  <a:schemeClr val="accent2"/>
                </a:solidFill>
                <a:latin typeface="Comic Sans MS" pitchFamily="66" charset="0"/>
              </a:rPr>
              <a:t>Improvement: Use Page-oriented operations</a:t>
            </a:r>
          </a:p>
        </p:txBody>
      </p:sp>
    </p:spTree>
    <p:extLst>
      <p:ext uri="{BB962C8B-B14F-4D97-AF65-F5344CB8AC3E}">
        <p14:creationId xmlns:p14="http://schemas.microsoft.com/office/powerpoint/2010/main" val="19645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Nested Loop: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 smtClean="0"/>
              <a:t>Refinement: Use page oriented operations</a:t>
            </a:r>
          </a:p>
          <a:p>
            <a:pPr lvl="1"/>
            <a:r>
              <a:rPr lang="en-IN" dirty="0">
                <a:solidFill>
                  <a:schemeClr val="accent2"/>
                </a:solidFill>
                <a:latin typeface="Comic Sans MS" pitchFamily="66" charset="0"/>
              </a:rPr>
              <a:t>Cost: M + M x N</a:t>
            </a:r>
            <a:r>
              <a:rPr lang="en-IN" dirty="0" smtClean="0"/>
              <a:t>, where </a:t>
            </a:r>
            <a:r>
              <a:rPr lang="en-IN" dirty="0">
                <a:solidFill>
                  <a:schemeClr val="accent2"/>
                </a:solidFill>
                <a:latin typeface="Comic Sans MS" pitchFamily="66" charset="0"/>
              </a:rPr>
              <a:t>M</a:t>
            </a:r>
            <a:r>
              <a:rPr lang="en-IN" dirty="0" smtClean="0"/>
              <a:t> and </a:t>
            </a:r>
            <a:r>
              <a:rPr lang="en-IN" dirty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IN" dirty="0" smtClean="0"/>
              <a:t> are the pages of relation </a:t>
            </a:r>
            <a:r>
              <a:rPr lang="en-IN" dirty="0">
                <a:solidFill>
                  <a:schemeClr val="accent2"/>
                </a:solidFill>
                <a:latin typeface="Comic Sans MS" pitchFamily="66" charset="0"/>
              </a:rPr>
              <a:t>R </a:t>
            </a:r>
            <a:r>
              <a:rPr lang="en-IN" dirty="0" smtClean="0"/>
              <a:t>and </a:t>
            </a:r>
            <a:r>
              <a:rPr lang="en-IN" dirty="0">
                <a:solidFill>
                  <a:schemeClr val="accent2"/>
                </a:solidFill>
                <a:latin typeface="Comic Sans MS" pitchFamily="66" charset="0"/>
              </a:rPr>
              <a:t>S</a:t>
            </a:r>
            <a:r>
              <a:rPr lang="en-IN" dirty="0" smtClean="0"/>
              <a:t> respectively</a:t>
            </a:r>
          </a:p>
          <a:p>
            <a:pPr lvl="1"/>
            <a:r>
              <a:rPr lang="en-IN" dirty="0" smtClean="0"/>
              <a:t>In Ex. 1, Cost, if Reserves is the outer table</a:t>
            </a:r>
          </a:p>
          <a:p>
            <a:pPr marL="914400" lvl="2" indent="0">
              <a:buNone/>
            </a:pPr>
            <a:r>
              <a:rPr lang="en-IN" sz="2400" dirty="0">
                <a:solidFill>
                  <a:schemeClr val="accent2"/>
                </a:solidFill>
                <a:latin typeface="Comic Sans MS" pitchFamily="66" charset="0"/>
              </a:rPr>
              <a:t>1000 + 1000 x 500</a:t>
            </a:r>
          </a:p>
          <a:p>
            <a:pPr lvl="1"/>
            <a:r>
              <a:rPr lang="en-IN" dirty="0"/>
              <a:t>In Ex. 1, Cost, if </a:t>
            </a:r>
            <a:r>
              <a:rPr lang="en-IN" dirty="0" smtClean="0"/>
              <a:t>Sailors </a:t>
            </a:r>
            <a:r>
              <a:rPr lang="en-IN" dirty="0"/>
              <a:t>is the outer table</a:t>
            </a:r>
          </a:p>
          <a:p>
            <a:pPr marL="457200" lvl="1" indent="0">
              <a:buNone/>
            </a:pPr>
            <a:r>
              <a:rPr lang="en-IN" dirty="0" smtClean="0"/>
              <a:t>       </a:t>
            </a:r>
            <a:r>
              <a:rPr lang="en-IN" dirty="0">
                <a:solidFill>
                  <a:schemeClr val="accent2"/>
                </a:solidFill>
                <a:latin typeface="Comic Sans MS" pitchFamily="66" charset="0"/>
              </a:rPr>
              <a:t>500 + 500 x 1000</a:t>
            </a:r>
          </a:p>
          <a:p>
            <a:r>
              <a:rPr lang="en-IN" dirty="0" smtClean="0"/>
              <a:t>Conclusions</a:t>
            </a:r>
          </a:p>
          <a:p>
            <a:pPr lvl="1"/>
            <a:r>
              <a:rPr lang="en-IN" dirty="0" smtClean="0"/>
              <a:t>Page-oriented operations result in improvement by a factor P</a:t>
            </a:r>
            <a:r>
              <a:rPr lang="en-IN" baseline="-25000" dirty="0" smtClean="0"/>
              <a:t>R</a:t>
            </a:r>
          </a:p>
          <a:p>
            <a:pPr lvl="1"/>
            <a:r>
              <a:rPr lang="en-IN" dirty="0" smtClean="0"/>
              <a:t>Choose the outer relation to be smaller of the two relations</a:t>
            </a:r>
          </a:p>
          <a:p>
            <a:pPr lvl="2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Sort-Merge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04" y="1700351"/>
            <a:ext cx="7457549" cy="4351338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Sort R and S on the join attribute, then scan them to do a ``merge’’ (on join col.), and output result tuples.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/>
              <a:t>Advance scan of R until current tuple </a:t>
            </a:r>
            <a:endParaRPr lang="en-US" dirty="0" smtClean="0"/>
          </a:p>
          <a:p>
            <a:pPr marL="457200" lvl="1" indent="0">
              <a:spcBef>
                <a:spcPct val="20000"/>
              </a:spcBef>
              <a:buSzPct val="7500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R.i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 &gt;= current tuple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S.j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spcBef>
                <a:spcPct val="20000"/>
              </a:spcBef>
              <a:buSzPct val="75000"/>
              <a:buNone/>
            </a:pPr>
            <a:r>
              <a:rPr lang="en-US" dirty="0"/>
              <a:t> </a:t>
            </a:r>
            <a:r>
              <a:rPr lang="en-US" dirty="0" smtClean="0"/>
              <a:t>   then </a:t>
            </a:r>
            <a:r>
              <a:rPr lang="en-US" dirty="0"/>
              <a:t>advance scan of S until current </a:t>
            </a:r>
            <a:endParaRPr lang="en-US" dirty="0" smtClean="0"/>
          </a:p>
          <a:p>
            <a:pPr marL="457200" lvl="1" indent="0">
              <a:spcBef>
                <a:spcPct val="20000"/>
              </a:spcBef>
              <a:buSzPct val="7500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S.j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 &gt;= current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R.i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spcBef>
                <a:spcPct val="20000"/>
              </a:spcBef>
              <a:buSzPct val="75000"/>
              <a:buNone/>
            </a:pPr>
            <a:r>
              <a:rPr lang="en-US" dirty="0"/>
              <a:t> </a:t>
            </a:r>
            <a:r>
              <a:rPr lang="en-US" dirty="0" smtClean="0"/>
              <a:t>   do </a:t>
            </a:r>
            <a:r>
              <a:rPr lang="en-US" dirty="0"/>
              <a:t>this until current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R.i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 = current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S.j</a:t>
            </a:r>
            <a:r>
              <a:rPr lang="en-US" dirty="0"/>
              <a:t>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/>
              <a:t>At this point, all R tuples with same value in </a:t>
            </a:r>
            <a:r>
              <a:rPr lang="en-US" dirty="0" err="1"/>
              <a:t>R.i</a:t>
            </a:r>
            <a:r>
              <a:rPr lang="en-US" dirty="0"/>
              <a:t> (</a:t>
            </a:r>
            <a:r>
              <a:rPr lang="en-US" i="1" dirty="0"/>
              <a:t>current R partition</a:t>
            </a:r>
            <a:r>
              <a:rPr lang="en-US" dirty="0"/>
              <a:t>) and all S tuples with same value in </a:t>
            </a:r>
            <a:r>
              <a:rPr lang="en-US" dirty="0" err="1"/>
              <a:t>S.j</a:t>
            </a:r>
            <a:r>
              <a:rPr lang="en-US" dirty="0"/>
              <a:t> (</a:t>
            </a:r>
            <a:r>
              <a:rPr lang="en-US" i="1" dirty="0"/>
              <a:t>current S </a:t>
            </a:r>
            <a:r>
              <a:rPr lang="en-US" i="1" dirty="0" err="1"/>
              <a:t>partiton</a:t>
            </a:r>
            <a:r>
              <a:rPr lang="en-US" dirty="0"/>
              <a:t>) </a:t>
            </a:r>
            <a:r>
              <a:rPr lang="en-US" i="1" u="sng" dirty="0"/>
              <a:t>match</a:t>
            </a:r>
            <a:r>
              <a:rPr lang="en-US" dirty="0"/>
              <a:t>;  </a:t>
            </a:r>
          </a:p>
          <a:p>
            <a:pPr lvl="2">
              <a:spcBef>
                <a:spcPct val="20000"/>
              </a:spcBef>
              <a:buSzPct val="75000"/>
              <a:buFontTx/>
              <a:buChar char="–"/>
            </a:pP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output &lt;r, s&gt; for all pairs of such tuples</a:t>
            </a:r>
            <a:r>
              <a:rPr lang="en-US" dirty="0"/>
              <a:t>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/>
              <a:t>Then resume scanning R and 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942709" y="23622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2253" y="2296180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</a:t>
            </a:r>
            <a:endParaRPr lang="en-US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561709" y="2547610"/>
            <a:ext cx="314372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42709" y="255779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42709" y="27432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42709" y="28956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42709" y="30480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42709" y="324359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52453" y="247141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52453" y="25908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52453" y="27432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52453" y="28956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52453" y="30480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52453" y="32004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47517" y="1991380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952625" y="2286000"/>
            <a:ext cx="295228" cy="248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937947" y="39624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37947" y="415799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37947" y="43434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37947" y="44958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37947" y="464820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37947" y="4843790"/>
            <a:ext cx="614362" cy="18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47691" y="407161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947691" y="41910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47691" y="43434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947691" y="44958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47691" y="46482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7691" y="4800600"/>
            <a:ext cx="995362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057197" y="33528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257253" y="34290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85653" y="5562600"/>
            <a:ext cx="212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sorted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049314" y="146963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284504" y="1429078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77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Illustration: Sort-Merge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8156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Sort</a:t>
            </a:r>
            <a:r>
              <a:rPr lang="en-IN" dirty="0" smtClean="0"/>
              <a:t>: Sailors and Reserves table sorted by </a:t>
            </a:r>
            <a:r>
              <a:rPr lang="en-IN" dirty="0" err="1" smtClean="0"/>
              <a:t>sid</a:t>
            </a:r>
            <a:endParaRPr lang="en-IN" dirty="0" smtClean="0"/>
          </a:p>
          <a:p>
            <a:r>
              <a:rPr lang="en-IN" b="1" dirty="0" smtClean="0"/>
              <a:t>Merge</a:t>
            </a:r>
            <a:r>
              <a:rPr lang="en-IN" dirty="0" smtClean="0"/>
              <a:t>: </a:t>
            </a:r>
          </a:p>
          <a:p>
            <a:pPr marL="914400" lvl="1" indent="-457200">
              <a:buAutoNum type="alphaLcParenBoth"/>
            </a:pPr>
            <a:r>
              <a:rPr lang="en-IN" dirty="0" smtClean="0"/>
              <a:t>Scan Sailors, since its current </a:t>
            </a:r>
            <a:r>
              <a:rPr lang="en-IN" dirty="0" err="1" smtClean="0"/>
              <a:t>sid</a:t>
            </a:r>
            <a:r>
              <a:rPr lang="en-IN" dirty="0" smtClean="0"/>
              <a:t> value (22) is less than that of </a:t>
            </a:r>
            <a:r>
              <a:rPr lang="en-IN" dirty="0" err="1" smtClean="0"/>
              <a:t>Reseves</a:t>
            </a:r>
            <a:r>
              <a:rPr lang="en-IN" dirty="0" smtClean="0"/>
              <a:t> (28)</a:t>
            </a:r>
          </a:p>
          <a:p>
            <a:pPr marL="914400" lvl="1" indent="-457200">
              <a:buAutoNum type="alphaLcParenBoth"/>
            </a:pPr>
            <a:r>
              <a:rPr lang="en-IN" dirty="0" smtClean="0"/>
              <a:t>The second sailors tuple </a:t>
            </a:r>
            <a:r>
              <a:rPr lang="en-IN" dirty="0" err="1" smtClean="0"/>
              <a:t>sid</a:t>
            </a:r>
            <a:r>
              <a:rPr lang="en-IN" dirty="0" smtClean="0"/>
              <a:t> value is equal to the current reserves </a:t>
            </a:r>
            <a:r>
              <a:rPr lang="en-IN" dirty="0" err="1" smtClean="0"/>
              <a:t>sid</a:t>
            </a:r>
            <a:r>
              <a:rPr lang="en-IN" dirty="0" smtClean="0"/>
              <a:t> value</a:t>
            </a:r>
          </a:p>
          <a:p>
            <a:pPr marL="914400" lvl="1" indent="-457200">
              <a:buAutoNum type="alphaLcParenBoth"/>
            </a:pPr>
            <a:r>
              <a:rPr lang="en-IN" dirty="0" smtClean="0"/>
              <a:t>Output result tuple for each pair of tuples</a:t>
            </a:r>
          </a:p>
          <a:p>
            <a:pPr marL="914400" lvl="1" indent="-457200">
              <a:buAutoNum type="alphaLcParenBoth"/>
            </a:pPr>
            <a:r>
              <a:rPr lang="en-IN" dirty="0" smtClean="0"/>
              <a:t>In current partition – Sailors has one tuple and Reserves has two tuples (with </a:t>
            </a:r>
            <a:r>
              <a:rPr lang="en-IN" dirty="0" err="1" smtClean="0"/>
              <a:t>sid</a:t>
            </a:r>
            <a:r>
              <a:rPr lang="en-IN" dirty="0" smtClean="0"/>
              <a:t>=28)</a:t>
            </a:r>
          </a:p>
          <a:p>
            <a:pPr marL="914400" lvl="1" indent="-457200">
              <a:buAutoNum type="alphaLcParenBoth"/>
            </a:pPr>
            <a:r>
              <a:rPr lang="en-IN" dirty="0" smtClean="0"/>
              <a:t>Continue scan with Reserves and so 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400566"/>
              </p:ext>
            </p:extLst>
          </p:nvPr>
        </p:nvGraphicFramePr>
        <p:xfrm>
          <a:off x="7861610" y="395404"/>
          <a:ext cx="3176936" cy="228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Document" r:id="rId4" imgW="4373563" imgH="2757488" progId="Word.Document.8">
                  <p:embed/>
                </p:oleObj>
              </mc:Choice>
              <mc:Fallback>
                <p:oleObj name="Document" r:id="rId4" imgW="4373563" imgH="2757488" progId="Word.Document.8">
                  <p:embed/>
                  <p:pic>
                    <p:nvPicPr>
                      <p:cNvPr id="45063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610" y="395404"/>
                        <a:ext cx="3176936" cy="228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470227"/>
              </p:ext>
            </p:extLst>
          </p:nvPr>
        </p:nvGraphicFramePr>
        <p:xfrm>
          <a:off x="7552705" y="3210933"/>
          <a:ext cx="3794745" cy="284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Document" r:id="rId6" imgW="4841875" imgH="3467100" progId="Word.Document.8">
                  <p:embed/>
                </p:oleObj>
              </mc:Choice>
              <mc:Fallback>
                <p:oleObj name="Document" r:id="rId6" imgW="4841875" imgH="3467100" progId="Word.Document.8">
                  <p:embed/>
                  <p:pic>
                    <p:nvPicPr>
                      <p:cNvPr id="45064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705" y="3210933"/>
                        <a:ext cx="3794745" cy="284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11328" y="2428742"/>
            <a:ext cx="102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Sailors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11328" y="5913974"/>
            <a:ext cx="132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Reserves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51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of Sort-Merge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I/O Cost for Sort-Merge Join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Cost of sorting: </a:t>
            </a:r>
            <a:r>
              <a:rPr lang="en-US" dirty="0" smtClean="0">
                <a:solidFill>
                  <a:schemeClr val="accent2"/>
                </a:solidFill>
              </a:rPr>
              <a:t> Sort each table in 2 passes  </a:t>
            </a:r>
            <a:r>
              <a:rPr lang="en-US" dirty="0" smtClean="0"/>
              <a:t>[External Sorting]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>
                <a:solidFill>
                  <a:schemeClr val="accent2"/>
                </a:solidFill>
              </a:rPr>
              <a:t>2 (M+M) + 2 (N+N)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Cost of merging: M+N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dirty="0"/>
              <a:t>Could be up to O(M+N) if the inner-relation has to be scanned multiple times (very unlikely)</a:t>
            </a:r>
          </a:p>
          <a:p>
            <a:r>
              <a:rPr lang="en-US" sz="2400" dirty="0"/>
              <a:t>Attractive if one relation is already sorted on the join attribute or has a clustered index on the join attribute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10" y="1847850"/>
            <a:ext cx="10515600" cy="435133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What is the I/O cost for </a:t>
            </a:r>
            <a:r>
              <a:rPr lang="en-US" dirty="0" smtClean="0"/>
              <a:t>                                              </a:t>
            </a:r>
            <a:r>
              <a:rPr lang="en-US" dirty="0"/>
              <a:t>using a sort-merge join?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Ignore the cost of writing the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Buffer pool: 100 pages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28478" y="1803400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4" imgW="1460160" imgH="228600" progId="">
                  <p:embed/>
                </p:oleObj>
              </mc:Choice>
              <mc:Fallback>
                <p:oleObj name="Equation" r:id="rId4" imgW="1460160" imgH="228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478" y="1803400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700890"/>
            <a:ext cx="8605024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</a:rPr>
              <a:t>Answer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Sort Reserves in 2 passes:2*(1000+1000) =4000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Sort Sailors in 2 passes: 2*(500+500)=2000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Merge: (1000+500) =1500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Total cost = 4000+2000+1500 = 7500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707" y="536044"/>
            <a:ext cx="6735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Lecture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Review of </a:t>
            </a:r>
            <a:r>
              <a:rPr lang="en-IN" smtClean="0"/>
              <a:t>Lecture 23 </a:t>
            </a:r>
            <a:r>
              <a:rPr lang="en-IN" dirty="0" smtClean="0"/>
              <a:t>(DB Tuning, Part – I)</a:t>
            </a:r>
          </a:p>
          <a:p>
            <a:r>
              <a:rPr lang="en-IN" dirty="0" smtClean="0"/>
              <a:t>The Join Operation</a:t>
            </a:r>
          </a:p>
          <a:p>
            <a:pPr lvl="1"/>
            <a:r>
              <a:rPr lang="en-IN" dirty="0" smtClean="0"/>
              <a:t>Nested-loop join</a:t>
            </a:r>
          </a:p>
          <a:p>
            <a:pPr lvl="1"/>
            <a:r>
              <a:rPr lang="en-IN" dirty="0" smtClean="0"/>
              <a:t>Sort-Merge join</a:t>
            </a:r>
          </a:p>
          <a:p>
            <a:pPr lvl="1"/>
            <a:r>
              <a:rPr lang="en-IN" dirty="0" smtClean="0"/>
              <a:t>Hash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Determine how the (logical) optimizer would function and choose indexes</a:t>
            </a:r>
          </a:p>
          <a:p>
            <a:pPr lvl="1"/>
            <a:r>
              <a:rPr lang="en-IN" dirty="0" smtClean="0"/>
              <a:t>Consider the impact of workload and table sizes</a:t>
            </a:r>
          </a:p>
          <a:p>
            <a:pPr lvl="1"/>
            <a:r>
              <a:rPr lang="en-IN" dirty="0" smtClean="0"/>
              <a:t>Attributes mentioned in WHERE clause are candidates for indexing</a:t>
            </a:r>
          </a:p>
          <a:p>
            <a:pPr lvl="1"/>
            <a:r>
              <a:rPr lang="en-IN" dirty="0"/>
              <a:t>Consider multi-attribute index when WHERE clause contain several </a:t>
            </a:r>
            <a:r>
              <a:rPr lang="en-IN" dirty="0" smtClean="0"/>
              <a:t>attributes (order of attributes is important)</a:t>
            </a:r>
            <a:endParaRPr lang="en-IN" dirty="0"/>
          </a:p>
          <a:p>
            <a:r>
              <a:rPr lang="en-IN" dirty="0" smtClean="0"/>
              <a:t>Exact Query –(Typically) Un-clustered, Hash index</a:t>
            </a:r>
          </a:p>
          <a:p>
            <a:r>
              <a:rPr lang="en-IN" dirty="0" smtClean="0"/>
              <a:t>Range Query – (Typically) Clustered, B+ Tree index</a:t>
            </a:r>
          </a:p>
          <a:p>
            <a:pPr lvl="1"/>
            <a:r>
              <a:rPr lang="en-IN" dirty="0" smtClean="0"/>
              <a:t>B+ Tree index supports both exact as well as range queries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20.2 (1/4)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153"/>
            <a:ext cx="10515600" cy="2441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Prof(</a:t>
            </a:r>
            <a:r>
              <a:rPr lang="en-IN" sz="2400" u="sng" dirty="0" err="1" smtClean="0"/>
              <a:t>ssno</a:t>
            </a:r>
            <a:r>
              <a:rPr lang="en-IN" sz="2400" dirty="0" smtClean="0"/>
              <a:t>, </a:t>
            </a:r>
            <a:r>
              <a:rPr lang="en-IN" sz="2400" dirty="0" err="1"/>
              <a:t>pname</a:t>
            </a:r>
            <a:r>
              <a:rPr lang="en-IN" sz="2400" dirty="0"/>
              <a:t>, </a:t>
            </a:r>
            <a:r>
              <a:rPr lang="en-IN" sz="2400" dirty="0" smtClean="0"/>
              <a:t>office</a:t>
            </a:r>
            <a:r>
              <a:rPr lang="en-IN" sz="2400" dirty="0"/>
              <a:t>, age, sex, </a:t>
            </a:r>
            <a:r>
              <a:rPr lang="en-IN" sz="2400" dirty="0" smtClean="0"/>
              <a:t>speciality</a:t>
            </a:r>
            <a:r>
              <a:rPr lang="en-IN" sz="2400" dirty="0"/>
              <a:t>, </a:t>
            </a:r>
            <a:r>
              <a:rPr lang="en-IN" sz="2400" dirty="0" err="1" smtClean="0"/>
              <a:t>dept_did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Dept</a:t>
            </a:r>
            <a:r>
              <a:rPr lang="en-IN" sz="2400" dirty="0"/>
              <a:t>(</a:t>
            </a:r>
            <a:r>
              <a:rPr lang="en-IN" sz="2400" u="sng" dirty="0"/>
              <a:t>did</a:t>
            </a:r>
            <a:r>
              <a:rPr lang="en-IN" sz="2400" dirty="0"/>
              <a:t>, </a:t>
            </a:r>
            <a:r>
              <a:rPr lang="en-IN" sz="2400" dirty="0" err="1"/>
              <a:t>dname</a:t>
            </a:r>
            <a:r>
              <a:rPr lang="en-IN" sz="2400" dirty="0"/>
              <a:t>, budget, </a:t>
            </a:r>
            <a:r>
              <a:rPr lang="en-IN" sz="2400" dirty="0" err="1" smtClean="0"/>
              <a:t>num</a:t>
            </a:r>
            <a:r>
              <a:rPr lang="en-IN" sz="2400" dirty="0" err="1"/>
              <a:t>_</a:t>
            </a:r>
            <a:r>
              <a:rPr lang="en-IN" sz="2400" dirty="0" err="1" smtClean="0"/>
              <a:t>majors</a:t>
            </a:r>
            <a:r>
              <a:rPr lang="en-IN" sz="2400" dirty="0"/>
              <a:t>, </a:t>
            </a:r>
            <a:r>
              <a:rPr lang="en-IN" sz="2400" dirty="0" err="1" smtClean="0"/>
              <a:t>chair_ssno</a:t>
            </a:r>
            <a:r>
              <a:rPr lang="en-I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List </a:t>
            </a:r>
            <a:r>
              <a:rPr lang="en-IN" sz="2400" dirty="0"/>
              <a:t>the names, ages, and </a:t>
            </a:r>
            <a:r>
              <a:rPr lang="en-IN" sz="2400" dirty="0" smtClean="0"/>
              <a:t>offices </a:t>
            </a:r>
            <a:r>
              <a:rPr lang="en-IN" sz="2400" dirty="0"/>
              <a:t>of professors of a </a:t>
            </a:r>
            <a:r>
              <a:rPr lang="en-IN" sz="2400" dirty="0" smtClean="0"/>
              <a:t>user-specified </a:t>
            </a:r>
            <a:r>
              <a:rPr lang="en-IN" sz="2400" dirty="0"/>
              <a:t>sex (male </a:t>
            </a:r>
            <a:r>
              <a:rPr lang="en-IN" sz="2400" dirty="0" smtClean="0"/>
              <a:t>or female</a:t>
            </a:r>
            <a:r>
              <a:rPr lang="en-IN" sz="2400" dirty="0"/>
              <a:t>) who have a </a:t>
            </a:r>
            <a:r>
              <a:rPr lang="en-IN" sz="2400" dirty="0" smtClean="0"/>
              <a:t>user-specified </a:t>
            </a:r>
            <a:r>
              <a:rPr lang="en-IN" sz="2400" dirty="0"/>
              <a:t>research specialty (e.g., recursive query </a:t>
            </a:r>
            <a:r>
              <a:rPr lang="en-IN" sz="2400" dirty="0" smtClean="0"/>
              <a:t>processing</a:t>
            </a:r>
            <a:r>
              <a:rPr lang="en-IN" sz="2400" dirty="0"/>
              <a:t>). Assume that the university has a diverse set of faculty members, </a:t>
            </a:r>
            <a:r>
              <a:rPr lang="en-IN" sz="2400" dirty="0" smtClean="0"/>
              <a:t>making </a:t>
            </a:r>
            <a:r>
              <a:rPr lang="en-IN" sz="2400" dirty="0"/>
              <a:t>it very uncommon for more than a few </a:t>
            </a:r>
            <a:r>
              <a:rPr lang="en-IN" sz="2400" dirty="0" smtClean="0"/>
              <a:t>professors </a:t>
            </a:r>
            <a:r>
              <a:rPr lang="en-IN" sz="2400" dirty="0"/>
              <a:t>to have the same </a:t>
            </a:r>
            <a:r>
              <a:rPr lang="en-IN" sz="2400" dirty="0" smtClean="0"/>
              <a:t>research speciality.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4174" y="3999872"/>
            <a:ext cx="10515600" cy="220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First possibility </a:t>
            </a:r>
            <a:r>
              <a:rPr lang="en-IN" sz="2400" b="1" dirty="0" smtClean="0"/>
              <a:t>:  </a:t>
            </a:r>
            <a:r>
              <a:rPr lang="en-IN" sz="2400" dirty="0" smtClean="0"/>
              <a:t>It is an exact query, so </a:t>
            </a:r>
            <a:r>
              <a:rPr lang="en-IN" sz="2400" b="1" dirty="0" smtClean="0"/>
              <a:t>c</a:t>
            </a:r>
            <a:r>
              <a:rPr lang="en-IN" sz="2400" dirty="0" smtClean="0"/>
              <a:t>reate an </a:t>
            </a:r>
            <a:r>
              <a:rPr lang="en-IN" sz="2400" dirty="0" err="1" smtClean="0"/>
              <a:t>unclustered</a:t>
            </a:r>
            <a:r>
              <a:rPr lang="en-IN" sz="2400" dirty="0" smtClean="0"/>
              <a:t> hash index on (speciality, sex) on the Prof relation. This will enable us to efficiently find professors of a given specialty and sex</a:t>
            </a:r>
          </a:p>
          <a:p>
            <a:r>
              <a:rPr lang="en-IN" sz="2400" b="1" dirty="0" smtClean="0"/>
              <a:t>Second Possibility</a:t>
            </a:r>
            <a:r>
              <a:rPr lang="en-IN" sz="2400" dirty="0" smtClean="0"/>
              <a:t>: Just having the index on “specialty" would be enough since there are only two sexes. This may in fact be better since the index is smaller</a:t>
            </a:r>
            <a:r>
              <a:rPr lang="en-IN" dirty="0" smtClean="0"/>
              <a:t>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8264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20.2 </a:t>
            </a:r>
            <a:r>
              <a:rPr lang="en-IN" dirty="0" smtClean="0"/>
              <a:t>(2/4</a:t>
            </a:r>
            <a:r>
              <a:rPr lang="en-IN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006631"/>
            <a:ext cx="10515600" cy="1527066"/>
          </a:xfrm>
        </p:spPr>
        <p:txBody>
          <a:bodyPr/>
          <a:lstStyle/>
          <a:p>
            <a:r>
              <a:rPr lang="en-IN" sz="2400" dirty="0" smtClean="0"/>
              <a:t>Since we need to find </a:t>
            </a:r>
            <a:r>
              <a:rPr lang="en-IN" dirty="0" smtClean="0"/>
              <a:t>professors </a:t>
            </a:r>
            <a:r>
              <a:rPr lang="en-IN" dirty="0"/>
              <a:t>in a </a:t>
            </a:r>
            <a:r>
              <a:rPr lang="en-IN" dirty="0" smtClean="0"/>
              <a:t>specified age range efficiently </a:t>
            </a:r>
            <a:r>
              <a:rPr lang="en-IN" sz="2400" dirty="0" smtClean="0"/>
              <a:t> B+ tree index on &lt;age, </a:t>
            </a:r>
            <a:r>
              <a:rPr lang="en-IN" sz="2400" dirty="0" err="1" smtClean="0"/>
              <a:t>dept_did</a:t>
            </a:r>
            <a:r>
              <a:rPr lang="en-IN" sz="2400" dirty="0" smtClean="0"/>
              <a:t>&gt; of Prof relation</a:t>
            </a:r>
          </a:p>
          <a:p>
            <a:r>
              <a:rPr lang="en-IN" sz="2400" dirty="0" smtClean="0"/>
              <a:t> Hash index on did field of </a:t>
            </a:r>
            <a:r>
              <a:rPr lang="en-IN" sz="2400" dirty="0" err="1" smtClean="0"/>
              <a:t>Dept</a:t>
            </a:r>
            <a:r>
              <a:rPr lang="en-IN" sz="2400" dirty="0" smtClean="0"/>
              <a:t>	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Prof(</a:t>
            </a:r>
            <a:r>
              <a:rPr lang="en-IN" sz="2400" u="sng" dirty="0" err="1" smtClean="0"/>
              <a:t>ssno</a:t>
            </a:r>
            <a:r>
              <a:rPr lang="en-IN" sz="2400" dirty="0" smtClean="0"/>
              <a:t>, </a:t>
            </a:r>
            <a:r>
              <a:rPr lang="en-IN" sz="2400" dirty="0" err="1" smtClean="0"/>
              <a:t>pname</a:t>
            </a:r>
            <a:r>
              <a:rPr lang="en-IN" sz="2400" dirty="0" smtClean="0"/>
              <a:t>, office, age, sex, speciality, </a:t>
            </a:r>
            <a:r>
              <a:rPr lang="en-IN" sz="2400" dirty="0" err="1" smtClean="0"/>
              <a:t>dept_did</a:t>
            </a:r>
            <a:r>
              <a:rPr lang="en-IN" sz="24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err="1" smtClean="0"/>
              <a:t>Dept</a:t>
            </a:r>
            <a:r>
              <a:rPr lang="en-IN" sz="2400" dirty="0" smtClean="0"/>
              <a:t>(</a:t>
            </a:r>
            <a:r>
              <a:rPr lang="en-IN" sz="2400" u="sng" dirty="0" smtClean="0"/>
              <a:t>did</a:t>
            </a:r>
            <a:r>
              <a:rPr lang="en-IN" sz="2400" dirty="0" smtClean="0"/>
              <a:t>, </a:t>
            </a:r>
            <a:r>
              <a:rPr lang="en-IN" sz="2400" dirty="0" err="1" smtClean="0"/>
              <a:t>dname</a:t>
            </a:r>
            <a:r>
              <a:rPr lang="en-IN" sz="2400" dirty="0" smtClean="0"/>
              <a:t>, budget, </a:t>
            </a:r>
            <a:r>
              <a:rPr lang="en-IN" sz="2400" dirty="0" err="1" smtClean="0"/>
              <a:t>num</a:t>
            </a:r>
            <a:r>
              <a:rPr lang="en-IN" sz="2400" dirty="0" err="1"/>
              <a:t>_</a:t>
            </a:r>
            <a:r>
              <a:rPr lang="en-IN" sz="2400" dirty="0" err="1" smtClean="0"/>
              <a:t>majors</a:t>
            </a:r>
            <a:r>
              <a:rPr lang="en-IN" sz="2400" dirty="0" smtClean="0"/>
              <a:t>, </a:t>
            </a:r>
            <a:r>
              <a:rPr lang="en-IN" sz="2400" dirty="0" err="1" smtClean="0"/>
              <a:t>chair_ssno</a:t>
            </a:r>
            <a:r>
              <a:rPr lang="en-IN" sz="24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2. List all the department information for departments with professors in a user-specified age range.</a:t>
            </a:r>
          </a:p>
        </p:txBody>
      </p:sp>
    </p:spTree>
    <p:extLst>
      <p:ext uri="{BB962C8B-B14F-4D97-AF65-F5344CB8AC3E}">
        <p14:creationId xmlns:p14="http://schemas.microsoft.com/office/powerpoint/2010/main" val="35609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20.2 </a:t>
            </a:r>
            <a:r>
              <a:rPr lang="en-IN" dirty="0" smtClean="0"/>
              <a:t>(3/4</a:t>
            </a:r>
            <a:r>
              <a:rPr lang="en-IN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809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Prof(</a:t>
            </a:r>
            <a:r>
              <a:rPr lang="en-IN" sz="2400" u="sng" dirty="0" err="1"/>
              <a:t>ssno</a:t>
            </a:r>
            <a:r>
              <a:rPr lang="en-IN" sz="2400" dirty="0"/>
              <a:t>, </a:t>
            </a:r>
            <a:r>
              <a:rPr lang="en-IN" sz="2400" dirty="0" err="1"/>
              <a:t>pname</a:t>
            </a:r>
            <a:r>
              <a:rPr lang="en-IN" sz="2400" dirty="0"/>
              <a:t>, office, age, sex, </a:t>
            </a:r>
            <a:r>
              <a:rPr lang="en-IN" sz="2400" dirty="0" smtClean="0"/>
              <a:t>speciality</a:t>
            </a:r>
            <a:r>
              <a:rPr lang="en-IN" sz="2400" dirty="0"/>
              <a:t>, </a:t>
            </a:r>
            <a:r>
              <a:rPr lang="en-IN" sz="2400" dirty="0" err="1"/>
              <a:t>dept_did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Dept</a:t>
            </a:r>
            <a:r>
              <a:rPr lang="en-IN" sz="2400" dirty="0"/>
              <a:t>(</a:t>
            </a:r>
            <a:r>
              <a:rPr lang="en-IN" sz="2400" u="sng" dirty="0"/>
              <a:t>did</a:t>
            </a:r>
            <a:r>
              <a:rPr lang="en-IN" sz="2400" dirty="0"/>
              <a:t>, </a:t>
            </a:r>
            <a:r>
              <a:rPr lang="en-IN" sz="2400" dirty="0" err="1"/>
              <a:t>dname</a:t>
            </a:r>
            <a:r>
              <a:rPr lang="en-IN" sz="2400" dirty="0"/>
              <a:t>, budget, </a:t>
            </a:r>
            <a:r>
              <a:rPr lang="en-IN" sz="2400" dirty="0" err="1" smtClean="0"/>
              <a:t>num</a:t>
            </a:r>
            <a:r>
              <a:rPr lang="en-IN" sz="2400" dirty="0" err="1"/>
              <a:t>_</a:t>
            </a:r>
            <a:r>
              <a:rPr lang="en-IN" sz="2400" dirty="0" err="1" smtClean="0"/>
              <a:t>majors</a:t>
            </a:r>
            <a:r>
              <a:rPr lang="en-IN" sz="2400" dirty="0"/>
              <a:t>, </a:t>
            </a:r>
            <a:r>
              <a:rPr lang="en-IN" sz="2400" dirty="0" err="1"/>
              <a:t>chair_ssno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smtClean="0"/>
              <a:t>3. List </a:t>
            </a:r>
            <a:r>
              <a:rPr lang="en-IN" sz="2400" dirty="0"/>
              <a:t>the department id, department name, and chairperson name for </a:t>
            </a:r>
            <a:r>
              <a:rPr lang="en-IN" sz="2400" dirty="0" smtClean="0"/>
              <a:t>departments with </a:t>
            </a:r>
            <a:r>
              <a:rPr lang="en-IN" sz="2400" dirty="0"/>
              <a:t>a </a:t>
            </a:r>
            <a:r>
              <a:rPr lang="en-IN" sz="2400" dirty="0" smtClean="0"/>
              <a:t>user-specified </a:t>
            </a:r>
            <a:r>
              <a:rPr lang="en-IN" sz="2400" dirty="0"/>
              <a:t>number of majors</a:t>
            </a:r>
            <a:r>
              <a:rPr lang="en-IN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5724" y="3769327"/>
            <a:ext cx="10515600" cy="98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Create an </a:t>
            </a:r>
            <a:r>
              <a:rPr lang="en-IN" sz="2400" dirty="0" err="1" smtClean="0"/>
              <a:t>unclustered</a:t>
            </a:r>
            <a:r>
              <a:rPr lang="en-IN" sz="2400" dirty="0" smtClean="0"/>
              <a:t> hash index on “</a:t>
            </a:r>
            <a:r>
              <a:rPr lang="en-IN" sz="2400" dirty="0" err="1" smtClean="0"/>
              <a:t>num_majors</a:t>
            </a:r>
            <a:r>
              <a:rPr lang="en-IN" sz="2400" dirty="0" smtClean="0"/>
              <a:t>" in the </a:t>
            </a:r>
            <a:r>
              <a:rPr lang="en-IN" sz="2400" dirty="0" err="1" smtClean="0"/>
              <a:t>Dept</a:t>
            </a:r>
            <a:r>
              <a:rPr lang="en-IN" sz="2400" dirty="0" smtClean="0"/>
              <a:t> relation, in order to efficiently find those departments with a given number of majors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09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20.2 </a:t>
            </a:r>
            <a:r>
              <a:rPr lang="en-IN" dirty="0" smtClean="0"/>
              <a:t>(4/4</a:t>
            </a:r>
            <a:r>
              <a:rPr lang="en-IN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5870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Prof(</a:t>
            </a:r>
            <a:r>
              <a:rPr lang="en-IN" sz="2400" u="sng" dirty="0" err="1"/>
              <a:t>ssno</a:t>
            </a:r>
            <a:r>
              <a:rPr lang="en-IN" sz="2400" dirty="0"/>
              <a:t>, </a:t>
            </a:r>
            <a:r>
              <a:rPr lang="en-IN" sz="2400" dirty="0" err="1"/>
              <a:t>pname</a:t>
            </a:r>
            <a:r>
              <a:rPr lang="en-IN" sz="2400" dirty="0"/>
              <a:t>, office, age, sex, </a:t>
            </a:r>
            <a:r>
              <a:rPr lang="en-IN" sz="2400" dirty="0" smtClean="0"/>
              <a:t>speciality</a:t>
            </a:r>
            <a:r>
              <a:rPr lang="en-IN" sz="2400" dirty="0"/>
              <a:t>, </a:t>
            </a:r>
            <a:r>
              <a:rPr lang="en-IN" sz="2400" dirty="0" err="1"/>
              <a:t>dept_did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Dept</a:t>
            </a:r>
            <a:r>
              <a:rPr lang="en-IN" sz="2400" dirty="0"/>
              <a:t>(</a:t>
            </a:r>
            <a:r>
              <a:rPr lang="en-IN" sz="2400" u="sng" dirty="0"/>
              <a:t>did</a:t>
            </a:r>
            <a:r>
              <a:rPr lang="en-IN" sz="2400" dirty="0"/>
              <a:t>, </a:t>
            </a:r>
            <a:r>
              <a:rPr lang="en-IN" sz="2400" dirty="0" err="1"/>
              <a:t>dname</a:t>
            </a:r>
            <a:r>
              <a:rPr lang="en-IN" sz="2400" dirty="0"/>
              <a:t>, budget, </a:t>
            </a:r>
            <a:r>
              <a:rPr lang="en-IN" sz="2400" dirty="0" err="1" smtClean="0"/>
              <a:t>num</a:t>
            </a:r>
            <a:r>
              <a:rPr lang="en-IN" sz="2400" dirty="0" err="1"/>
              <a:t>_</a:t>
            </a:r>
            <a:r>
              <a:rPr lang="en-IN" sz="2400" dirty="0" err="1" smtClean="0"/>
              <a:t>majors</a:t>
            </a:r>
            <a:r>
              <a:rPr lang="en-IN" sz="2400" dirty="0"/>
              <a:t>, </a:t>
            </a:r>
            <a:r>
              <a:rPr lang="en-IN" sz="2400" dirty="0" err="1"/>
              <a:t>chair_ssno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smtClean="0"/>
              <a:t>4. List </a:t>
            </a:r>
            <a:r>
              <a:rPr lang="en-IN" sz="2400" dirty="0"/>
              <a:t>the lowest budget for a department in the university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519270"/>
            <a:ext cx="10515600" cy="960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Create </a:t>
            </a:r>
            <a:r>
              <a:rPr lang="en-IN" sz="2400" smtClean="0"/>
              <a:t>a B</a:t>
            </a:r>
            <a:r>
              <a:rPr lang="en-IN" sz="2400" dirty="0" smtClean="0"/>
              <a:t>+ tree index on “budget" in the </a:t>
            </a:r>
            <a:r>
              <a:rPr lang="en-IN" sz="2400" dirty="0" err="1" smtClean="0"/>
              <a:t>Dept</a:t>
            </a:r>
            <a:r>
              <a:rPr lang="en-IN" sz="2400" dirty="0" smtClean="0"/>
              <a:t>  relation so we can efficiently find the department with the smallest budget for the fourth query.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49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55"/>
            <a:ext cx="10515600" cy="4351338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 smtClean="0"/>
              <a:t>plan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Pushdown</a:t>
            </a:r>
          </a:p>
          <a:p>
            <a:pPr lvl="1"/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Pushdown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44431" y="5442068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23440" y="5451115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274259" y="2999157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39860" y="4692484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72376" y="3678524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39862" y="3610680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45984" y="3903455"/>
            <a:ext cx="138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</a:t>
            </a:r>
            <a:r>
              <a:rPr lang="en-IN" altLang="zh-CN" sz="2400" i="1" baseline="-25000" dirty="0" smtClean="0">
                <a:sym typeface="Symbol" pitchFamily="18" charset="2"/>
              </a:rPr>
              <a:t>Toy’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9342493" y="2018223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IN" altLang="zh-CN" sz="2400" i="1" baseline="-25000" dirty="0" err="1" smtClean="0"/>
              <a:t>ename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06465" y="2672582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1209" y="5822462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7422" y="5811664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082018" y="4544265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73843" y="5084797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29982" y="5084797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40448" y="4039073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32255" y="3416687"/>
            <a:ext cx="1400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‘Toy’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672525" y="2602998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i="1" baseline="-25000" dirty="0" err="1" smtClean="0">
                <a:sym typeface="Symbol" pitchFamily="18" charset="2"/>
              </a:rPr>
              <a:t>ename</a:t>
            </a:r>
            <a:r>
              <a:rPr lang="zh-CN" altLang="en-US" sz="2400" i="1" baseline="-25000" dirty="0" smtClean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40447" y="303313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16200000">
            <a:off x="5631667" y="3546445"/>
            <a:ext cx="314283" cy="97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96" y="215032"/>
            <a:ext cx="10515600" cy="1325563"/>
          </a:xfrm>
        </p:spPr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022" y="1337700"/>
            <a:ext cx="10515600" cy="4351338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 smtClean="0"/>
              <a:t>plan</a:t>
            </a:r>
          </a:p>
          <a:p>
            <a:pPr lvl="1"/>
            <a:r>
              <a:rPr lang="en-US" dirty="0" smtClean="0"/>
              <a:t>How to implement the join? On which attributes should we build indexes?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1422" y="6105145"/>
            <a:ext cx="2743200" cy="365125"/>
          </a:xfrm>
        </p:spPr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81655" y="5625614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Dept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7868" y="561481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318687" y="3162858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4288" y="4856185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16804" y="3842225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84290" y="3774381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00901" y="4197274"/>
            <a:ext cx="138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</a:t>
            </a:r>
            <a:r>
              <a:rPr lang="en-IN" altLang="zh-CN" sz="2400" i="1" baseline="-25000" dirty="0" smtClean="0">
                <a:sym typeface="Symbol" pitchFamily="18" charset="2"/>
              </a:rPr>
              <a:t>Toy’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4386921" y="2181924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IN" altLang="zh-CN" sz="2400" i="1" baseline="-25000" dirty="0" err="1" smtClean="0"/>
              <a:t>ename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50893" y="2836283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8254" y="6015214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5550" y="5976764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1321" y="3938213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211" y="3053969"/>
            <a:ext cx="188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(Nested loop)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4284" y="5533478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970497" y="552268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9021316" y="307072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486917" y="4764049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19433" y="3750089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86919" y="3682245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089550" y="2089788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IN" altLang="zh-CN" sz="2400" i="1" baseline="-25000" dirty="0" err="1" smtClean="0"/>
              <a:t>ename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9353522" y="2744147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22750" y="5943697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36491" y="5903746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83950" y="3846077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0296" y="306388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(Hash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Join)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1800" y="3681127"/>
            <a:ext cx="7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V.S.</a:t>
            </a:r>
            <a:endParaRPr lang="en-US" sz="2800" b="1" dirty="0"/>
          </a:p>
        </p:txBody>
      </p:sp>
      <p:sp>
        <p:nvSpPr>
          <p:cNvPr id="49" name="Rectangle 48"/>
          <p:cNvSpPr/>
          <p:nvPr/>
        </p:nvSpPr>
        <p:spPr>
          <a:xfrm>
            <a:off x="7743235" y="4010127"/>
            <a:ext cx="138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</a:t>
            </a:r>
            <a:r>
              <a:rPr lang="en-IN" altLang="zh-CN" sz="2400" i="1" baseline="-25000" dirty="0" smtClean="0">
                <a:sym typeface="Symbol" pitchFamily="18" charset="2"/>
              </a:rPr>
              <a:t>Toy’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CEA02-B06E-4F4D-BE77-0DCACB292CA2}"/>
</file>

<file path=customXml/itemProps2.xml><?xml version="1.0" encoding="utf-8"?>
<ds:datastoreItem xmlns:ds="http://schemas.openxmlformats.org/officeDocument/2006/customXml" ds:itemID="{186B038F-817A-41CE-B082-471D61EBC296}"/>
</file>

<file path=customXml/itemProps3.xml><?xml version="1.0" encoding="utf-8"?>
<ds:datastoreItem xmlns:ds="http://schemas.openxmlformats.org/officeDocument/2006/customXml" ds:itemID="{F1B0546D-28AB-4044-81C1-D789F8F37BF5}"/>
</file>

<file path=docProps/app.xml><?xml version="1.0" encoding="utf-8"?>
<Properties xmlns="http://schemas.openxmlformats.org/officeDocument/2006/extended-properties" xmlns:vt="http://schemas.openxmlformats.org/officeDocument/2006/docPropsVTypes">
  <TotalTime>16289</TotalTime>
  <Words>1422</Words>
  <Application>Microsoft Office PowerPoint</Application>
  <PresentationFormat>Widescreen</PresentationFormat>
  <Paragraphs>219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Comic Sans MS</vt:lpstr>
      <vt:lpstr>等线</vt:lpstr>
      <vt:lpstr>等线 Light</vt:lpstr>
      <vt:lpstr>Mangal</vt:lpstr>
      <vt:lpstr>Symbol</vt:lpstr>
      <vt:lpstr>Times New Roman</vt:lpstr>
      <vt:lpstr>Office Theme</vt:lpstr>
      <vt:lpstr>Equation</vt:lpstr>
      <vt:lpstr>Document</vt:lpstr>
      <vt:lpstr>Physical Database Design and Tuning</vt:lpstr>
      <vt:lpstr>Lecture plan</vt:lpstr>
      <vt:lpstr>Review</vt:lpstr>
      <vt:lpstr>Exercise 20.2 (1/4) </vt:lpstr>
      <vt:lpstr>Exercise 20.2 (2/4) </vt:lpstr>
      <vt:lpstr>Exercise 20.2 (3/4) </vt:lpstr>
      <vt:lpstr>Exercise 20.2 (4/4) </vt:lpstr>
      <vt:lpstr>Logical Optimization</vt:lpstr>
      <vt:lpstr>Physical Optimization</vt:lpstr>
      <vt:lpstr>The Join Operation </vt:lpstr>
      <vt:lpstr>Join Algorithm</vt:lpstr>
      <vt:lpstr>Simple Nested Loops Join</vt:lpstr>
      <vt:lpstr>Ex: 1</vt:lpstr>
      <vt:lpstr>Ex: 1</vt:lpstr>
      <vt:lpstr>Simple Nested Loop: Conclusion</vt:lpstr>
      <vt:lpstr>Sort-Merge Join</vt:lpstr>
      <vt:lpstr>Illustration: Sort-Merge Join</vt:lpstr>
      <vt:lpstr>Cost of Sort-Merge Join</vt:lpstr>
      <vt:lpstr>Ex: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480</cp:revision>
  <dcterms:created xsi:type="dcterms:W3CDTF">2020-08-05T04:35:17Z</dcterms:created>
  <dcterms:modified xsi:type="dcterms:W3CDTF">2021-11-13T13:54:01Z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