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webextensions/taskpanes.xml" ContentType="application/vnd.ms-office.webextensiontaskpanes+xml"/>
  <Override PartName="/ppt/theme/theme2.xml" ContentType="application/vnd.openxmlformats-officedocument.theme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422" r:id="rId3"/>
    <p:sldId id="423" r:id="rId4"/>
    <p:sldId id="430" r:id="rId5"/>
    <p:sldId id="424" r:id="rId6"/>
    <p:sldId id="425" r:id="rId7"/>
    <p:sldId id="426" r:id="rId8"/>
    <p:sldId id="427" r:id="rId9"/>
    <p:sldId id="428" r:id="rId10"/>
    <p:sldId id="429" r:id="rId11"/>
    <p:sldId id="431" r:id="rId12"/>
    <p:sldId id="413" r:id="rId13"/>
    <p:sldId id="414" r:id="rId14"/>
    <p:sldId id="432" r:id="rId15"/>
    <p:sldId id="415" r:id="rId16"/>
    <p:sldId id="416" r:id="rId17"/>
    <p:sldId id="433" r:id="rId18"/>
    <p:sldId id="417" r:id="rId19"/>
    <p:sldId id="418" r:id="rId20"/>
    <p:sldId id="419" r:id="rId21"/>
    <p:sldId id="420" r:id="rId22"/>
    <p:sldId id="421" r:id="rId23"/>
    <p:sldId id="434" r:id="rId24"/>
    <p:sldId id="435" r:id="rId25"/>
    <p:sldId id="436" r:id="rId26"/>
    <p:sldId id="437" r:id="rId27"/>
    <p:sldId id="438" r:id="rId28"/>
    <p:sldId id="439" r:id="rId29"/>
    <p:sldId id="441" r:id="rId30"/>
    <p:sldId id="4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4816" autoAdjust="0"/>
  </p:normalViewPr>
  <p:slideViewPr>
    <p:cSldViewPr snapToGrid="0">
      <p:cViewPr varScale="1">
        <p:scale>
          <a:sx n="62" d="100"/>
          <a:sy n="62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4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6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29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7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2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1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7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7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396" y="490441"/>
            <a:ext cx="9586332" cy="1776954"/>
          </a:xfrm>
        </p:spPr>
        <p:txBody>
          <a:bodyPr>
            <a:normAutofit/>
          </a:bodyPr>
          <a:lstStyle/>
          <a:p>
            <a:r>
              <a:rPr lang="en-IN" dirty="0" smtClean="0"/>
              <a:t>Physical Database Design and Tuning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728" y="434134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53652" y="2267395"/>
            <a:ext cx="1511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  <a:ea typeface="+mj-ea"/>
                <a:cs typeface="+mj-cs"/>
              </a:rPr>
              <a:t>Part III</a:t>
            </a:r>
            <a:endParaRPr lang="en-I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External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0299"/>
            <a:ext cx="10515600" cy="4351338"/>
          </a:xfrm>
        </p:spPr>
        <p:txBody>
          <a:bodyPr/>
          <a:lstStyle/>
          <a:p>
            <a:r>
              <a:rPr lang="en-US" altLang="en-US" dirty="0"/>
              <a:t>More than 3 buffer pages.  How can we utilize them</a:t>
            </a:r>
            <a:r>
              <a:rPr lang="en-US" altLang="en-US" dirty="0" smtClean="0"/>
              <a:t>?</a:t>
            </a:r>
          </a:p>
          <a:p>
            <a:r>
              <a:rPr lang="en-US" altLang="en-US" dirty="0"/>
              <a:t>To sort a file with </a:t>
            </a:r>
            <a:r>
              <a:rPr lang="en-US" altLang="en-US" i="1" dirty="0"/>
              <a:t>N</a:t>
            </a:r>
            <a:r>
              <a:rPr lang="en-US" altLang="en-US" dirty="0"/>
              <a:t> pages using </a:t>
            </a:r>
            <a:r>
              <a:rPr lang="en-US" altLang="en-US" i="1" dirty="0"/>
              <a:t>B</a:t>
            </a:r>
            <a:r>
              <a:rPr lang="en-US" altLang="en-US" dirty="0"/>
              <a:t> buffer pages: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accent2"/>
                </a:solidFill>
              </a:rPr>
              <a:t>Pass 0: use </a:t>
            </a:r>
            <a:r>
              <a:rPr lang="en-US" altLang="en-US" i="1" dirty="0">
                <a:solidFill>
                  <a:schemeClr val="accent2"/>
                </a:solidFill>
              </a:rPr>
              <a:t>B </a:t>
            </a:r>
            <a:r>
              <a:rPr lang="en-US" altLang="en-US" dirty="0">
                <a:solidFill>
                  <a:schemeClr val="accent2"/>
                </a:solidFill>
              </a:rPr>
              <a:t>buffer pages. </a:t>
            </a:r>
            <a:r>
              <a:rPr lang="en-US" altLang="en-US" dirty="0"/>
              <a:t>Produce              sorted runs of</a:t>
            </a:r>
            <a:r>
              <a:rPr lang="en-US" altLang="en-US" i="1" dirty="0"/>
              <a:t> B</a:t>
            </a:r>
            <a:r>
              <a:rPr lang="en-US" altLang="en-US" dirty="0"/>
              <a:t> pages each.</a:t>
            </a:r>
            <a:r>
              <a:rPr lang="en-US" altLang="en-US" i="1" dirty="0"/>
              <a:t> </a:t>
            </a:r>
            <a:endParaRPr lang="en-US" altLang="en-US" dirty="0"/>
          </a:p>
          <a:p>
            <a:pPr lvl="1">
              <a:buSzPct val="75000"/>
            </a:pPr>
            <a:r>
              <a:rPr lang="en-US" altLang="en-US" dirty="0">
                <a:solidFill>
                  <a:schemeClr val="accent2"/>
                </a:solidFill>
              </a:rPr>
              <a:t>Pass 2, …,  etc.: merge </a:t>
            </a:r>
            <a:r>
              <a:rPr lang="en-US" altLang="en-US" i="1" dirty="0">
                <a:solidFill>
                  <a:schemeClr val="accent2"/>
                </a:solidFill>
              </a:rPr>
              <a:t>B-1 </a:t>
            </a:r>
            <a:r>
              <a:rPr lang="en-US" altLang="en-US" dirty="0">
                <a:solidFill>
                  <a:schemeClr val="accent2"/>
                </a:solidFill>
              </a:rPr>
              <a:t>runs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562211"/>
              </p:ext>
            </p:extLst>
          </p:nvPr>
        </p:nvGraphicFramePr>
        <p:xfrm>
          <a:off x="5941102" y="2633438"/>
          <a:ext cx="20018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999953" imgH="724230" progId="Equation.3">
                  <p:embed/>
                </p:oleObj>
              </mc:Choice>
              <mc:Fallback>
                <p:oleObj name="Equation" r:id="rId3" imgW="1999953" imgH="724230" progId="Equation.3">
                  <p:embed/>
                  <p:pic>
                    <p:nvPicPr>
                      <p:cNvPr id="1639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102" y="2633438"/>
                        <a:ext cx="20018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7"/>
          <p:cNvSpPr>
            <a:spLocks/>
          </p:cNvSpPr>
          <p:nvPr/>
        </p:nvSpPr>
        <p:spPr bwMode="auto">
          <a:xfrm>
            <a:off x="8470218" y="3890510"/>
            <a:ext cx="1393825" cy="254000"/>
          </a:xfrm>
          <a:custGeom>
            <a:avLst/>
            <a:gdLst>
              <a:gd name="T0" fmla="*/ 2147483646 w 878"/>
              <a:gd name="T1" fmla="*/ 2147483646 h 160"/>
              <a:gd name="T2" fmla="*/ 2147483646 w 878"/>
              <a:gd name="T3" fmla="*/ 2147483646 h 160"/>
              <a:gd name="T4" fmla="*/ 2147483646 w 878"/>
              <a:gd name="T5" fmla="*/ 2147483646 h 160"/>
              <a:gd name="T6" fmla="*/ 2147483646 w 878"/>
              <a:gd name="T7" fmla="*/ 0 h 160"/>
              <a:gd name="T8" fmla="*/ 2147483646 w 878"/>
              <a:gd name="T9" fmla="*/ 2147483646 h 160"/>
              <a:gd name="T10" fmla="*/ 2147483646 w 878"/>
              <a:gd name="T11" fmla="*/ 2147483646 h 160"/>
              <a:gd name="T12" fmla="*/ 0 w 878"/>
              <a:gd name="T13" fmla="*/ 2147483646 h 160"/>
              <a:gd name="T14" fmla="*/ 2147483646 w 878"/>
              <a:gd name="T15" fmla="*/ 2147483646 h 160"/>
              <a:gd name="T16" fmla="*/ 2147483646 w 878"/>
              <a:gd name="T17" fmla="*/ 2147483646 h 160"/>
              <a:gd name="T18" fmla="*/ 2147483646 w 878"/>
              <a:gd name="T19" fmla="*/ 2147483646 h 160"/>
              <a:gd name="T20" fmla="*/ 2147483646 w 878"/>
              <a:gd name="T21" fmla="*/ 2147483646 h 160"/>
              <a:gd name="T22" fmla="*/ 2147483646 w 878"/>
              <a:gd name="T23" fmla="*/ 2147483646 h 160"/>
              <a:gd name="T24" fmla="*/ 2147483646 w 878"/>
              <a:gd name="T25" fmla="*/ 2147483646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831418" y="4279447"/>
            <a:ext cx="1098550" cy="182563"/>
          </a:xfrm>
          <a:custGeom>
            <a:avLst/>
            <a:gdLst>
              <a:gd name="T0" fmla="*/ 0 w 692"/>
              <a:gd name="T1" fmla="*/ 2147483646 h 115"/>
              <a:gd name="T2" fmla="*/ 0 w 692"/>
              <a:gd name="T3" fmla="*/ 0 h 115"/>
              <a:gd name="T4" fmla="*/ 2147483646 w 692"/>
              <a:gd name="T5" fmla="*/ 0 h 115"/>
              <a:gd name="T6" fmla="*/ 2147483646 w 692"/>
              <a:gd name="T7" fmla="*/ 2147483646 h 115"/>
              <a:gd name="T8" fmla="*/ 0 w 692"/>
              <a:gd name="T9" fmla="*/ 2147483646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31418" y="5279572"/>
            <a:ext cx="1128712" cy="166688"/>
          </a:xfrm>
          <a:custGeom>
            <a:avLst/>
            <a:gdLst>
              <a:gd name="T0" fmla="*/ 0 w 711"/>
              <a:gd name="T1" fmla="*/ 2147483646 h 105"/>
              <a:gd name="T2" fmla="*/ 0 w 711"/>
              <a:gd name="T3" fmla="*/ 0 h 105"/>
              <a:gd name="T4" fmla="*/ 2147483646 w 711"/>
              <a:gd name="T5" fmla="*/ 0 h 105"/>
              <a:gd name="T6" fmla="*/ 2147483646 w 711"/>
              <a:gd name="T7" fmla="*/ 2147483646 h 105"/>
              <a:gd name="T8" fmla="*/ 0 w 711"/>
              <a:gd name="T9" fmla="*/ 2147483646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685368" y="3925435"/>
            <a:ext cx="1387475" cy="265112"/>
          </a:xfrm>
          <a:custGeom>
            <a:avLst/>
            <a:gdLst>
              <a:gd name="T0" fmla="*/ 2147483646 w 874"/>
              <a:gd name="T1" fmla="*/ 2147483646 h 167"/>
              <a:gd name="T2" fmla="*/ 2147483646 w 874"/>
              <a:gd name="T3" fmla="*/ 2147483646 h 167"/>
              <a:gd name="T4" fmla="*/ 2147483646 w 874"/>
              <a:gd name="T5" fmla="*/ 2147483646 h 167"/>
              <a:gd name="T6" fmla="*/ 2147483646 w 874"/>
              <a:gd name="T7" fmla="*/ 0 h 167"/>
              <a:gd name="T8" fmla="*/ 2147483646 w 874"/>
              <a:gd name="T9" fmla="*/ 2147483646 h 167"/>
              <a:gd name="T10" fmla="*/ 2147483646 w 874"/>
              <a:gd name="T11" fmla="*/ 2147483646 h 167"/>
              <a:gd name="T12" fmla="*/ 0 w 874"/>
              <a:gd name="T13" fmla="*/ 2147483646 h 167"/>
              <a:gd name="T14" fmla="*/ 2147483646 w 874"/>
              <a:gd name="T15" fmla="*/ 2147483646 h 167"/>
              <a:gd name="T16" fmla="*/ 2147483646 w 874"/>
              <a:gd name="T17" fmla="*/ 2147483646 h 167"/>
              <a:gd name="T18" fmla="*/ 2147483646 w 874"/>
              <a:gd name="T19" fmla="*/ 2147483646 h 167"/>
              <a:gd name="T20" fmla="*/ 2147483646 w 874"/>
              <a:gd name="T21" fmla="*/ 2147483646 h 167"/>
              <a:gd name="T22" fmla="*/ 2147483646 w 874"/>
              <a:gd name="T23" fmla="*/ 2147483646 h 167"/>
              <a:gd name="T24" fmla="*/ 2147483646 w 874"/>
              <a:gd name="T25" fmla="*/ 2147483646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60255" y="5863772"/>
            <a:ext cx="30654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B Main memory buffers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586105" y="4365172"/>
            <a:ext cx="1119188" cy="157163"/>
          </a:xfrm>
          <a:custGeom>
            <a:avLst/>
            <a:gdLst>
              <a:gd name="T0" fmla="*/ 0 w 705"/>
              <a:gd name="T1" fmla="*/ 2147483646 h 99"/>
              <a:gd name="T2" fmla="*/ 0 w 705"/>
              <a:gd name="T3" fmla="*/ 0 h 99"/>
              <a:gd name="T4" fmla="*/ 2147483646 w 705"/>
              <a:gd name="T5" fmla="*/ 0 h 99"/>
              <a:gd name="T6" fmla="*/ 2147483646 w 705"/>
              <a:gd name="T7" fmla="*/ 2147483646 h 99"/>
              <a:gd name="T8" fmla="*/ 0 w 705"/>
              <a:gd name="T9" fmla="*/ 2147483646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600393" y="4646160"/>
            <a:ext cx="1120775" cy="142875"/>
          </a:xfrm>
          <a:custGeom>
            <a:avLst/>
            <a:gdLst>
              <a:gd name="T0" fmla="*/ 0 w 706"/>
              <a:gd name="T1" fmla="*/ 2147483646 h 90"/>
              <a:gd name="T2" fmla="*/ 0 w 706"/>
              <a:gd name="T3" fmla="*/ 0 h 90"/>
              <a:gd name="T4" fmla="*/ 2147483646 w 706"/>
              <a:gd name="T5" fmla="*/ 0 h 90"/>
              <a:gd name="T6" fmla="*/ 2147483646 w 706"/>
              <a:gd name="T7" fmla="*/ 2147483646 h 90"/>
              <a:gd name="T8" fmla="*/ 0 w 706"/>
              <a:gd name="T9" fmla="*/ 2147483646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4953905" y="3787322"/>
            <a:ext cx="1189038" cy="538163"/>
          </a:xfrm>
          <a:custGeom>
            <a:avLst/>
            <a:gdLst>
              <a:gd name="T0" fmla="*/ 0 w 749"/>
              <a:gd name="T1" fmla="*/ 2147483646 h 339"/>
              <a:gd name="T2" fmla="*/ 0 w 749"/>
              <a:gd name="T3" fmla="*/ 0 h 339"/>
              <a:gd name="T4" fmla="*/ 2147483646 w 749"/>
              <a:gd name="T5" fmla="*/ 0 h 339"/>
              <a:gd name="T6" fmla="*/ 2147483646 w 749"/>
              <a:gd name="T7" fmla="*/ 2147483646 h 339"/>
              <a:gd name="T8" fmla="*/ 0 w 749"/>
              <a:gd name="T9" fmla="*/ 2147483646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6803343" y="4641397"/>
            <a:ext cx="1058862" cy="436563"/>
          </a:xfrm>
          <a:custGeom>
            <a:avLst/>
            <a:gdLst>
              <a:gd name="T0" fmla="*/ 0 w 667"/>
              <a:gd name="T1" fmla="*/ 2147483646 h 275"/>
              <a:gd name="T2" fmla="*/ 0 w 667"/>
              <a:gd name="T3" fmla="*/ 0 h 275"/>
              <a:gd name="T4" fmla="*/ 2147483646 w 667"/>
              <a:gd name="T5" fmla="*/ 0 h 275"/>
              <a:gd name="T6" fmla="*/ 2147483646 w 667"/>
              <a:gd name="T7" fmla="*/ 2147483646 h 275"/>
              <a:gd name="T8" fmla="*/ 0 w 667"/>
              <a:gd name="T9" fmla="*/ 2147483646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925330" y="5363710"/>
            <a:ext cx="1189038" cy="539750"/>
          </a:xfrm>
          <a:custGeom>
            <a:avLst/>
            <a:gdLst>
              <a:gd name="T0" fmla="*/ 0 w 749"/>
              <a:gd name="T1" fmla="*/ 2147483646 h 340"/>
              <a:gd name="T2" fmla="*/ 0 w 749"/>
              <a:gd name="T3" fmla="*/ 0 h 340"/>
              <a:gd name="T4" fmla="*/ 2147483646 w 749"/>
              <a:gd name="T5" fmla="*/ 0 h 340"/>
              <a:gd name="T6" fmla="*/ 2147483646 w 749"/>
              <a:gd name="T7" fmla="*/ 2147483646 h 340"/>
              <a:gd name="T8" fmla="*/ 0 w 749"/>
              <a:gd name="T9" fmla="*/ 2147483646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420505" y="3679372"/>
            <a:ext cx="3625850" cy="2492375"/>
          </a:xfrm>
          <a:custGeom>
            <a:avLst/>
            <a:gdLst>
              <a:gd name="T0" fmla="*/ 0 w 2284"/>
              <a:gd name="T1" fmla="*/ 2147483646 h 1570"/>
              <a:gd name="T2" fmla="*/ 0 w 2284"/>
              <a:gd name="T3" fmla="*/ 0 h 1570"/>
              <a:gd name="T4" fmla="*/ 2147483646 w 2284"/>
              <a:gd name="T5" fmla="*/ 0 h 1570"/>
              <a:gd name="T6" fmla="*/ 2147483646 w 2284"/>
              <a:gd name="T7" fmla="*/ 2147483646 h 1570"/>
              <a:gd name="T8" fmla="*/ 0 w 2284"/>
              <a:gd name="T9" fmla="*/ 2147483646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6443" y="3842885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857068" y="5420860"/>
            <a:ext cx="1262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INPUT B-1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755718" y="4665210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8878205" y="5724072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015568" y="5755822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701243" y="4047672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068080" y="4047672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2704418" y="5525635"/>
            <a:ext cx="1363662" cy="190500"/>
            <a:chOff x="675" y="3611"/>
            <a:chExt cx="859" cy="120"/>
          </a:xfrm>
        </p:grpSpPr>
        <p:sp>
          <p:nvSpPr>
            <p:cNvPr id="26" name="Arc 25"/>
            <p:cNvSpPr>
              <a:spLocks/>
            </p:cNvSpPr>
            <p:nvPr/>
          </p:nvSpPr>
          <p:spPr bwMode="auto">
            <a:xfrm>
              <a:off x="675" y="3611"/>
              <a:ext cx="456" cy="120"/>
            </a:xfrm>
            <a:custGeom>
              <a:avLst/>
              <a:gdLst>
                <a:gd name="T0" fmla="*/ 0 w 21600"/>
                <a:gd name="T1" fmla="*/ 0 h 22344"/>
                <a:gd name="T2" fmla="*/ 0 w 21600"/>
                <a:gd name="T3" fmla="*/ 0 h 22344"/>
                <a:gd name="T4" fmla="*/ 0 w 21600"/>
                <a:gd name="T5" fmla="*/ 0 h 22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344" fill="none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-1" y="495"/>
                    <a:pt x="4" y="247"/>
                    <a:pt x="12" y="-1"/>
                  </a:cubicBezTo>
                </a:path>
                <a:path w="21600" h="22344" stroke="0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-1" y="495"/>
                    <a:pt x="4" y="247"/>
                    <a:pt x="12" y="-1"/>
                  </a:cubicBezTo>
                  <a:lnTo>
                    <a:pt x="21600" y="744"/>
                  </a:lnTo>
                  <a:lnTo>
                    <a:pt x="21457" y="22343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Arc 26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7"/>
                <a:gd name="T2" fmla="*/ 0 w 21600"/>
                <a:gd name="T3" fmla="*/ 0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8490855" y="5449435"/>
            <a:ext cx="1370013" cy="179387"/>
            <a:chOff x="4320" y="3563"/>
            <a:chExt cx="863" cy="113"/>
          </a:xfrm>
        </p:grpSpPr>
        <p:sp>
          <p:nvSpPr>
            <p:cNvPr id="29" name="Arc 28"/>
            <p:cNvSpPr>
              <a:spLocks/>
            </p:cNvSpPr>
            <p:nvPr/>
          </p:nvSpPr>
          <p:spPr bwMode="auto">
            <a:xfrm>
              <a:off x="4320" y="3563"/>
              <a:ext cx="458" cy="113"/>
            </a:xfrm>
            <a:custGeom>
              <a:avLst/>
              <a:gdLst>
                <a:gd name="T0" fmla="*/ 0 w 21600"/>
                <a:gd name="T1" fmla="*/ 0 h 22189"/>
                <a:gd name="T2" fmla="*/ 0 w 21600"/>
                <a:gd name="T3" fmla="*/ 0 h 22189"/>
                <a:gd name="T4" fmla="*/ 0 w 21600"/>
                <a:gd name="T5" fmla="*/ 0 h 22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189" fill="none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457" y="22188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Arc 29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7"/>
                <a:gd name="T2" fmla="*/ 0 w 21600"/>
                <a:gd name="T3" fmla="*/ 0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8494030" y="4047672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9860868" y="4047672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3902980" y="4139747"/>
            <a:ext cx="10461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907743" y="4693785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160405" y="4323897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6155643" y="4971597"/>
            <a:ext cx="642937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7849505" y="4877935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4953905" y="4433435"/>
            <a:ext cx="1189038" cy="539750"/>
          </a:xfrm>
          <a:custGeom>
            <a:avLst/>
            <a:gdLst>
              <a:gd name="T0" fmla="*/ 0 w 749"/>
              <a:gd name="T1" fmla="*/ 2147483646 h 340"/>
              <a:gd name="T2" fmla="*/ 0 w 749"/>
              <a:gd name="T3" fmla="*/ 0 h 340"/>
              <a:gd name="T4" fmla="*/ 2147483646 w 749"/>
              <a:gd name="T5" fmla="*/ 0 h 340"/>
              <a:gd name="T6" fmla="*/ 2147483646 w 749"/>
              <a:gd name="T7" fmla="*/ 2147483646 h 340"/>
              <a:gd name="T8" fmla="*/ 0 w 749"/>
              <a:gd name="T9" fmla="*/ 2147483646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936443" y="4488997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104718" y="4557260"/>
            <a:ext cx="815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2831418" y="4557260"/>
            <a:ext cx="1098550" cy="182562"/>
          </a:xfrm>
          <a:custGeom>
            <a:avLst/>
            <a:gdLst>
              <a:gd name="T0" fmla="*/ 0 w 692"/>
              <a:gd name="T1" fmla="*/ 2147483646 h 115"/>
              <a:gd name="T2" fmla="*/ 0 w 692"/>
              <a:gd name="T3" fmla="*/ 0 h 115"/>
              <a:gd name="T4" fmla="*/ 2147483646 w 692"/>
              <a:gd name="T5" fmla="*/ 0 h 115"/>
              <a:gd name="T6" fmla="*/ 2147483646 w 692"/>
              <a:gd name="T7" fmla="*/ 2147483646 h 115"/>
              <a:gd name="T8" fmla="*/ 0 w 692"/>
              <a:gd name="T9" fmla="*/ 2147483646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988705" y="5339897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6160405" y="4693785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8721043" y="4465185"/>
            <a:ext cx="8318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8600393" y="5200197"/>
            <a:ext cx="1120775" cy="142875"/>
          </a:xfrm>
          <a:custGeom>
            <a:avLst/>
            <a:gdLst>
              <a:gd name="T0" fmla="*/ 0 w 706"/>
              <a:gd name="T1" fmla="*/ 2147483646 h 90"/>
              <a:gd name="T2" fmla="*/ 0 w 706"/>
              <a:gd name="T3" fmla="*/ 0 h 90"/>
              <a:gd name="T4" fmla="*/ 2147483646 w 706"/>
              <a:gd name="T5" fmla="*/ 0 h 90"/>
              <a:gd name="T6" fmla="*/ 2147483646 w 706"/>
              <a:gd name="T7" fmla="*/ 2147483646 h 90"/>
              <a:gd name="T8" fmla="*/ 0 w 706"/>
              <a:gd name="T9" fmla="*/ 2147483646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2931430" y="4465185"/>
            <a:ext cx="815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179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10" y="1847850"/>
            <a:ext cx="10515600" cy="435133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What is the I/O cost for </a:t>
            </a:r>
            <a:r>
              <a:rPr lang="en-US" dirty="0" smtClean="0"/>
              <a:t>                                              </a:t>
            </a:r>
            <a:r>
              <a:rPr lang="en-US" dirty="0"/>
              <a:t>using a sort-merge join?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Ignore the cost of writing the results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Buffer pool: 100 pages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828478" y="1803400"/>
          <a:ext cx="3505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460160" imgH="228600" progId="">
                  <p:embed/>
                </p:oleObj>
              </mc:Choice>
              <mc:Fallback>
                <p:oleObj name="Equation" r:id="rId4" imgW="1460160" imgH="228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478" y="1803400"/>
                        <a:ext cx="3505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3700890"/>
            <a:ext cx="8605024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</a:rPr>
              <a:t>Answer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Sort Reserves in 2 passes:2*(1000+1000) =4000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Sort Sailors in 2 passes: 2*(500+500)=2000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Merge: (1000+500) =1500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Total cost = 4000+2000+1500 = 7500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707" y="536044"/>
            <a:ext cx="6735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to sort-merge join, works in two phases</a:t>
            </a:r>
          </a:p>
          <a:p>
            <a:r>
              <a:rPr lang="en-IN" b="1" dirty="0" smtClean="0"/>
              <a:t>Partitioning phase</a:t>
            </a:r>
            <a:r>
              <a:rPr lang="en-IN" dirty="0" smtClean="0"/>
              <a:t>: Identify the partitions in both R and S. That is those tuples with same value on the join attribute.</a:t>
            </a:r>
          </a:p>
          <a:p>
            <a:pPr lvl="1"/>
            <a:r>
              <a:rPr lang="en-IN" dirty="0" smtClean="0"/>
              <a:t>Unlike sort-merge join, hashing is used to identify the partitions rather than sorting</a:t>
            </a:r>
          </a:p>
          <a:p>
            <a:r>
              <a:rPr lang="en-IN" b="1" dirty="0" smtClean="0"/>
              <a:t>Probing phase</a:t>
            </a:r>
            <a:r>
              <a:rPr lang="en-IN" dirty="0" smtClean="0"/>
              <a:t>: Compare the tuples in an R partition only with tuples in the corresponding S partition for testing equality joins 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1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Hash-Join: Partition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91" y="2291910"/>
            <a:ext cx="5025559" cy="2924884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Partition Phase</a:t>
            </a:r>
          </a:p>
          <a:p>
            <a:pPr marL="688975" lvl="1" indent="-231775">
              <a:spcBef>
                <a:spcPct val="20000"/>
              </a:spcBef>
              <a:buFontTx/>
              <a:buChar char="•"/>
            </a:pPr>
            <a:r>
              <a:rPr lang="en-US" dirty="0" smtClean="0"/>
              <a:t>Partitions </a:t>
            </a:r>
            <a:r>
              <a:rPr lang="en-US" dirty="0"/>
              <a:t>both relations using hash 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h</a:t>
            </a:r>
            <a:r>
              <a:rPr lang="en-US" dirty="0"/>
              <a:t>:  </a:t>
            </a:r>
          </a:p>
          <a:p>
            <a:pPr marL="688975" lvl="1" indent="-231775">
              <a:spcBef>
                <a:spcPct val="20000"/>
              </a:spcBef>
              <a:buFontTx/>
              <a:buChar char="•"/>
            </a:pPr>
            <a:r>
              <a:rPr lang="en-US" dirty="0"/>
              <a:t>R tuples in partition </a:t>
            </a:r>
            <a:r>
              <a:rPr lang="en-US" dirty="0" err="1"/>
              <a:t>i</a:t>
            </a:r>
            <a:r>
              <a:rPr lang="en-US" dirty="0"/>
              <a:t> will only match S tuples in partition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6096000" y="2039853"/>
            <a:ext cx="5643563" cy="2906712"/>
            <a:chOff x="2162" y="203"/>
            <a:chExt cx="3555" cy="1831"/>
          </a:xfrm>
        </p:grpSpPr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2934" y="1830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908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2315" y="1844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2162" y="203"/>
              <a:ext cx="57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Original 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Relation</a:t>
              </a: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3914" y="395"/>
              <a:ext cx="45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4" y="0"/>
                </a:cxn>
                <a:cxn ang="0">
                  <a:pos x="0" y="20"/>
                </a:cxn>
                <a:cxn ang="0">
                  <a:pos x="14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/>
              <a:ahLst/>
              <a:cxnLst>
                <a:cxn ang="0">
                  <a:pos x="0" y="1441"/>
                </a:cxn>
                <a:cxn ang="0">
                  <a:pos x="0" y="0"/>
                </a:cxn>
                <a:cxn ang="0">
                  <a:pos x="1682" y="0"/>
                </a:cxn>
                <a:cxn ang="0">
                  <a:pos x="1682" y="1441"/>
                </a:cxn>
                <a:cxn ang="0">
                  <a:pos x="0" y="1441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210" y="0"/>
                </a:cxn>
                <a:cxn ang="0">
                  <a:pos x="210" y="169"/>
                </a:cxn>
                <a:cxn ang="0">
                  <a:pos x="0" y="16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10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/>
                <a:ahLst/>
                <a:cxnLst>
                  <a:cxn ang="0">
                    <a:pos x="26" y="19"/>
                  </a:cxn>
                  <a:cxn ang="0">
                    <a:pos x="13" y="0"/>
                  </a:cxn>
                  <a:cxn ang="0">
                    <a:pos x="0" y="19"/>
                  </a:cxn>
                  <a:cxn ang="0">
                    <a:pos x="13" y="39"/>
                  </a:cxn>
                  <a:cxn ang="0">
                    <a:pos x="26" y="1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/>
                <a:ahLst/>
                <a:cxnLst>
                  <a:cxn ang="0">
                    <a:pos x="21" y="27"/>
                  </a:cxn>
                  <a:cxn ang="0">
                    <a:pos x="11" y="0"/>
                  </a:cxn>
                  <a:cxn ang="0">
                    <a:pos x="0" y="27"/>
                  </a:cxn>
                  <a:cxn ang="0">
                    <a:pos x="11" y="56"/>
                  </a:cxn>
                  <a:cxn ang="0">
                    <a:pos x="21" y="27"/>
                  </a:cxn>
                </a:cxnLst>
                <a:rect l="0" t="0" r="r" b="b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/>
              <a:ahLst/>
              <a:cxnLst>
                <a:cxn ang="0">
                  <a:pos x="26" y="20"/>
                </a:cxn>
                <a:cxn ang="0">
                  <a:pos x="13" y="0"/>
                </a:cxn>
                <a:cxn ang="0">
                  <a:pos x="0" y="20"/>
                </a:cxn>
                <a:cxn ang="0">
                  <a:pos x="13" y="39"/>
                </a:cxn>
                <a:cxn ang="0">
                  <a:pos x="26" y="20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4148" y="907"/>
              <a:ext cx="163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7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2905" y="951"/>
              <a:ext cx="38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INPUT</a:t>
              </a:r>
            </a:p>
          </p:txBody>
        </p:sp>
        <p:sp useBgFill="1"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4148" y="562"/>
              <a:ext cx="163" cy="152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1" name="Rectangle 86"/>
            <p:cNvSpPr>
              <a:spLocks noChangeArrowheads="1"/>
            </p:cNvSpPr>
            <p:nvPr/>
          </p:nvSpPr>
          <p:spPr bwMode="auto">
            <a:xfrm>
              <a:off x="3317" y="1106"/>
              <a:ext cx="424" cy="3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function</a:t>
              </a:r>
            </a:p>
            <a:p>
              <a:pPr algn="ctr" eaLnBrk="0" hangingPunct="0"/>
              <a:r>
                <a:rPr lang="en-US" sz="1600" b="1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82" name="Rectangle 87"/>
            <p:cNvSpPr>
              <a:spLocks noChangeArrowheads="1"/>
            </p:cNvSpPr>
            <p:nvPr/>
          </p:nvSpPr>
          <p:spPr bwMode="auto">
            <a:xfrm>
              <a:off x="4088" y="1402"/>
              <a:ext cx="26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B-1</a:t>
              </a: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4695" y="388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5422" y="773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5" name="Rectangle 90"/>
            <p:cNvSpPr>
              <a:spLocks noChangeArrowheads="1"/>
            </p:cNvSpPr>
            <p:nvPr/>
          </p:nvSpPr>
          <p:spPr bwMode="auto">
            <a:xfrm>
              <a:off x="5416" y="1040"/>
              <a:ext cx="1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5396" y="1539"/>
              <a:ext cx="3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B-1</a:t>
              </a:r>
            </a:p>
          </p:txBody>
        </p:sp>
        <p:grpSp>
          <p:nvGrpSpPr>
            <p:cNvPr id="87" name="Group 92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106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94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95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Arc 96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G0" fmla="+- 21600 0 0"/>
                  <a:gd name="G1" fmla="+- 1230 0 0"/>
                  <a:gd name="G2" fmla="+- 21600 0 0"/>
                  <a:gd name="T0" fmla="*/ 43180 w 43200"/>
                  <a:gd name="T1" fmla="*/ 300 h 22830"/>
                  <a:gd name="T2" fmla="*/ 35 w 43200"/>
                  <a:gd name="T3" fmla="*/ 0 h 22830"/>
                  <a:gd name="T4" fmla="*/ 21600 w 43200"/>
                  <a:gd name="T5" fmla="*/ 1230 h 2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00"/>
            <p:cNvSpPr>
              <a:spLocks noChangeArrowheads="1"/>
            </p:cNvSpPr>
            <p:nvPr/>
          </p:nvSpPr>
          <p:spPr bwMode="auto">
            <a:xfrm>
              <a:off x="2290" y="1178"/>
              <a:ext cx="52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tx2"/>
                  </a:solidFill>
                </a:rPr>
                <a:t>. . .</a:t>
              </a:r>
            </a:p>
          </p:txBody>
        </p:sp>
        <p:grpSp>
          <p:nvGrpSpPr>
            <p:cNvPr id="92" name="Group 101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102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03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04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Arc 105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G0" fmla="+- 21600 0 0"/>
                  <a:gd name="G1" fmla="+- 620 0 0"/>
                  <a:gd name="G2" fmla="+- 21600 0 0"/>
                  <a:gd name="T0" fmla="*/ 43191 w 43200"/>
                  <a:gd name="T1" fmla="*/ 0 h 22220"/>
                  <a:gd name="T2" fmla="*/ 0 w 43200"/>
                  <a:gd name="T3" fmla="*/ 620 h 22220"/>
                  <a:gd name="T4" fmla="*/ 21600 w 43200"/>
                  <a:gd name="T5" fmla="*/ 620 h 2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12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5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6257" cy="4351338"/>
          </a:xfrm>
        </p:spPr>
        <p:txBody>
          <a:bodyPr/>
          <a:lstStyle/>
          <a:p>
            <a:r>
              <a:rPr lang="en-US" altLang="en-US" sz="2400" i="1" dirty="0" smtClean="0">
                <a:ea typeface="ＭＳ Ｐゴシック" panose="020B0600070205080204" pitchFamily="34" charset="-128"/>
              </a:rPr>
              <a:t>r</a:t>
            </a:r>
            <a:r>
              <a:rPr lang="en-US" altLang="en-US" sz="3200" i="1" baseline="-25000" dirty="0" smtClean="0">
                <a:ea typeface="ＭＳ Ｐゴシック" panose="020B0600070205080204" pitchFamily="34" charset="-128"/>
              </a:rPr>
              <a:t>0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32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. . .,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3200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denote partitions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2400" dirty="0">
                <a:ea typeface="ＭＳ Ｐゴシック" panose="020B0600070205080204" pitchFamily="34" charset="-128"/>
              </a:rPr>
              <a:t>tuples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tuple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32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32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32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r>
              <a:rPr lang="en-US" altLang="en-US" sz="2400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sz="3200" i="1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,,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sz="3200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. . ., </a:t>
            </a:r>
            <a:r>
              <a:rPr lang="en-US" altLang="en-US" sz="2400" i="1" dirty="0" err="1" smtClean="0">
                <a:ea typeface="ＭＳ Ｐゴシック" panose="020B0600070205080204" pitchFamily="34" charset="-128"/>
              </a:rPr>
              <a:t>s</a:t>
            </a:r>
            <a:r>
              <a:rPr lang="en-US" altLang="en-US" sz="3200" i="1" baseline="-25000" dirty="0" err="1" smtClean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denotes partitions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2400" dirty="0">
                <a:ea typeface="ＭＳ Ｐゴシック" panose="020B0600070205080204" pitchFamily="34" charset="-128"/>
              </a:rPr>
              <a:t> tuples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tuple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3200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32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14" y="1927118"/>
            <a:ext cx="4588328" cy="4148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0137" y="187268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R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514" y="5725103"/>
            <a:ext cx="362001" cy="304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841" y="5225121"/>
            <a:ext cx="362001" cy="3048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44680" y="187268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57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Hash-Join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293708" y="1288044"/>
            <a:ext cx="5338762" cy="2965450"/>
            <a:chOff x="2161" y="2239"/>
            <a:chExt cx="3363" cy="1868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169" y="2239"/>
              <a:ext cx="631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Partitions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of R &amp; S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348" y="3604"/>
              <a:ext cx="519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000" b="1" dirty="0">
                  <a:solidFill>
                    <a:srgbClr val="000000"/>
                  </a:solidFill>
                </a:rPr>
                <a:t>Input buffer</a:t>
              </a:r>
            </a:p>
            <a:p>
              <a:pPr algn="ctr" eaLnBrk="0" hangingPunct="0"/>
              <a:r>
                <a:rPr lang="en-US" sz="1000" b="1" dirty="0">
                  <a:solidFill>
                    <a:srgbClr val="000000"/>
                  </a:solidFill>
                </a:rPr>
                <a:t>for S</a:t>
              </a:r>
              <a:r>
                <a:rPr lang="en-US" sz="2400" baseline="-25000" dirty="0"/>
                <a:t>i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465" y="2522"/>
              <a:ext cx="105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Hash table for partition</a:t>
              </a:r>
            </a:p>
            <a:p>
              <a:pPr algn="ctr" eaLnBrk="0" hangingPunct="0"/>
              <a:r>
                <a:rPr lang="en-US" sz="1200" b="1" dirty="0" err="1">
                  <a:solidFill>
                    <a:srgbClr val="000000"/>
                  </a:solidFill>
                </a:rPr>
                <a:t>R</a:t>
              </a:r>
              <a:r>
                <a:rPr lang="en-US" sz="1200" b="1" baseline="-25000" dirty="0" err="1">
                  <a:solidFill>
                    <a:srgbClr val="000000"/>
                  </a:solidFill>
                </a:rPr>
                <a:t>i</a:t>
              </a:r>
              <a:r>
                <a:rPr lang="en-US" sz="1200" b="1" baseline="-25000" dirty="0">
                  <a:solidFill>
                    <a:srgbClr val="000000"/>
                  </a:solidFill>
                </a:rPr>
                <a:t> </a:t>
              </a:r>
              <a:r>
                <a:rPr lang="en-US" sz="1200" b="1" dirty="0">
                  <a:solidFill>
                    <a:srgbClr val="000000"/>
                  </a:solidFill>
                </a:rPr>
                <a:t>(k &lt;= B-2 pages)</a:t>
              </a: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2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4"/>
                </a:cxn>
                <a:cxn ang="0">
                  <a:pos x="0" y="154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/>
              <a:ahLst/>
              <a:cxnLst>
                <a:cxn ang="0">
                  <a:pos x="23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3" y="18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11" y="35"/>
                </a:cxn>
                <a:cxn ang="0">
                  <a:pos x="24" y="18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0" y="0"/>
                </a:cxn>
                <a:cxn ang="0">
                  <a:pos x="1101" y="0"/>
                </a:cxn>
                <a:cxn ang="0">
                  <a:pos x="1101" y="230"/>
                </a:cxn>
                <a:cxn ang="0">
                  <a:pos x="0" y="230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0"/>
                </a:cxn>
                <a:cxn ang="0">
                  <a:pos x="1525" y="0"/>
                </a:cxn>
                <a:cxn ang="0">
                  <a:pos x="1525" y="1392"/>
                </a:cxn>
                <a:cxn ang="0">
                  <a:pos x="0" y="1392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53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4" y="18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/>
                <a:ahLst/>
                <a:cxnLst>
                  <a:cxn ang="0">
                    <a:pos x="23" y="18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12" y="36"/>
                  </a:cxn>
                  <a:cxn ang="0">
                    <a:pos x="23" y="18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5"/>
                  </a:cxn>
                  <a:cxn ang="0">
                    <a:pos x="0" y="155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3195" y="3882"/>
              <a:ext cx="139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</a:rPr>
                <a:t>B main memory buffers</a:t>
              </a:r>
            </a:p>
          </p:txBody>
        </p: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2319" y="3917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4127" y="3546"/>
              <a:ext cx="41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Output 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buffer</a:t>
              </a: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4998" y="3882"/>
              <a:ext cx="34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806" y="2352"/>
              <a:ext cx="71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Join Result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2833" y="2706"/>
              <a:ext cx="3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hash</a:t>
              </a:r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2862" y="2838"/>
              <a:ext cx="21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fn</a:t>
              </a:r>
            </a:p>
          </p:txBody>
        </p:sp>
        <p:sp>
          <p:nvSpPr>
            <p:cNvPr id="37" name="Rectangle 45"/>
            <p:cNvSpPr>
              <a:spLocks noChangeArrowheads="1"/>
            </p:cNvSpPr>
            <p:nvPr/>
          </p:nvSpPr>
          <p:spPr bwMode="auto">
            <a:xfrm>
              <a:off x="2867" y="2968"/>
              <a:ext cx="24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3365FB"/>
                  </a:solidFill>
                </a:rPr>
                <a:t>h2</a:t>
              </a: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3747" y="3264"/>
              <a:ext cx="22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3365FB"/>
                  </a:solidFill>
                </a:rPr>
                <a:t>h2</a:t>
              </a:r>
            </a:p>
          </p:txBody>
        </p:sp>
        <p:grpSp>
          <p:nvGrpSpPr>
            <p:cNvPr id="39" name="Group 47"/>
            <p:cNvGrpSpPr>
              <a:grpSpLocks/>
            </p:cNvGrpSpPr>
            <p:nvPr/>
          </p:nvGrpSpPr>
          <p:grpSpPr bwMode="auto">
            <a:xfrm>
              <a:off x="2161" y="2644"/>
              <a:ext cx="671" cy="1273"/>
              <a:chOff x="2161" y="2644"/>
              <a:chExt cx="671" cy="1273"/>
            </a:xfrm>
          </p:grpSpPr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2161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283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rc 51"/>
              <p:cNvSpPr>
                <a:spLocks/>
              </p:cNvSpPr>
              <p:nvPr/>
            </p:nvSpPr>
            <p:spPr bwMode="auto">
              <a:xfrm>
                <a:off x="2162" y="3843"/>
                <a:ext cx="663" cy="74"/>
              </a:xfrm>
              <a:custGeom>
                <a:avLst/>
                <a:gdLst>
                  <a:gd name="G0" fmla="+- 21600 0 0"/>
                  <a:gd name="G1" fmla="+- 602 0 0"/>
                  <a:gd name="G2" fmla="+- 21600 0 0"/>
                  <a:gd name="T0" fmla="*/ 43192 w 43200"/>
                  <a:gd name="T1" fmla="*/ 0 h 22202"/>
                  <a:gd name="T2" fmla="*/ 0 w 43200"/>
                  <a:gd name="T3" fmla="*/ 602 h 22202"/>
                  <a:gd name="T4" fmla="*/ 21600 w 43200"/>
                  <a:gd name="T5" fmla="*/ 602 h 22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52"/>
            <p:cNvGrpSpPr>
              <a:grpSpLocks/>
            </p:cNvGrpSpPr>
            <p:nvPr/>
          </p:nvGrpSpPr>
          <p:grpSpPr bwMode="auto">
            <a:xfrm>
              <a:off x="4944" y="2692"/>
              <a:ext cx="528" cy="1179"/>
              <a:chOff x="4944" y="2692"/>
              <a:chExt cx="528" cy="1179"/>
            </a:xfrm>
          </p:grpSpPr>
          <p:sp>
            <p:nvSpPr>
              <p:cNvPr id="45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>
                <a:off x="5472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rc 56"/>
              <p:cNvSpPr>
                <a:spLocks/>
              </p:cNvSpPr>
              <p:nvPr/>
            </p:nvSpPr>
            <p:spPr bwMode="auto">
              <a:xfrm>
                <a:off x="4947" y="3800"/>
                <a:ext cx="520" cy="71"/>
              </a:xfrm>
              <a:custGeom>
                <a:avLst/>
                <a:gdLst>
                  <a:gd name="G0" fmla="+- 21600 0 0"/>
                  <a:gd name="G1" fmla="+- 1287 0 0"/>
                  <a:gd name="G2" fmla="+- 21600 0 0"/>
                  <a:gd name="T0" fmla="*/ 43178 w 43200"/>
                  <a:gd name="T1" fmla="*/ 317 h 22887"/>
                  <a:gd name="T2" fmla="*/ 38 w 43200"/>
                  <a:gd name="T3" fmla="*/ 0 h 22887"/>
                  <a:gd name="T4" fmla="*/ 21600 w 43200"/>
                  <a:gd name="T5" fmla="*/ 1287 h 22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887" fill="none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</a:path>
                  <a:path w="43200" h="22887" stroke="0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  <a:lnTo>
                      <a:pt x="21600" y="128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57"/>
            <p:cNvSpPr>
              <a:spLocks noChangeShapeType="1"/>
            </p:cNvSpPr>
            <p:nvPr/>
          </p:nvSpPr>
          <p:spPr bwMode="auto">
            <a:xfrm>
              <a:off x="283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2836" y="3504"/>
              <a:ext cx="6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92" y="173"/>
                </a:cxn>
                <a:cxn ang="0">
                  <a:pos x="188" y="145"/>
                </a:cxn>
                <a:cxn ang="0">
                  <a:pos x="0" y="115"/>
                </a:cxn>
                <a:cxn ang="0">
                  <a:pos x="192" y="0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0"/>
            <p:cNvSpPr>
              <a:spLocks noChangeShapeType="1"/>
            </p:cNvSpPr>
            <p:nvPr/>
          </p:nvSpPr>
          <p:spPr bwMode="auto">
            <a:xfrm>
              <a:off x="4420" y="350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881856" y="1627769"/>
            <a:ext cx="4693444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400" dirty="0"/>
          </a:p>
        </p:txBody>
      </p:sp>
      <p:sp>
        <p:nvSpPr>
          <p:cNvPr id="115" name="Rectangle 114"/>
          <p:cNvSpPr/>
          <p:nvPr/>
        </p:nvSpPr>
        <p:spPr>
          <a:xfrm>
            <a:off x="885032" y="1353783"/>
            <a:ext cx="52277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</a:rPr>
              <a:t>Join </a:t>
            </a:r>
            <a:r>
              <a:rPr lang="en-US" sz="2400" dirty="0" smtClean="0">
                <a:solidFill>
                  <a:schemeClr val="accent2"/>
                </a:solidFill>
              </a:rPr>
              <a:t>phase </a:t>
            </a:r>
            <a:endParaRPr lang="en-US" sz="2400" dirty="0">
              <a:solidFill>
                <a:schemeClr val="accent2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2400" dirty="0"/>
              <a:t>Load the entire </a:t>
            </a:r>
            <a:r>
              <a:rPr lang="en-US" sz="2400" dirty="0" err="1"/>
              <a:t>R</a:t>
            </a:r>
            <a:r>
              <a:rPr lang="en-US" sz="2400" baseline="-25000" dirty="0" err="1"/>
              <a:t>i</a:t>
            </a:r>
            <a:r>
              <a:rPr lang="en-US" sz="2400" dirty="0"/>
              <a:t> into main memory</a:t>
            </a:r>
          </a:p>
          <a:p>
            <a:pPr marL="228600" indent="-228600">
              <a:buFontTx/>
              <a:buAutoNum type="arabicParenR"/>
            </a:pPr>
            <a:r>
              <a:rPr lang="en-US" sz="2400" dirty="0"/>
              <a:t>Partition </a:t>
            </a:r>
            <a:r>
              <a:rPr lang="en-US" sz="2400" dirty="0" err="1"/>
              <a:t>R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using </a:t>
            </a:r>
            <a:r>
              <a:rPr lang="en-US" sz="2400" dirty="0">
                <a:solidFill>
                  <a:schemeClr val="accent2"/>
                </a:solidFill>
              </a:rPr>
              <a:t>h2</a:t>
            </a:r>
            <a:r>
              <a:rPr lang="en-US" sz="2400" dirty="0"/>
              <a:t>, another hash function which is different from h1</a:t>
            </a:r>
          </a:p>
          <a:p>
            <a:pPr marL="228600" indent="-228600">
              <a:buFontTx/>
              <a:buAutoNum type="arabicParenR"/>
            </a:pPr>
            <a:r>
              <a:rPr lang="en-US" sz="2400" dirty="0"/>
              <a:t>Load one page of S</a:t>
            </a:r>
            <a:r>
              <a:rPr lang="en-US" sz="2400" baseline="-25000" dirty="0"/>
              <a:t>i </a:t>
            </a:r>
            <a:r>
              <a:rPr lang="en-US" sz="2400" dirty="0"/>
              <a:t>into main memory</a:t>
            </a:r>
          </a:p>
          <a:p>
            <a:pPr marL="228600" indent="-228600">
              <a:buFontTx/>
              <a:buAutoNum type="arabicParenR"/>
            </a:pPr>
            <a:r>
              <a:rPr lang="en-US" sz="2400" dirty="0"/>
              <a:t>For each record of S</a:t>
            </a:r>
            <a:r>
              <a:rPr lang="en-US" sz="2400" baseline="-25000" dirty="0"/>
              <a:t>i </a:t>
            </a:r>
            <a:r>
              <a:rPr lang="en-US" sz="2400" dirty="0"/>
              <a:t>page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Hash the record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Match the record with the </a:t>
            </a:r>
            <a:r>
              <a:rPr lang="en-US" sz="2400" dirty="0" err="1"/>
              <a:t>subpartition</a:t>
            </a:r>
            <a:r>
              <a:rPr lang="en-US" sz="2400" dirty="0"/>
              <a:t> of </a:t>
            </a:r>
            <a:r>
              <a:rPr lang="en-US" sz="2400" dirty="0" err="1"/>
              <a:t>R</a:t>
            </a:r>
            <a:r>
              <a:rPr lang="en-US" sz="2400" baseline="-25000" dirty="0" err="1"/>
              <a:t>i</a:t>
            </a:r>
            <a:r>
              <a:rPr lang="en-US" sz="2400" dirty="0"/>
              <a:t> that has the same hash value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Write to the output buffer if matched </a:t>
            </a:r>
          </a:p>
        </p:txBody>
      </p:sp>
    </p:spTree>
    <p:extLst>
      <p:ext uri="{BB962C8B-B14F-4D97-AF65-F5344CB8AC3E}">
        <p14:creationId xmlns:p14="http://schemas.microsoft.com/office/powerpoint/2010/main" val="5671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Hash-Join: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Assumption: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Given B buffer pages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We need one input and one output buffer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Each </a:t>
            </a:r>
            <a:r>
              <a:rPr lang="en-US" sz="2000" dirty="0">
                <a:latin typeface="Comic Sans MS" pitchFamily="66" charset="0"/>
              </a:rPr>
              <a:t>partition fits in the B-2 pages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I/O cost for a read and a write is the same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Ignore the cost of writing the join results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3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Hash-Join: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What is the cost of the partitioning phase?</a:t>
            </a:r>
          </a:p>
          <a:p>
            <a:pPr lvl="1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dirty="0"/>
              <a:t>We need to scan R and S, and write them out once</a:t>
            </a:r>
          </a:p>
          <a:p>
            <a:pPr lvl="1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dirty="0"/>
              <a:t>Hence, cost is 2(M+N) I/</a:t>
            </a:r>
            <a:r>
              <a:rPr lang="en-US" dirty="0" err="1"/>
              <a:t>Os</a:t>
            </a:r>
            <a:endParaRPr lang="en-US" dirty="0"/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What is the cost of the probing phase?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We need to scan each partition once (</a:t>
            </a:r>
            <a:r>
              <a:rPr lang="en-US" i="1" dirty="0"/>
              <a:t>assuming no partition overflows</a:t>
            </a:r>
            <a:r>
              <a:rPr lang="en-US" dirty="0"/>
              <a:t>) of R and 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Hence, cost is M + N I/</a:t>
            </a:r>
            <a:r>
              <a:rPr lang="en-US" dirty="0" err="1"/>
              <a:t>Os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Total Cost = 3 (M + N)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What is the I/O cost for </a:t>
            </a:r>
            <a:r>
              <a:rPr lang="en-US" dirty="0" smtClean="0"/>
              <a:t>                                            </a:t>
            </a:r>
            <a:r>
              <a:rPr lang="en-US" dirty="0"/>
              <a:t>using </a:t>
            </a:r>
            <a:r>
              <a:rPr lang="en-US" dirty="0" smtClean="0"/>
              <a:t>hash </a:t>
            </a:r>
            <a:r>
              <a:rPr lang="en-US" dirty="0"/>
              <a:t>join?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Ignore the cost of writing the results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Assuming that each partition fits in memory.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Answer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    3*(500+1000)=4500 I/</a:t>
            </a:r>
            <a:r>
              <a:rPr lang="en-US" dirty="0" err="1">
                <a:solidFill>
                  <a:schemeClr val="accent2"/>
                </a:solidFill>
              </a:rPr>
              <a:t>Os</a:t>
            </a:r>
            <a:endParaRPr lang="en-US" dirty="0">
              <a:solidFill>
                <a:schemeClr val="accent2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705815" y="1825625"/>
          <a:ext cx="3505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460160" imgH="228600" progId="">
                  <p:embed/>
                </p:oleObj>
              </mc:Choice>
              <mc:Fallback>
                <p:oleObj name="Equation" r:id="rId3" imgW="1460160" imgH="228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815" y="1825625"/>
                        <a:ext cx="3505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6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does optimizer uses nested loops?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Optimizer uses nested loop when we are joining tables containing small number of rows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important to have an index on column of inner join table as this table is probed every time for a new value from outer table.</a:t>
            </a:r>
          </a:p>
          <a:p>
            <a:r>
              <a:rPr lang="en-IN" dirty="0" smtClean="0"/>
              <a:t>Optimizer </a:t>
            </a:r>
            <a:r>
              <a:rPr lang="en-IN" dirty="0"/>
              <a:t>may not use nested loop in case:</a:t>
            </a:r>
          </a:p>
          <a:p>
            <a:pPr lvl="1"/>
            <a:r>
              <a:rPr lang="en-IN" dirty="0" smtClean="0"/>
              <a:t>No </a:t>
            </a:r>
            <a:r>
              <a:rPr lang="en-IN" dirty="0"/>
              <a:t>of rows of both the table is quite high</a:t>
            </a:r>
          </a:p>
          <a:p>
            <a:pPr lvl="1"/>
            <a:r>
              <a:rPr lang="en-IN" dirty="0" smtClean="0"/>
              <a:t>Inner </a:t>
            </a:r>
            <a:r>
              <a:rPr lang="en-IN" dirty="0"/>
              <a:t>query always results in same set of records</a:t>
            </a:r>
          </a:p>
          <a:p>
            <a:pPr lvl="2"/>
            <a:r>
              <a:rPr lang="en-IN" dirty="0" smtClean="0"/>
              <a:t>The </a:t>
            </a:r>
            <a:r>
              <a:rPr lang="en-IN" dirty="0"/>
              <a:t>access path of inner table is independent of data coming from outer table.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 Algorithm –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examine three join algorithms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Nested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Join</a:t>
            </a:r>
          </a:p>
          <a:p>
            <a:pPr lvl="1"/>
            <a:r>
              <a:rPr lang="en-US" altLang="zh-CN" dirty="0"/>
              <a:t>Sort-merge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  <a:p>
            <a:pPr lvl="1"/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does optimizer use sort-merge join?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Sort-merge </a:t>
            </a:r>
            <a:r>
              <a:rPr lang="en-IN" dirty="0"/>
              <a:t>join is used to join two independent data sources.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perform better than nested loop when the volume of data is big in tables but not as good as hash joins in general</a:t>
            </a:r>
            <a:r>
              <a:rPr lang="en-IN" dirty="0" smtClean="0"/>
              <a:t>.</a:t>
            </a:r>
          </a:p>
          <a:p>
            <a:r>
              <a:rPr lang="en-IN" dirty="0"/>
              <a:t>They perform better than hash join when the join condition columns are already sorted or there is no sorting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does optimizer use </a:t>
            </a:r>
            <a:r>
              <a:rPr lang="en-IN" dirty="0" smtClean="0"/>
              <a:t>hash </a:t>
            </a:r>
            <a:r>
              <a:rPr lang="en-IN" dirty="0"/>
              <a:t>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Optimizer uses </a:t>
            </a:r>
            <a:r>
              <a:rPr lang="en-IN" dirty="0" smtClean="0"/>
              <a:t>hash </a:t>
            </a:r>
            <a:r>
              <a:rPr lang="en-IN" dirty="0"/>
              <a:t>join while joining big tables or big fraction of small tables.</a:t>
            </a:r>
          </a:p>
          <a:p>
            <a:r>
              <a:rPr lang="en-IN" dirty="0"/>
              <a:t>Unlike nested loop, the output of hash join result is not instantaneous as hash joining is blocked on building up hash table.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4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of running times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Three types of Join (R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⊳⊲ S)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/>
              <a:t>Nested-</a:t>
            </a:r>
            <a:r>
              <a:rPr lang="en-US" altLang="en-US" dirty="0" smtClean="0"/>
              <a:t>loop Join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Cost: M + M * R</a:t>
            </a:r>
            <a:r>
              <a:rPr lang="en-US" altLang="en-US" baseline="-25000" dirty="0" smtClean="0"/>
              <a:t>P</a:t>
            </a:r>
            <a:r>
              <a:rPr lang="en-US" altLang="en-US" dirty="0" smtClean="0"/>
              <a:t> * 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For tables with small number of rows, or index on attribute of inner table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Sort-Merge </a:t>
            </a:r>
            <a:r>
              <a:rPr lang="en-US" altLang="en-US" dirty="0" smtClean="0"/>
              <a:t>Join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Cost: 5 (M + N)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table sizes are relatively large or when join condition columns are sorted 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Hash </a:t>
            </a:r>
            <a:r>
              <a:rPr lang="en-US" altLang="en-US" dirty="0" smtClean="0"/>
              <a:t>Join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Cost : 3 (M+ N)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table sizes are large; Result not instantaneous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0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(revisited)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simple </a:t>
            </a:r>
            <a:r>
              <a:rPr lang="en-IN" dirty="0" smtClean="0"/>
              <a:t>query (Ex</a:t>
            </a:r>
            <a:r>
              <a:rPr lang="en-IN" dirty="0"/>
              <a:t>. </a:t>
            </a:r>
            <a:r>
              <a:rPr lang="en-IN" dirty="0" smtClean="0"/>
              <a:t>3, </a:t>
            </a:r>
            <a:r>
              <a:rPr lang="en-IN" dirty="0" err="1" smtClean="0"/>
              <a:t>Lec</a:t>
            </a:r>
            <a:r>
              <a:rPr lang="en-IN" dirty="0" smtClean="0"/>
              <a:t> 23)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76359" y="2342703"/>
            <a:ext cx="545367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SELECT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E.ename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D.mgr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chemeClr val="tx1"/>
                </a:solidFill>
              </a:rPr>
              <a:t>FROM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Emp</a:t>
            </a:r>
            <a:r>
              <a:rPr lang="en-US" altLang="en-US" sz="2400" dirty="0">
                <a:solidFill>
                  <a:schemeClr val="tx1"/>
                </a:solidFill>
              </a:rPr>
              <a:t> E, </a:t>
            </a:r>
            <a:r>
              <a:rPr lang="en-US" altLang="en-US" sz="2400" dirty="0" err="1">
                <a:solidFill>
                  <a:schemeClr val="tx1"/>
                </a:solidFill>
              </a:rPr>
              <a:t>Dept</a:t>
            </a:r>
            <a:r>
              <a:rPr lang="en-US" altLang="en-US" sz="24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WHERE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E.dno</a:t>
            </a:r>
            <a:r>
              <a:rPr lang="en-US" altLang="en-US" sz="2400" dirty="0">
                <a:solidFill>
                  <a:schemeClr val="tx1"/>
                </a:solidFill>
              </a:rPr>
              <a:t>=</a:t>
            </a:r>
            <a:r>
              <a:rPr lang="en-US" altLang="en-US" sz="2400" dirty="0" err="1">
                <a:solidFill>
                  <a:schemeClr val="tx1"/>
                </a:solidFill>
              </a:rPr>
              <a:t>D.dno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AND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D.dname</a:t>
            </a:r>
            <a:r>
              <a:rPr lang="en-US" altLang="en-US" sz="2400" dirty="0">
                <a:solidFill>
                  <a:schemeClr val="tx1"/>
                </a:solidFill>
              </a:rPr>
              <a:t>=‘Toy’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974078" y="3826712"/>
            <a:ext cx="6552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Build </a:t>
            </a:r>
            <a:r>
              <a:rPr lang="en-IN" sz="2400" dirty="0"/>
              <a:t>hash index on the </a:t>
            </a:r>
            <a:r>
              <a:rPr lang="en-IN" sz="2400" dirty="0" err="1"/>
              <a:t>dname</a:t>
            </a:r>
            <a:r>
              <a:rPr lang="en-IN" sz="2400" dirty="0"/>
              <a:t> attribute of </a:t>
            </a:r>
            <a:r>
              <a:rPr lang="en-IN" sz="2400" dirty="0" err="1"/>
              <a:t>Dept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522599" y="4423314"/>
            <a:ext cx="8860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For each qualifying </a:t>
            </a:r>
            <a:r>
              <a:rPr lang="en-IN" sz="2400" dirty="0" err="1"/>
              <a:t>Dept</a:t>
            </a:r>
            <a:r>
              <a:rPr lang="en-IN" sz="2400" dirty="0"/>
              <a:t> record, find the matching </a:t>
            </a:r>
            <a:r>
              <a:rPr lang="en-IN" sz="2400" dirty="0" err="1"/>
              <a:t>Emp</a:t>
            </a:r>
            <a:r>
              <a:rPr lang="en-IN" sz="2400" dirty="0"/>
              <a:t> tuples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Thus we should build an index on the </a:t>
            </a:r>
            <a:r>
              <a:rPr lang="en-IN" sz="2400" dirty="0" err="1"/>
              <a:t>dno</a:t>
            </a:r>
            <a:r>
              <a:rPr lang="en-IN" sz="2400" dirty="0"/>
              <a:t> attribute of </a:t>
            </a:r>
            <a:r>
              <a:rPr lang="en-IN" sz="2400" dirty="0" err="1"/>
              <a:t>Emp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85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 and Indexing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 smtClean="0"/>
              <a:t>Phy</a:t>
            </a:r>
            <a:r>
              <a:rPr lang="en-IN" sz="2400" dirty="0" smtClean="0"/>
              <a:t>. design plan</a:t>
            </a:r>
          </a:p>
          <a:p>
            <a:pPr lvl="1"/>
            <a:r>
              <a:rPr lang="en-IN" dirty="0" smtClean="0"/>
              <a:t>Hash index on </a:t>
            </a:r>
            <a:r>
              <a:rPr lang="en-IN" dirty="0" err="1" smtClean="0"/>
              <a:t>dname</a:t>
            </a:r>
            <a:endParaRPr lang="en-IN" dirty="0" smtClean="0"/>
          </a:p>
          <a:p>
            <a:pPr lvl="1"/>
            <a:r>
              <a:rPr lang="en-IN" dirty="0" smtClean="0"/>
              <a:t>Hash index on </a:t>
            </a:r>
            <a:r>
              <a:rPr lang="en-IN" dirty="0" err="1" smtClean="0"/>
              <a:t>dno</a:t>
            </a:r>
            <a:r>
              <a:rPr lang="en-IN" dirty="0" smtClean="0"/>
              <a:t> of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400" dirty="0" smtClean="0"/>
              <a:t>Should these indexes be clustered?</a:t>
            </a:r>
          </a:p>
          <a:p>
            <a:pPr lvl="1"/>
            <a:r>
              <a:rPr lang="en-IN" dirty="0" smtClean="0"/>
              <a:t>Assuming #tuples satisfying </a:t>
            </a:r>
            <a:r>
              <a:rPr lang="en-US" altLang="en-US" dirty="0" err="1">
                <a:solidFill>
                  <a:schemeClr val="accent2"/>
                </a:solidFill>
                <a:latin typeface="Comic Sans MS" pitchFamily="66" charset="0"/>
              </a:rPr>
              <a:t>D.dname</a:t>
            </a:r>
            <a:r>
              <a:rPr lang="en-US" altLang="en-US" dirty="0">
                <a:solidFill>
                  <a:schemeClr val="accent2"/>
                </a:solidFill>
                <a:latin typeface="Comic Sans MS" pitchFamily="66" charset="0"/>
              </a:rPr>
              <a:t>=‘Toy’ </a:t>
            </a:r>
            <a:r>
              <a:rPr lang="en-US" altLang="en-US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en-US" dirty="0" smtClean="0">
                <a:latin typeface="Comic Sans MS" pitchFamily="66" charset="0"/>
              </a:rPr>
              <a:t>is small, </a:t>
            </a:r>
            <a:r>
              <a:rPr lang="en-US" altLang="en-US" dirty="0" err="1">
                <a:solidFill>
                  <a:schemeClr val="accent2"/>
                </a:solidFill>
                <a:latin typeface="Comic Sans MS" pitchFamily="66" charset="0"/>
              </a:rPr>
              <a:t>dname</a:t>
            </a:r>
            <a:r>
              <a:rPr lang="en-US" altLang="en-US" dirty="0" smtClean="0">
                <a:latin typeface="Comic Sans MS" pitchFamily="66" charset="0"/>
              </a:rPr>
              <a:t> should be </a:t>
            </a:r>
            <a:r>
              <a:rPr lang="en-US" altLang="en-US" dirty="0" err="1" smtClean="0">
                <a:latin typeface="Comic Sans MS" pitchFamily="66" charset="0"/>
              </a:rPr>
              <a:t>unclustered</a:t>
            </a:r>
            <a:endParaRPr lang="en-US" altLang="en-US" dirty="0" smtClean="0">
              <a:latin typeface="Comic Sans MS" pitchFamily="66" charset="0"/>
            </a:endParaRPr>
          </a:p>
          <a:p>
            <a:pPr lvl="1"/>
            <a:r>
              <a:rPr lang="en-US" altLang="en-US" dirty="0" err="1">
                <a:solidFill>
                  <a:schemeClr val="accent2"/>
                </a:solidFill>
                <a:latin typeface="Comic Sans MS" pitchFamily="66" charset="0"/>
              </a:rPr>
              <a:t>Emp</a:t>
            </a:r>
            <a:r>
              <a:rPr lang="en-US" altLang="en-US" dirty="0" smtClean="0">
                <a:latin typeface="Comic Sans MS" pitchFamily="66" charset="0"/>
              </a:rPr>
              <a:t> is the inner relation in an Index Nested Loops join and </a:t>
            </a:r>
            <a:r>
              <a:rPr lang="en-US" altLang="en-US" dirty="0" err="1">
                <a:solidFill>
                  <a:schemeClr val="accent2"/>
                </a:solidFill>
                <a:latin typeface="Comic Sans MS" pitchFamily="66" charset="0"/>
              </a:rPr>
              <a:t>dno</a:t>
            </a:r>
            <a:r>
              <a:rPr lang="en-US" altLang="en-US" dirty="0" smtClean="0">
                <a:latin typeface="Comic Sans MS" pitchFamily="66" charset="0"/>
              </a:rPr>
              <a:t> is not a key</a:t>
            </a:r>
          </a:p>
          <a:p>
            <a:pPr lvl="2"/>
            <a:r>
              <a:rPr lang="en-US" altLang="en-US" sz="2400" dirty="0"/>
              <a:t>It is a strong candidate for </a:t>
            </a:r>
            <a:r>
              <a:rPr lang="en-US" altLang="en-US" sz="2400" dirty="0">
                <a:solidFill>
                  <a:schemeClr val="accent2"/>
                </a:solidFill>
                <a:latin typeface="Comic Sans MS" pitchFamily="66" charset="0"/>
              </a:rPr>
              <a:t>clustered index</a:t>
            </a:r>
          </a:p>
          <a:p>
            <a:pPr lvl="1"/>
            <a:endParaRPr lang="en-IN" sz="2000" dirty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83763" y="1974739"/>
            <a:ext cx="545367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SELECT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E.ename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D.mgr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chemeClr val="tx1"/>
                </a:solidFill>
              </a:rPr>
              <a:t>FROM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Emp</a:t>
            </a:r>
            <a:r>
              <a:rPr lang="en-US" altLang="en-US" sz="2400" dirty="0">
                <a:solidFill>
                  <a:schemeClr val="tx1"/>
                </a:solidFill>
              </a:rPr>
              <a:t> E, </a:t>
            </a:r>
            <a:r>
              <a:rPr lang="en-US" altLang="en-US" sz="2400" dirty="0" err="1">
                <a:solidFill>
                  <a:schemeClr val="tx1"/>
                </a:solidFill>
              </a:rPr>
              <a:t>Dept</a:t>
            </a:r>
            <a:r>
              <a:rPr lang="en-US" altLang="en-US" sz="24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WHERE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E.dno</a:t>
            </a:r>
            <a:r>
              <a:rPr lang="en-US" altLang="en-US" sz="2400" dirty="0">
                <a:solidFill>
                  <a:schemeClr val="tx1"/>
                </a:solidFill>
              </a:rPr>
              <a:t>=</a:t>
            </a:r>
            <a:r>
              <a:rPr lang="en-US" altLang="en-US" sz="2400" dirty="0" err="1">
                <a:solidFill>
                  <a:schemeClr val="tx1"/>
                </a:solidFill>
              </a:rPr>
              <a:t>D.dno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AND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D.dname</a:t>
            </a:r>
            <a:r>
              <a:rPr lang="en-US" altLang="en-US" sz="2400" dirty="0">
                <a:solidFill>
                  <a:schemeClr val="tx1"/>
                </a:solidFill>
              </a:rPr>
              <a:t>=‘Toy’</a:t>
            </a:r>
          </a:p>
        </p:txBody>
      </p:sp>
    </p:spTree>
    <p:extLst>
      <p:ext uri="{BB962C8B-B14F-4D97-AF65-F5344CB8AC3E}">
        <p14:creationId xmlns:p14="http://schemas.microsoft.com/office/powerpoint/2010/main" val="31080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and Indexing </a:t>
            </a:r>
            <a:r>
              <a:rPr lang="en-IN" dirty="0" smtClean="0"/>
              <a:t>(2/2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r>
              <a:rPr lang="en-IN" sz="2600" dirty="0"/>
              <a:t>Consider </a:t>
            </a:r>
            <a:r>
              <a:rPr lang="en-IN" sz="2600" dirty="0" smtClean="0"/>
              <a:t>this example</a:t>
            </a:r>
          </a:p>
          <a:p>
            <a:pPr lvl="1"/>
            <a:r>
              <a:rPr lang="en-IN" sz="2200" dirty="0" smtClean="0"/>
              <a:t>Difference with previous example</a:t>
            </a:r>
          </a:p>
          <a:p>
            <a:pPr marL="457200" lvl="1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</a:t>
            </a:r>
            <a:r>
              <a:rPr lang="en-US" altLang="en-US" sz="2200" dirty="0" err="1">
                <a:solidFill>
                  <a:schemeClr val="accent2"/>
                </a:solidFill>
                <a:latin typeface="Comic Sans MS" pitchFamily="66" charset="0"/>
              </a:rPr>
              <a:t>E.hobby</a:t>
            </a:r>
            <a:r>
              <a:rPr lang="en-US" altLang="en-US" sz="2200" dirty="0">
                <a:solidFill>
                  <a:schemeClr val="accent2"/>
                </a:solidFill>
                <a:latin typeface="Comic Sans MS" pitchFamily="66" charset="0"/>
              </a:rPr>
              <a:t>=‘Stamps’ </a:t>
            </a:r>
            <a:r>
              <a:rPr lang="en-US" altLang="en-US" sz="2200" dirty="0" smtClean="0"/>
              <a:t>replaces </a:t>
            </a:r>
            <a:r>
              <a:rPr lang="en-US" altLang="en-US" sz="2200" dirty="0" err="1">
                <a:solidFill>
                  <a:schemeClr val="accent2"/>
                </a:solidFill>
                <a:latin typeface="Comic Sans MS" pitchFamily="66" charset="0"/>
              </a:rPr>
              <a:t>D.dname</a:t>
            </a:r>
            <a:r>
              <a:rPr lang="en-US" altLang="en-US" sz="2200" dirty="0">
                <a:solidFill>
                  <a:schemeClr val="accent2"/>
                </a:solidFill>
                <a:latin typeface="Comic Sans MS" pitchFamily="66" charset="0"/>
              </a:rPr>
              <a:t>=‘Toy</a:t>
            </a:r>
            <a:r>
              <a:rPr lang="en-US" altLang="en-US" sz="2200" dirty="0" smtClean="0">
                <a:solidFill>
                  <a:schemeClr val="accent2"/>
                </a:solidFill>
                <a:latin typeface="Comic Sans MS" pitchFamily="66" charset="0"/>
              </a:rPr>
              <a:t>’</a:t>
            </a:r>
          </a:p>
          <a:p>
            <a:r>
              <a:rPr lang="en-US" sz="2600" dirty="0"/>
              <a:t>Assumption: Many people collect </a:t>
            </a:r>
            <a:r>
              <a:rPr lang="en-US" sz="2600" dirty="0" smtClean="0"/>
              <a:t>stamps</a:t>
            </a:r>
          </a:p>
          <a:p>
            <a:pPr lvl="1"/>
            <a:r>
              <a:rPr lang="en-US" sz="2200" dirty="0" smtClean="0"/>
              <a:t>Sort-merge join or block nested loop join will be better</a:t>
            </a:r>
          </a:p>
          <a:p>
            <a:r>
              <a:rPr lang="en-US" sz="2600" dirty="0" smtClean="0"/>
              <a:t>Sort-merge join can take advantage if the inner relation has a clustered index</a:t>
            </a:r>
          </a:p>
          <a:p>
            <a:pPr lvl="1"/>
            <a:r>
              <a:rPr lang="en-US" sz="2200" dirty="0" smtClean="0"/>
              <a:t>Clustered index on </a:t>
            </a:r>
            <a:r>
              <a:rPr lang="en-US" sz="2200" dirty="0" err="1">
                <a:solidFill>
                  <a:schemeClr val="accent2"/>
                </a:solidFill>
                <a:latin typeface="Comic Sans MS" pitchFamily="66" charset="0"/>
              </a:rPr>
              <a:t>dno</a:t>
            </a:r>
            <a:r>
              <a:rPr lang="en-US" sz="2200" dirty="0" smtClean="0"/>
              <a:t> of </a:t>
            </a:r>
            <a:r>
              <a:rPr lang="en-US" sz="2200" dirty="0" err="1">
                <a:solidFill>
                  <a:schemeClr val="accent2"/>
                </a:solidFill>
                <a:latin typeface="Comic Sans MS" pitchFamily="66" charset="0"/>
              </a:rPr>
              <a:t>Dept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err="1" smtClean="0"/>
              <a:t>Adv</a:t>
            </a:r>
            <a:r>
              <a:rPr lang="en-US" sz="2200" dirty="0" smtClean="0"/>
              <a:t>: no need to sort </a:t>
            </a:r>
            <a:r>
              <a:rPr lang="en-US" sz="2200" dirty="0" err="1" smtClean="0"/>
              <a:t>Dept</a:t>
            </a:r>
            <a:endParaRPr lang="en-US" sz="2200" dirty="0" smtClean="0"/>
          </a:p>
          <a:p>
            <a:pPr lvl="1"/>
            <a:r>
              <a:rPr lang="en-US" sz="2200" b="1" dirty="0" smtClean="0"/>
              <a:t>Note</a:t>
            </a:r>
            <a:r>
              <a:rPr lang="en-US" sz="2200" dirty="0" smtClean="0"/>
              <a:t>: </a:t>
            </a:r>
            <a:r>
              <a:rPr lang="en-US" sz="2200" dirty="0" err="1" smtClean="0"/>
              <a:t>unclustered</a:t>
            </a:r>
            <a:r>
              <a:rPr lang="en-US" sz="2200" dirty="0" smtClean="0"/>
              <a:t> index will not be useful</a:t>
            </a:r>
          </a:p>
          <a:p>
            <a:r>
              <a:rPr lang="en-US" altLang="en-US" sz="2600" i="1" dirty="0">
                <a:solidFill>
                  <a:schemeClr val="accent2"/>
                </a:solidFill>
              </a:rPr>
              <a:t>Summary</a:t>
            </a:r>
            <a:r>
              <a:rPr lang="en-US" altLang="en-US" sz="2600" dirty="0">
                <a:solidFill>
                  <a:schemeClr val="accent2"/>
                </a:solidFill>
              </a:rPr>
              <a:t>:  </a:t>
            </a:r>
            <a:r>
              <a:rPr lang="en-US" altLang="en-US" sz="2600" b="1" dirty="0"/>
              <a:t>Clustering</a:t>
            </a:r>
            <a:r>
              <a:rPr lang="en-US" altLang="en-US" sz="2600" dirty="0"/>
              <a:t> is useful whenever </a:t>
            </a:r>
            <a:r>
              <a:rPr lang="en-US" altLang="en-US" sz="2600" b="1" dirty="0"/>
              <a:t>many rows</a:t>
            </a:r>
            <a:r>
              <a:rPr lang="en-US" altLang="en-US" sz="2600" dirty="0"/>
              <a:t> are to be </a:t>
            </a:r>
            <a:r>
              <a:rPr lang="en-US" altLang="en-US" sz="2600" dirty="0" smtClean="0"/>
              <a:t>retrieved</a:t>
            </a:r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116595" y="1509757"/>
            <a:ext cx="5237205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E.ename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D.mgr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FROM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</a:rPr>
              <a:t> E, </a:t>
            </a:r>
            <a:r>
              <a:rPr lang="en-US" altLang="en-US" sz="1800" dirty="0" err="1">
                <a:solidFill>
                  <a:schemeClr val="tx1"/>
                </a:solidFill>
              </a:rPr>
              <a:t>Dept</a:t>
            </a:r>
            <a:r>
              <a:rPr lang="en-US" altLang="en-US" sz="18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1800" b="1" dirty="0">
                <a:solidFill>
                  <a:schemeClr val="tx1"/>
                </a:solidFill>
              </a:rPr>
              <a:t>WHERE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E.hobby</a:t>
            </a:r>
            <a:r>
              <a:rPr lang="en-US" altLang="en-US" sz="1800" dirty="0">
                <a:solidFill>
                  <a:schemeClr val="tx1"/>
                </a:solidFill>
              </a:rPr>
              <a:t>=‘Stamps’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E.dno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D.dno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of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42049" y="5592757"/>
            <a:ext cx="636814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4063" y="1559600"/>
            <a:ext cx="0" cy="4348843"/>
          </a:xfrm>
          <a:prstGeom prst="straightConnector1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9001" y="3472411"/>
            <a:ext cx="82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03307" y="5672185"/>
            <a:ext cx="4196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Percentage</a:t>
            </a:r>
            <a:r>
              <a:rPr lang="zh-CN" altLang="en-US" sz="2800" dirty="0"/>
              <a:t> </a:t>
            </a:r>
            <a:r>
              <a:rPr lang="en-US" altLang="zh-CN" sz="2800" dirty="0"/>
              <a:t>tuples</a:t>
            </a:r>
            <a:r>
              <a:rPr lang="zh-CN" altLang="en-US" sz="2800" dirty="0"/>
              <a:t> </a:t>
            </a:r>
            <a:r>
              <a:rPr lang="en-US" altLang="zh-CN" sz="2800" dirty="0"/>
              <a:t>retrieved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63530" y="5646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920890" y="538676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</a:t>
            </a:r>
            <a:endParaRPr lang="en-US" sz="28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223657" y="527670"/>
            <a:ext cx="367119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74063" y="3114514"/>
            <a:ext cx="6059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6120" y="2615965"/>
            <a:ext cx="215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Sequential</a:t>
            </a:r>
            <a:r>
              <a:rPr lang="zh-CN" altLang="en-US" sz="2400" dirty="0"/>
              <a:t> </a:t>
            </a:r>
            <a:r>
              <a:rPr lang="en-US" altLang="zh-CN" sz="2400" dirty="0"/>
              <a:t>Scan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74063" y="3151399"/>
            <a:ext cx="6059660" cy="244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379733">
            <a:off x="4487381" y="3853389"/>
            <a:ext cx="21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17324781">
            <a:off x="2282757" y="2336361"/>
            <a:ext cx="248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Unclustered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4062" y="1380213"/>
            <a:ext cx="1466538" cy="4249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Index-only plans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number of queries can be answered without retrieving any </a:t>
            </a:r>
            <a:r>
              <a:rPr lang="en-US" altLang="en-US" sz="2400" dirty="0" smtClean="0"/>
              <a:t>tuples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7573" y="2264741"/>
            <a:ext cx="3126259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D.mgr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FROM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Dept</a:t>
            </a:r>
            <a:r>
              <a:rPr lang="en-US" altLang="en-US" sz="1800" dirty="0">
                <a:solidFill>
                  <a:schemeClr val="tx1"/>
                </a:solidFill>
              </a:rPr>
              <a:t> D, </a:t>
            </a:r>
            <a:r>
              <a:rPr lang="en-US" altLang="en-US" sz="1800" dirty="0" err="1">
                <a:solidFill>
                  <a:schemeClr val="tx1"/>
                </a:solidFill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E 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WHERE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D.dno</a:t>
            </a:r>
            <a:r>
              <a:rPr lang="en-US" altLang="en-US" sz="1800" dirty="0" smtClean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E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.dno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432" y="2263743"/>
            <a:ext cx="586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The query retrieves manager of departments </a:t>
            </a:r>
          </a:p>
          <a:p>
            <a:r>
              <a:rPr lang="en-US" altLang="en-US" sz="2400" dirty="0" smtClean="0"/>
              <a:t>with at least one employee 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3532858"/>
            <a:ext cx="4922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avoid accessing the table only, if we can find the selected column in the index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Build an </a:t>
            </a:r>
            <a:r>
              <a:rPr lang="en-IN" sz="2400" dirty="0" err="1"/>
              <a:t>unclustered</a:t>
            </a:r>
            <a:r>
              <a:rPr lang="en-IN" sz="2400" dirty="0"/>
              <a:t> index on the </a:t>
            </a:r>
            <a:r>
              <a:rPr lang="en-IN" sz="2400" dirty="0" err="1"/>
              <a:t>Emp</a:t>
            </a:r>
            <a:r>
              <a:rPr lang="en-IN" sz="2400" dirty="0"/>
              <a:t> table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904955" y="4142874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5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Jian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876841" y="5029891"/>
          <a:ext cx="278924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altLang="zh-CN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905942" y="4472199"/>
          <a:ext cx="1094014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84054" y="6005057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30836" y="5920534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87889" y="4336226"/>
            <a:ext cx="2188952" cy="329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9725" y="5079195"/>
            <a:ext cx="2149030" cy="1346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16003" y="4841128"/>
            <a:ext cx="2152674" cy="6019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16003" y="562710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8868677" y="3657600"/>
          <a:ext cx="2723315" cy="335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0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95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/>
                        <a:t>eid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ename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dno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Index-only plans 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example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46003" y="2281092"/>
            <a:ext cx="47022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Find the count of employees in each</a:t>
            </a:r>
          </a:p>
          <a:p>
            <a:r>
              <a:rPr lang="en-US" sz="2400" dirty="0" smtClean="0"/>
              <a:t>department</a:t>
            </a:r>
            <a:endParaRPr lang="en-IN" sz="24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28452" y="2320208"/>
            <a:ext cx="3095400" cy="9515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 dirty="0">
                <a:latin typeface="Book Antiqua" panose="02040602050305030304" pitchFamily="18" charset="0"/>
              </a:rPr>
              <a:t>SELECT</a:t>
            </a:r>
            <a:r>
              <a:rPr lang="en-US" altLang="en-US" dirty="0">
                <a:latin typeface="Book Antiqua" panose="02040602050305030304" pitchFamily="18" charset="0"/>
              </a:rPr>
              <a:t>  </a:t>
            </a:r>
            <a:r>
              <a:rPr lang="en-US" altLang="en-US" dirty="0" err="1">
                <a:latin typeface="Book Antiqua" panose="02040602050305030304" pitchFamily="18" charset="0"/>
              </a:rPr>
              <a:t>E.dno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b="1" dirty="0">
                <a:latin typeface="Book Antiqua" panose="02040602050305030304" pitchFamily="18" charset="0"/>
              </a:rPr>
              <a:t>COUNT</a:t>
            </a:r>
            <a:r>
              <a:rPr lang="en-US" altLang="en-US" dirty="0">
                <a:latin typeface="Book Antiqua" panose="02040602050305030304" pitchFamily="18" charset="0"/>
              </a:rPr>
              <a:t>(*)</a:t>
            </a:r>
          </a:p>
          <a:p>
            <a:r>
              <a:rPr lang="en-US" altLang="en-US" b="1" dirty="0">
                <a:latin typeface="Book Antiqua" panose="02040602050305030304" pitchFamily="18" charset="0"/>
              </a:rPr>
              <a:t>FROM</a:t>
            </a:r>
            <a:r>
              <a:rPr lang="en-US" altLang="en-US" dirty="0">
                <a:latin typeface="Book Antiqua" panose="02040602050305030304" pitchFamily="18" charset="0"/>
              </a:rPr>
              <a:t>  </a:t>
            </a:r>
            <a:r>
              <a:rPr lang="en-US" altLang="en-US" dirty="0" err="1">
                <a:latin typeface="Book Antiqua" panose="02040602050305030304" pitchFamily="18" charset="0"/>
              </a:rPr>
              <a:t>Emp</a:t>
            </a:r>
            <a:r>
              <a:rPr lang="en-US" altLang="en-US" dirty="0">
                <a:latin typeface="Book Antiqua" panose="02040602050305030304" pitchFamily="18" charset="0"/>
              </a:rPr>
              <a:t> E</a:t>
            </a:r>
          </a:p>
          <a:p>
            <a:r>
              <a:rPr lang="en-US" altLang="en-US" b="1" dirty="0">
                <a:latin typeface="Book Antiqua" panose="02040602050305030304" pitchFamily="18" charset="0"/>
              </a:rPr>
              <a:t>GROUP BY  </a:t>
            </a:r>
            <a:r>
              <a:rPr lang="en-US" altLang="en-US" dirty="0" err="1">
                <a:latin typeface="Book Antiqua" panose="02040602050305030304" pitchFamily="18" charset="0"/>
              </a:rPr>
              <a:t>E.dno</a:t>
            </a:r>
            <a:endParaRPr lang="en-US" altLang="en-US" dirty="0">
              <a:latin typeface="Book Antiqua" panose="0204060205030503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34955" y="3878714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5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Jian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630872" y="4755331"/>
          <a:ext cx="278924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altLang="zh-CN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635942" y="3781319"/>
          <a:ext cx="1094014" cy="18542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8645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8660" y="5629377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91276" y="5738589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09725" y="3953068"/>
            <a:ext cx="2197116" cy="7443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1774" y="4340368"/>
            <a:ext cx="2021360" cy="58847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46003" y="4424569"/>
            <a:ext cx="2152674" cy="3243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09725" y="5054190"/>
            <a:ext cx="2188952" cy="24926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630872" y="3354676"/>
          <a:ext cx="2723315" cy="335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0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95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/>
                        <a:t>eid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ename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dno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5557439" y="5438391"/>
            <a:ext cx="2049402" cy="2290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9640" y="16462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Joins</a:t>
            </a:r>
          </a:p>
          <a:p>
            <a:pPr lvl="1"/>
            <a:r>
              <a:rPr lang="en-IN" dirty="0" smtClean="0"/>
              <a:t>Nested Join: Immediate output but computationally expensive.</a:t>
            </a:r>
          </a:p>
          <a:p>
            <a:pPr lvl="2"/>
            <a:r>
              <a:rPr lang="en-US" altLang="en-US" dirty="0" smtClean="0"/>
              <a:t>Suitable for </a:t>
            </a:r>
            <a:r>
              <a:rPr lang="en-US" altLang="en-US" dirty="0"/>
              <a:t>tables with small </a:t>
            </a:r>
            <a:r>
              <a:rPr lang="en-US" altLang="en-US" dirty="0" smtClean="0"/>
              <a:t>#rows</a:t>
            </a:r>
            <a:r>
              <a:rPr lang="en-US" altLang="en-US" dirty="0"/>
              <a:t>, or index on attribute of inner </a:t>
            </a:r>
            <a:r>
              <a:rPr lang="en-US" altLang="en-US" dirty="0" smtClean="0"/>
              <a:t>table</a:t>
            </a:r>
          </a:p>
          <a:p>
            <a:pPr lvl="1"/>
            <a:r>
              <a:rPr lang="en-US" altLang="en-US" dirty="0" smtClean="0"/>
              <a:t>Sort-Merge Join: </a:t>
            </a:r>
            <a:r>
              <a:rPr lang="en-US" altLang="en-US" dirty="0"/>
              <a:t>When table sizes are relatively large or when join condition columns are sorted  </a:t>
            </a:r>
          </a:p>
          <a:p>
            <a:pPr lvl="1"/>
            <a:r>
              <a:rPr lang="en-US" altLang="en-US" dirty="0"/>
              <a:t>Hash </a:t>
            </a:r>
            <a:r>
              <a:rPr lang="en-US" altLang="en-US" dirty="0" smtClean="0"/>
              <a:t>Join: </a:t>
            </a:r>
            <a:r>
              <a:rPr lang="en-US" altLang="en-US" dirty="0"/>
              <a:t>When table sizes are </a:t>
            </a:r>
            <a:r>
              <a:rPr lang="en-US" altLang="en-US" dirty="0" smtClean="0"/>
              <a:t>large; Result </a:t>
            </a:r>
            <a:r>
              <a:rPr lang="en-US" altLang="en-US" dirty="0"/>
              <a:t>not instantaneous</a:t>
            </a:r>
          </a:p>
          <a:p>
            <a:r>
              <a:rPr lang="en-IN" smtClean="0"/>
              <a:t>Impact </a:t>
            </a:r>
            <a:r>
              <a:rPr lang="en-IN" dirty="0" smtClean="0"/>
              <a:t>of clustering</a:t>
            </a:r>
          </a:p>
          <a:p>
            <a:pPr lvl="1"/>
            <a:r>
              <a:rPr lang="en-IN" dirty="0" smtClean="0"/>
              <a:t>Useful when many rows are to be retrieved</a:t>
            </a:r>
          </a:p>
          <a:p>
            <a:r>
              <a:rPr lang="en-IN" dirty="0" smtClean="0"/>
              <a:t>Index only plans – answer queries </a:t>
            </a:r>
            <a:r>
              <a:rPr lang="en-IN" dirty="0" err="1" smtClean="0"/>
              <a:t>fron</a:t>
            </a:r>
            <a:r>
              <a:rPr lang="en-IN" dirty="0" smtClean="0"/>
              <a:t> indexes only (without retrieving records)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1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Sort-Merge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Sort both relations on their join attribute </a:t>
            </a:r>
            <a:endParaRPr lang="en-IN" dirty="0" smtClean="0"/>
          </a:p>
          <a:p>
            <a:pPr lvl="1"/>
            <a:r>
              <a:rPr lang="en-IN" dirty="0" smtClean="0"/>
              <a:t>External sorting, if Table size &gt; Main Memory size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Merge the sorted relations to join </a:t>
            </a:r>
            <a:r>
              <a:rPr lang="en-IN" dirty="0" smtClean="0"/>
              <a:t>them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7058" y="3323091"/>
            <a:ext cx="6270171" cy="258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lphaLcParenR"/>
            </a:pPr>
            <a:r>
              <a:rPr lang="en-IN" dirty="0" smtClean="0"/>
              <a:t>Join step is similar to the merge stage of the sort-merge algorithm.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 smtClean="0"/>
              <a:t>Main difference is handling of duplicate values in join attribute — every pair with same value on join attribute must be matched</a:t>
            </a:r>
            <a:endParaRPr lang="en-IN" dirty="0"/>
          </a:p>
        </p:txBody>
      </p:sp>
      <p:graphicFrame>
        <p:nvGraphicFramePr>
          <p:cNvPr id="9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60503"/>
              </p:ext>
            </p:extLst>
          </p:nvPr>
        </p:nvGraphicFramePr>
        <p:xfrm>
          <a:off x="8851778" y="863490"/>
          <a:ext cx="3176936" cy="228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4373563" imgH="2757488" progId="Word.Document.8">
                  <p:embed/>
                </p:oleObj>
              </mc:Choice>
              <mc:Fallback>
                <p:oleObj name="Document" r:id="rId4" imgW="4373563" imgH="2757488" progId="Word.Document.8">
                  <p:embed/>
                  <p:pic>
                    <p:nvPicPr>
                      <p:cNvPr id="6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778" y="863490"/>
                        <a:ext cx="3176936" cy="228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109388"/>
              </p:ext>
            </p:extLst>
          </p:nvPr>
        </p:nvGraphicFramePr>
        <p:xfrm>
          <a:off x="8233969" y="3469194"/>
          <a:ext cx="3794745" cy="284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6" imgW="4841875" imgH="3467100" progId="Word.Document.8">
                  <p:embed/>
                </p:oleObj>
              </mc:Choice>
              <mc:Fallback>
                <p:oleObj name="Document" r:id="rId6" imgW="4841875" imgH="3467100" progId="Word.Document.8">
                  <p:embed/>
                  <p:pic>
                    <p:nvPicPr>
                      <p:cNvPr id="7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969" y="3469194"/>
                        <a:ext cx="3794745" cy="284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8233969" y="1393371"/>
            <a:ext cx="61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16160" y="4114800"/>
            <a:ext cx="61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29750" y="561975"/>
            <a:ext cx="79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Sailors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rot="10800000" flipH="1" flipV="1">
            <a:off x="9526503" y="3076717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Reserves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5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</a:t>
            </a:r>
            <a:r>
              <a:rPr lang="en-IN" smtClean="0"/>
              <a:t>: 20.3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10" y="1847850"/>
            <a:ext cx="10515600" cy="435133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What is the I/O cost for </a:t>
            </a:r>
            <a:r>
              <a:rPr lang="en-US" dirty="0" smtClean="0"/>
              <a:t>                                              </a:t>
            </a:r>
            <a:r>
              <a:rPr lang="en-US" dirty="0"/>
              <a:t>using a sort-merge join?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Ignore the cost of writing the results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Buffer pool: 100 pages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828478" y="1803400"/>
          <a:ext cx="3505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1460160" imgH="228600" progId="">
                  <p:embed/>
                </p:oleObj>
              </mc:Choice>
              <mc:Fallback>
                <p:oleObj name="Equation" r:id="rId4" imgW="1460160" imgH="228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478" y="1803400"/>
                        <a:ext cx="35052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3700890"/>
            <a:ext cx="8605024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</a:rPr>
              <a:t>Answer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Sort Reserves in 2 passes:2*(1000+1000) =4000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Sort Sailors in 2 passes: 2*(500+500)=2000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Merge: (1000+500) =1500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Total cost = 4000+2000+1500 = 7500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707" y="536044"/>
            <a:ext cx="6735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 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en-US" sz="3200" dirty="0">
                <a:solidFill>
                  <a:srgbClr val="FF0000"/>
                </a:solidFill>
              </a:rPr>
              <a:t>Problem</a:t>
            </a:r>
            <a:r>
              <a:rPr lang="en-US" sz="3200" dirty="0"/>
              <a:t>: Sort 1000Gb of data with 1Gb of </a:t>
            </a:r>
            <a:r>
              <a:rPr lang="en-US" sz="3200" dirty="0" smtClean="0"/>
              <a:t>Main Memory</a:t>
            </a:r>
            <a:endParaRPr lang="en-US" sz="3200" dirty="0"/>
          </a:p>
          <a:p>
            <a:pPr marL="533400" indent="-533400">
              <a:defRPr/>
            </a:pPr>
            <a:r>
              <a:rPr lang="en-US" sz="3200" dirty="0" smtClean="0"/>
              <a:t>When </a:t>
            </a:r>
            <a:r>
              <a:rPr lang="en-US" sz="3200" dirty="0"/>
              <a:t>a file doesn’t fit in memory, there are two stages in sorting: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800" dirty="0"/>
              <a:t>File is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divided </a:t>
            </a:r>
            <a:r>
              <a:rPr lang="en-US" sz="2800" dirty="0"/>
              <a:t>into several segments, each of which sorted separately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800" dirty="0"/>
              <a:t>Sorted segments are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merged</a:t>
            </a:r>
          </a:p>
          <a:p>
            <a:pPr marL="914400" lvl="1" indent="-457200">
              <a:buFontTx/>
              <a:buNone/>
              <a:defRPr/>
            </a:pPr>
            <a:endParaRPr lang="en-US" dirty="0"/>
          </a:p>
          <a:p>
            <a:pPr marL="914400" lvl="1" indent="-457200">
              <a:buFontTx/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Each stage involves reading and writing the file at least once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0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2-Way Sort: Requires 3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Pass 1: Read a page, sort it, write it.</a:t>
            </a:r>
          </a:p>
          <a:p>
            <a:pPr lvl="1">
              <a:buSzPct val="75000"/>
            </a:pPr>
            <a:r>
              <a:rPr lang="en-US" altLang="en-US" dirty="0"/>
              <a:t>only one buffer page is used</a:t>
            </a:r>
          </a:p>
          <a:p>
            <a:r>
              <a:rPr lang="en-US" altLang="en-US" dirty="0"/>
              <a:t>Pass 2, 3, …, etc.:</a:t>
            </a:r>
          </a:p>
          <a:p>
            <a:pPr lvl="1">
              <a:buSzPct val="75000"/>
            </a:pPr>
            <a:r>
              <a:rPr lang="en-US" altLang="en-US" dirty="0"/>
              <a:t> three buffer pages use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217580" y="4138840"/>
            <a:ext cx="1316037" cy="220662"/>
          </a:xfrm>
          <a:custGeom>
            <a:avLst/>
            <a:gdLst>
              <a:gd name="T0" fmla="*/ 2147483646 w 829"/>
              <a:gd name="T1" fmla="*/ 2147483646 h 139"/>
              <a:gd name="T2" fmla="*/ 2147483646 w 829"/>
              <a:gd name="T3" fmla="*/ 2147483646 h 139"/>
              <a:gd name="T4" fmla="*/ 2147483646 w 829"/>
              <a:gd name="T5" fmla="*/ 2147483646 h 139"/>
              <a:gd name="T6" fmla="*/ 2147483646 w 829"/>
              <a:gd name="T7" fmla="*/ 0 h 139"/>
              <a:gd name="T8" fmla="*/ 2147483646 w 829"/>
              <a:gd name="T9" fmla="*/ 2147483646 h 139"/>
              <a:gd name="T10" fmla="*/ 2147483646 w 829"/>
              <a:gd name="T11" fmla="*/ 2147483646 h 139"/>
              <a:gd name="T12" fmla="*/ 0 w 829"/>
              <a:gd name="T13" fmla="*/ 2147483646 h 139"/>
              <a:gd name="T14" fmla="*/ 2147483646 w 829"/>
              <a:gd name="T15" fmla="*/ 2147483646 h 139"/>
              <a:gd name="T16" fmla="*/ 2147483646 w 829"/>
              <a:gd name="T17" fmla="*/ 2147483646 h 139"/>
              <a:gd name="T18" fmla="*/ 2147483646 w 829"/>
              <a:gd name="T19" fmla="*/ 2147483646 h 139"/>
              <a:gd name="T20" fmla="*/ 2147483646 w 829"/>
              <a:gd name="T21" fmla="*/ 2147483646 h 139"/>
              <a:gd name="T22" fmla="*/ 2147483646 w 829"/>
              <a:gd name="T23" fmla="*/ 2147483646 h 139"/>
              <a:gd name="T24" fmla="*/ 2147483646 w 829"/>
              <a:gd name="T25" fmla="*/ 2147483646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872467" y="4535715"/>
            <a:ext cx="1039813" cy="150812"/>
          </a:xfrm>
          <a:custGeom>
            <a:avLst/>
            <a:gdLst>
              <a:gd name="T0" fmla="*/ 0 w 655"/>
              <a:gd name="T1" fmla="*/ 2147483646 h 95"/>
              <a:gd name="T2" fmla="*/ 0 w 655"/>
              <a:gd name="T3" fmla="*/ 0 h 95"/>
              <a:gd name="T4" fmla="*/ 2147483646 w 655"/>
              <a:gd name="T5" fmla="*/ 0 h 95"/>
              <a:gd name="T6" fmla="*/ 2147483646 w 655"/>
              <a:gd name="T7" fmla="*/ 2147483646 h 95"/>
              <a:gd name="T8" fmla="*/ 0 w 655"/>
              <a:gd name="T9" fmla="*/ 2147483646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72467" y="5283427"/>
            <a:ext cx="1068388" cy="138113"/>
          </a:xfrm>
          <a:custGeom>
            <a:avLst/>
            <a:gdLst>
              <a:gd name="T0" fmla="*/ 0 w 673"/>
              <a:gd name="T1" fmla="*/ 2147483646 h 87"/>
              <a:gd name="T2" fmla="*/ 0 w 673"/>
              <a:gd name="T3" fmla="*/ 0 h 87"/>
              <a:gd name="T4" fmla="*/ 2147483646 w 673"/>
              <a:gd name="T5" fmla="*/ 0 h 87"/>
              <a:gd name="T6" fmla="*/ 2147483646 w 673"/>
              <a:gd name="T7" fmla="*/ 2147483646 h 87"/>
              <a:gd name="T8" fmla="*/ 0 w 673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734355" y="4167415"/>
            <a:ext cx="1314450" cy="219075"/>
          </a:xfrm>
          <a:custGeom>
            <a:avLst/>
            <a:gdLst>
              <a:gd name="T0" fmla="*/ 2147483646 w 828"/>
              <a:gd name="T1" fmla="*/ 2147483646 h 138"/>
              <a:gd name="T2" fmla="*/ 2147483646 w 828"/>
              <a:gd name="T3" fmla="*/ 2147483646 h 138"/>
              <a:gd name="T4" fmla="*/ 2147483646 w 828"/>
              <a:gd name="T5" fmla="*/ 2147483646 h 138"/>
              <a:gd name="T6" fmla="*/ 2147483646 w 828"/>
              <a:gd name="T7" fmla="*/ 0 h 138"/>
              <a:gd name="T8" fmla="*/ 2147483646 w 828"/>
              <a:gd name="T9" fmla="*/ 2147483646 h 138"/>
              <a:gd name="T10" fmla="*/ 2147483646 w 828"/>
              <a:gd name="T11" fmla="*/ 2147483646 h 138"/>
              <a:gd name="T12" fmla="*/ 0 w 828"/>
              <a:gd name="T13" fmla="*/ 2147483646 h 138"/>
              <a:gd name="T14" fmla="*/ 2147483646 w 828"/>
              <a:gd name="T15" fmla="*/ 2147483646 h 138"/>
              <a:gd name="T16" fmla="*/ 2147483646 w 828"/>
              <a:gd name="T17" fmla="*/ 2147483646 h 138"/>
              <a:gd name="T18" fmla="*/ 2147483646 w 828"/>
              <a:gd name="T19" fmla="*/ 2147483646 h 138"/>
              <a:gd name="T20" fmla="*/ 2147483646 w 828"/>
              <a:gd name="T21" fmla="*/ 2147483646 h 138"/>
              <a:gd name="T22" fmla="*/ 2147483646 w 828"/>
              <a:gd name="T23" fmla="*/ 2147483646 h 138"/>
              <a:gd name="T24" fmla="*/ 2147483646 w 828"/>
              <a:gd name="T25" fmla="*/ 2147483646 h 1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1592" y="5605690"/>
            <a:ext cx="27305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8327117" y="4834165"/>
            <a:ext cx="1055688" cy="138112"/>
          </a:xfrm>
          <a:custGeom>
            <a:avLst/>
            <a:gdLst>
              <a:gd name="T0" fmla="*/ 0 w 665"/>
              <a:gd name="T1" fmla="*/ 2147483646 h 87"/>
              <a:gd name="T2" fmla="*/ 0 w 665"/>
              <a:gd name="T3" fmla="*/ 0 h 87"/>
              <a:gd name="T4" fmla="*/ 2147483646 w 665"/>
              <a:gd name="T5" fmla="*/ 0 h 87"/>
              <a:gd name="T6" fmla="*/ 2147483646 w 665"/>
              <a:gd name="T7" fmla="*/ 2147483646 h 87"/>
              <a:gd name="T8" fmla="*/ 0 w 665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8341405" y="5065940"/>
            <a:ext cx="1055687" cy="125412"/>
          </a:xfrm>
          <a:custGeom>
            <a:avLst/>
            <a:gdLst>
              <a:gd name="T0" fmla="*/ 0 w 665"/>
              <a:gd name="T1" fmla="*/ 2147483646 h 79"/>
              <a:gd name="T2" fmla="*/ 0 w 665"/>
              <a:gd name="T3" fmla="*/ 0 h 79"/>
              <a:gd name="T4" fmla="*/ 2147483646 w 665"/>
              <a:gd name="T5" fmla="*/ 0 h 79"/>
              <a:gd name="T6" fmla="*/ 2147483646 w 665"/>
              <a:gd name="T7" fmla="*/ 2147483646 h 79"/>
              <a:gd name="T8" fmla="*/ 0 w 665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4882242" y="4281715"/>
            <a:ext cx="1127125" cy="444500"/>
          </a:xfrm>
          <a:custGeom>
            <a:avLst/>
            <a:gdLst>
              <a:gd name="T0" fmla="*/ 0 w 710"/>
              <a:gd name="T1" fmla="*/ 2147483646 h 280"/>
              <a:gd name="T2" fmla="*/ 0 w 710"/>
              <a:gd name="T3" fmla="*/ 0 h 280"/>
              <a:gd name="T4" fmla="*/ 2147483646 w 710"/>
              <a:gd name="T5" fmla="*/ 0 h 280"/>
              <a:gd name="T6" fmla="*/ 2147483646 w 710"/>
              <a:gd name="T7" fmla="*/ 2147483646 h 280"/>
              <a:gd name="T8" fmla="*/ 0 w 710"/>
              <a:gd name="T9" fmla="*/ 2147483646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634842" y="4757965"/>
            <a:ext cx="1001713" cy="360362"/>
          </a:xfrm>
          <a:custGeom>
            <a:avLst/>
            <a:gdLst>
              <a:gd name="T0" fmla="*/ 0 w 631"/>
              <a:gd name="T1" fmla="*/ 2147483646 h 227"/>
              <a:gd name="T2" fmla="*/ 0 w 631"/>
              <a:gd name="T3" fmla="*/ 0 h 227"/>
              <a:gd name="T4" fmla="*/ 2147483646 w 631"/>
              <a:gd name="T5" fmla="*/ 0 h 227"/>
              <a:gd name="T6" fmla="*/ 2147483646 w 631"/>
              <a:gd name="T7" fmla="*/ 2147483646 h 227"/>
              <a:gd name="T8" fmla="*/ 0 w 631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4855255" y="5124677"/>
            <a:ext cx="1127125" cy="446088"/>
          </a:xfrm>
          <a:custGeom>
            <a:avLst/>
            <a:gdLst>
              <a:gd name="T0" fmla="*/ 0 w 710"/>
              <a:gd name="T1" fmla="*/ 2147483646 h 281"/>
              <a:gd name="T2" fmla="*/ 0 w 710"/>
              <a:gd name="T3" fmla="*/ 0 h 281"/>
              <a:gd name="T4" fmla="*/ 2147483646 w 710"/>
              <a:gd name="T5" fmla="*/ 0 h 281"/>
              <a:gd name="T6" fmla="*/ 2147483646 w 710"/>
              <a:gd name="T7" fmla="*/ 2147483646 h 281"/>
              <a:gd name="T8" fmla="*/ 0 w 710"/>
              <a:gd name="T9" fmla="*/ 2147483646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377417" y="3964215"/>
            <a:ext cx="3433763" cy="2055812"/>
          </a:xfrm>
          <a:custGeom>
            <a:avLst/>
            <a:gdLst>
              <a:gd name="T0" fmla="*/ 0 w 2163"/>
              <a:gd name="T1" fmla="*/ 2147483646 h 1295"/>
              <a:gd name="T2" fmla="*/ 0 w 2163"/>
              <a:gd name="T3" fmla="*/ 0 h 1295"/>
              <a:gd name="T4" fmla="*/ 2147483646 w 2163"/>
              <a:gd name="T5" fmla="*/ 0 h 1295"/>
              <a:gd name="T6" fmla="*/ 2147483646 w 2163"/>
              <a:gd name="T7" fmla="*/ 2147483646 h 1295"/>
              <a:gd name="T8" fmla="*/ 0 w 2163"/>
              <a:gd name="T9" fmla="*/ 2147483646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861605" y="4319815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Bookman Old Style" panose="02050604050505020204" pitchFamily="18" charset="0"/>
              </a:rPr>
              <a:t>INPUT 1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61605" y="5164365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Bookman Old Style" panose="02050604050505020204" pitchFamily="18" charset="0"/>
              </a:rPr>
              <a:t>INPUT 2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584042" y="4769077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593817" y="5718402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042330" y="5745390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748642" y="4267427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044042" y="4267427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2751817" y="5486627"/>
            <a:ext cx="1292225" cy="152400"/>
            <a:chOff x="962" y="3456"/>
            <a:chExt cx="814" cy="96"/>
          </a:xfrm>
        </p:grpSpPr>
        <p:sp>
          <p:nvSpPr>
            <p:cNvPr id="27" name="Arc 24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rc 25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8238217" y="5486627"/>
            <a:ext cx="1292225" cy="152400"/>
            <a:chOff x="4418" y="3456"/>
            <a:chExt cx="814" cy="96"/>
          </a:xfrm>
        </p:grpSpPr>
        <p:sp>
          <p:nvSpPr>
            <p:cNvPr id="30" name="Arc 27"/>
            <p:cNvSpPr>
              <a:spLocks/>
            </p:cNvSpPr>
            <p:nvPr/>
          </p:nvSpPr>
          <p:spPr bwMode="auto">
            <a:xfrm>
              <a:off x="4418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rc 28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8235042" y="4267427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9530442" y="4267427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891642" y="4572227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891642" y="5334227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025242" y="4496027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6025242" y="5029427"/>
            <a:ext cx="609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7625442" y="4953227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2-Way Sort: </a:t>
            </a:r>
            <a:r>
              <a:rPr lang="en-US" altLang="en-US" dirty="0" smtClean="0"/>
              <a:t>Pass 1 (Sort)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776"/>
            <a:ext cx="10515600" cy="4351338"/>
          </a:xfrm>
        </p:spPr>
        <p:txBody>
          <a:bodyPr/>
          <a:lstStyle/>
          <a:p>
            <a:pPr lvl="1"/>
            <a:r>
              <a:rPr lang="en-IN" dirty="0" smtClean="0"/>
              <a:t>Read page, sort it and write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393235" y="3115581"/>
            <a:ext cx="1316037" cy="220662"/>
          </a:xfrm>
          <a:custGeom>
            <a:avLst/>
            <a:gdLst>
              <a:gd name="T0" fmla="*/ 2147483646 w 829"/>
              <a:gd name="T1" fmla="*/ 2147483646 h 139"/>
              <a:gd name="T2" fmla="*/ 2147483646 w 829"/>
              <a:gd name="T3" fmla="*/ 2147483646 h 139"/>
              <a:gd name="T4" fmla="*/ 2147483646 w 829"/>
              <a:gd name="T5" fmla="*/ 2147483646 h 139"/>
              <a:gd name="T6" fmla="*/ 2147483646 w 829"/>
              <a:gd name="T7" fmla="*/ 0 h 139"/>
              <a:gd name="T8" fmla="*/ 2147483646 w 829"/>
              <a:gd name="T9" fmla="*/ 2147483646 h 139"/>
              <a:gd name="T10" fmla="*/ 2147483646 w 829"/>
              <a:gd name="T11" fmla="*/ 2147483646 h 139"/>
              <a:gd name="T12" fmla="*/ 0 w 829"/>
              <a:gd name="T13" fmla="*/ 2147483646 h 139"/>
              <a:gd name="T14" fmla="*/ 2147483646 w 829"/>
              <a:gd name="T15" fmla="*/ 2147483646 h 139"/>
              <a:gd name="T16" fmla="*/ 2147483646 w 829"/>
              <a:gd name="T17" fmla="*/ 2147483646 h 139"/>
              <a:gd name="T18" fmla="*/ 2147483646 w 829"/>
              <a:gd name="T19" fmla="*/ 2147483646 h 139"/>
              <a:gd name="T20" fmla="*/ 2147483646 w 829"/>
              <a:gd name="T21" fmla="*/ 2147483646 h 139"/>
              <a:gd name="T22" fmla="*/ 2147483646 w 829"/>
              <a:gd name="T23" fmla="*/ 2147483646 h 139"/>
              <a:gd name="T24" fmla="*/ 2147483646 w 829"/>
              <a:gd name="T25" fmla="*/ 2147483646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034266" y="3566888"/>
            <a:ext cx="1039813" cy="150812"/>
          </a:xfrm>
          <a:custGeom>
            <a:avLst/>
            <a:gdLst>
              <a:gd name="T0" fmla="*/ 0 w 655"/>
              <a:gd name="T1" fmla="*/ 2147483646 h 95"/>
              <a:gd name="T2" fmla="*/ 0 w 655"/>
              <a:gd name="T3" fmla="*/ 0 h 95"/>
              <a:gd name="T4" fmla="*/ 2147483646 w 655"/>
              <a:gd name="T5" fmla="*/ 0 h 95"/>
              <a:gd name="T6" fmla="*/ 2147483646 w 655"/>
              <a:gd name="T7" fmla="*/ 2147483646 h 95"/>
              <a:gd name="T8" fmla="*/ 0 w 655"/>
              <a:gd name="T9" fmla="*/ 2147483646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4266" y="4314600"/>
            <a:ext cx="1068388" cy="138113"/>
          </a:xfrm>
          <a:custGeom>
            <a:avLst/>
            <a:gdLst>
              <a:gd name="T0" fmla="*/ 0 w 673"/>
              <a:gd name="T1" fmla="*/ 2147483646 h 87"/>
              <a:gd name="T2" fmla="*/ 0 w 673"/>
              <a:gd name="T3" fmla="*/ 0 h 87"/>
              <a:gd name="T4" fmla="*/ 2147483646 w 673"/>
              <a:gd name="T5" fmla="*/ 0 h 87"/>
              <a:gd name="T6" fmla="*/ 2147483646 w 673"/>
              <a:gd name="T7" fmla="*/ 2147483646 h 87"/>
              <a:gd name="T8" fmla="*/ 0 w 673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896154" y="3198588"/>
            <a:ext cx="1314450" cy="219075"/>
          </a:xfrm>
          <a:custGeom>
            <a:avLst/>
            <a:gdLst>
              <a:gd name="T0" fmla="*/ 2147483646 w 828"/>
              <a:gd name="T1" fmla="*/ 2147483646 h 138"/>
              <a:gd name="T2" fmla="*/ 2147483646 w 828"/>
              <a:gd name="T3" fmla="*/ 2147483646 h 138"/>
              <a:gd name="T4" fmla="*/ 2147483646 w 828"/>
              <a:gd name="T5" fmla="*/ 2147483646 h 138"/>
              <a:gd name="T6" fmla="*/ 2147483646 w 828"/>
              <a:gd name="T7" fmla="*/ 0 h 138"/>
              <a:gd name="T8" fmla="*/ 2147483646 w 828"/>
              <a:gd name="T9" fmla="*/ 2147483646 h 138"/>
              <a:gd name="T10" fmla="*/ 2147483646 w 828"/>
              <a:gd name="T11" fmla="*/ 2147483646 h 138"/>
              <a:gd name="T12" fmla="*/ 0 w 828"/>
              <a:gd name="T13" fmla="*/ 2147483646 h 138"/>
              <a:gd name="T14" fmla="*/ 2147483646 w 828"/>
              <a:gd name="T15" fmla="*/ 2147483646 h 138"/>
              <a:gd name="T16" fmla="*/ 2147483646 w 828"/>
              <a:gd name="T17" fmla="*/ 2147483646 h 138"/>
              <a:gd name="T18" fmla="*/ 2147483646 w 828"/>
              <a:gd name="T19" fmla="*/ 2147483646 h 138"/>
              <a:gd name="T20" fmla="*/ 2147483646 w 828"/>
              <a:gd name="T21" fmla="*/ 2147483646 h 138"/>
              <a:gd name="T22" fmla="*/ 2147483646 w 828"/>
              <a:gd name="T23" fmla="*/ 2147483646 h 138"/>
              <a:gd name="T24" fmla="*/ 2147483646 w 828"/>
              <a:gd name="T25" fmla="*/ 2147483646 h 1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709556" y="5431519"/>
            <a:ext cx="27305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502772" y="3810906"/>
            <a:ext cx="1055688" cy="138112"/>
          </a:xfrm>
          <a:custGeom>
            <a:avLst/>
            <a:gdLst>
              <a:gd name="T0" fmla="*/ 0 w 665"/>
              <a:gd name="T1" fmla="*/ 2147483646 h 87"/>
              <a:gd name="T2" fmla="*/ 0 w 665"/>
              <a:gd name="T3" fmla="*/ 0 h 87"/>
              <a:gd name="T4" fmla="*/ 2147483646 w 665"/>
              <a:gd name="T5" fmla="*/ 0 h 87"/>
              <a:gd name="T6" fmla="*/ 2147483646 w 665"/>
              <a:gd name="T7" fmla="*/ 2147483646 h 87"/>
              <a:gd name="T8" fmla="*/ 0 w 665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9517060" y="4042681"/>
            <a:ext cx="1055687" cy="125412"/>
          </a:xfrm>
          <a:custGeom>
            <a:avLst/>
            <a:gdLst>
              <a:gd name="T0" fmla="*/ 0 w 665"/>
              <a:gd name="T1" fmla="*/ 2147483646 h 79"/>
              <a:gd name="T2" fmla="*/ 0 w 665"/>
              <a:gd name="T3" fmla="*/ 0 h 79"/>
              <a:gd name="T4" fmla="*/ 2147483646 w 665"/>
              <a:gd name="T5" fmla="*/ 0 h 79"/>
              <a:gd name="T6" fmla="*/ 2147483646 w 665"/>
              <a:gd name="T7" fmla="*/ 2147483646 h 79"/>
              <a:gd name="T8" fmla="*/ 0 w 665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051523" y="2263549"/>
            <a:ext cx="4689702" cy="3821565"/>
          </a:xfrm>
          <a:custGeom>
            <a:avLst/>
            <a:gdLst>
              <a:gd name="T0" fmla="*/ 0 w 2163"/>
              <a:gd name="T1" fmla="*/ 2147483646 h 1295"/>
              <a:gd name="T2" fmla="*/ 0 w 2163"/>
              <a:gd name="T3" fmla="*/ 0 h 1295"/>
              <a:gd name="T4" fmla="*/ 2147483646 w 2163"/>
              <a:gd name="T5" fmla="*/ 0 h 1295"/>
              <a:gd name="T6" fmla="*/ 2147483646 w 2163"/>
              <a:gd name="T7" fmla="*/ 2147483646 h 1295"/>
              <a:gd name="T8" fmla="*/ 0 w 2163"/>
              <a:gd name="T9" fmla="*/ 2147483646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769472" y="4695143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04129" y="4776563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910441" y="32986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205841" y="32986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913616" y="4517800"/>
            <a:ext cx="1292225" cy="152400"/>
            <a:chOff x="962" y="3456"/>
            <a:chExt cx="814" cy="96"/>
          </a:xfrm>
        </p:grpSpPr>
        <p:sp>
          <p:nvSpPr>
            <p:cNvPr id="27" name="Arc 24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rc 25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9413872" y="4463368"/>
            <a:ext cx="1292225" cy="152400"/>
            <a:chOff x="4418" y="3456"/>
            <a:chExt cx="814" cy="96"/>
          </a:xfrm>
        </p:grpSpPr>
        <p:sp>
          <p:nvSpPr>
            <p:cNvPr id="30" name="Arc 27"/>
            <p:cNvSpPr>
              <a:spLocks/>
            </p:cNvSpPr>
            <p:nvPr/>
          </p:nvSpPr>
          <p:spPr bwMode="auto">
            <a:xfrm>
              <a:off x="4418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rc 28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9410697" y="3244168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0706097" y="3244168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102654" y="2874056"/>
            <a:ext cx="1442131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102654" y="4332739"/>
            <a:ext cx="1353116" cy="210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200870" y="2764661"/>
            <a:ext cx="1436240" cy="44685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5154379" y="3648757"/>
            <a:ext cx="1469575" cy="7037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7478484" y="3298600"/>
            <a:ext cx="152128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74667"/>
              </p:ext>
            </p:extLst>
          </p:nvPr>
        </p:nvGraphicFramePr>
        <p:xfrm>
          <a:off x="4582882" y="2405743"/>
          <a:ext cx="533400" cy="1584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</a:t>
                      </a:r>
                      <a:endParaRPr lang="en-US" sz="2000" b="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84507"/>
              </p:ext>
            </p:extLst>
          </p:nvPr>
        </p:nvGraphicFramePr>
        <p:xfrm>
          <a:off x="4550228" y="4310740"/>
          <a:ext cx="533400" cy="1584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6335484" y="4822373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 page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40284" y="3069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40284" y="3450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40284" y="3831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40284" y="4212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40284" y="3069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40284" y="3450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40284" y="3831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0284" y="4212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2-Way Sort: </a:t>
            </a:r>
            <a:r>
              <a:rPr lang="en-US" altLang="en-US" dirty="0" smtClean="0"/>
              <a:t>Pass 2: Merge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0" y="1913618"/>
            <a:ext cx="10515600" cy="4351338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393235" y="3115581"/>
            <a:ext cx="1316037" cy="220662"/>
          </a:xfrm>
          <a:custGeom>
            <a:avLst/>
            <a:gdLst>
              <a:gd name="T0" fmla="*/ 2147483646 w 829"/>
              <a:gd name="T1" fmla="*/ 2147483646 h 139"/>
              <a:gd name="T2" fmla="*/ 2147483646 w 829"/>
              <a:gd name="T3" fmla="*/ 2147483646 h 139"/>
              <a:gd name="T4" fmla="*/ 2147483646 w 829"/>
              <a:gd name="T5" fmla="*/ 2147483646 h 139"/>
              <a:gd name="T6" fmla="*/ 2147483646 w 829"/>
              <a:gd name="T7" fmla="*/ 0 h 139"/>
              <a:gd name="T8" fmla="*/ 2147483646 w 829"/>
              <a:gd name="T9" fmla="*/ 2147483646 h 139"/>
              <a:gd name="T10" fmla="*/ 2147483646 w 829"/>
              <a:gd name="T11" fmla="*/ 2147483646 h 139"/>
              <a:gd name="T12" fmla="*/ 0 w 829"/>
              <a:gd name="T13" fmla="*/ 2147483646 h 139"/>
              <a:gd name="T14" fmla="*/ 2147483646 w 829"/>
              <a:gd name="T15" fmla="*/ 2147483646 h 139"/>
              <a:gd name="T16" fmla="*/ 2147483646 w 829"/>
              <a:gd name="T17" fmla="*/ 2147483646 h 139"/>
              <a:gd name="T18" fmla="*/ 2147483646 w 829"/>
              <a:gd name="T19" fmla="*/ 2147483646 h 139"/>
              <a:gd name="T20" fmla="*/ 2147483646 w 829"/>
              <a:gd name="T21" fmla="*/ 2147483646 h 139"/>
              <a:gd name="T22" fmla="*/ 2147483646 w 829"/>
              <a:gd name="T23" fmla="*/ 2147483646 h 139"/>
              <a:gd name="T24" fmla="*/ 2147483646 w 829"/>
              <a:gd name="T25" fmla="*/ 2147483646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034266" y="3566888"/>
            <a:ext cx="1039813" cy="150812"/>
          </a:xfrm>
          <a:custGeom>
            <a:avLst/>
            <a:gdLst>
              <a:gd name="T0" fmla="*/ 0 w 655"/>
              <a:gd name="T1" fmla="*/ 2147483646 h 95"/>
              <a:gd name="T2" fmla="*/ 0 w 655"/>
              <a:gd name="T3" fmla="*/ 0 h 95"/>
              <a:gd name="T4" fmla="*/ 2147483646 w 655"/>
              <a:gd name="T5" fmla="*/ 0 h 95"/>
              <a:gd name="T6" fmla="*/ 2147483646 w 655"/>
              <a:gd name="T7" fmla="*/ 2147483646 h 95"/>
              <a:gd name="T8" fmla="*/ 0 w 655"/>
              <a:gd name="T9" fmla="*/ 2147483646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4266" y="4314600"/>
            <a:ext cx="1068388" cy="138113"/>
          </a:xfrm>
          <a:custGeom>
            <a:avLst/>
            <a:gdLst>
              <a:gd name="T0" fmla="*/ 0 w 673"/>
              <a:gd name="T1" fmla="*/ 2147483646 h 87"/>
              <a:gd name="T2" fmla="*/ 0 w 673"/>
              <a:gd name="T3" fmla="*/ 0 h 87"/>
              <a:gd name="T4" fmla="*/ 2147483646 w 673"/>
              <a:gd name="T5" fmla="*/ 0 h 87"/>
              <a:gd name="T6" fmla="*/ 2147483646 w 673"/>
              <a:gd name="T7" fmla="*/ 2147483646 h 87"/>
              <a:gd name="T8" fmla="*/ 0 w 673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896154" y="3198588"/>
            <a:ext cx="1314450" cy="219075"/>
          </a:xfrm>
          <a:custGeom>
            <a:avLst/>
            <a:gdLst>
              <a:gd name="T0" fmla="*/ 2147483646 w 828"/>
              <a:gd name="T1" fmla="*/ 2147483646 h 138"/>
              <a:gd name="T2" fmla="*/ 2147483646 w 828"/>
              <a:gd name="T3" fmla="*/ 2147483646 h 138"/>
              <a:gd name="T4" fmla="*/ 2147483646 w 828"/>
              <a:gd name="T5" fmla="*/ 2147483646 h 138"/>
              <a:gd name="T6" fmla="*/ 2147483646 w 828"/>
              <a:gd name="T7" fmla="*/ 0 h 138"/>
              <a:gd name="T8" fmla="*/ 2147483646 w 828"/>
              <a:gd name="T9" fmla="*/ 2147483646 h 138"/>
              <a:gd name="T10" fmla="*/ 2147483646 w 828"/>
              <a:gd name="T11" fmla="*/ 2147483646 h 138"/>
              <a:gd name="T12" fmla="*/ 0 w 828"/>
              <a:gd name="T13" fmla="*/ 2147483646 h 138"/>
              <a:gd name="T14" fmla="*/ 2147483646 w 828"/>
              <a:gd name="T15" fmla="*/ 2147483646 h 138"/>
              <a:gd name="T16" fmla="*/ 2147483646 w 828"/>
              <a:gd name="T17" fmla="*/ 2147483646 h 138"/>
              <a:gd name="T18" fmla="*/ 2147483646 w 828"/>
              <a:gd name="T19" fmla="*/ 2147483646 h 138"/>
              <a:gd name="T20" fmla="*/ 2147483646 w 828"/>
              <a:gd name="T21" fmla="*/ 2147483646 h 138"/>
              <a:gd name="T22" fmla="*/ 2147483646 w 828"/>
              <a:gd name="T23" fmla="*/ 2147483646 h 138"/>
              <a:gd name="T24" fmla="*/ 2147483646 w 828"/>
              <a:gd name="T25" fmla="*/ 2147483646 h 1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709556" y="5431519"/>
            <a:ext cx="27305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Bookman Old Style" panose="02050604050505020204" pitchFamily="18" charset="0"/>
              </a:rPr>
              <a:t>Main memory buffers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502772" y="3810906"/>
            <a:ext cx="1055688" cy="138112"/>
          </a:xfrm>
          <a:custGeom>
            <a:avLst/>
            <a:gdLst>
              <a:gd name="T0" fmla="*/ 0 w 665"/>
              <a:gd name="T1" fmla="*/ 2147483646 h 87"/>
              <a:gd name="T2" fmla="*/ 0 w 665"/>
              <a:gd name="T3" fmla="*/ 0 h 87"/>
              <a:gd name="T4" fmla="*/ 2147483646 w 665"/>
              <a:gd name="T5" fmla="*/ 0 h 87"/>
              <a:gd name="T6" fmla="*/ 2147483646 w 665"/>
              <a:gd name="T7" fmla="*/ 2147483646 h 87"/>
              <a:gd name="T8" fmla="*/ 0 w 665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9517060" y="4042681"/>
            <a:ext cx="1055687" cy="125412"/>
          </a:xfrm>
          <a:custGeom>
            <a:avLst/>
            <a:gdLst>
              <a:gd name="T0" fmla="*/ 0 w 665"/>
              <a:gd name="T1" fmla="*/ 2147483646 h 79"/>
              <a:gd name="T2" fmla="*/ 0 w 665"/>
              <a:gd name="T3" fmla="*/ 0 h 79"/>
              <a:gd name="T4" fmla="*/ 2147483646 w 665"/>
              <a:gd name="T5" fmla="*/ 0 h 79"/>
              <a:gd name="T6" fmla="*/ 2147483646 w 665"/>
              <a:gd name="T7" fmla="*/ 2147483646 h 79"/>
              <a:gd name="T8" fmla="*/ 0 w 665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039960" y="2024743"/>
            <a:ext cx="4689702" cy="4240213"/>
          </a:xfrm>
          <a:custGeom>
            <a:avLst/>
            <a:gdLst>
              <a:gd name="T0" fmla="*/ 0 w 2163"/>
              <a:gd name="T1" fmla="*/ 2147483646 h 1295"/>
              <a:gd name="T2" fmla="*/ 0 w 2163"/>
              <a:gd name="T3" fmla="*/ 0 h 1295"/>
              <a:gd name="T4" fmla="*/ 2147483646 w 2163"/>
              <a:gd name="T5" fmla="*/ 0 h 1295"/>
              <a:gd name="T6" fmla="*/ 2147483646 w 2163"/>
              <a:gd name="T7" fmla="*/ 2147483646 h 1295"/>
              <a:gd name="T8" fmla="*/ 0 w 2163"/>
              <a:gd name="T9" fmla="*/ 2147483646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769472" y="4695143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204129" y="4776563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Bookman Old Style" panose="02050604050505020204" pitchFamily="18" charset="0"/>
              </a:rPr>
              <a:t>Disk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910441" y="32986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205841" y="32986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913616" y="4517800"/>
            <a:ext cx="1292225" cy="152400"/>
            <a:chOff x="962" y="3456"/>
            <a:chExt cx="814" cy="96"/>
          </a:xfrm>
        </p:grpSpPr>
        <p:sp>
          <p:nvSpPr>
            <p:cNvPr id="27" name="Arc 24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rc 25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9413872" y="4463368"/>
            <a:ext cx="1292225" cy="152400"/>
            <a:chOff x="4418" y="3456"/>
            <a:chExt cx="814" cy="96"/>
          </a:xfrm>
        </p:grpSpPr>
        <p:sp>
          <p:nvSpPr>
            <p:cNvPr id="30" name="Arc 27"/>
            <p:cNvSpPr>
              <a:spLocks/>
            </p:cNvSpPr>
            <p:nvPr/>
          </p:nvSpPr>
          <p:spPr bwMode="auto">
            <a:xfrm>
              <a:off x="4418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rc 28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9410697" y="3244168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0706097" y="3244168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102654" y="2874056"/>
            <a:ext cx="1442131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102654" y="4332739"/>
            <a:ext cx="1353116" cy="210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200870" y="2764661"/>
            <a:ext cx="1436240" cy="44685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5154379" y="3648757"/>
            <a:ext cx="1469575" cy="70371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7478484" y="3298600"/>
            <a:ext cx="152128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51587"/>
              </p:ext>
            </p:extLst>
          </p:nvPr>
        </p:nvGraphicFramePr>
        <p:xfrm>
          <a:off x="4582882" y="2405743"/>
          <a:ext cx="533400" cy="1584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ight Arrow 39"/>
          <p:cNvSpPr/>
          <p:nvPr/>
        </p:nvSpPr>
        <p:spPr>
          <a:xfrm rot="10800000">
            <a:off x="5094283" y="2551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43839"/>
              </p:ext>
            </p:extLst>
          </p:nvPr>
        </p:nvGraphicFramePr>
        <p:xfrm>
          <a:off x="4550228" y="4310740"/>
          <a:ext cx="533400" cy="1584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ight Arrow 41"/>
          <p:cNvSpPr/>
          <p:nvPr/>
        </p:nvSpPr>
        <p:spPr>
          <a:xfrm rot="10800000">
            <a:off x="5195546" y="4390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6335484" y="4822373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 page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40284" y="3069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40284" y="3450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40284" y="3831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40284" y="4212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40284" y="3069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40284" y="3450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40284" y="3831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0284" y="4212773"/>
            <a:ext cx="533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64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00339 0.0701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0417 0.0666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6667 L 0.00417 0.122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0417 0.0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2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4843 0.000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Two-Way External Merge Sort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38222" y="1785264"/>
            <a:ext cx="4191000" cy="434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/>
              <a:t>Each pass we read + write each page in file.</a:t>
            </a:r>
          </a:p>
          <a:p>
            <a:r>
              <a:rPr lang="en-US" altLang="en-US" sz="2400" smtClean="0"/>
              <a:t>N pages in the file =&gt; the number of passes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r>
              <a:rPr lang="en-US" altLang="en-US" sz="2400" smtClean="0"/>
              <a:t>So total cost is: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</a:t>
            </a:r>
          </a:p>
          <a:p>
            <a:r>
              <a:rPr lang="en-US" altLang="en-US" sz="2400" i="1" u="sng" smtClean="0"/>
              <a:t>Idea:</a:t>
            </a:r>
            <a:r>
              <a:rPr lang="en-US" altLang="en-US" sz="2400" i="1" smtClean="0"/>
              <a:t>  </a:t>
            </a:r>
            <a:r>
              <a:rPr lang="en-US" altLang="en-US" sz="2400" b="1" i="1" smtClean="0"/>
              <a:t>Divide and conquer: </a:t>
            </a:r>
            <a:r>
              <a:rPr lang="en-US" altLang="en-US" sz="2400" smtClean="0"/>
              <a:t>sort subfiles and merge</a:t>
            </a:r>
            <a:endParaRPr lang="en-US" altLang="en-US" sz="2400" dirty="0" smtClean="0"/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802405"/>
              </p:ext>
            </p:extLst>
          </p:nvPr>
        </p:nvGraphicFramePr>
        <p:xfrm>
          <a:off x="1752622" y="3314027"/>
          <a:ext cx="26289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2625929" imgH="551493" progId="Equation.3">
                  <p:embed/>
                </p:oleObj>
              </mc:Choice>
              <mc:Fallback>
                <p:oleObj name="Equation" r:id="rId3" imgW="2625929" imgH="551493" progId="Equation.3">
                  <p:embed/>
                  <p:pic>
                    <p:nvPicPr>
                      <p:cNvPr id="14342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22" y="3314027"/>
                        <a:ext cx="26289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705194"/>
              </p:ext>
            </p:extLst>
          </p:nvPr>
        </p:nvGraphicFramePr>
        <p:xfrm>
          <a:off x="1743097" y="4261764"/>
          <a:ext cx="280511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2801836" imgH="738493" progId="Equation.3">
                  <p:embed/>
                </p:oleObj>
              </mc:Choice>
              <mc:Fallback>
                <p:oleObj name="Equation" r:id="rId5" imgW="2801836" imgH="738493" progId="Equation.3">
                  <p:embed/>
                  <p:pic>
                    <p:nvPicPr>
                      <p:cNvPr id="14343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97" y="4261764"/>
                        <a:ext cx="280511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81286" y="1664614"/>
            <a:ext cx="9223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Input file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81286" y="2177377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1-page runs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581286" y="2775864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2-page runs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81286" y="3802977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4-page runs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667011" y="5600027"/>
            <a:ext cx="1189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8-page runs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497149" y="1923377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PASS 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97149" y="2436139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PASS 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497149" y="3206077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PASS 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497149" y="4490364"/>
            <a:ext cx="749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PASS 3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790336" y="2180552"/>
            <a:ext cx="317500" cy="257175"/>
          </a:xfrm>
          <a:custGeom>
            <a:avLst/>
            <a:gdLst>
              <a:gd name="T0" fmla="*/ 0 w 200"/>
              <a:gd name="T1" fmla="*/ 2147483646 h 162"/>
              <a:gd name="T2" fmla="*/ 0 w 200"/>
              <a:gd name="T3" fmla="*/ 0 h 162"/>
              <a:gd name="T4" fmla="*/ 2147483646 w 200"/>
              <a:gd name="T5" fmla="*/ 0 h 162"/>
              <a:gd name="T6" fmla="*/ 2147483646 w 200"/>
              <a:gd name="T7" fmla="*/ 2147483646 h 162"/>
              <a:gd name="T8" fmla="*/ 0 w 200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264999" y="2180552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741249" y="2180552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217499" y="2180552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693749" y="2180552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8169999" y="2180552"/>
            <a:ext cx="317500" cy="257175"/>
          </a:xfrm>
          <a:custGeom>
            <a:avLst/>
            <a:gdLst>
              <a:gd name="T0" fmla="*/ 0 w 200"/>
              <a:gd name="T1" fmla="*/ 2147483646 h 162"/>
              <a:gd name="T2" fmla="*/ 0 w 200"/>
              <a:gd name="T3" fmla="*/ 0 h 162"/>
              <a:gd name="T4" fmla="*/ 2147483646 w 200"/>
              <a:gd name="T5" fmla="*/ 0 h 162"/>
              <a:gd name="T6" fmla="*/ 2147483646 w 200"/>
              <a:gd name="T7" fmla="*/ 2147483646 h 162"/>
              <a:gd name="T8" fmla="*/ 0 w 200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8646249" y="2180552"/>
            <a:ext cx="317500" cy="257175"/>
          </a:xfrm>
          <a:custGeom>
            <a:avLst/>
            <a:gdLst>
              <a:gd name="T0" fmla="*/ 0 w 200"/>
              <a:gd name="T1" fmla="*/ 2147483646 h 162"/>
              <a:gd name="T2" fmla="*/ 0 w 200"/>
              <a:gd name="T3" fmla="*/ 0 h 162"/>
              <a:gd name="T4" fmla="*/ 2147483646 w 200"/>
              <a:gd name="T5" fmla="*/ 0 h 162"/>
              <a:gd name="T6" fmla="*/ 2147483646 w 200"/>
              <a:gd name="T7" fmla="*/ 2147483646 h 162"/>
              <a:gd name="T8" fmla="*/ 0 w 200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9120911" y="2180552"/>
            <a:ext cx="319088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6026874" y="2694902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26874" y="2950489"/>
            <a:ext cx="319087" cy="258763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6979374" y="2694902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6979374" y="2950489"/>
            <a:ext cx="319087" cy="258763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7931874" y="2694902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7931874" y="2950489"/>
            <a:ext cx="319087" cy="258763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8884374" y="2694902"/>
            <a:ext cx="317500" cy="257175"/>
          </a:xfrm>
          <a:custGeom>
            <a:avLst/>
            <a:gdLst>
              <a:gd name="T0" fmla="*/ 0 w 200"/>
              <a:gd name="T1" fmla="*/ 2147483646 h 162"/>
              <a:gd name="T2" fmla="*/ 0 w 200"/>
              <a:gd name="T3" fmla="*/ 0 h 162"/>
              <a:gd name="T4" fmla="*/ 2147483646 w 200"/>
              <a:gd name="T5" fmla="*/ 0 h 162"/>
              <a:gd name="T6" fmla="*/ 2147483646 w 200"/>
              <a:gd name="T7" fmla="*/ 2147483646 h 162"/>
              <a:gd name="T8" fmla="*/ 0 w 200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8884374" y="2950489"/>
            <a:ext cx="317500" cy="258763"/>
          </a:xfrm>
          <a:custGeom>
            <a:avLst/>
            <a:gdLst>
              <a:gd name="T0" fmla="*/ 0 w 200"/>
              <a:gd name="T1" fmla="*/ 2147483646 h 163"/>
              <a:gd name="T2" fmla="*/ 0 w 200"/>
              <a:gd name="T3" fmla="*/ 0 h 163"/>
              <a:gd name="T4" fmla="*/ 2147483646 w 200"/>
              <a:gd name="T5" fmla="*/ 0 h 163"/>
              <a:gd name="T6" fmla="*/ 2147483646 w 200"/>
              <a:gd name="T7" fmla="*/ 2147483646 h 163"/>
              <a:gd name="T8" fmla="*/ 0 w 200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503124" y="3720427"/>
            <a:ext cx="320675" cy="258762"/>
          </a:xfrm>
          <a:custGeom>
            <a:avLst/>
            <a:gdLst>
              <a:gd name="T0" fmla="*/ 0 w 202"/>
              <a:gd name="T1" fmla="*/ 2147483646 h 163"/>
              <a:gd name="T2" fmla="*/ 0 w 202"/>
              <a:gd name="T3" fmla="*/ 0 h 163"/>
              <a:gd name="T4" fmla="*/ 2147483646 w 202"/>
              <a:gd name="T5" fmla="*/ 0 h 163"/>
              <a:gd name="T6" fmla="*/ 2147483646 w 202"/>
              <a:gd name="T7" fmla="*/ 2147483646 h 163"/>
              <a:gd name="T8" fmla="*/ 0 w 202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6503124" y="3977602"/>
            <a:ext cx="320675" cy="257175"/>
          </a:xfrm>
          <a:custGeom>
            <a:avLst/>
            <a:gdLst>
              <a:gd name="T0" fmla="*/ 0 w 202"/>
              <a:gd name="T1" fmla="*/ 2147483646 h 162"/>
              <a:gd name="T2" fmla="*/ 0 w 202"/>
              <a:gd name="T3" fmla="*/ 0 h 162"/>
              <a:gd name="T4" fmla="*/ 2147483646 w 202"/>
              <a:gd name="T5" fmla="*/ 0 h 162"/>
              <a:gd name="T6" fmla="*/ 2147483646 w 202"/>
              <a:gd name="T7" fmla="*/ 2147483646 h 162"/>
              <a:gd name="T8" fmla="*/ 0 w 202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6503124" y="4233189"/>
            <a:ext cx="320675" cy="258763"/>
          </a:xfrm>
          <a:custGeom>
            <a:avLst/>
            <a:gdLst>
              <a:gd name="T0" fmla="*/ 0 w 202"/>
              <a:gd name="T1" fmla="*/ 2147483646 h 163"/>
              <a:gd name="T2" fmla="*/ 0 w 202"/>
              <a:gd name="T3" fmla="*/ 0 h 163"/>
              <a:gd name="T4" fmla="*/ 2147483646 w 202"/>
              <a:gd name="T5" fmla="*/ 0 h 163"/>
              <a:gd name="T6" fmla="*/ 2147483646 w 202"/>
              <a:gd name="T7" fmla="*/ 2147483646 h 163"/>
              <a:gd name="T8" fmla="*/ 0 w 202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8406536" y="3463252"/>
            <a:ext cx="320675" cy="258762"/>
          </a:xfrm>
          <a:custGeom>
            <a:avLst/>
            <a:gdLst>
              <a:gd name="T0" fmla="*/ 0 w 202"/>
              <a:gd name="T1" fmla="*/ 2147483646 h 163"/>
              <a:gd name="T2" fmla="*/ 0 w 202"/>
              <a:gd name="T3" fmla="*/ 0 h 163"/>
              <a:gd name="T4" fmla="*/ 2147483646 w 202"/>
              <a:gd name="T5" fmla="*/ 0 h 163"/>
              <a:gd name="T6" fmla="*/ 2147483646 w 202"/>
              <a:gd name="T7" fmla="*/ 2147483646 h 163"/>
              <a:gd name="T8" fmla="*/ 0 w 202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8406536" y="3720427"/>
            <a:ext cx="320675" cy="258762"/>
          </a:xfrm>
          <a:custGeom>
            <a:avLst/>
            <a:gdLst>
              <a:gd name="T0" fmla="*/ 0 w 202"/>
              <a:gd name="T1" fmla="*/ 2147483646 h 163"/>
              <a:gd name="T2" fmla="*/ 0 w 202"/>
              <a:gd name="T3" fmla="*/ 0 h 163"/>
              <a:gd name="T4" fmla="*/ 2147483646 w 202"/>
              <a:gd name="T5" fmla="*/ 0 h 163"/>
              <a:gd name="T6" fmla="*/ 2147483646 w 202"/>
              <a:gd name="T7" fmla="*/ 2147483646 h 163"/>
              <a:gd name="T8" fmla="*/ 0 w 202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8406536" y="3977602"/>
            <a:ext cx="320675" cy="257175"/>
          </a:xfrm>
          <a:custGeom>
            <a:avLst/>
            <a:gdLst>
              <a:gd name="T0" fmla="*/ 0 w 202"/>
              <a:gd name="T1" fmla="*/ 2147483646 h 162"/>
              <a:gd name="T2" fmla="*/ 0 w 202"/>
              <a:gd name="T3" fmla="*/ 0 h 162"/>
              <a:gd name="T4" fmla="*/ 2147483646 w 202"/>
              <a:gd name="T5" fmla="*/ 0 h 162"/>
              <a:gd name="T6" fmla="*/ 2147483646 w 202"/>
              <a:gd name="T7" fmla="*/ 2147483646 h 162"/>
              <a:gd name="T8" fmla="*/ 0 w 202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8406536" y="4233189"/>
            <a:ext cx="320675" cy="258763"/>
          </a:xfrm>
          <a:custGeom>
            <a:avLst/>
            <a:gdLst>
              <a:gd name="T0" fmla="*/ 0 w 202"/>
              <a:gd name="T1" fmla="*/ 2147483646 h 163"/>
              <a:gd name="T2" fmla="*/ 0 w 202"/>
              <a:gd name="T3" fmla="*/ 0 h 163"/>
              <a:gd name="T4" fmla="*/ 2147483646 w 202"/>
              <a:gd name="T5" fmla="*/ 0 h 163"/>
              <a:gd name="T6" fmla="*/ 2147483646 w 202"/>
              <a:gd name="T7" fmla="*/ 2147483646 h 163"/>
              <a:gd name="T8" fmla="*/ 0 w 202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7455624" y="4747539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7455624" y="5003127"/>
            <a:ext cx="319087" cy="258762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7455624" y="5260302"/>
            <a:ext cx="319087" cy="258762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7455624" y="5517477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7455624" y="5773064"/>
            <a:ext cx="319087" cy="258763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7455624" y="6030239"/>
            <a:ext cx="319087" cy="258763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7455624" y="6287414"/>
            <a:ext cx="319087" cy="257175"/>
          </a:xfrm>
          <a:custGeom>
            <a:avLst/>
            <a:gdLst>
              <a:gd name="T0" fmla="*/ 0 w 201"/>
              <a:gd name="T1" fmla="*/ 2147483646 h 162"/>
              <a:gd name="T2" fmla="*/ 0 w 201"/>
              <a:gd name="T3" fmla="*/ 0 h 162"/>
              <a:gd name="T4" fmla="*/ 2147483646 w 201"/>
              <a:gd name="T5" fmla="*/ 0 h 162"/>
              <a:gd name="T6" fmla="*/ 2147483646 w 201"/>
              <a:gd name="T7" fmla="*/ 2147483646 h 162"/>
              <a:gd name="T8" fmla="*/ 0 w 201"/>
              <a:gd name="T9" fmla="*/ 2147483646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Freeform 49"/>
          <p:cNvSpPr>
            <a:spLocks/>
          </p:cNvSpPr>
          <p:nvPr/>
        </p:nvSpPr>
        <p:spPr bwMode="auto">
          <a:xfrm>
            <a:off x="6264999" y="1666202"/>
            <a:ext cx="319087" cy="258762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Freeform 50"/>
          <p:cNvSpPr>
            <a:spLocks/>
          </p:cNvSpPr>
          <p:nvPr/>
        </p:nvSpPr>
        <p:spPr bwMode="auto">
          <a:xfrm>
            <a:off x="6741249" y="1666202"/>
            <a:ext cx="319087" cy="258762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Freeform 51"/>
          <p:cNvSpPr>
            <a:spLocks/>
          </p:cNvSpPr>
          <p:nvPr/>
        </p:nvSpPr>
        <p:spPr bwMode="auto">
          <a:xfrm>
            <a:off x="7217499" y="1666202"/>
            <a:ext cx="319087" cy="258762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Freeform 52"/>
          <p:cNvSpPr>
            <a:spLocks/>
          </p:cNvSpPr>
          <p:nvPr/>
        </p:nvSpPr>
        <p:spPr bwMode="auto">
          <a:xfrm>
            <a:off x="7693749" y="1666202"/>
            <a:ext cx="319087" cy="258762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Freeform 53"/>
          <p:cNvSpPr>
            <a:spLocks/>
          </p:cNvSpPr>
          <p:nvPr/>
        </p:nvSpPr>
        <p:spPr bwMode="auto">
          <a:xfrm>
            <a:off x="8169999" y="1666202"/>
            <a:ext cx="317500" cy="258762"/>
          </a:xfrm>
          <a:custGeom>
            <a:avLst/>
            <a:gdLst>
              <a:gd name="T0" fmla="*/ 0 w 200"/>
              <a:gd name="T1" fmla="*/ 2147483646 h 163"/>
              <a:gd name="T2" fmla="*/ 0 w 200"/>
              <a:gd name="T3" fmla="*/ 0 h 163"/>
              <a:gd name="T4" fmla="*/ 2147483646 w 200"/>
              <a:gd name="T5" fmla="*/ 0 h 163"/>
              <a:gd name="T6" fmla="*/ 2147483646 w 200"/>
              <a:gd name="T7" fmla="*/ 2147483646 h 163"/>
              <a:gd name="T8" fmla="*/ 0 w 200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Freeform 54"/>
          <p:cNvSpPr>
            <a:spLocks/>
          </p:cNvSpPr>
          <p:nvPr/>
        </p:nvSpPr>
        <p:spPr bwMode="auto">
          <a:xfrm>
            <a:off x="8646249" y="1666202"/>
            <a:ext cx="317500" cy="258762"/>
          </a:xfrm>
          <a:custGeom>
            <a:avLst/>
            <a:gdLst>
              <a:gd name="T0" fmla="*/ 0 w 200"/>
              <a:gd name="T1" fmla="*/ 2147483646 h 163"/>
              <a:gd name="T2" fmla="*/ 0 w 200"/>
              <a:gd name="T3" fmla="*/ 0 h 163"/>
              <a:gd name="T4" fmla="*/ 2147483646 w 200"/>
              <a:gd name="T5" fmla="*/ 0 h 163"/>
              <a:gd name="T6" fmla="*/ 2147483646 w 200"/>
              <a:gd name="T7" fmla="*/ 2147483646 h 163"/>
              <a:gd name="T8" fmla="*/ 0 w 200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Freeform 55"/>
          <p:cNvSpPr>
            <a:spLocks/>
          </p:cNvSpPr>
          <p:nvPr/>
        </p:nvSpPr>
        <p:spPr bwMode="auto">
          <a:xfrm>
            <a:off x="9120911" y="1666202"/>
            <a:ext cx="319088" cy="258762"/>
          </a:xfrm>
          <a:custGeom>
            <a:avLst/>
            <a:gdLst>
              <a:gd name="T0" fmla="*/ 0 w 201"/>
              <a:gd name="T1" fmla="*/ 2147483646 h 163"/>
              <a:gd name="T2" fmla="*/ 0 w 201"/>
              <a:gd name="T3" fmla="*/ 0 h 163"/>
              <a:gd name="T4" fmla="*/ 2147483646 w 201"/>
              <a:gd name="T5" fmla="*/ 0 h 163"/>
              <a:gd name="T6" fmla="*/ 2147483646 w 201"/>
              <a:gd name="T7" fmla="*/ 2147483646 h 163"/>
              <a:gd name="T8" fmla="*/ 0 w 201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>
            <a:off x="5790336" y="1666202"/>
            <a:ext cx="317500" cy="258762"/>
          </a:xfrm>
          <a:custGeom>
            <a:avLst/>
            <a:gdLst>
              <a:gd name="T0" fmla="*/ 0 w 200"/>
              <a:gd name="T1" fmla="*/ 2147483646 h 163"/>
              <a:gd name="T2" fmla="*/ 0 w 200"/>
              <a:gd name="T3" fmla="*/ 0 h 163"/>
              <a:gd name="T4" fmla="*/ 2147483646 w 200"/>
              <a:gd name="T5" fmla="*/ 0 h 163"/>
              <a:gd name="T6" fmla="*/ 2147483646 w 200"/>
              <a:gd name="T7" fmla="*/ 2147483646 h 163"/>
              <a:gd name="T8" fmla="*/ 0 w 200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5752236" y="167572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3,4</a:t>
            </a: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6218961" y="1664614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6,2</a:t>
            </a: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6695211" y="167572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9,4</a:t>
            </a: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171461" y="167572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8,7</a:t>
            </a:r>
          </a:p>
        </p:txBody>
      </p: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7647711" y="167572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5,6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8123961" y="167572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3,1</a:t>
            </a: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8670061" y="1664614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742711" y="21900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3,4</a:t>
            </a: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7647711" y="21900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5,6</a:t>
            </a: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6218961" y="21900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2,6</a:t>
            </a:r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6695211" y="21900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4,9</a:t>
            </a: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180986" y="21900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7,8</a:t>
            </a:r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8114436" y="21773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1,3</a:t>
            </a:r>
          </a:p>
        </p:txBody>
      </p:sp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8658949" y="2177377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5971311" y="2712364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5980836" y="295842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4,6</a:t>
            </a:r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6933336" y="26599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4,7</a:t>
            </a:r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6923811" y="29266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8,9</a:t>
            </a:r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7906474" y="2680614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1,3</a:t>
            </a:r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7895361" y="29266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5,6</a:t>
            </a:r>
          </a:p>
        </p:txBody>
      </p: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8897074" y="2926677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7" name="Rectangle 78"/>
          <p:cNvSpPr>
            <a:spLocks noChangeArrowheads="1"/>
          </p:cNvSpPr>
          <p:nvPr/>
        </p:nvSpPr>
        <p:spPr bwMode="auto">
          <a:xfrm>
            <a:off x="6457086" y="3471189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78" name="Rectangle 79"/>
          <p:cNvSpPr>
            <a:spLocks noChangeArrowheads="1"/>
          </p:cNvSpPr>
          <p:nvPr/>
        </p:nvSpPr>
        <p:spPr bwMode="auto">
          <a:xfrm>
            <a:off x="6457086" y="37394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4,4</a:t>
            </a:r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6466611" y="3985539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6,7</a:t>
            </a:r>
          </a:p>
        </p:txBody>
      </p:sp>
      <p:sp>
        <p:nvSpPr>
          <p:cNvPr id="80" name="Rectangle 81"/>
          <p:cNvSpPr>
            <a:spLocks noChangeArrowheads="1"/>
          </p:cNvSpPr>
          <p:nvPr/>
        </p:nvSpPr>
        <p:spPr bwMode="auto">
          <a:xfrm>
            <a:off x="6457086" y="4252239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8,9</a:t>
            </a:r>
          </a:p>
        </p:txBody>
      </p:sp>
      <p:sp>
        <p:nvSpPr>
          <p:cNvPr id="81" name="Rectangle 82"/>
          <p:cNvSpPr>
            <a:spLocks noChangeArrowheads="1"/>
          </p:cNvSpPr>
          <p:nvPr/>
        </p:nvSpPr>
        <p:spPr bwMode="auto">
          <a:xfrm>
            <a:off x="8363674" y="3739477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1,2</a:t>
            </a:r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8363674" y="3985539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3,5</a:t>
            </a:r>
          </a:p>
        </p:txBody>
      </p:sp>
      <p:sp>
        <p:nvSpPr>
          <p:cNvPr id="83" name="Rectangle 84"/>
          <p:cNvSpPr>
            <a:spLocks noChangeArrowheads="1"/>
          </p:cNvSpPr>
          <p:nvPr/>
        </p:nvSpPr>
        <p:spPr bwMode="auto">
          <a:xfrm>
            <a:off x="8443049" y="4220489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7409586" y="5011064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1,2</a:t>
            </a:r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7409586" y="5258714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86" name="Rectangle 87"/>
          <p:cNvSpPr>
            <a:spLocks noChangeArrowheads="1"/>
          </p:cNvSpPr>
          <p:nvPr/>
        </p:nvSpPr>
        <p:spPr bwMode="auto">
          <a:xfrm>
            <a:off x="7409586" y="5514302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3,4</a:t>
            </a:r>
          </a:p>
        </p:txBody>
      </p:sp>
      <p:sp>
        <p:nvSpPr>
          <p:cNvPr id="87" name="Rectangle 88"/>
          <p:cNvSpPr>
            <a:spLocks noChangeArrowheads="1"/>
          </p:cNvSpPr>
          <p:nvPr/>
        </p:nvSpPr>
        <p:spPr bwMode="auto">
          <a:xfrm>
            <a:off x="7409586" y="5782589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4,5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7409586" y="6028652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6,6</a:t>
            </a:r>
          </a:p>
        </p:txBody>
      </p:sp>
      <p:sp>
        <p:nvSpPr>
          <p:cNvPr id="89" name="Freeform 91"/>
          <p:cNvSpPr>
            <a:spLocks/>
          </p:cNvSpPr>
          <p:nvPr/>
        </p:nvSpPr>
        <p:spPr bwMode="auto">
          <a:xfrm>
            <a:off x="6503124" y="3471189"/>
            <a:ext cx="320675" cy="258763"/>
          </a:xfrm>
          <a:custGeom>
            <a:avLst/>
            <a:gdLst>
              <a:gd name="T0" fmla="*/ 0 w 202"/>
              <a:gd name="T1" fmla="*/ 2147483646 h 163"/>
              <a:gd name="T2" fmla="*/ 0 w 202"/>
              <a:gd name="T3" fmla="*/ 0 h 163"/>
              <a:gd name="T4" fmla="*/ 2147483646 w 202"/>
              <a:gd name="T5" fmla="*/ 0 h 163"/>
              <a:gd name="T6" fmla="*/ 2147483646 w 202"/>
              <a:gd name="T7" fmla="*/ 2147483646 h 163"/>
              <a:gd name="T8" fmla="*/ 0 w 202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" name="Line 92"/>
          <p:cNvSpPr>
            <a:spLocks noChangeShapeType="1"/>
          </p:cNvSpPr>
          <p:nvPr/>
        </p:nvSpPr>
        <p:spPr bwMode="auto">
          <a:xfrm>
            <a:off x="5682386" y="2090064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" name="Line 93"/>
          <p:cNvSpPr>
            <a:spLocks noChangeShapeType="1"/>
          </p:cNvSpPr>
          <p:nvPr/>
        </p:nvSpPr>
        <p:spPr bwMode="auto">
          <a:xfrm>
            <a:off x="5682386" y="2547264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" name="Line 94"/>
          <p:cNvSpPr>
            <a:spLocks noChangeShapeType="1"/>
          </p:cNvSpPr>
          <p:nvPr/>
        </p:nvSpPr>
        <p:spPr bwMode="auto">
          <a:xfrm>
            <a:off x="5753824" y="3309264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" name="Line 95"/>
          <p:cNvSpPr>
            <a:spLocks noChangeShapeType="1"/>
          </p:cNvSpPr>
          <p:nvPr/>
        </p:nvSpPr>
        <p:spPr bwMode="auto">
          <a:xfrm>
            <a:off x="5753824" y="4604664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96"/>
          <p:cNvSpPr>
            <a:spLocks noChangeShapeType="1"/>
          </p:cNvSpPr>
          <p:nvPr/>
        </p:nvSpPr>
        <p:spPr bwMode="auto">
          <a:xfrm>
            <a:off x="5964961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" name="Line 97"/>
          <p:cNvSpPr>
            <a:spLocks noChangeShapeType="1"/>
          </p:cNvSpPr>
          <p:nvPr/>
        </p:nvSpPr>
        <p:spPr bwMode="auto">
          <a:xfrm>
            <a:off x="6388824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" name="Line 98"/>
          <p:cNvSpPr>
            <a:spLocks noChangeShapeType="1"/>
          </p:cNvSpPr>
          <p:nvPr/>
        </p:nvSpPr>
        <p:spPr bwMode="auto">
          <a:xfrm>
            <a:off x="6884124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Line 99"/>
          <p:cNvSpPr>
            <a:spLocks noChangeShapeType="1"/>
          </p:cNvSpPr>
          <p:nvPr/>
        </p:nvSpPr>
        <p:spPr bwMode="auto">
          <a:xfrm>
            <a:off x="7377836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" name="Line 100"/>
          <p:cNvSpPr>
            <a:spLocks noChangeShapeType="1"/>
          </p:cNvSpPr>
          <p:nvPr/>
        </p:nvSpPr>
        <p:spPr bwMode="auto">
          <a:xfrm>
            <a:off x="7873136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" name="Line 101"/>
          <p:cNvSpPr>
            <a:spLocks noChangeShapeType="1"/>
          </p:cNvSpPr>
          <p:nvPr/>
        </p:nvSpPr>
        <p:spPr bwMode="auto">
          <a:xfrm>
            <a:off x="8296999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" name="Line 102"/>
          <p:cNvSpPr>
            <a:spLocks noChangeShapeType="1"/>
          </p:cNvSpPr>
          <p:nvPr/>
        </p:nvSpPr>
        <p:spPr bwMode="auto">
          <a:xfrm>
            <a:off x="8790711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Line 103"/>
          <p:cNvSpPr>
            <a:spLocks noChangeShapeType="1"/>
          </p:cNvSpPr>
          <p:nvPr/>
        </p:nvSpPr>
        <p:spPr bwMode="auto">
          <a:xfrm>
            <a:off x="9286011" y="1937664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Line 104"/>
          <p:cNvSpPr>
            <a:spLocks noChangeShapeType="1"/>
          </p:cNvSpPr>
          <p:nvPr/>
        </p:nvSpPr>
        <p:spPr bwMode="auto">
          <a:xfrm>
            <a:off x="5895111" y="2471064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105"/>
          <p:cNvSpPr>
            <a:spLocks noChangeShapeType="1"/>
          </p:cNvSpPr>
          <p:nvPr/>
        </p:nvSpPr>
        <p:spPr bwMode="auto">
          <a:xfrm flipH="1">
            <a:off x="6177686" y="2471064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106"/>
          <p:cNvSpPr>
            <a:spLocks noChangeShapeType="1"/>
          </p:cNvSpPr>
          <p:nvPr/>
        </p:nvSpPr>
        <p:spPr bwMode="auto">
          <a:xfrm>
            <a:off x="6884124" y="2471064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107"/>
          <p:cNvSpPr>
            <a:spLocks noChangeShapeType="1"/>
          </p:cNvSpPr>
          <p:nvPr/>
        </p:nvSpPr>
        <p:spPr bwMode="auto">
          <a:xfrm flipH="1">
            <a:off x="7166699" y="2471064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" name="Line 108"/>
          <p:cNvSpPr>
            <a:spLocks noChangeShapeType="1"/>
          </p:cNvSpPr>
          <p:nvPr/>
        </p:nvSpPr>
        <p:spPr bwMode="auto">
          <a:xfrm>
            <a:off x="7873136" y="2471064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" name="Line 109"/>
          <p:cNvSpPr>
            <a:spLocks noChangeShapeType="1"/>
          </p:cNvSpPr>
          <p:nvPr/>
        </p:nvSpPr>
        <p:spPr bwMode="auto">
          <a:xfrm flipH="1">
            <a:off x="8155711" y="2471064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" name="Line 110"/>
          <p:cNvSpPr>
            <a:spLocks noChangeShapeType="1"/>
          </p:cNvSpPr>
          <p:nvPr/>
        </p:nvSpPr>
        <p:spPr bwMode="auto">
          <a:xfrm>
            <a:off x="8790711" y="2471064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" name="Line 111"/>
          <p:cNvSpPr>
            <a:spLocks noChangeShapeType="1"/>
          </p:cNvSpPr>
          <p:nvPr/>
        </p:nvSpPr>
        <p:spPr bwMode="auto">
          <a:xfrm flipH="1">
            <a:off x="9073286" y="2471064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" name="Line 112"/>
          <p:cNvSpPr>
            <a:spLocks noChangeShapeType="1"/>
          </p:cNvSpPr>
          <p:nvPr/>
        </p:nvSpPr>
        <p:spPr bwMode="auto">
          <a:xfrm>
            <a:off x="6177686" y="3233064"/>
            <a:ext cx="4238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" name="Line 113"/>
          <p:cNvSpPr>
            <a:spLocks noChangeShapeType="1"/>
          </p:cNvSpPr>
          <p:nvPr/>
        </p:nvSpPr>
        <p:spPr bwMode="auto">
          <a:xfrm flipH="1">
            <a:off x="6742836" y="3233064"/>
            <a:ext cx="3524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Line 114"/>
          <p:cNvSpPr>
            <a:spLocks noChangeShapeType="1"/>
          </p:cNvSpPr>
          <p:nvPr/>
        </p:nvSpPr>
        <p:spPr bwMode="auto">
          <a:xfrm>
            <a:off x="8084274" y="3233064"/>
            <a:ext cx="42386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" name="Line 115"/>
          <p:cNvSpPr>
            <a:spLocks noChangeShapeType="1"/>
          </p:cNvSpPr>
          <p:nvPr/>
        </p:nvSpPr>
        <p:spPr bwMode="auto">
          <a:xfrm flipH="1">
            <a:off x="8649424" y="3233064"/>
            <a:ext cx="35401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" name="Line 116"/>
          <p:cNvSpPr>
            <a:spLocks noChangeShapeType="1"/>
          </p:cNvSpPr>
          <p:nvPr/>
        </p:nvSpPr>
        <p:spPr bwMode="auto">
          <a:xfrm>
            <a:off x="6671399" y="4528464"/>
            <a:ext cx="847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" name="Line 117"/>
          <p:cNvSpPr>
            <a:spLocks noChangeShapeType="1"/>
          </p:cNvSpPr>
          <p:nvPr/>
        </p:nvSpPr>
        <p:spPr bwMode="auto">
          <a:xfrm flipH="1">
            <a:off x="7660411" y="4528464"/>
            <a:ext cx="9191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" name="Line 118"/>
          <p:cNvSpPr>
            <a:spLocks noChangeShapeType="1"/>
          </p:cNvSpPr>
          <p:nvPr/>
        </p:nvSpPr>
        <p:spPr bwMode="auto">
          <a:xfrm>
            <a:off x="5388429" y="1371600"/>
            <a:ext cx="0" cy="548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B4DE9-6B03-40B9-9440-8349E4609C0B}"/>
</file>

<file path=customXml/itemProps2.xml><?xml version="1.0" encoding="utf-8"?>
<ds:datastoreItem xmlns:ds="http://schemas.openxmlformats.org/officeDocument/2006/customXml" ds:itemID="{C83229AE-DCA4-46A0-99D2-2C49590C091C}"/>
</file>

<file path=customXml/itemProps3.xml><?xml version="1.0" encoding="utf-8"?>
<ds:datastoreItem xmlns:ds="http://schemas.openxmlformats.org/officeDocument/2006/customXml" ds:itemID="{73382B45-85DA-4EAD-9C41-45FBDAE5D03E}"/>
</file>

<file path=docProps/app.xml><?xml version="1.0" encoding="utf-8"?>
<Properties xmlns="http://schemas.openxmlformats.org/officeDocument/2006/extended-properties" xmlns:vt="http://schemas.openxmlformats.org/officeDocument/2006/docPropsVTypes">
  <TotalTime>18310</TotalTime>
  <Words>1979</Words>
  <Application>Microsoft Office PowerPoint</Application>
  <PresentationFormat>Widescreen</PresentationFormat>
  <Paragraphs>455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ＭＳ Ｐゴシック</vt:lpstr>
      <vt:lpstr>Arial</vt:lpstr>
      <vt:lpstr>Book Antiqua</vt:lpstr>
      <vt:lpstr>Bookman Old Style</vt:lpstr>
      <vt:lpstr>Calibri</vt:lpstr>
      <vt:lpstr>Calibri Light</vt:lpstr>
      <vt:lpstr>Cambria</vt:lpstr>
      <vt:lpstr>Comic Sans MS</vt:lpstr>
      <vt:lpstr>等线</vt:lpstr>
      <vt:lpstr>Mangal</vt:lpstr>
      <vt:lpstr>Menlo</vt:lpstr>
      <vt:lpstr>Symbol</vt:lpstr>
      <vt:lpstr>Times New Roman</vt:lpstr>
      <vt:lpstr>Wingdings</vt:lpstr>
      <vt:lpstr>Office Theme</vt:lpstr>
      <vt:lpstr>Document</vt:lpstr>
      <vt:lpstr>Equation</vt:lpstr>
      <vt:lpstr>Physical Database Design and Tuning</vt:lpstr>
      <vt:lpstr>Join Algorithm – contd.</vt:lpstr>
      <vt:lpstr>Sort-Merge Join</vt:lpstr>
      <vt:lpstr>Ex: 2</vt:lpstr>
      <vt:lpstr>External Sorting</vt:lpstr>
      <vt:lpstr>2-Way Sort: Requires 3 Buffers</vt:lpstr>
      <vt:lpstr>2-Way Sort: Pass 1 (Sort)</vt:lpstr>
      <vt:lpstr>2-Way Sort: Pass 2: Merge</vt:lpstr>
      <vt:lpstr>Two-Way External Merge Sort</vt:lpstr>
      <vt:lpstr>General External Merge Sort</vt:lpstr>
      <vt:lpstr>Ex: 2</vt:lpstr>
      <vt:lpstr>Hash Join</vt:lpstr>
      <vt:lpstr>Hash-Join: Partition phase</vt:lpstr>
      <vt:lpstr>Hash Join</vt:lpstr>
      <vt:lpstr>Hash-Join</vt:lpstr>
      <vt:lpstr>Hash-Join: Cost</vt:lpstr>
      <vt:lpstr>Hash-Join: Cost</vt:lpstr>
      <vt:lpstr>Ex: 3</vt:lpstr>
      <vt:lpstr>When does optimizer uses nested loops?</vt:lpstr>
      <vt:lpstr>When does optimizer use sort-merge join?</vt:lpstr>
      <vt:lpstr>When does optimizer use hash join?</vt:lpstr>
      <vt:lpstr>Comparison of running times</vt:lpstr>
      <vt:lpstr>Example (revisited)</vt:lpstr>
      <vt:lpstr>Clustering and Indexing (1/2)</vt:lpstr>
      <vt:lpstr>Clustering and Indexing (2/2)</vt:lpstr>
      <vt:lpstr>Impact of clustering</vt:lpstr>
      <vt:lpstr>Index-only plans (1/2)</vt:lpstr>
      <vt:lpstr>Index-only plans (2/2)</vt:lpstr>
      <vt:lpstr>Summary</vt:lpstr>
      <vt:lpstr>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529</cp:revision>
  <dcterms:created xsi:type="dcterms:W3CDTF">2020-08-05T04:35:17Z</dcterms:created>
  <dcterms:modified xsi:type="dcterms:W3CDTF">2021-11-13T13:55:48Z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