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webextensions/taskpanes.xml" ContentType="application/vnd.ms-office.webextensiontaskpanes+xml"/>
  <Override PartName="/ppt/notesMasters/notesMaster1.xml" ContentType="application/vnd.openxmlformats-officedocument.presentationml.notesMaster+xml"/>
  <Override PartName="/ppt/webextensions/webextension1.xml" ContentType="application/vnd.ms-office.webextension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40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3" r:id="rId15"/>
    <p:sldId id="384" r:id="rId16"/>
    <p:sldId id="402" r:id="rId17"/>
    <p:sldId id="401" r:id="rId18"/>
    <p:sldId id="387" r:id="rId19"/>
    <p:sldId id="404" r:id="rId20"/>
    <p:sldId id="388" r:id="rId21"/>
    <p:sldId id="405" r:id="rId22"/>
    <p:sldId id="389" r:id="rId23"/>
    <p:sldId id="390" r:id="rId24"/>
    <p:sldId id="406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7518" autoAdjust="0"/>
  </p:normalViewPr>
  <p:slideViewPr>
    <p:cSldViewPr snapToGrid="0">
      <p:cViewPr varScale="1">
        <p:scale>
          <a:sx n="64" d="100"/>
          <a:sy n="64" d="100"/>
        </p:scale>
        <p:origin x="13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311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8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48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Find</a:t>
            </a:r>
            <a:r>
              <a:rPr lang="en-IN" baseline="0" dirty="0" smtClean="0"/>
              <a:t> all the manager ids, using </a:t>
            </a:r>
            <a:r>
              <a:rPr lang="en-IN" baseline="0" dirty="0" err="1" smtClean="0"/>
              <a:t>B+tree</a:t>
            </a:r>
            <a:r>
              <a:rPr lang="en-IN" baseline="0" dirty="0" smtClean="0"/>
              <a:t> index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80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7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9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6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0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2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1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1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396" y="490441"/>
            <a:ext cx="9586332" cy="1776954"/>
          </a:xfrm>
        </p:spPr>
        <p:txBody>
          <a:bodyPr>
            <a:normAutofit/>
          </a:bodyPr>
          <a:lstStyle/>
          <a:p>
            <a:r>
              <a:rPr lang="en-IN" dirty="0" smtClean="0"/>
              <a:t>Database Tuning - IV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728" y="4341341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Review: Hash Join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688"/>
            <a:ext cx="10515600" cy="4351338"/>
          </a:xfrm>
        </p:spPr>
        <p:txBody>
          <a:bodyPr/>
          <a:lstStyle/>
          <a:p>
            <a:r>
              <a:rPr lang="en-IN" dirty="0" smtClean="0"/>
              <a:t>Consists of 2 steps: Partition and Join</a:t>
            </a:r>
          </a:p>
          <a:p>
            <a:r>
              <a:rPr lang="en-IN" dirty="0" smtClean="0"/>
              <a:t>Step 1: Partition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814" y="6299088"/>
            <a:ext cx="4114800" cy="365125"/>
          </a:xfrm>
        </p:spPr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21727"/>
              </p:ext>
            </p:extLst>
          </p:nvPr>
        </p:nvGraphicFramePr>
        <p:xfrm>
          <a:off x="486337" y="2703352"/>
          <a:ext cx="3160506" cy="2266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9672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854927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828059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917848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32809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2829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63537"/>
              </p:ext>
            </p:extLst>
          </p:nvPr>
        </p:nvGraphicFramePr>
        <p:xfrm>
          <a:off x="3753522" y="3668357"/>
          <a:ext cx="2518185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5928">
                  <a:extLst>
                    <a:ext uri="{9D8B030D-6E8A-4147-A177-3AD203B41FA5}">
                      <a16:colId xmlns:a16="http://schemas.microsoft.com/office/drawing/2014/main" val="911183385"/>
                    </a:ext>
                  </a:extLst>
                </a:gridCol>
                <a:gridCol w="802856">
                  <a:extLst>
                    <a:ext uri="{9D8B030D-6E8A-4147-A177-3AD203B41FA5}">
                      <a16:colId xmlns:a16="http://schemas.microsoft.com/office/drawing/2014/main" val="3863871723"/>
                    </a:ext>
                  </a:extLst>
                </a:gridCol>
                <a:gridCol w="387275">
                  <a:extLst>
                    <a:ext uri="{9D8B030D-6E8A-4147-A177-3AD203B41FA5}">
                      <a16:colId xmlns:a16="http://schemas.microsoft.com/office/drawing/2014/main" val="3756172660"/>
                    </a:ext>
                  </a:extLst>
                </a:gridCol>
                <a:gridCol w="882126">
                  <a:extLst>
                    <a:ext uri="{9D8B030D-6E8A-4147-A177-3AD203B41FA5}">
                      <a16:colId xmlns:a16="http://schemas.microsoft.com/office/drawing/2014/main" val="669747302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6944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6400800" y="3829722"/>
            <a:ext cx="968188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62569"/>
              </p:ext>
            </p:extLst>
          </p:nvPr>
        </p:nvGraphicFramePr>
        <p:xfrm>
          <a:off x="8026101" y="3624776"/>
          <a:ext cx="2518185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5928">
                  <a:extLst>
                    <a:ext uri="{9D8B030D-6E8A-4147-A177-3AD203B41FA5}">
                      <a16:colId xmlns:a16="http://schemas.microsoft.com/office/drawing/2014/main" val="911183385"/>
                    </a:ext>
                  </a:extLst>
                </a:gridCol>
                <a:gridCol w="802856">
                  <a:extLst>
                    <a:ext uri="{9D8B030D-6E8A-4147-A177-3AD203B41FA5}">
                      <a16:colId xmlns:a16="http://schemas.microsoft.com/office/drawing/2014/main" val="3863871723"/>
                    </a:ext>
                  </a:extLst>
                </a:gridCol>
                <a:gridCol w="387275">
                  <a:extLst>
                    <a:ext uri="{9D8B030D-6E8A-4147-A177-3AD203B41FA5}">
                      <a16:colId xmlns:a16="http://schemas.microsoft.com/office/drawing/2014/main" val="3756172660"/>
                    </a:ext>
                  </a:extLst>
                </a:gridCol>
                <a:gridCol w="882126">
                  <a:extLst>
                    <a:ext uri="{9D8B030D-6E8A-4147-A177-3AD203B41FA5}">
                      <a16:colId xmlns:a16="http://schemas.microsoft.com/office/drawing/2014/main" val="669747302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6944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71707" y="337466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(&lt;x&gt; mod 3)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720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Review: Hash Join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 1: Partition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814" y="6299088"/>
            <a:ext cx="4114800" cy="365125"/>
          </a:xfrm>
        </p:spPr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41619"/>
              </p:ext>
            </p:extLst>
          </p:nvPr>
        </p:nvGraphicFramePr>
        <p:xfrm>
          <a:off x="486337" y="2661585"/>
          <a:ext cx="3160506" cy="22546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9672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854927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828059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917848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32809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28295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r>
                        <a:rPr lang="en-IN" dirty="0" smtClean="0"/>
                        <a:t>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6400800" y="3829722"/>
            <a:ext cx="968188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99909"/>
              </p:ext>
            </p:extLst>
          </p:nvPr>
        </p:nvGraphicFramePr>
        <p:xfrm>
          <a:off x="8099160" y="2885936"/>
          <a:ext cx="2368027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5928">
                  <a:extLst>
                    <a:ext uri="{9D8B030D-6E8A-4147-A177-3AD203B41FA5}">
                      <a16:colId xmlns:a16="http://schemas.microsoft.com/office/drawing/2014/main" val="911183385"/>
                    </a:ext>
                  </a:extLst>
                </a:gridCol>
                <a:gridCol w="802856">
                  <a:extLst>
                    <a:ext uri="{9D8B030D-6E8A-4147-A177-3AD203B41FA5}">
                      <a16:colId xmlns:a16="http://schemas.microsoft.com/office/drawing/2014/main" val="3863871723"/>
                    </a:ext>
                  </a:extLst>
                </a:gridCol>
                <a:gridCol w="387275">
                  <a:extLst>
                    <a:ext uri="{9D8B030D-6E8A-4147-A177-3AD203B41FA5}">
                      <a16:colId xmlns:a16="http://schemas.microsoft.com/office/drawing/2014/main" val="3756172660"/>
                    </a:ext>
                  </a:extLst>
                </a:gridCol>
                <a:gridCol w="731968">
                  <a:extLst>
                    <a:ext uri="{9D8B030D-6E8A-4147-A177-3AD203B41FA5}">
                      <a16:colId xmlns:a16="http://schemas.microsoft.com/office/drawing/2014/main" val="669747302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6944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4146"/>
              </p:ext>
            </p:extLst>
          </p:nvPr>
        </p:nvGraphicFramePr>
        <p:xfrm>
          <a:off x="3724388" y="3651902"/>
          <a:ext cx="2369917" cy="377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20694451"/>
                    </a:ext>
                  </a:extLst>
                </a:gridCol>
                <a:gridCol w="858246">
                  <a:extLst>
                    <a:ext uri="{9D8B030D-6E8A-4147-A177-3AD203B41FA5}">
                      <a16:colId xmlns:a16="http://schemas.microsoft.com/office/drawing/2014/main" val="1673675203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val="2217675461"/>
                    </a:ext>
                  </a:extLst>
                </a:gridCol>
                <a:gridCol w="688252">
                  <a:extLst>
                    <a:ext uri="{9D8B030D-6E8A-4147-A177-3AD203B41FA5}">
                      <a16:colId xmlns:a16="http://schemas.microsoft.com/office/drawing/2014/main" val="2440647759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5481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57624"/>
              </p:ext>
            </p:extLst>
          </p:nvPr>
        </p:nvGraphicFramePr>
        <p:xfrm>
          <a:off x="8099160" y="2508156"/>
          <a:ext cx="2369917" cy="377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20694451"/>
                    </a:ext>
                  </a:extLst>
                </a:gridCol>
                <a:gridCol w="858246">
                  <a:extLst>
                    <a:ext uri="{9D8B030D-6E8A-4147-A177-3AD203B41FA5}">
                      <a16:colId xmlns:a16="http://schemas.microsoft.com/office/drawing/2014/main" val="1673675203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val="2217675461"/>
                    </a:ext>
                  </a:extLst>
                </a:gridCol>
                <a:gridCol w="688252">
                  <a:extLst>
                    <a:ext uri="{9D8B030D-6E8A-4147-A177-3AD203B41FA5}">
                      <a16:colId xmlns:a16="http://schemas.microsoft.com/office/drawing/2014/main" val="2440647759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5481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298267" y="337617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(&lt;x&gt; mod 3)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89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09" y="68103"/>
            <a:ext cx="10515600" cy="1325563"/>
          </a:xfrm>
        </p:spPr>
        <p:txBody>
          <a:bodyPr/>
          <a:lstStyle/>
          <a:p>
            <a:r>
              <a:rPr lang="en-IN" dirty="0" smtClean="0"/>
              <a:t>Review: Hash Join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80" y="1158938"/>
            <a:ext cx="10515600" cy="4351338"/>
          </a:xfrm>
        </p:spPr>
        <p:txBody>
          <a:bodyPr/>
          <a:lstStyle/>
          <a:p>
            <a:r>
              <a:rPr lang="en-IN" dirty="0" smtClean="0"/>
              <a:t>Step 1: Partition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9780" y="6319220"/>
            <a:ext cx="2743200" cy="365125"/>
          </a:xfrm>
        </p:spPr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814" y="6299088"/>
            <a:ext cx="4114800" cy="365125"/>
          </a:xfrm>
        </p:spPr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71420"/>
              </p:ext>
            </p:extLst>
          </p:nvPr>
        </p:nvGraphicFramePr>
        <p:xfrm>
          <a:off x="1270847" y="1626027"/>
          <a:ext cx="3160506" cy="22546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9672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854927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828059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917848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32809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28295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r>
                        <a:rPr lang="en-IN" dirty="0" smtClean="0"/>
                        <a:t>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012614" y="2485870"/>
            <a:ext cx="1260000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65284"/>
              </p:ext>
            </p:extLst>
          </p:nvPr>
        </p:nvGraphicFramePr>
        <p:xfrm>
          <a:off x="7141732" y="1794412"/>
          <a:ext cx="2369917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911183385"/>
                    </a:ext>
                  </a:extLst>
                </a:gridCol>
                <a:gridCol w="861833">
                  <a:extLst>
                    <a:ext uri="{9D8B030D-6E8A-4147-A177-3AD203B41FA5}">
                      <a16:colId xmlns:a16="http://schemas.microsoft.com/office/drawing/2014/main" val="3863871723"/>
                    </a:ext>
                  </a:extLst>
                </a:gridCol>
                <a:gridCol w="462578">
                  <a:extLst>
                    <a:ext uri="{9D8B030D-6E8A-4147-A177-3AD203B41FA5}">
                      <a16:colId xmlns:a16="http://schemas.microsoft.com/office/drawing/2014/main" val="3756172660"/>
                    </a:ext>
                  </a:extLst>
                </a:gridCol>
                <a:gridCol w="625834">
                  <a:extLst>
                    <a:ext uri="{9D8B030D-6E8A-4147-A177-3AD203B41FA5}">
                      <a16:colId xmlns:a16="http://schemas.microsoft.com/office/drawing/2014/main" val="669747302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6944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51468"/>
              </p:ext>
            </p:extLst>
          </p:nvPr>
        </p:nvGraphicFramePr>
        <p:xfrm>
          <a:off x="7141733" y="1376911"/>
          <a:ext cx="2369917" cy="3975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20694451"/>
                    </a:ext>
                  </a:extLst>
                </a:gridCol>
                <a:gridCol w="858246">
                  <a:extLst>
                    <a:ext uri="{9D8B030D-6E8A-4147-A177-3AD203B41FA5}">
                      <a16:colId xmlns:a16="http://schemas.microsoft.com/office/drawing/2014/main" val="1673675203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val="2217675461"/>
                    </a:ext>
                  </a:extLst>
                </a:gridCol>
                <a:gridCol w="688252">
                  <a:extLst>
                    <a:ext uri="{9D8B030D-6E8A-4147-A177-3AD203B41FA5}">
                      <a16:colId xmlns:a16="http://schemas.microsoft.com/office/drawing/2014/main" val="2440647759"/>
                    </a:ext>
                  </a:extLst>
                </a:gridCol>
              </a:tblGrid>
              <a:tr h="397508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5481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161"/>
              </p:ext>
            </p:extLst>
          </p:nvPr>
        </p:nvGraphicFramePr>
        <p:xfrm>
          <a:off x="1270847" y="4035431"/>
          <a:ext cx="3462517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15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10/10/96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10/11/96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5012614" y="5114242"/>
            <a:ext cx="1368000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91740"/>
              </p:ext>
            </p:extLst>
          </p:nvPr>
        </p:nvGraphicFramePr>
        <p:xfrm>
          <a:off x="7141733" y="793285"/>
          <a:ext cx="2369917" cy="377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34677845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val="1977004375"/>
                    </a:ext>
                  </a:extLst>
                </a:gridCol>
                <a:gridCol w="441064">
                  <a:extLst>
                    <a:ext uri="{9D8B030D-6E8A-4147-A177-3AD203B41FA5}">
                      <a16:colId xmlns:a16="http://schemas.microsoft.com/office/drawing/2014/main" val="584810716"/>
                    </a:ext>
                  </a:extLst>
                </a:gridCol>
                <a:gridCol w="636591">
                  <a:extLst>
                    <a:ext uri="{9D8B030D-6E8A-4147-A177-3AD203B41FA5}">
                      <a16:colId xmlns:a16="http://schemas.microsoft.com/office/drawing/2014/main" val="1464599664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7254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0590"/>
              </p:ext>
            </p:extLst>
          </p:nvPr>
        </p:nvGraphicFramePr>
        <p:xfrm>
          <a:off x="7141732" y="2499601"/>
          <a:ext cx="2369917" cy="377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844285290"/>
                    </a:ext>
                  </a:extLst>
                </a:gridCol>
                <a:gridCol w="904863">
                  <a:extLst>
                    <a:ext uri="{9D8B030D-6E8A-4147-A177-3AD203B41FA5}">
                      <a16:colId xmlns:a16="http://schemas.microsoft.com/office/drawing/2014/main" val="14205521"/>
                    </a:ext>
                  </a:extLst>
                </a:gridCol>
                <a:gridCol w="451821">
                  <a:extLst>
                    <a:ext uri="{9D8B030D-6E8A-4147-A177-3AD203B41FA5}">
                      <a16:colId xmlns:a16="http://schemas.microsoft.com/office/drawing/2014/main" val="4080326661"/>
                    </a:ext>
                  </a:extLst>
                </a:gridCol>
                <a:gridCol w="593561">
                  <a:extLst>
                    <a:ext uri="{9D8B030D-6E8A-4147-A177-3AD203B41FA5}">
                      <a16:colId xmlns:a16="http://schemas.microsoft.com/office/drawing/2014/main" val="40610325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5892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87392"/>
              </p:ext>
            </p:extLst>
          </p:nvPr>
        </p:nvGraphicFramePr>
        <p:xfrm>
          <a:off x="7141732" y="2881483"/>
          <a:ext cx="2369917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3878099564"/>
                    </a:ext>
                  </a:extLst>
                </a:gridCol>
                <a:gridCol w="937137">
                  <a:extLst>
                    <a:ext uri="{9D8B030D-6E8A-4147-A177-3AD203B41FA5}">
                      <a16:colId xmlns:a16="http://schemas.microsoft.com/office/drawing/2014/main" val="1333197618"/>
                    </a:ext>
                  </a:extLst>
                </a:gridCol>
                <a:gridCol w="441064">
                  <a:extLst>
                    <a:ext uri="{9D8B030D-6E8A-4147-A177-3AD203B41FA5}">
                      <a16:colId xmlns:a16="http://schemas.microsoft.com/office/drawing/2014/main" val="691813027"/>
                    </a:ext>
                  </a:extLst>
                </a:gridCol>
                <a:gridCol w="572044">
                  <a:extLst>
                    <a:ext uri="{9D8B030D-6E8A-4147-A177-3AD203B41FA5}">
                      <a16:colId xmlns:a16="http://schemas.microsoft.com/office/drawing/2014/main" val="2648965390"/>
                    </a:ext>
                  </a:extLst>
                </a:gridCol>
              </a:tblGrid>
              <a:tr h="323993">
                <a:tc>
                  <a:txBody>
                    <a:bodyPr/>
                    <a:lstStyle/>
                    <a:p>
                      <a:r>
                        <a:rPr lang="en-IN" dirty="0" smtClean="0"/>
                        <a:t>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1696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57454"/>
              </p:ext>
            </p:extLst>
          </p:nvPr>
        </p:nvGraphicFramePr>
        <p:xfrm>
          <a:off x="7141732" y="3695267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563929844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1161364509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4076224286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3558705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6149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44"/>
              </p:ext>
            </p:extLst>
          </p:nvPr>
        </p:nvGraphicFramePr>
        <p:xfrm>
          <a:off x="7141731" y="4083609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3308557308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250443701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2948523222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2986485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8333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78636"/>
              </p:ext>
            </p:extLst>
          </p:nvPr>
        </p:nvGraphicFramePr>
        <p:xfrm>
          <a:off x="7141730" y="4443887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3649832147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3764370349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1608078859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134830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7272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9543"/>
              </p:ext>
            </p:extLst>
          </p:nvPr>
        </p:nvGraphicFramePr>
        <p:xfrm>
          <a:off x="7141730" y="4797725"/>
          <a:ext cx="3462517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518806278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1834171010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267292577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24416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10/10/96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10/11/96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38563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6538"/>
              </p:ext>
            </p:extLst>
          </p:nvPr>
        </p:nvGraphicFramePr>
        <p:xfrm>
          <a:off x="7141730" y="5900183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717187686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2789141767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308255267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318732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1011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00391" y="20772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(&lt;x&gt; mod 3)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63869" y="4629307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h (&lt;x&gt; mod 3)</a:t>
            </a:r>
          </a:p>
          <a:p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19043" y="3087173"/>
            <a:ext cx="233499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/>
              <a:t>What is the cost?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545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09" y="68103"/>
            <a:ext cx="10515600" cy="1325563"/>
          </a:xfrm>
        </p:spPr>
        <p:txBody>
          <a:bodyPr/>
          <a:lstStyle/>
          <a:p>
            <a:r>
              <a:rPr lang="en-IN" dirty="0" smtClean="0"/>
              <a:t>Review: Hash Join (2/2)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09" y="1171065"/>
            <a:ext cx="10515600" cy="4351338"/>
          </a:xfrm>
        </p:spPr>
        <p:txBody>
          <a:bodyPr/>
          <a:lstStyle/>
          <a:p>
            <a:r>
              <a:rPr lang="en-IN" dirty="0" smtClean="0"/>
              <a:t>Step 2: Join </a:t>
            </a:r>
          </a:p>
          <a:p>
            <a:pPr lvl="1"/>
            <a:r>
              <a:rPr lang="en-IN" dirty="0" smtClean="0"/>
              <a:t>load the entire partitions of Sailors</a:t>
            </a:r>
          </a:p>
          <a:p>
            <a:pPr lvl="1"/>
            <a:r>
              <a:rPr lang="en-IN" dirty="0" smtClean="0"/>
              <a:t>Partition sailors using another hash </a:t>
            </a:r>
            <a:r>
              <a:rPr lang="en-IN" dirty="0" err="1" smtClean="0"/>
              <a:t>fn</a:t>
            </a:r>
            <a:r>
              <a:rPr lang="en-IN" dirty="0" smtClean="0"/>
              <a:t> h2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55686" y="6362180"/>
            <a:ext cx="2743200" cy="365125"/>
          </a:xfrm>
        </p:spPr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814" y="6299088"/>
            <a:ext cx="4114800" cy="365125"/>
          </a:xfrm>
        </p:spPr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905034" y="3185120"/>
            <a:ext cx="1332000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81065"/>
              </p:ext>
            </p:extLst>
          </p:nvPr>
        </p:nvGraphicFramePr>
        <p:xfrm>
          <a:off x="1397147" y="3461855"/>
          <a:ext cx="2369917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911183385"/>
                    </a:ext>
                  </a:extLst>
                </a:gridCol>
                <a:gridCol w="861833">
                  <a:extLst>
                    <a:ext uri="{9D8B030D-6E8A-4147-A177-3AD203B41FA5}">
                      <a16:colId xmlns:a16="http://schemas.microsoft.com/office/drawing/2014/main" val="3863871723"/>
                    </a:ext>
                  </a:extLst>
                </a:gridCol>
                <a:gridCol w="462578">
                  <a:extLst>
                    <a:ext uri="{9D8B030D-6E8A-4147-A177-3AD203B41FA5}">
                      <a16:colId xmlns:a16="http://schemas.microsoft.com/office/drawing/2014/main" val="3756172660"/>
                    </a:ext>
                  </a:extLst>
                </a:gridCol>
                <a:gridCol w="625834">
                  <a:extLst>
                    <a:ext uri="{9D8B030D-6E8A-4147-A177-3AD203B41FA5}">
                      <a16:colId xmlns:a16="http://schemas.microsoft.com/office/drawing/2014/main" val="669747302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6944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42536"/>
              </p:ext>
            </p:extLst>
          </p:nvPr>
        </p:nvGraphicFramePr>
        <p:xfrm>
          <a:off x="1397148" y="3044354"/>
          <a:ext cx="2369917" cy="3975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20694451"/>
                    </a:ext>
                  </a:extLst>
                </a:gridCol>
                <a:gridCol w="858246">
                  <a:extLst>
                    <a:ext uri="{9D8B030D-6E8A-4147-A177-3AD203B41FA5}">
                      <a16:colId xmlns:a16="http://schemas.microsoft.com/office/drawing/2014/main" val="1673675203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val="2217675461"/>
                    </a:ext>
                  </a:extLst>
                </a:gridCol>
                <a:gridCol w="688252">
                  <a:extLst>
                    <a:ext uri="{9D8B030D-6E8A-4147-A177-3AD203B41FA5}">
                      <a16:colId xmlns:a16="http://schemas.microsoft.com/office/drawing/2014/main" val="2440647759"/>
                    </a:ext>
                  </a:extLst>
                </a:gridCol>
              </a:tblGrid>
              <a:tr h="397508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548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02874"/>
              </p:ext>
            </p:extLst>
          </p:nvPr>
        </p:nvGraphicFramePr>
        <p:xfrm>
          <a:off x="1397148" y="2460728"/>
          <a:ext cx="2369917" cy="377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34677845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val="1977004375"/>
                    </a:ext>
                  </a:extLst>
                </a:gridCol>
                <a:gridCol w="441064">
                  <a:extLst>
                    <a:ext uri="{9D8B030D-6E8A-4147-A177-3AD203B41FA5}">
                      <a16:colId xmlns:a16="http://schemas.microsoft.com/office/drawing/2014/main" val="584810716"/>
                    </a:ext>
                  </a:extLst>
                </a:gridCol>
                <a:gridCol w="636591">
                  <a:extLst>
                    <a:ext uri="{9D8B030D-6E8A-4147-A177-3AD203B41FA5}">
                      <a16:colId xmlns:a16="http://schemas.microsoft.com/office/drawing/2014/main" val="1464599664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7254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63512" y="2783209"/>
            <a:ext cx="16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h2 (&lt;x&gt; mod 4)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7147" y="382761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……………</a:t>
            </a:r>
            <a:endParaRPr lang="en-IN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18849"/>
              </p:ext>
            </p:extLst>
          </p:nvPr>
        </p:nvGraphicFramePr>
        <p:xfrm>
          <a:off x="6810031" y="2441004"/>
          <a:ext cx="2369917" cy="377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34677845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val="1977004375"/>
                    </a:ext>
                  </a:extLst>
                </a:gridCol>
                <a:gridCol w="441064">
                  <a:extLst>
                    <a:ext uri="{9D8B030D-6E8A-4147-A177-3AD203B41FA5}">
                      <a16:colId xmlns:a16="http://schemas.microsoft.com/office/drawing/2014/main" val="584810716"/>
                    </a:ext>
                  </a:extLst>
                </a:gridCol>
                <a:gridCol w="636591">
                  <a:extLst>
                    <a:ext uri="{9D8B030D-6E8A-4147-A177-3AD203B41FA5}">
                      <a16:colId xmlns:a16="http://schemas.microsoft.com/office/drawing/2014/main" val="1464599664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7254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19927"/>
              </p:ext>
            </p:extLst>
          </p:nvPr>
        </p:nvGraphicFramePr>
        <p:xfrm>
          <a:off x="6810030" y="3008372"/>
          <a:ext cx="2369917" cy="3975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20694451"/>
                    </a:ext>
                  </a:extLst>
                </a:gridCol>
                <a:gridCol w="858246">
                  <a:extLst>
                    <a:ext uri="{9D8B030D-6E8A-4147-A177-3AD203B41FA5}">
                      <a16:colId xmlns:a16="http://schemas.microsoft.com/office/drawing/2014/main" val="1673675203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val="2217675461"/>
                    </a:ext>
                  </a:extLst>
                </a:gridCol>
                <a:gridCol w="688252">
                  <a:extLst>
                    <a:ext uri="{9D8B030D-6E8A-4147-A177-3AD203B41FA5}">
                      <a16:colId xmlns:a16="http://schemas.microsoft.com/office/drawing/2014/main" val="2440647759"/>
                    </a:ext>
                  </a:extLst>
                </a:gridCol>
              </a:tblGrid>
              <a:tr h="397508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5481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80902"/>
              </p:ext>
            </p:extLst>
          </p:nvPr>
        </p:nvGraphicFramePr>
        <p:xfrm>
          <a:off x="6810029" y="3646521"/>
          <a:ext cx="2369917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911183385"/>
                    </a:ext>
                  </a:extLst>
                </a:gridCol>
                <a:gridCol w="861833">
                  <a:extLst>
                    <a:ext uri="{9D8B030D-6E8A-4147-A177-3AD203B41FA5}">
                      <a16:colId xmlns:a16="http://schemas.microsoft.com/office/drawing/2014/main" val="3863871723"/>
                    </a:ext>
                  </a:extLst>
                </a:gridCol>
                <a:gridCol w="462578">
                  <a:extLst>
                    <a:ext uri="{9D8B030D-6E8A-4147-A177-3AD203B41FA5}">
                      <a16:colId xmlns:a16="http://schemas.microsoft.com/office/drawing/2014/main" val="3756172660"/>
                    </a:ext>
                  </a:extLst>
                </a:gridCol>
                <a:gridCol w="625834">
                  <a:extLst>
                    <a:ext uri="{9D8B030D-6E8A-4147-A177-3AD203B41FA5}">
                      <a16:colId xmlns:a16="http://schemas.microsoft.com/office/drawing/2014/main" val="669747302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6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4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09" y="68103"/>
            <a:ext cx="10515600" cy="1325563"/>
          </a:xfrm>
        </p:spPr>
        <p:txBody>
          <a:bodyPr/>
          <a:lstStyle/>
          <a:p>
            <a:r>
              <a:rPr lang="en-IN" dirty="0" smtClean="0"/>
              <a:t>Review: Hash Join (2/2)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09" y="1171065"/>
            <a:ext cx="10515600" cy="4351338"/>
          </a:xfrm>
        </p:spPr>
        <p:txBody>
          <a:bodyPr/>
          <a:lstStyle/>
          <a:p>
            <a:r>
              <a:rPr lang="en-IN" dirty="0" smtClean="0"/>
              <a:t>Step 2: Join </a:t>
            </a:r>
          </a:p>
          <a:p>
            <a:pPr lvl="1"/>
            <a:r>
              <a:rPr lang="en-IN" dirty="0" smtClean="0"/>
              <a:t>load the entire partitions of Sailors</a:t>
            </a:r>
          </a:p>
          <a:p>
            <a:pPr lvl="1"/>
            <a:r>
              <a:rPr lang="en-IN" dirty="0" smtClean="0"/>
              <a:t>Partition sailors using another hash </a:t>
            </a:r>
            <a:r>
              <a:rPr lang="en-IN" dirty="0" err="1" smtClean="0"/>
              <a:t>fn</a:t>
            </a:r>
            <a:r>
              <a:rPr lang="en-IN" dirty="0" smtClean="0"/>
              <a:t> h2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sz="1200" dirty="0"/>
          </a:p>
          <a:p>
            <a:pPr lvl="1"/>
            <a:r>
              <a:rPr lang="en-IN" dirty="0"/>
              <a:t>Load one page of Reserves </a:t>
            </a:r>
          </a:p>
          <a:p>
            <a:pPr lvl="1"/>
            <a:r>
              <a:rPr lang="en-IN" dirty="0"/>
              <a:t>Match </a:t>
            </a:r>
            <a:r>
              <a:rPr lang="en-IN" dirty="0" err="1"/>
              <a:t>subpartitions</a:t>
            </a:r>
            <a:r>
              <a:rPr lang="en-IN" dirty="0"/>
              <a:t> with same value 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55686" y="6362180"/>
            <a:ext cx="2743200" cy="365125"/>
          </a:xfrm>
        </p:spPr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814" y="6299088"/>
            <a:ext cx="4114800" cy="365125"/>
          </a:xfrm>
        </p:spPr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905034" y="3185120"/>
            <a:ext cx="1332000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81065"/>
              </p:ext>
            </p:extLst>
          </p:nvPr>
        </p:nvGraphicFramePr>
        <p:xfrm>
          <a:off x="1397147" y="3461855"/>
          <a:ext cx="2369917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911183385"/>
                    </a:ext>
                  </a:extLst>
                </a:gridCol>
                <a:gridCol w="861833">
                  <a:extLst>
                    <a:ext uri="{9D8B030D-6E8A-4147-A177-3AD203B41FA5}">
                      <a16:colId xmlns:a16="http://schemas.microsoft.com/office/drawing/2014/main" val="3863871723"/>
                    </a:ext>
                  </a:extLst>
                </a:gridCol>
                <a:gridCol w="462578">
                  <a:extLst>
                    <a:ext uri="{9D8B030D-6E8A-4147-A177-3AD203B41FA5}">
                      <a16:colId xmlns:a16="http://schemas.microsoft.com/office/drawing/2014/main" val="3756172660"/>
                    </a:ext>
                  </a:extLst>
                </a:gridCol>
                <a:gridCol w="625834">
                  <a:extLst>
                    <a:ext uri="{9D8B030D-6E8A-4147-A177-3AD203B41FA5}">
                      <a16:colId xmlns:a16="http://schemas.microsoft.com/office/drawing/2014/main" val="669747302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6944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42536"/>
              </p:ext>
            </p:extLst>
          </p:nvPr>
        </p:nvGraphicFramePr>
        <p:xfrm>
          <a:off x="1397148" y="3044354"/>
          <a:ext cx="2369917" cy="3975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20694451"/>
                    </a:ext>
                  </a:extLst>
                </a:gridCol>
                <a:gridCol w="858246">
                  <a:extLst>
                    <a:ext uri="{9D8B030D-6E8A-4147-A177-3AD203B41FA5}">
                      <a16:colId xmlns:a16="http://schemas.microsoft.com/office/drawing/2014/main" val="1673675203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val="2217675461"/>
                    </a:ext>
                  </a:extLst>
                </a:gridCol>
                <a:gridCol w="688252">
                  <a:extLst>
                    <a:ext uri="{9D8B030D-6E8A-4147-A177-3AD203B41FA5}">
                      <a16:colId xmlns:a16="http://schemas.microsoft.com/office/drawing/2014/main" val="2440647759"/>
                    </a:ext>
                  </a:extLst>
                </a:gridCol>
              </a:tblGrid>
              <a:tr h="397508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548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02874"/>
              </p:ext>
            </p:extLst>
          </p:nvPr>
        </p:nvGraphicFramePr>
        <p:xfrm>
          <a:off x="1397148" y="2460728"/>
          <a:ext cx="2369917" cy="377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34677845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val="1977004375"/>
                    </a:ext>
                  </a:extLst>
                </a:gridCol>
                <a:gridCol w="441064">
                  <a:extLst>
                    <a:ext uri="{9D8B030D-6E8A-4147-A177-3AD203B41FA5}">
                      <a16:colId xmlns:a16="http://schemas.microsoft.com/office/drawing/2014/main" val="584810716"/>
                    </a:ext>
                  </a:extLst>
                </a:gridCol>
                <a:gridCol w="636591">
                  <a:extLst>
                    <a:ext uri="{9D8B030D-6E8A-4147-A177-3AD203B41FA5}">
                      <a16:colId xmlns:a16="http://schemas.microsoft.com/office/drawing/2014/main" val="1464599664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7254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63512" y="2783209"/>
            <a:ext cx="16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h2 (&lt;x&gt; mod 4)</a:t>
            </a:r>
            <a:endParaRPr lang="en-IN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18849"/>
              </p:ext>
            </p:extLst>
          </p:nvPr>
        </p:nvGraphicFramePr>
        <p:xfrm>
          <a:off x="6810031" y="2441004"/>
          <a:ext cx="2369917" cy="3777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34677845"/>
                    </a:ext>
                  </a:extLst>
                </a:gridCol>
                <a:gridCol w="872590">
                  <a:extLst>
                    <a:ext uri="{9D8B030D-6E8A-4147-A177-3AD203B41FA5}">
                      <a16:colId xmlns:a16="http://schemas.microsoft.com/office/drawing/2014/main" val="1977004375"/>
                    </a:ext>
                  </a:extLst>
                </a:gridCol>
                <a:gridCol w="441064">
                  <a:extLst>
                    <a:ext uri="{9D8B030D-6E8A-4147-A177-3AD203B41FA5}">
                      <a16:colId xmlns:a16="http://schemas.microsoft.com/office/drawing/2014/main" val="584810716"/>
                    </a:ext>
                  </a:extLst>
                </a:gridCol>
                <a:gridCol w="636591">
                  <a:extLst>
                    <a:ext uri="{9D8B030D-6E8A-4147-A177-3AD203B41FA5}">
                      <a16:colId xmlns:a16="http://schemas.microsoft.com/office/drawing/2014/main" val="1464599664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7254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19927"/>
              </p:ext>
            </p:extLst>
          </p:nvPr>
        </p:nvGraphicFramePr>
        <p:xfrm>
          <a:off x="6810030" y="3008372"/>
          <a:ext cx="2369917" cy="39750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120694451"/>
                    </a:ext>
                  </a:extLst>
                </a:gridCol>
                <a:gridCol w="858246">
                  <a:extLst>
                    <a:ext uri="{9D8B030D-6E8A-4147-A177-3AD203B41FA5}">
                      <a16:colId xmlns:a16="http://schemas.microsoft.com/office/drawing/2014/main" val="1673675203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val="2217675461"/>
                    </a:ext>
                  </a:extLst>
                </a:gridCol>
                <a:gridCol w="688252">
                  <a:extLst>
                    <a:ext uri="{9D8B030D-6E8A-4147-A177-3AD203B41FA5}">
                      <a16:colId xmlns:a16="http://schemas.microsoft.com/office/drawing/2014/main" val="2440647759"/>
                    </a:ext>
                  </a:extLst>
                </a:gridCol>
              </a:tblGrid>
              <a:tr h="397508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5481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80902"/>
              </p:ext>
            </p:extLst>
          </p:nvPr>
        </p:nvGraphicFramePr>
        <p:xfrm>
          <a:off x="6810029" y="3646521"/>
          <a:ext cx="2369917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672">
                  <a:extLst>
                    <a:ext uri="{9D8B030D-6E8A-4147-A177-3AD203B41FA5}">
                      <a16:colId xmlns:a16="http://schemas.microsoft.com/office/drawing/2014/main" val="911183385"/>
                    </a:ext>
                  </a:extLst>
                </a:gridCol>
                <a:gridCol w="861833">
                  <a:extLst>
                    <a:ext uri="{9D8B030D-6E8A-4147-A177-3AD203B41FA5}">
                      <a16:colId xmlns:a16="http://schemas.microsoft.com/office/drawing/2014/main" val="3863871723"/>
                    </a:ext>
                  </a:extLst>
                </a:gridCol>
                <a:gridCol w="462578">
                  <a:extLst>
                    <a:ext uri="{9D8B030D-6E8A-4147-A177-3AD203B41FA5}">
                      <a16:colId xmlns:a16="http://schemas.microsoft.com/office/drawing/2014/main" val="3756172660"/>
                    </a:ext>
                  </a:extLst>
                </a:gridCol>
                <a:gridCol w="625834">
                  <a:extLst>
                    <a:ext uri="{9D8B030D-6E8A-4147-A177-3AD203B41FA5}">
                      <a16:colId xmlns:a16="http://schemas.microsoft.com/office/drawing/2014/main" val="669747302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6944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38890"/>
              </p:ext>
            </p:extLst>
          </p:nvPr>
        </p:nvGraphicFramePr>
        <p:xfrm>
          <a:off x="1397149" y="4715413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563929844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1161364509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4076224286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3558705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6149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13184"/>
              </p:ext>
            </p:extLst>
          </p:nvPr>
        </p:nvGraphicFramePr>
        <p:xfrm>
          <a:off x="1397148" y="5103755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3308557308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250443701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2948523222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2986485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8333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17681"/>
              </p:ext>
            </p:extLst>
          </p:nvPr>
        </p:nvGraphicFramePr>
        <p:xfrm>
          <a:off x="1397147" y="5464033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3649832147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3764370349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1608078859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134830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7272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5275425" y="5241046"/>
            <a:ext cx="968188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96561"/>
              </p:ext>
            </p:extLst>
          </p:nvPr>
        </p:nvGraphicFramePr>
        <p:xfrm>
          <a:off x="6807567" y="4264322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563929844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1161364509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4076224286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3558705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6149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37805"/>
              </p:ext>
            </p:extLst>
          </p:nvPr>
        </p:nvGraphicFramePr>
        <p:xfrm>
          <a:off x="6807566" y="4631148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3308557308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250443701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2948523222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2986485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8333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70425"/>
              </p:ext>
            </p:extLst>
          </p:nvPr>
        </p:nvGraphicFramePr>
        <p:xfrm>
          <a:off x="6807565" y="5358629"/>
          <a:ext cx="346251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5730">
                  <a:extLst>
                    <a:ext uri="{9D8B030D-6E8A-4147-A177-3AD203B41FA5}">
                      <a16:colId xmlns:a16="http://schemas.microsoft.com/office/drawing/2014/main" val="3649832147"/>
                    </a:ext>
                  </a:extLst>
                </a:gridCol>
                <a:gridCol w="698761">
                  <a:extLst>
                    <a:ext uri="{9D8B030D-6E8A-4147-A177-3AD203B41FA5}">
                      <a16:colId xmlns:a16="http://schemas.microsoft.com/office/drawing/2014/main" val="3764370349"/>
                    </a:ext>
                  </a:extLst>
                </a:gridCol>
                <a:gridCol w="1106273">
                  <a:extLst>
                    <a:ext uri="{9D8B030D-6E8A-4147-A177-3AD203B41FA5}">
                      <a16:colId xmlns:a16="http://schemas.microsoft.com/office/drawing/2014/main" val="1608078859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val="134830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727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01974" y="4850468"/>
            <a:ext cx="16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h2 (&lt;x&gt; mod 4)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13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IN" dirty="0"/>
              <a:t>Review: </a:t>
            </a:r>
            <a:r>
              <a:rPr lang="en-IN" dirty="0" smtClean="0"/>
              <a:t>Cost analysis of Hash </a:t>
            </a:r>
            <a:r>
              <a:rPr lang="en-IN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Partition phase</a:t>
            </a:r>
          </a:p>
          <a:p>
            <a:pPr lvl="1"/>
            <a:r>
              <a:rPr lang="en-IN" dirty="0" smtClean="0"/>
              <a:t>Read each page of the table and write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(M + M) + (N + N)</a:t>
            </a:r>
          </a:p>
          <a:p>
            <a:r>
              <a:rPr lang="en-IN" dirty="0" smtClean="0"/>
              <a:t>Join phase</a:t>
            </a:r>
          </a:p>
          <a:p>
            <a:pPr lvl="1"/>
            <a:r>
              <a:rPr lang="en-IN" dirty="0" smtClean="0"/>
              <a:t>Make one pass through all the </a:t>
            </a:r>
            <a:r>
              <a:rPr lang="en-IN" dirty="0" err="1" smtClean="0"/>
              <a:t>subpartitions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M + N</a:t>
            </a:r>
          </a:p>
          <a:p>
            <a:r>
              <a:rPr lang="en-IN" dirty="0" smtClean="0"/>
              <a:t>Total cost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3 (M +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978" y="1646125"/>
            <a:ext cx="8352064" cy="4754789"/>
          </a:xfrm>
        </p:spPr>
        <p:txBody>
          <a:bodyPr/>
          <a:lstStyle/>
          <a:p>
            <a:r>
              <a:rPr lang="en-US" dirty="0"/>
              <a:t>My database application is too slow… why?</a:t>
            </a:r>
          </a:p>
          <a:p>
            <a:r>
              <a:rPr lang="en-US" dirty="0"/>
              <a:t>One of the queries is very slow… why?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en-US" dirty="0"/>
              <a:t>, we need to understand: </a:t>
            </a:r>
          </a:p>
          <a:p>
            <a:pPr lvl="1"/>
            <a:r>
              <a:rPr lang="en-US" dirty="0"/>
              <a:t>How is data organized on disk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21948"/>
            <a:ext cx="4114800" cy="365125"/>
          </a:xfrm>
        </p:spPr>
        <p:txBody>
          <a:bodyPr/>
          <a:lstStyle/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8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Decisions to Make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What indexes should we create?</a:t>
            </a:r>
          </a:p>
          <a:p>
            <a:pPr lvl="1">
              <a:buSzPct val="75000"/>
            </a:pPr>
            <a:r>
              <a:rPr lang="en-US" altLang="en-US" dirty="0"/>
              <a:t>Which relations should have indexes?  What field(s) should be the search key?  Should we build several indexes?</a:t>
            </a:r>
          </a:p>
          <a:p>
            <a:r>
              <a:rPr lang="en-US" altLang="en-US" dirty="0"/>
              <a:t>For each index, what kind of an index should it be?</a:t>
            </a:r>
          </a:p>
          <a:p>
            <a:pPr lvl="1">
              <a:buSzPct val="75000"/>
            </a:pPr>
            <a:r>
              <a:rPr lang="en-US" altLang="en-US" dirty="0" smtClean="0"/>
              <a:t>Clustered or </a:t>
            </a:r>
            <a:r>
              <a:rPr lang="en-US" altLang="en-US" dirty="0" err="1" smtClean="0"/>
              <a:t>unclustered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>
              <a:buSzPct val="75000"/>
            </a:pPr>
            <a:r>
              <a:rPr lang="en-US" altLang="en-US" dirty="0" smtClean="0"/>
              <a:t>Tuning the conceptual schema</a:t>
            </a:r>
            <a:endParaRPr lang="en-US" altLang="en-US" dirty="0"/>
          </a:p>
          <a:p>
            <a:pPr lvl="1">
              <a:buSzPct val="75000"/>
            </a:pPr>
            <a:r>
              <a:rPr lang="en-US" altLang="en-US" dirty="0" smtClean="0"/>
              <a:t>Which normal form? (BCNF or 3NF)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>
              <a:buSzPct val="75000"/>
            </a:pPr>
            <a:r>
              <a:rPr lang="en-US" altLang="en-US" dirty="0" err="1" smtClean="0"/>
              <a:t>Denormalization</a:t>
            </a:r>
            <a:r>
              <a:rPr lang="en-US" altLang="en-US" dirty="0" smtClean="0"/>
              <a:t>: Reconsider schema decomposition to improve queries</a:t>
            </a:r>
          </a:p>
          <a:p>
            <a:pPr lvl="1">
              <a:buSzPct val="75000"/>
            </a:pPr>
            <a:r>
              <a:rPr lang="en-US" altLang="en-US" dirty="0" smtClean="0"/>
              <a:t>Vertical partitioning: Further decomposition to improve performance of queries</a:t>
            </a:r>
          </a:p>
          <a:p>
            <a:pPr lvl="1">
              <a:buSzPct val="75000"/>
            </a:pPr>
            <a:r>
              <a:rPr lang="en-US" altLang="en-US" dirty="0" smtClean="0"/>
              <a:t>Views Incorporate views to abstract the conceptual schema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5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Database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actual use, we may need to refine the initial database design</a:t>
            </a:r>
          </a:p>
          <a:p>
            <a:pPr lvl="1"/>
            <a:r>
              <a:rPr lang="en-IN" dirty="0" smtClean="0"/>
              <a:t>Expected database workload can be replaced by actual usage pattern</a:t>
            </a:r>
          </a:p>
          <a:p>
            <a:pPr lvl="1"/>
            <a:r>
              <a:rPr lang="en-IN" dirty="0" smtClean="0"/>
              <a:t>Initial guess about size of data can be replaced with actual statistics from system log</a:t>
            </a:r>
          </a:p>
          <a:p>
            <a:r>
              <a:rPr lang="en-IN" dirty="0" smtClean="0"/>
              <a:t>Some indexes are not producing desired result</a:t>
            </a:r>
          </a:p>
          <a:p>
            <a:pPr lvl="1"/>
            <a:r>
              <a:rPr lang="en-IN" dirty="0" smtClean="0"/>
              <a:t>Rebuild the indexes</a:t>
            </a:r>
          </a:p>
          <a:p>
            <a:r>
              <a:rPr lang="en-IN" dirty="0" smtClean="0"/>
              <a:t>May also require relooking into </a:t>
            </a:r>
          </a:p>
          <a:p>
            <a:pPr lvl="1"/>
            <a:r>
              <a:rPr lang="en-IN" dirty="0"/>
              <a:t>Tuning queries/views</a:t>
            </a:r>
          </a:p>
          <a:p>
            <a:pPr lvl="1"/>
            <a:r>
              <a:rPr lang="en-IN" dirty="0" smtClean="0"/>
              <a:t>Tuning the conceptual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1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Tuning queries/views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Query is running much slower than expected</a:t>
            </a:r>
          </a:p>
          <a:p>
            <a:pPr lvl="1"/>
            <a:r>
              <a:rPr lang="en-IN" dirty="0" smtClean="0"/>
              <a:t>Rewrite the query in conjunction with some index tuning</a:t>
            </a:r>
          </a:p>
          <a:p>
            <a:r>
              <a:rPr lang="en-IN" dirty="0" smtClean="0"/>
              <a:t>Common causes for slow queries</a:t>
            </a:r>
          </a:p>
          <a:p>
            <a:pPr lvl="1"/>
            <a:r>
              <a:rPr lang="en-IN" dirty="0" smtClean="0"/>
              <a:t>Selection condition include NULL values</a:t>
            </a:r>
          </a:p>
          <a:p>
            <a:pPr lvl="1"/>
            <a:r>
              <a:rPr lang="en-IN" dirty="0" smtClean="0"/>
              <a:t>Selection condition involve arithmetic/string expression, </a:t>
            </a:r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E.age</a:t>
            </a:r>
            <a:r>
              <a:rPr lang="en-IN" dirty="0" smtClean="0"/>
              <a:t> = 2*</a:t>
            </a:r>
            <a:r>
              <a:rPr lang="en-IN" dirty="0" err="1" smtClean="0"/>
              <a:t>D.age</a:t>
            </a:r>
            <a:endParaRPr lang="en-IN" dirty="0" smtClean="0"/>
          </a:p>
          <a:p>
            <a:pPr lvl="1"/>
            <a:r>
              <a:rPr lang="en-IN" dirty="0" smtClean="0"/>
              <a:t>Inability to recognize an index-only plan</a:t>
            </a:r>
          </a:p>
          <a:p>
            <a:r>
              <a:rPr lang="en-IN" dirty="0" smtClean="0"/>
              <a:t>Conclusion: To identify the cause of a slow query, a good understanding of the function of the query optimizer is required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8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Lecture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Last Lecture Review</a:t>
            </a:r>
          </a:p>
          <a:p>
            <a:r>
              <a:rPr lang="en-IN" dirty="0" smtClean="0"/>
              <a:t>Factors affecting query performance</a:t>
            </a:r>
          </a:p>
          <a:p>
            <a:r>
              <a:rPr lang="en-IN" dirty="0" smtClean="0"/>
              <a:t>Tuning the conceptual schema</a:t>
            </a:r>
          </a:p>
          <a:p>
            <a:pPr lvl="1"/>
            <a:r>
              <a:rPr lang="en-IN" smtClean="0"/>
              <a:t>Settling for weaker normal form: 3NF </a:t>
            </a:r>
            <a:r>
              <a:rPr lang="en-IN" dirty="0" smtClean="0"/>
              <a:t>or BCNF?</a:t>
            </a:r>
          </a:p>
          <a:p>
            <a:pPr lvl="1"/>
            <a:r>
              <a:rPr lang="en-IN" dirty="0" err="1" smtClean="0"/>
              <a:t>Denormalization</a:t>
            </a:r>
            <a:endParaRPr lang="en-IN" dirty="0" smtClean="0"/>
          </a:p>
          <a:p>
            <a:r>
              <a:rPr lang="en-IN" dirty="0" smtClean="0"/>
              <a:t>Vertical and Horizontal </a:t>
            </a:r>
            <a:r>
              <a:rPr lang="en-IN" dirty="0" err="1" smtClean="0"/>
              <a:t>Decompostion</a:t>
            </a:r>
            <a:endParaRPr lang="en-IN" dirty="0" smtClean="0"/>
          </a:p>
          <a:p>
            <a:r>
              <a:rPr lang="en-IN" dirty="0" smtClean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9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Tuning the Conceptual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5813"/>
          </a:xfrm>
        </p:spPr>
        <p:txBody>
          <a:bodyPr>
            <a:normAutofit/>
          </a:bodyPr>
          <a:lstStyle/>
          <a:p>
            <a:r>
              <a:rPr lang="en-US" altLang="en-US" dirty="0"/>
              <a:t>The choice of conceptual schema should be guided by the </a:t>
            </a:r>
            <a:r>
              <a:rPr lang="en-US" altLang="en-US" b="1" dirty="0"/>
              <a:t>workload</a:t>
            </a:r>
            <a:r>
              <a:rPr lang="en-US" altLang="en-US" dirty="0"/>
              <a:t>, in addition to redundancy issues:</a:t>
            </a:r>
          </a:p>
          <a:p>
            <a:pPr lvl="1">
              <a:buSzPct val="75000"/>
            </a:pPr>
            <a:r>
              <a:rPr lang="en-US" altLang="en-US" dirty="0"/>
              <a:t>We may settle for a </a:t>
            </a:r>
            <a:r>
              <a:rPr lang="en-US" altLang="en-US" b="1" dirty="0"/>
              <a:t>3NF schema rather than BCNF</a:t>
            </a:r>
          </a:p>
          <a:p>
            <a:pPr lvl="1">
              <a:buSzPct val="75000"/>
            </a:pPr>
            <a:r>
              <a:rPr lang="en-US" altLang="en-US" dirty="0"/>
              <a:t>Workload may influence the choice we make in decomposing a relation into 3NF or BCNF</a:t>
            </a:r>
          </a:p>
          <a:p>
            <a:pPr lvl="1">
              <a:buSzPct val="75000"/>
            </a:pPr>
            <a:r>
              <a:rPr lang="en-US" altLang="en-US" dirty="0"/>
              <a:t>We may </a:t>
            </a:r>
            <a:r>
              <a:rPr lang="en-US" altLang="en-US" b="1" dirty="0"/>
              <a:t>further decompose</a:t>
            </a:r>
            <a:r>
              <a:rPr lang="en-US" altLang="en-US" dirty="0"/>
              <a:t> a </a:t>
            </a:r>
            <a:r>
              <a:rPr lang="en-US" altLang="en-US" b="1" dirty="0"/>
              <a:t>BCNF</a:t>
            </a:r>
            <a:r>
              <a:rPr lang="en-US" altLang="en-US" dirty="0"/>
              <a:t> schema!</a:t>
            </a:r>
          </a:p>
          <a:p>
            <a:pPr lvl="1">
              <a:buSzPct val="75000"/>
            </a:pPr>
            <a:r>
              <a:rPr lang="en-US" altLang="en-US" dirty="0"/>
              <a:t>We might </a:t>
            </a:r>
            <a:r>
              <a:rPr lang="en-US" altLang="en-US" b="1" dirty="0" err="1">
                <a:solidFill>
                  <a:schemeClr val="accent2"/>
                </a:solidFill>
              </a:rPr>
              <a:t>denormalize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(i.e., undo a decomposition step), or we might add fields to a relation.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If such changes are made after a database is in use, called </a:t>
            </a:r>
            <a:r>
              <a:rPr lang="en-US" altLang="en-US" b="1" dirty="0">
                <a:solidFill>
                  <a:schemeClr val="accent2"/>
                </a:solidFill>
              </a:rPr>
              <a:t>schema evolution</a:t>
            </a:r>
            <a:r>
              <a:rPr lang="en-US" altLang="en-US" dirty="0"/>
              <a:t>;  might want to mask some of these changes from applications by defining </a:t>
            </a:r>
            <a:r>
              <a:rPr lang="en-US" altLang="en-US" i="1" dirty="0" smtClean="0">
                <a:solidFill>
                  <a:schemeClr val="accent2"/>
                </a:solidFill>
              </a:rPr>
              <a:t>views</a:t>
            </a:r>
            <a:endParaRPr lang="en-US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8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Tuning the Conceptual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5813"/>
          </a:xfrm>
        </p:spPr>
        <p:txBody>
          <a:bodyPr>
            <a:normAutofit/>
          </a:bodyPr>
          <a:lstStyle/>
          <a:p>
            <a:r>
              <a:rPr lang="en-US" altLang="en-US" dirty="0"/>
              <a:t>The choice of conceptual schema should be guided by the </a:t>
            </a:r>
            <a:r>
              <a:rPr lang="en-US" altLang="en-US" b="1" dirty="0"/>
              <a:t>workload</a:t>
            </a:r>
            <a:r>
              <a:rPr lang="en-US" altLang="en-US" dirty="0"/>
              <a:t>, in addition to redundancy issues:</a:t>
            </a:r>
          </a:p>
          <a:p>
            <a:pPr lvl="1">
              <a:buSzPct val="75000"/>
            </a:pPr>
            <a:r>
              <a:rPr lang="en-US" altLang="en-US" dirty="0"/>
              <a:t>We may settle for a </a:t>
            </a:r>
            <a:r>
              <a:rPr lang="en-US" altLang="en-US" b="1" dirty="0"/>
              <a:t>3NF schema rather than BCNF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Workload may influence the choice we make in decomposing a relation into 3NF or BCNF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 may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further decompose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BCNF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schema!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 might </a:t>
            </a:r>
            <a:r>
              <a:rPr lang="en-US" altLang="en-US" b="1" dirty="0" err="1">
                <a:solidFill>
                  <a:schemeClr val="bg1">
                    <a:lumMod val="50000"/>
                  </a:schemeClr>
                </a:solidFill>
              </a:rPr>
              <a:t>denormalize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(i.e., undo a decomposition step), or we might add fields to a relation.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If such changes are made after a database is in use, called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schema evolution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;  might want to mask some of these changes from applications by defining </a:t>
            </a:r>
            <a:r>
              <a:rPr lang="en-US" altLang="en-US" i="1" dirty="0" smtClean="0">
                <a:solidFill>
                  <a:schemeClr val="bg1">
                    <a:lumMod val="50000"/>
                  </a:schemeClr>
                </a:solidFill>
              </a:rPr>
              <a:t>views</a:t>
            </a:r>
            <a:endParaRPr lang="en-US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4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Schemas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sz="2400" dirty="0"/>
              <a:t>We will concentrate on Contracts, denoted </a:t>
            </a:r>
            <a:r>
              <a:rPr lang="en-IN" sz="2400" dirty="0" smtClean="0"/>
              <a:t>as CSJDPQV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following ICs are given to hold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JP </a:t>
            </a:r>
            <a:r>
              <a:rPr lang="en-IN" sz="2400" dirty="0" smtClean="0">
                <a:sym typeface="Wingdings" panose="05000000000000000000" pitchFamily="2" charset="2"/>
              </a:rPr>
              <a:t></a:t>
            </a:r>
            <a:r>
              <a:rPr lang="en-IN" sz="2400" dirty="0" smtClean="0"/>
              <a:t> </a:t>
            </a:r>
            <a:r>
              <a:rPr lang="en-IN" sz="2400" dirty="0"/>
              <a:t>C, SD </a:t>
            </a:r>
            <a:r>
              <a:rPr lang="en-IN" sz="2400" dirty="0" smtClean="0">
                <a:sym typeface="Wingdings" panose="05000000000000000000" pitchFamily="2" charset="2"/>
              </a:rPr>
              <a:t> </a:t>
            </a:r>
            <a:r>
              <a:rPr lang="en-IN" sz="2400" dirty="0" smtClean="0"/>
              <a:t>P</a:t>
            </a:r>
            <a:r>
              <a:rPr lang="en-IN" sz="2400" dirty="0"/>
              <a:t>, C is the primary </a:t>
            </a:r>
            <a:r>
              <a:rPr lang="en-IN" sz="2400" dirty="0" smtClean="0"/>
              <a:t>key.</a:t>
            </a:r>
          </a:p>
          <a:p>
            <a:pPr lvl="1"/>
            <a:r>
              <a:rPr lang="en-IN" dirty="0" smtClean="0"/>
              <a:t>What </a:t>
            </a:r>
            <a:r>
              <a:rPr lang="en-IN" dirty="0"/>
              <a:t>are the candidate keys for </a:t>
            </a:r>
            <a:r>
              <a:rPr lang="en-IN" dirty="0" smtClean="0"/>
              <a:t>CSJDPQV?</a:t>
            </a:r>
          </a:p>
          <a:p>
            <a:pPr lvl="1"/>
            <a:r>
              <a:rPr lang="en-IN" dirty="0" smtClean="0"/>
              <a:t>What </a:t>
            </a:r>
            <a:r>
              <a:rPr lang="en-IN" dirty="0"/>
              <a:t>normal form is this relation schema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495800" y="1646238"/>
            <a:ext cx="60960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</a:rPr>
              <a:t>Contracts (</a:t>
            </a:r>
            <a:r>
              <a:rPr lang="en-IN" sz="2400" u="sng" dirty="0">
                <a:latin typeface="Times New Roman" panose="02020603050405020304" pitchFamily="18" charset="0"/>
              </a:rPr>
              <a:t>Cid</a:t>
            </a:r>
            <a:r>
              <a:rPr lang="en-IN" sz="2400" dirty="0">
                <a:latin typeface="Times New Roman" panose="02020603050405020304" pitchFamily="18" charset="0"/>
              </a:rPr>
              <a:t>, Sid, </a:t>
            </a:r>
            <a:r>
              <a:rPr lang="en-IN" sz="2400" dirty="0" err="1">
                <a:latin typeface="Times New Roman" panose="02020603050405020304" pitchFamily="18" charset="0"/>
              </a:rPr>
              <a:t>Jid</a:t>
            </a:r>
            <a:r>
              <a:rPr lang="en-IN" sz="2400" dirty="0">
                <a:latin typeface="Times New Roman" panose="02020603050405020304" pitchFamily="18" charset="0"/>
              </a:rPr>
              <a:t>, Did, </a:t>
            </a:r>
            <a:r>
              <a:rPr lang="en-IN" sz="2400" dirty="0" err="1">
                <a:latin typeface="Times New Roman" panose="02020603050405020304" pitchFamily="18" charset="0"/>
              </a:rPr>
              <a:t>Pid</a:t>
            </a:r>
            <a:r>
              <a:rPr lang="en-IN" sz="2400" dirty="0">
                <a:latin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</a:rPr>
              <a:t>Qty</a:t>
            </a:r>
            <a:r>
              <a:rPr lang="en-IN" sz="2400" dirty="0">
                <a:latin typeface="Times New Roman" panose="02020603050405020304" pitchFamily="18" charset="0"/>
              </a:rPr>
              <a:t>, Val</a:t>
            </a:r>
            <a:r>
              <a:rPr lang="en-IN" sz="24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IN" sz="2400" dirty="0" err="1" smtClean="0">
                <a:latin typeface="Times New Roman" panose="02020603050405020304" pitchFamily="18" charset="0"/>
              </a:rPr>
              <a:t>Depts</a:t>
            </a:r>
            <a:r>
              <a:rPr lang="en-IN" sz="2400" dirty="0" smtClean="0">
                <a:latin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</a:rPr>
              <a:t>(</a:t>
            </a:r>
            <a:r>
              <a:rPr lang="en-IN" sz="2400" u="sng" dirty="0">
                <a:latin typeface="Times New Roman" panose="02020603050405020304" pitchFamily="18" charset="0"/>
              </a:rPr>
              <a:t>Did</a:t>
            </a:r>
            <a:r>
              <a:rPr lang="en-IN" sz="2400" dirty="0">
                <a:latin typeface="Times New Roman" panose="02020603050405020304" pitchFamily="18" charset="0"/>
              </a:rPr>
              <a:t>, Budget, Report</a:t>
            </a:r>
            <a:r>
              <a:rPr lang="en-IN" sz="24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IN" sz="2400" dirty="0" smtClean="0">
                <a:latin typeface="Times New Roman" panose="02020603050405020304" pitchFamily="18" charset="0"/>
              </a:rPr>
              <a:t>Suppliers </a:t>
            </a:r>
            <a:r>
              <a:rPr lang="en-IN" sz="2400" dirty="0">
                <a:latin typeface="Times New Roman" panose="02020603050405020304" pitchFamily="18" charset="0"/>
              </a:rPr>
              <a:t>(</a:t>
            </a:r>
            <a:r>
              <a:rPr lang="en-IN" sz="2400" u="sng" dirty="0">
                <a:latin typeface="Times New Roman" panose="02020603050405020304" pitchFamily="18" charset="0"/>
              </a:rPr>
              <a:t>Sid</a:t>
            </a:r>
            <a:r>
              <a:rPr lang="en-IN" sz="2400" dirty="0">
                <a:latin typeface="Times New Roman" panose="02020603050405020304" pitchFamily="18" charset="0"/>
              </a:rPr>
              <a:t>, Address</a:t>
            </a:r>
            <a:r>
              <a:rPr lang="en-IN" sz="24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IN" sz="2400" dirty="0" smtClean="0">
                <a:latin typeface="Times New Roman" panose="02020603050405020304" pitchFamily="18" charset="0"/>
              </a:rPr>
              <a:t>Parts </a:t>
            </a:r>
            <a:r>
              <a:rPr lang="en-IN" sz="2400" dirty="0">
                <a:latin typeface="Times New Roman" panose="02020603050405020304" pitchFamily="18" charset="0"/>
              </a:rPr>
              <a:t>(</a:t>
            </a:r>
            <a:r>
              <a:rPr lang="en-IN" sz="2400" u="sng" dirty="0" err="1">
                <a:latin typeface="Times New Roman" panose="02020603050405020304" pitchFamily="18" charset="0"/>
              </a:rPr>
              <a:t>Pid</a:t>
            </a:r>
            <a:r>
              <a:rPr lang="en-IN" sz="2400" dirty="0">
                <a:latin typeface="Times New Roman" panose="02020603050405020304" pitchFamily="18" charset="0"/>
              </a:rPr>
              <a:t>, Cost</a:t>
            </a:r>
            <a:r>
              <a:rPr lang="en-IN" sz="2400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IN" sz="2400" dirty="0" smtClean="0">
                <a:latin typeface="Times New Roman" panose="02020603050405020304" pitchFamily="18" charset="0"/>
              </a:rPr>
              <a:t>Projects </a:t>
            </a:r>
            <a:r>
              <a:rPr lang="en-IN" sz="2400" dirty="0">
                <a:latin typeface="Times New Roman" panose="02020603050405020304" pitchFamily="18" charset="0"/>
              </a:rPr>
              <a:t>(</a:t>
            </a:r>
            <a:r>
              <a:rPr lang="en-IN" sz="2400" u="sng" dirty="0" err="1">
                <a:latin typeface="Times New Roman" panose="02020603050405020304" pitchFamily="18" charset="0"/>
              </a:rPr>
              <a:t>Jid</a:t>
            </a:r>
            <a:r>
              <a:rPr lang="en-IN" sz="2400" dirty="0">
                <a:latin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</a:rPr>
              <a:t>Mgr</a:t>
            </a:r>
            <a:r>
              <a:rPr lang="en-IN" sz="2400" dirty="0">
                <a:latin typeface="Times New Roman" panose="02020603050405020304" pitchFamily="18" charset="0"/>
              </a:rPr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21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Settling for 3NF vs BCNF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CSJDPQV can be decomposed into </a:t>
            </a:r>
            <a:r>
              <a:rPr lang="en-IN" b="1" dirty="0">
                <a:solidFill>
                  <a:schemeClr val="accent2"/>
                </a:solidFill>
              </a:rPr>
              <a:t>SDP</a:t>
            </a:r>
            <a:r>
              <a:rPr lang="en-IN" dirty="0"/>
              <a:t> and </a:t>
            </a:r>
            <a:r>
              <a:rPr lang="en-IN" b="1" dirty="0">
                <a:solidFill>
                  <a:schemeClr val="accent2"/>
                </a:solidFill>
              </a:rPr>
              <a:t>CSJDQV</a:t>
            </a:r>
            <a:r>
              <a:rPr lang="en-IN" dirty="0" smtClean="0"/>
              <a:t>, and </a:t>
            </a:r>
            <a:r>
              <a:rPr lang="en-IN" dirty="0"/>
              <a:t>both relations are in BCNF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Lossless </a:t>
            </a:r>
            <a:r>
              <a:rPr lang="en-IN" dirty="0"/>
              <a:t>decomposition, but not dependency-preserving.</a:t>
            </a:r>
          </a:p>
          <a:p>
            <a:pPr lvl="1"/>
            <a:r>
              <a:rPr lang="en-IN" dirty="0" smtClean="0"/>
              <a:t>Adding </a:t>
            </a:r>
            <a:r>
              <a:rPr lang="en-IN" sz="2800" b="1" dirty="0">
                <a:solidFill>
                  <a:schemeClr val="accent2"/>
                </a:solidFill>
              </a:rPr>
              <a:t>CJP</a:t>
            </a:r>
            <a:r>
              <a:rPr lang="en-IN" dirty="0"/>
              <a:t> makes it dependency-preserving as well.</a:t>
            </a:r>
          </a:p>
          <a:p>
            <a:r>
              <a:rPr lang="en-IN" dirty="0" smtClean="0"/>
              <a:t>Suppose </a:t>
            </a:r>
            <a:r>
              <a:rPr lang="en-IN" dirty="0"/>
              <a:t>that this query is very important:</a:t>
            </a:r>
          </a:p>
          <a:p>
            <a:pPr lvl="1"/>
            <a:r>
              <a:rPr lang="en-IN" i="1" dirty="0" smtClean="0"/>
              <a:t>Find </a:t>
            </a:r>
            <a:r>
              <a:rPr lang="en-IN" i="1" dirty="0"/>
              <a:t>the number of </a:t>
            </a:r>
            <a:r>
              <a:rPr lang="en-IN" i="1" dirty="0" err="1" smtClean="0"/>
              <a:t>quatities</a:t>
            </a:r>
            <a:r>
              <a:rPr lang="en-IN" i="1" dirty="0" smtClean="0"/>
              <a:t> </a:t>
            </a:r>
            <a:r>
              <a:rPr lang="en-IN" i="1" dirty="0"/>
              <a:t>Q of part P ordered in contract C.</a:t>
            </a:r>
          </a:p>
          <a:p>
            <a:pPr lvl="1"/>
            <a:r>
              <a:rPr lang="en-IN" dirty="0" smtClean="0"/>
              <a:t>Requires </a:t>
            </a:r>
            <a:r>
              <a:rPr lang="en-IN" dirty="0"/>
              <a:t>a join on the decomposed </a:t>
            </a:r>
            <a:r>
              <a:rPr lang="en-IN" dirty="0" smtClean="0"/>
              <a:t>schema                                                           (SDP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⊳⊲ </a:t>
            </a:r>
            <a:r>
              <a:rPr lang="en-IN" dirty="0" smtClean="0"/>
              <a:t>CSJDQV; or  CJP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⊳⊲</a:t>
            </a:r>
            <a:r>
              <a:rPr lang="en-IN" dirty="0" smtClean="0"/>
              <a:t> CSJDQV) </a:t>
            </a:r>
          </a:p>
          <a:p>
            <a:pPr lvl="1"/>
            <a:r>
              <a:rPr lang="en-IN" dirty="0" smtClean="0"/>
              <a:t>But </a:t>
            </a:r>
            <a:r>
              <a:rPr lang="en-IN" dirty="0"/>
              <a:t>can </a:t>
            </a:r>
            <a:r>
              <a:rPr lang="en-IN" dirty="0" smtClean="0"/>
              <a:t>be answered </a:t>
            </a:r>
            <a:r>
              <a:rPr lang="en-IN" dirty="0"/>
              <a:t>by a scan of </a:t>
            </a:r>
            <a:r>
              <a:rPr lang="en-IN" dirty="0" smtClean="0"/>
              <a:t>original </a:t>
            </a:r>
            <a:r>
              <a:rPr lang="en-IN" dirty="0"/>
              <a:t>relation CSJDPQV.</a:t>
            </a:r>
          </a:p>
          <a:p>
            <a:pPr lvl="1"/>
            <a:r>
              <a:rPr lang="en-IN" dirty="0" smtClean="0"/>
              <a:t>Could </a:t>
            </a:r>
            <a:r>
              <a:rPr lang="en-IN" dirty="0"/>
              <a:t>lead us to settle for the 3NF schema CSJDPQV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5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Tuning the Conceptual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5813"/>
          </a:xfrm>
        </p:spPr>
        <p:txBody>
          <a:bodyPr>
            <a:normAutofit/>
          </a:bodyPr>
          <a:lstStyle/>
          <a:p>
            <a:r>
              <a:rPr lang="en-US" altLang="en-US" dirty="0"/>
              <a:t>The choice of conceptual schema should be guided by the </a:t>
            </a:r>
            <a:r>
              <a:rPr lang="en-US" altLang="en-US" b="1" dirty="0"/>
              <a:t>workload</a:t>
            </a:r>
            <a:r>
              <a:rPr lang="en-US" altLang="en-US" dirty="0"/>
              <a:t>, in addition to redundancy issues: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 may settle for a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3NF schema rather than BCNF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Workload may influence the choice we make in decomposing a relation into 3NF or BCNF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We may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further decompose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BCNF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schema!</a:t>
            </a:r>
          </a:p>
          <a:p>
            <a:pPr lvl="1">
              <a:buSzPct val="75000"/>
            </a:pPr>
            <a:r>
              <a:rPr lang="en-US" altLang="en-US" dirty="0"/>
              <a:t>We might </a:t>
            </a:r>
            <a:r>
              <a:rPr lang="en-US" altLang="en-US" b="1" dirty="0" err="1">
                <a:solidFill>
                  <a:schemeClr val="accent2"/>
                </a:solidFill>
              </a:rPr>
              <a:t>denormalize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(i.e., undo a decomposition step), or we might add fields to a relation.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If such changes are made after a database is in use, called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schema evolution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;  might want to mask some of these changes from applications by defining </a:t>
            </a:r>
            <a:r>
              <a:rPr lang="en-US" altLang="en-US" i="1" dirty="0" smtClean="0">
                <a:solidFill>
                  <a:schemeClr val="bg1">
                    <a:lumMod val="50000"/>
                  </a:schemeClr>
                </a:solidFill>
              </a:rPr>
              <a:t>views</a:t>
            </a:r>
            <a:endParaRPr lang="en-US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4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Denormalization</a:t>
            </a:r>
            <a:r>
              <a:rPr lang="en-IN" dirty="0" smtClean="0"/>
              <a:t>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Introduce redundancy to improve query performance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Suppose </a:t>
            </a:r>
            <a:r>
              <a:rPr lang="en-IN" dirty="0"/>
              <a:t>that the following query is important:</a:t>
            </a:r>
          </a:p>
          <a:p>
            <a:pPr lvl="1"/>
            <a:r>
              <a:rPr lang="en-IN" i="1" dirty="0" smtClean="0"/>
              <a:t>Is </a:t>
            </a:r>
            <a:r>
              <a:rPr lang="en-IN" i="1" dirty="0"/>
              <a:t>the value of a contract less than the budget of the departmen</a:t>
            </a:r>
            <a:r>
              <a:rPr lang="en-IN" dirty="0"/>
              <a:t>t</a:t>
            </a:r>
            <a:r>
              <a:rPr lang="en-IN" dirty="0" smtClean="0"/>
              <a:t>?</a:t>
            </a:r>
          </a:p>
          <a:p>
            <a:pPr lvl="1"/>
            <a:r>
              <a:rPr lang="en-IN" dirty="0" smtClean="0"/>
              <a:t>Requires a join of Contracts and </a:t>
            </a:r>
            <a:r>
              <a:rPr lang="en-IN" dirty="0" err="1" smtClean="0"/>
              <a:t>Depts</a:t>
            </a:r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speed up this query, we might add a field </a:t>
            </a:r>
            <a:r>
              <a:rPr lang="en-IN" i="1" dirty="0"/>
              <a:t>budget </a:t>
            </a:r>
            <a:r>
              <a:rPr lang="en-IN" dirty="0" smtClean="0"/>
              <a:t>B to Contracts</a:t>
            </a:r>
            <a:r>
              <a:rPr lang="en-IN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21280" y="2340461"/>
            <a:ext cx="5628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</a:rPr>
              <a:t>Contracts (</a:t>
            </a:r>
            <a:r>
              <a:rPr lang="en-IN" sz="2400" u="sng" dirty="0">
                <a:latin typeface="Times New Roman" panose="02020603050405020304" pitchFamily="18" charset="0"/>
              </a:rPr>
              <a:t>Cid</a:t>
            </a:r>
            <a:r>
              <a:rPr lang="en-IN" sz="2400" dirty="0">
                <a:latin typeface="Times New Roman" panose="02020603050405020304" pitchFamily="18" charset="0"/>
              </a:rPr>
              <a:t>, Sid, </a:t>
            </a:r>
            <a:r>
              <a:rPr lang="en-IN" sz="2400" dirty="0" err="1">
                <a:latin typeface="Times New Roman" panose="02020603050405020304" pitchFamily="18" charset="0"/>
              </a:rPr>
              <a:t>Jid</a:t>
            </a:r>
            <a:r>
              <a:rPr lang="en-IN" sz="2400" dirty="0">
                <a:latin typeface="Times New Roman" panose="02020603050405020304" pitchFamily="18" charset="0"/>
              </a:rPr>
              <a:t>, Did, </a:t>
            </a:r>
            <a:r>
              <a:rPr lang="en-IN" sz="2400" dirty="0" err="1">
                <a:latin typeface="Times New Roman" panose="02020603050405020304" pitchFamily="18" charset="0"/>
              </a:rPr>
              <a:t>Pid</a:t>
            </a:r>
            <a:r>
              <a:rPr lang="en-IN" sz="2400" dirty="0">
                <a:latin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</a:rPr>
              <a:t>Qty</a:t>
            </a:r>
            <a:r>
              <a:rPr lang="en-IN" sz="2400" dirty="0">
                <a:latin typeface="Times New Roman" panose="02020603050405020304" pitchFamily="18" charset="0"/>
              </a:rPr>
              <a:t>, Val)</a:t>
            </a:r>
          </a:p>
          <a:p>
            <a:r>
              <a:rPr lang="en-IN" sz="2400" dirty="0" err="1">
                <a:latin typeface="Times New Roman" panose="02020603050405020304" pitchFamily="18" charset="0"/>
              </a:rPr>
              <a:t>Depts</a:t>
            </a:r>
            <a:r>
              <a:rPr lang="en-IN" sz="2400" dirty="0">
                <a:latin typeface="Times New Roman" panose="02020603050405020304" pitchFamily="18" charset="0"/>
              </a:rPr>
              <a:t> (</a:t>
            </a:r>
            <a:r>
              <a:rPr lang="en-IN" sz="2400" u="sng" dirty="0">
                <a:latin typeface="Times New Roman" panose="02020603050405020304" pitchFamily="18" charset="0"/>
              </a:rPr>
              <a:t>Did</a:t>
            </a:r>
            <a:r>
              <a:rPr lang="en-IN" sz="2400" dirty="0">
                <a:latin typeface="Times New Roman" panose="02020603050405020304" pitchFamily="18" charset="0"/>
              </a:rPr>
              <a:t>, Budget, Report)</a:t>
            </a:r>
          </a:p>
        </p:txBody>
      </p:sp>
    </p:spTree>
    <p:extLst>
      <p:ext uri="{BB962C8B-B14F-4D97-AF65-F5344CB8AC3E}">
        <p14:creationId xmlns:p14="http://schemas.microsoft.com/office/powerpoint/2010/main" val="34722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Denormalization</a:t>
            </a:r>
            <a:r>
              <a:rPr lang="en-IN" dirty="0" smtClean="0"/>
              <a:t> (2/2)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IN" i="1" dirty="0" smtClean="0"/>
              <a:t>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i="1" dirty="0" smtClean="0"/>
              <a:t>Is </a:t>
            </a:r>
            <a:r>
              <a:rPr lang="en-IN" i="1" dirty="0"/>
              <a:t>the value of a contract less than the budget of the departmen</a:t>
            </a:r>
            <a:r>
              <a:rPr lang="en-IN" dirty="0"/>
              <a:t>t?</a:t>
            </a:r>
          </a:p>
          <a:p>
            <a:r>
              <a:rPr lang="en-IN" dirty="0" smtClean="0"/>
              <a:t>To </a:t>
            </a:r>
            <a:r>
              <a:rPr lang="en-IN" dirty="0"/>
              <a:t>speed up </a:t>
            </a:r>
            <a:r>
              <a:rPr lang="en-IN" dirty="0" smtClean="0"/>
              <a:t>the </a:t>
            </a:r>
            <a:r>
              <a:rPr lang="en-IN" dirty="0"/>
              <a:t>query, we might add a field </a:t>
            </a:r>
            <a:r>
              <a:rPr lang="en-IN" i="1" dirty="0"/>
              <a:t>budget </a:t>
            </a:r>
            <a:r>
              <a:rPr lang="en-IN" dirty="0" smtClean="0"/>
              <a:t>B to </a:t>
            </a:r>
            <a:r>
              <a:rPr lang="en-IN" dirty="0"/>
              <a:t>Contracts.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introduces the FD D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B </a:t>
            </a:r>
            <a:r>
              <a:rPr lang="en-IN" dirty="0" err="1"/>
              <a:t>wrt</a:t>
            </a:r>
            <a:r>
              <a:rPr lang="en-IN" dirty="0"/>
              <a:t> </a:t>
            </a:r>
            <a:r>
              <a:rPr lang="en-IN" dirty="0" smtClean="0"/>
              <a:t>Contracts</a:t>
            </a:r>
            <a:r>
              <a:rPr lang="en-IN" dirty="0"/>
              <a:t> </a:t>
            </a:r>
            <a:r>
              <a:rPr lang="en-IN" dirty="0" smtClean="0"/>
              <a:t>(since Did is the key of </a:t>
            </a:r>
            <a:r>
              <a:rPr lang="en-IN" dirty="0" err="1" smtClean="0"/>
              <a:t>Depts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 smtClean="0"/>
              <a:t>Thus</a:t>
            </a:r>
            <a:r>
              <a:rPr lang="en-IN" dirty="0"/>
              <a:t>, Contracts is no longer in 3NF.</a:t>
            </a:r>
          </a:p>
          <a:p>
            <a:r>
              <a:rPr lang="en-IN" dirty="0" smtClean="0"/>
              <a:t>We </a:t>
            </a:r>
            <a:r>
              <a:rPr lang="en-IN" dirty="0"/>
              <a:t>might choose to modify Contracts thus if </a:t>
            </a:r>
            <a:r>
              <a:rPr lang="en-IN" dirty="0" smtClean="0"/>
              <a:t>the query </a:t>
            </a:r>
            <a:r>
              <a:rPr lang="en-IN" dirty="0"/>
              <a:t>is sufficiently important, and we cannot </a:t>
            </a:r>
            <a:r>
              <a:rPr lang="en-IN" dirty="0" smtClean="0"/>
              <a:t>obtain adequate </a:t>
            </a:r>
            <a:r>
              <a:rPr lang="en-IN" dirty="0"/>
              <a:t>performance otherwise (i.e., by </a:t>
            </a:r>
            <a:r>
              <a:rPr lang="en-IN" dirty="0" smtClean="0"/>
              <a:t>adding indexes </a:t>
            </a:r>
            <a:r>
              <a:rPr lang="en-IN" dirty="0"/>
              <a:t>or by choosing an alternative 3NF schema.)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370320" y="904934"/>
            <a:ext cx="5628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</a:rPr>
              <a:t>Contracts (</a:t>
            </a:r>
            <a:r>
              <a:rPr lang="en-IN" sz="2400" u="sng" dirty="0">
                <a:latin typeface="Times New Roman" panose="02020603050405020304" pitchFamily="18" charset="0"/>
              </a:rPr>
              <a:t>Cid</a:t>
            </a:r>
            <a:r>
              <a:rPr lang="en-IN" sz="2400" dirty="0">
                <a:latin typeface="Times New Roman" panose="02020603050405020304" pitchFamily="18" charset="0"/>
              </a:rPr>
              <a:t>, Sid, </a:t>
            </a:r>
            <a:r>
              <a:rPr lang="en-IN" sz="2400" dirty="0" err="1">
                <a:latin typeface="Times New Roman" panose="02020603050405020304" pitchFamily="18" charset="0"/>
              </a:rPr>
              <a:t>Jid</a:t>
            </a:r>
            <a:r>
              <a:rPr lang="en-IN" sz="2400" dirty="0">
                <a:latin typeface="Times New Roman" panose="02020603050405020304" pitchFamily="18" charset="0"/>
              </a:rPr>
              <a:t>, Did, </a:t>
            </a:r>
            <a:r>
              <a:rPr lang="en-IN" sz="2400" dirty="0" err="1">
                <a:latin typeface="Times New Roman" panose="02020603050405020304" pitchFamily="18" charset="0"/>
              </a:rPr>
              <a:t>Pid</a:t>
            </a:r>
            <a:r>
              <a:rPr lang="en-IN" sz="2400" dirty="0">
                <a:latin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</a:rPr>
              <a:t>Qty</a:t>
            </a:r>
            <a:r>
              <a:rPr lang="en-IN" sz="2400" dirty="0">
                <a:latin typeface="Times New Roman" panose="02020603050405020304" pitchFamily="18" charset="0"/>
              </a:rPr>
              <a:t>, Val)</a:t>
            </a:r>
          </a:p>
          <a:p>
            <a:r>
              <a:rPr lang="en-IN" sz="2400" dirty="0" err="1">
                <a:latin typeface="Times New Roman" panose="02020603050405020304" pitchFamily="18" charset="0"/>
              </a:rPr>
              <a:t>Depts</a:t>
            </a:r>
            <a:r>
              <a:rPr lang="en-IN" sz="2400" dirty="0">
                <a:latin typeface="Times New Roman" panose="02020603050405020304" pitchFamily="18" charset="0"/>
              </a:rPr>
              <a:t> (</a:t>
            </a:r>
            <a:r>
              <a:rPr lang="en-IN" sz="2400" u="sng" dirty="0">
                <a:latin typeface="Times New Roman" panose="02020603050405020304" pitchFamily="18" charset="0"/>
              </a:rPr>
              <a:t>Did</a:t>
            </a:r>
            <a:r>
              <a:rPr lang="en-IN" sz="2400" dirty="0">
                <a:latin typeface="Times New Roman" panose="02020603050405020304" pitchFamily="18" charset="0"/>
              </a:rPr>
              <a:t>, Budget, Report)</a:t>
            </a:r>
          </a:p>
        </p:txBody>
      </p:sp>
    </p:spTree>
    <p:extLst>
      <p:ext uri="{BB962C8B-B14F-4D97-AF65-F5344CB8AC3E}">
        <p14:creationId xmlns:p14="http://schemas.microsoft.com/office/powerpoint/2010/main" val="26435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Choice of Decompositions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are 2 ways to decompose CSJDPQV into BCNF:</a:t>
            </a:r>
          </a:p>
          <a:p>
            <a:pPr lvl="1"/>
            <a:r>
              <a:rPr lang="en-IN" dirty="0" smtClean="0"/>
              <a:t>SDP </a:t>
            </a:r>
            <a:r>
              <a:rPr lang="en-IN" dirty="0"/>
              <a:t>and CSJDQV; lossless-join but not dep-preserving.</a:t>
            </a:r>
          </a:p>
          <a:p>
            <a:pPr lvl="1"/>
            <a:r>
              <a:rPr lang="en-IN" dirty="0" smtClean="0"/>
              <a:t>SDP</a:t>
            </a:r>
            <a:r>
              <a:rPr lang="en-IN" dirty="0"/>
              <a:t>, CSJDQV and CJP; dep-preserving as well.</a:t>
            </a:r>
          </a:p>
          <a:p>
            <a:r>
              <a:rPr lang="en-IN" dirty="0" smtClean="0"/>
              <a:t>The </a:t>
            </a:r>
            <a:r>
              <a:rPr lang="en-IN" dirty="0"/>
              <a:t>difference between these is really the cost </a:t>
            </a:r>
            <a:r>
              <a:rPr lang="en-IN" dirty="0" smtClean="0"/>
              <a:t>of enforcing </a:t>
            </a:r>
            <a:r>
              <a:rPr lang="en-IN" dirty="0"/>
              <a:t>the </a:t>
            </a:r>
            <a:r>
              <a:rPr lang="en-IN" dirty="0" smtClean="0"/>
              <a:t>FD,    JP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C.</a:t>
            </a:r>
          </a:p>
          <a:p>
            <a:r>
              <a:rPr lang="en-IN" dirty="0" smtClean="0"/>
              <a:t>Choices ?</a:t>
            </a:r>
            <a:endParaRPr lang="en-IN" dirty="0"/>
          </a:p>
          <a:p>
            <a:pPr lvl="1"/>
            <a:r>
              <a:rPr lang="en-IN" dirty="0" smtClean="0"/>
              <a:t>In 1</a:t>
            </a:r>
            <a:r>
              <a:rPr lang="en-IN" baseline="30000" dirty="0" smtClean="0"/>
              <a:t>st</a:t>
            </a:r>
            <a:r>
              <a:rPr lang="en-IN" dirty="0" smtClean="0"/>
              <a:t> decomposition, create an ASSERTION; </a:t>
            </a:r>
          </a:p>
          <a:p>
            <a:pPr lvl="2"/>
            <a:r>
              <a:rPr lang="en-IN" dirty="0" smtClean="0"/>
              <a:t>Assertion will be updated for all updates</a:t>
            </a:r>
          </a:p>
          <a:p>
            <a:pPr lvl="2"/>
            <a:r>
              <a:rPr lang="en-IN" dirty="0" smtClean="0"/>
              <a:t>Expensive, but acceptable if updates are infrequent</a:t>
            </a:r>
          </a:p>
          <a:p>
            <a:pPr lvl="1"/>
            <a:r>
              <a:rPr lang="en-IN" dirty="0" smtClean="0"/>
              <a:t>In 2nd decomposition, </a:t>
            </a:r>
            <a:r>
              <a:rPr lang="en-IN" dirty="0"/>
              <a:t>Index on JP on relation CJP.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0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 of Decompositions </a:t>
            </a:r>
            <a:r>
              <a:rPr lang="en-IN" dirty="0" smtClean="0"/>
              <a:t>(2/2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ICs were given to hold:</a:t>
            </a:r>
          </a:p>
          <a:p>
            <a:pPr marL="0" indent="0">
              <a:buNone/>
            </a:pPr>
            <a:r>
              <a:rPr lang="en-IN" dirty="0" smtClean="0"/>
              <a:t>      JP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C</a:t>
            </a:r>
            <a:r>
              <a:rPr lang="en-IN" dirty="0"/>
              <a:t>, SD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P</a:t>
            </a:r>
            <a:r>
              <a:rPr lang="en-IN" dirty="0"/>
              <a:t>, C is the primary key.</a:t>
            </a:r>
          </a:p>
          <a:p>
            <a:r>
              <a:rPr lang="en-IN" dirty="0" smtClean="0"/>
              <a:t>Suppose </a:t>
            </a:r>
            <a:r>
              <a:rPr lang="en-IN" dirty="0"/>
              <a:t>that, in addition, a given supplier </a:t>
            </a:r>
            <a:r>
              <a:rPr lang="en-IN" dirty="0" smtClean="0"/>
              <a:t>always charges </a:t>
            </a:r>
            <a:r>
              <a:rPr lang="en-IN" dirty="0"/>
              <a:t>the same price for a given part: SPQ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V</a:t>
            </a:r>
            <a:r>
              <a:rPr lang="en-IN" dirty="0"/>
              <a:t>.</a:t>
            </a:r>
          </a:p>
          <a:p>
            <a:r>
              <a:rPr lang="en-IN" dirty="0" smtClean="0"/>
              <a:t>If </a:t>
            </a:r>
            <a:r>
              <a:rPr lang="en-IN" dirty="0"/>
              <a:t>we decide that we want to decompose </a:t>
            </a:r>
            <a:r>
              <a:rPr lang="en-IN" dirty="0" smtClean="0"/>
              <a:t>CSJDPQV into </a:t>
            </a:r>
            <a:r>
              <a:rPr lang="en-IN" dirty="0"/>
              <a:t>BCNF, we now have a third choice:</a:t>
            </a:r>
          </a:p>
          <a:p>
            <a:pPr lvl="1"/>
            <a:r>
              <a:rPr lang="en-IN" dirty="0" smtClean="0"/>
              <a:t>Begin </a:t>
            </a:r>
            <a:r>
              <a:rPr lang="en-IN" dirty="0"/>
              <a:t>by decomposing it into </a:t>
            </a:r>
            <a:r>
              <a:rPr lang="en-IN" b="1" dirty="0"/>
              <a:t>SPQV </a:t>
            </a:r>
            <a:r>
              <a:rPr lang="en-IN" dirty="0"/>
              <a:t>and </a:t>
            </a:r>
            <a:r>
              <a:rPr lang="en-IN" b="1" dirty="0"/>
              <a:t>CSJDPQ</a:t>
            </a:r>
            <a:r>
              <a:rPr lang="en-IN" dirty="0"/>
              <a:t>.</a:t>
            </a:r>
          </a:p>
          <a:p>
            <a:pPr lvl="1"/>
            <a:r>
              <a:rPr lang="en-IN" dirty="0" smtClean="0"/>
              <a:t>Then</a:t>
            </a:r>
            <a:r>
              <a:rPr lang="en-IN" dirty="0"/>
              <a:t>, decompose </a:t>
            </a:r>
            <a:r>
              <a:rPr lang="en-IN" b="1" dirty="0"/>
              <a:t>CSJDPQ</a:t>
            </a:r>
            <a:r>
              <a:rPr lang="en-IN" dirty="0"/>
              <a:t> </a:t>
            </a:r>
            <a:r>
              <a:rPr lang="en-IN" dirty="0" smtClean="0"/>
              <a:t>(guided by SD</a:t>
            </a:r>
            <a:r>
              <a:rPr lang="en-IN" dirty="0" smtClean="0">
                <a:sym typeface="Wingdings" panose="05000000000000000000" pitchFamily="2" charset="2"/>
              </a:rPr>
              <a:t> P</a:t>
            </a:r>
            <a:r>
              <a:rPr lang="en-IN" dirty="0" smtClean="0"/>
              <a:t>) </a:t>
            </a:r>
            <a:r>
              <a:rPr lang="en-IN" dirty="0"/>
              <a:t>into </a:t>
            </a:r>
            <a:r>
              <a:rPr lang="en-IN" b="1" dirty="0"/>
              <a:t>SDP</a:t>
            </a:r>
            <a:r>
              <a:rPr lang="en-IN" dirty="0"/>
              <a:t>, </a:t>
            </a:r>
            <a:r>
              <a:rPr lang="en-IN" b="1" dirty="0"/>
              <a:t>CSJDQ</a:t>
            </a:r>
            <a:r>
              <a:rPr lang="en-IN" dirty="0"/>
              <a:t>.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gives us the lossless-join </a:t>
            </a:r>
            <a:r>
              <a:rPr lang="en-IN" dirty="0" err="1"/>
              <a:t>decomp</a:t>
            </a:r>
            <a:r>
              <a:rPr lang="en-IN" dirty="0"/>
              <a:t>: </a:t>
            </a:r>
            <a:r>
              <a:rPr lang="en-IN" sz="2600" b="1" dirty="0">
                <a:solidFill>
                  <a:schemeClr val="accent2"/>
                </a:solidFill>
              </a:rPr>
              <a:t>SPQV</a:t>
            </a:r>
            <a:r>
              <a:rPr lang="en-IN" dirty="0"/>
              <a:t>, </a:t>
            </a:r>
            <a:r>
              <a:rPr lang="en-IN" sz="2600" b="1" dirty="0">
                <a:solidFill>
                  <a:schemeClr val="accent2"/>
                </a:solidFill>
              </a:rPr>
              <a:t>SDP</a:t>
            </a:r>
            <a:r>
              <a:rPr lang="en-IN" dirty="0"/>
              <a:t>, </a:t>
            </a:r>
            <a:r>
              <a:rPr lang="en-IN" sz="2600" b="1" dirty="0">
                <a:solidFill>
                  <a:schemeClr val="accent2"/>
                </a:solidFill>
              </a:rPr>
              <a:t>CSJDQ</a:t>
            </a:r>
            <a:r>
              <a:rPr lang="en-IN" dirty="0"/>
              <a:t>.</a:t>
            </a:r>
          </a:p>
          <a:p>
            <a:pPr lvl="1"/>
            <a:r>
              <a:rPr lang="en-IN" dirty="0" smtClean="0"/>
              <a:t>To </a:t>
            </a:r>
            <a:r>
              <a:rPr lang="en-IN" dirty="0"/>
              <a:t>preserve JP C, we can add CJP, as before.</a:t>
            </a:r>
          </a:p>
          <a:p>
            <a:r>
              <a:rPr lang="en-IN" dirty="0" smtClean="0"/>
              <a:t>Choice</a:t>
            </a:r>
            <a:r>
              <a:rPr lang="en-IN" dirty="0"/>
              <a:t>: { </a:t>
            </a:r>
            <a:r>
              <a:rPr lang="en-IN" sz="2600" b="1" dirty="0">
                <a:solidFill>
                  <a:schemeClr val="accent2"/>
                </a:solidFill>
              </a:rPr>
              <a:t>SPQV</a:t>
            </a:r>
            <a:r>
              <a:rPr lang="en-IN" dirty="0"/>
              <a:t>, </a:t>
            </a:r>
            <a:r>
              <a:rPr lang="en-IN" sz="2600" b="1" dirty="0">
                <a:solidFill>
                  <a:schemeClr val="accent2"/>
                </a:solidFill>
              </a:rPr>
              <a:t>SDP</a:t>
            </a:r>
            <a:r>
              <a:rPr lang="en-IN" dirty="0"/>
              <a:t>, </a:t>
            </a:r>
            <a:r>
              <a:rPr lang="en-IN" sz="2600" b="1" dirty="0">
                <a:solidFill>
                  <a:schemeClr val="accent2"/>
                </a:solidFill>
              </a:rPr>
              <a:t>CSJDQ</a:t>
            </a:r>
            <a:r>
              <a:rPr lang="en-IN" dirty="0"/>
              <a:t> } or { </a:t>
            </a:r>
            <a:r>
              <a:rPr lang="en-IN" sz="2600" b="1" dirty="0">
                <a:solidFill>
                  <a:schemeClr val="accent2"/>
                </a:solidFill>
              </a:rPr>
              <a:t>SDP</a:t>
            </a:r>
            <a:r>
              <a:rPr lang="en-IN" dirty="0"/>
              <a:t>, </a:t>
            </a:r>
            <a:r>
              <a:rPr lang="en-IN" sz="2600" b="1" dirty="0">
                <a:solidFill>
                  <a:schemeClr val="accent2"/>
                </a:solidFill>
              </a:rPr>
              <a:t>CSJDQV</a:t>
            </a:r>
            <a:r>
              <a:rPr lang="en-IN" dirty="0"/>
              <a:t> }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63360" y="230188"/>
            <a:ext cx="5628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</a:rPr>
              <a:t>Contracts (</a:t>
            </a:r>
            <a:r>
              <a:rPr lang="en-IN" sz="2400" u="sng" dirty="0">
                <a:latin typeface="Times New Roman" panose="02020603050405020304" pitchFamily="18" charset="0"/>
              </a:rPr>
              <a:t>Cid</a:t>
            </a:r>
            <a:r>
              <a:rPr lang="en-IN" sz="2400" dirty="0">
                <a:latin typeface="Times New Roman" panose="02020603050405020304" pitchFamily="18" charset="0"/>
              </a:rPr>
              <a:t>, Sid, </a:t>
            </a:r>
            <a:r>
              <a:rPr lang="en-IN" sz="2400" dirty="0" err="1">
                <a:latin typeface="Times New Roman" panose="02020603050405020304" pitchFamily="18" charset="0"/>
              </a:rPr>
              <a:t>Jid</a:t>
            </a:r>
            <a:r>
              <a:rPr lang="en-IN" sz="2400" dirty="0">
                <a:latin typeface="Times New Roman" panose="02020603050405020304" pitchFamily="18" charset="0"/>
              </a:rPr>
              <a:t>, Did, </a:t>
            </a:r>
            <a:r>
              <a:rPr lang="en-IN" sz="2400" dirty="0" err="1">
                <a:latin typeface="Times New Roman" panose="02020603050405020304" pitchFamily="18" charset="0"/>
              </a:rPr>
              <a:t>Pid</a:t>
            </a:r>
            <a:r>
              <a:rPr lang="en-IN" sz="2400" dirty="0">
                <a:latin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</a:rPr>
              <a:t>Qty</a:t>
            </a:r>
            <a:r>
              <a:rPr lang="en-IN" sz="2400" dirty="0">
                <a:latin typeface="Times New Roman" panose="02020603050405020304" pitchFamily="18" charset="0"/>
              </a:rPr>
              <a:t>, Val</a:t>
            </a:r>
            <a:r>
              <a:rPr lang="en-IN" sz="2400" dirty="0" smtClean="0">
                <a:latin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Vertical Partitioning of BCNF 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8478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Suppose that we choose { </a:t>
            </a:r>
            <a:r>
              <a:rPr lang="en-IN" sz="2600" b="1" dirty="0">
                <a:solidFill>
                  <a:schemeClr val="accent2"/>
                </a:solidFill>
              </a:rPr>
              <a:t>SDP</a:t>
            </a:r>
            <a:r>
              <a:rPr lang="en-IN" dirty="0"/>
              <a:t>, </a:t>
            </a:r>
            <a:r>
              <a:rPr lang="en-IN" sz="2600" b="1" dirty="0">
                <a:solidFill>
                  <a:schemeClr val="accent2"/>
                </a:solidFill>
              </a:rPr>
              <a:t>CSJDQV </a:t>
            </a:r>
            <a:r>
              <a:rPr lang="en-IN" dirty="0"/>
              <a:t>}. This is </a:t>
            </a:r>
            <a:r>
              <a:rPr lang="en-IN" dirty="0" smtClean="0"/>
              <a:t>in BCNF</a:t>
            </a:r>
            <a:r>
              <a:rPr lang="en-IN" dirty="0"/>
              <a:t>, and there is no reason to decompose </a:t>
            </a:r>
            <a:r>
              <a:rPr lang="en-IN" dirty="0" smtClean="0"/>
              <a:t>further (</a:t>
            </a:r>
            <a:r>
              <a:rPr lang="en-IN" dirty="0"/>
              <a:t>assuming that all known ICs are FDs).</a:t>
            </a:r>
          </a:p>
          <a:p>
            <a:r>
              <a:rPr lang="en-IN" dirty="0" smtClean="0"/>
              <a:t>However</a:t>
            </a:r>
            <a:r>
              <a:rPr lang="en-IN" dirty="0"/>
              <a:t>, suppose that these queries are important:</a:t>
            </a:r>
          </a:p>
          <a:p>
            <a:pPr lvl="1"/>
            <a:r>
              <a:rPr lang="en-IN" i="1" dirty="0" smtClean="0"/>
              <a:t>Find </a:t>
            </a:r>
            <a:r>
              <a:rPr lang="en-IN" i="1" dirty="0"/>
              <a:t>the contracts held by supplier S.</a:t>
            </a:r>
          </a:p>
          <a:p>
            <a:pPr lvl="1"/>
            <a:r>
              <a:rPr lang="en-IN" i="1" dirty="0" smtClean="0"/>
              <a:t>Find </a:t>
            </a:r>
            <a:r>
              <a:rPr lang="en-IN" i="1" dirty="0"/>
              <a:t>the contracts that department D is involved in.</a:t>
            </a:r>
          </a:p>
          <a:p>
            <a:r>
              <a:rPr lang="en-IN" dirty="0" smtClean="0"/>
              <a:t>Decomposing </a:t>
            </a:r>
            <a:r>
              <a:rPr lang="en-IN" sz="2600" b="1" dirty="0">
                <a:solidFill>
                  <a:schemeClr val="accent2"/>
                </a:solidFill>
              </a:rPr>
              <a:t>CSJDQV</a:t>
            </a:r>
            <a:r>
              <a:rPr lang="en-IN" dirty="0"/>
              <a:t> further into </a:t>
            </a:r>
            <a:r>
              <a:rPr lang="en-IN" sz="2600" b="1" dirty="0">
                <a:solidFill>
                  <a:schemeClr val="accent2"/>
                </a:solidFill>
              </a:rPr>
              <a:t>CS</a:t>
            </a:r>
            <a:r>
              <a:rPr lang="en-IN" dirty="0"/>
              <a:t>, </a:t>
            </a:r>
            <a:r>
              <a:rPr lang="en-IN" sz="2600" b="1" dirty="0">
                <a:solidFill>
                  <a:schemeClr val="accent2"/>
                </a:solidFill>
              </a:rPr>
              <a:t>CD</a:t>
            </a:r>
            <a:r>
              <a:rPr lang="en-IN" dirty="0"/>
              <a:t> and </a:t>
            </a:r>
            <a:r>
              <a:rPr lang="en-IN" sz="2600" b="1" dirty="0">
                <a:solidFill>
                  <a:schemeClr val="accent2"/>
                </a:solidFill>
              </a:rPr>
              <a:t>CJQV</a:t>
            </a:r>
            <a:r>
              <a:rPr lang="en-IN" dirty="0" smtClean="0"/>
              <a:t> could </a:t>
            </a:r>
            <a:r>
              <a:rPr lang="en-IN" dirty="0"/>
              <a:t>speed up these </a:t>
            </a:r>
            <a:r>
              <a:rPr lang="en-IN" dirty="0" smtClean="0"/>
              <a:t>queries (</a:t>
            </a:r>
            <a:r>
              <a:rPr lang="en-IN" b="1" dirty="0" smtClean="0"/>
              <a:t>vertical partitioning</a:t>
            </a:r>
            <a:r>
              <a:rPr lang="en-IN" dirty="0" smtClean="0"/>
              <a:t>, divides the table vertically)</a:t>
            </a:r>
          </a:p>
          <a:p>
            <a:pPr lvl="1"/>
            <a:r>
              <a:rPr lang="en-IN" dirty="0" smtClean="0"/>
              <a:t>Need to examine smaller relations</a:t>
            </a:r>
          </a:p>
          <a:p>
            <a:pPr lvl="1"/>
            <a:r>
              <a:rPr lang="en-IN" dirty="0" smtClean="0"/>
              <a:t>Reduce lock contention (updates involving change quantity/value of product)</a:t>
            </a:r>
          </a:p>
          <a:p>
            <a:r>
              <a:rPr lang="en-IN" dirty="0" smtClean="0"/>
              <a:t>On </a:t>
            </a:r>
            <a:r>
              <a:rPr lang="en-IN" dirty="0"/>
              <a:t>the other hand, the following query is </a:t>
            </a:r>
            <a:r>
              <a:rPr lang="en-IN" dirty="0" smtClean="0"/>
              <a:t>slower:</a:t>
            </a:r>
          </a:p>
          <a:p>
            <a:pPr lvl="1"/>
            <a:r>
              <a:rPr lang="en-IN" i="1" dirty="0" smtClean="0"/>
              <a:t>Find </a:t>
            </a:r>
            <a:r>
              <a:rPr lang="en-IN" i="1" dirty="0"/>
              <a:t>the total value of all contracts held by supplier S</a:t>
            </a:r>
            <a:r>
              <a:rPr lang="en-IN" i="1" dirty="0" smtClean="0"/>
              <a:t>.</a:t>
            </a:r>
          </a:p>
          <a:p>
            <a:pPr lvl="1"/>
            <a:r>
              <a:rPr lang="en-IN" dirty="0"/>
              <a:t>Need to join CS and CJQV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0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Review: Sort-Merge Join (1/3)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the following schemas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Say you want to perform a join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64254" y="2312894"/>
            <a:ext cx="397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Sailors(</a:t>
            </a:r>
            <a:r>
              <a:rPr lang="en-IN" sz="2400" dirty="0" err="1" smtClean="0"/>
              <a:t>sid</a:t>
            </a:r>
            <a:r>
              <a:rPr lang="en-IN" sz="2400" dirty="0" smtClean="0"/>
              <a:t>, </a:t>
            </a:r>
            <a:r>
              <a:rPr lang="en-IN" sz="2400" dirty="0" err="1" smtClean="0"/>
              <a:t>sname</a:t>
            </a:r>
            <a:r>
              <a:rPr lang="en-IN" sz="2400" dirty="0" smtClean="0"/>
              <a:t>, rating, age)</a:t>
            </a:r>
          </a:p>
          <a:p>
            <a:r>
              <a:rPr lang="en-IN" sz="2400" dirty="0" smtClean="0"/>
              <a:t>Reserves(</a:t>
            </a:r>
            <a:r>
              <a:rPr lang="en-IN" sz="2400" dirty="0" err="1" smtClean="0"/>
              <a:t>sid</a:t>
            </a:r>
            <a:r>
              <a:rPr lang="en-IN" sz="2400" dirty="0" smtClean="0"/>
              <a:t>, bid, day, </a:t>
            </a:r>
            <a:r>
              <a:rPr lang="en-IN" sz="2400" dirty="0" err="1" smtClean="0"/>
              <a:t>rname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98955" y="3770461"/>
            <a:ext cx="29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Sailors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⊳⊲ </a:t>
            </a:r>
            <a:r>
              <a:rPr lang="en-IN" sz="2400" dirty="0" smtClean="0"/>
              <a:t>Reserves</a:t>
            </a:r>
            <a:endParaRPr lang="en-IN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72007"/>
              </p:ext>
            </p:extLst>
          </p:nvPr>
        </p:nvGraphicFramePr>
        <p:xfrm>
          <a:off x="7704716" y="1387127"/>
          <a:ext cx="357154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92885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2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2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2245" y="1387127"/>
            <a:ext cx="109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Sailors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9094" y="3782045"/>
            <a:ext cx="131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Reserves</a:t>
            </a:r>
            <a:endParaRPr lang="en-IN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20691"/>
              </p:ext>
            </p:extLst>
          </p:nvPr>
        </p:nvGraphicFramePr>
        <p:xfrm>
          <a:off x="7704716" y="3951923"/>
          <a:ext cx="357154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006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720763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1260886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15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10/10/96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10/11/96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6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Horizontal </a:t>
            </a:r>
            <a:r>
              <a:rPr lang="en-IN" dirty="0" err="1" smtClean="0"/>
              <a:t>Decompostion</a:t>
            </a:r>
            <a:r>
              <a:rPr lang="en-IN" dirty="0" smtClean="0"/>
              <a:t>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5285"/>
            <a:ext cx="10515600" cy="466661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Let us go back to our original relation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b="1" dirty="0" smtClean="0"/>
              <a:t>Contracts</a:t>
            </a:r>
            <a:r>
              <a:rPr lang="en-IN" dirty="0" smtClean="0"/>
              <a:t> </a:t>
            </a:r>
            <a:r>
              <a:rPr lang="en-IN" dirty="0"/>
              <a:t>(Cid, Sid, </a:t>
            </a:r>
            <a:r>
              <a:rPr lang="en-IN" dirty="0" err="1"/>
              <a:t>Jid</a:t>
            </a:r>
            <a:r>
              <a:rPr lang="en-IN" dirty="0"/>
              <a:t>, Did, </a:t>
            </a:r>
            <a:r>
              <a:rPr lang="en-IN" dirty="0" err="1"/>
              <a:t>Pid</a:t>
            </a:r>
            <a:r>
              <a:rPr lang="en-IN" dirty="0"/>
              <a:t>, </a:t>
            </a:r>
            <a:r>
              <a:rPr lang="en-IN" dirty="0" err="1"/>
              <a:t>Qty</a:t>
            </a:r>
            <a:r>
              <a:rPr lang="en-IN" dirty="0"/>
              <a:t>, Val</a:t>
            </a:r>
            <a:r>
              <a:rPr lang="en-IN" dirty="0" smtClean="0"/>
              <a:t>)</a:t>
            </a:r>
          </a:p>
          <a:p>
            <a:r>
              <a:rPr lang="en-IN" dirty="0"/>
              <a:t>Suppose that contracts with value &gt; 10000 are </a:t>
            </a:r>
            <a:r>
              <a:rPr lang="en-IN" dirty="0" smtClean="0"/>
              <a:t>subject to </a:t>
            </a:r>
            <a:r>
              <a:rPr lang="en-IN" dirty="0"/>
              <a:t>different rules. This means that queries </a:t>
            </a:r>
            <a:r>
              <a:rPr lang="en-IN" dirty="0" smtClean="0"/>
              <a:t>on Contracts </a:t>
            </a:r>
            <a:r>
              <a:rPr lang="en-IN" dirty="0"/>
              <a:t>will often contain the condition </a:t>
            </a:r>
            <a:r>
              <a:rPr lang="en-IN" i="1" dirty="0" err="1"/>
              <a:t>val</a:t>
            </a:r>
            <a:r>
              <a:rPr lang="en-IN" i="1" dirty="0"/>
              <a:t>&gt;10000</a:t>
            </a:r>
            <a:r>
              <a:rPr lang="en-IN" dirty="0"/>
              <a:t>.</a:t>
            </a:r>
          </a:p>
          <a:p>
            <a:r>
              <a:rPr lang="en-IN" dirty="0" smtClean="0"/>
              <a:t>One </a:t>
            </a:r>
            <a:r>
              <a:rPr lang="en-IN" dirty="0"/>
              <a:t>way to deal with this is to build a clustered </a:t>
            </a:r>
            <a:r>
              <a:rPr lang="en-IN" dirty="0" smtClean="0"/>
              <a:t>B+ tree </a:t>
            </a:r>
            <a:r>
              <a:rPr lang="en-IN" dirty="0"/>
              <a:t>index on the </a:t>
            </a:r>
            <a:r>
              <a:rPr lang="en-IN" i="1" dirty="0" err="1"/>
              <a:t>val</a:t>
            </a:r>
            <a:r>
              <a:rPr lang="en-IN" i="1" dirty="0"/>
              <a:t> </a:t>
            </a:r>
            <a:r>
              <a:rPr lang="en-IN" dirty="0"/>
              <a:t>field of Contracts.</a:t>
            </a:r>
          </a:p>
          <a:p>
            <a:r>
              <a:rPr lang="en-IN" dirty="0" smtClean="0"/>
              <a:t>A </a:t>
            </a:r>
            <a:r>
              <a:rPr lang="en-IN" dirty="0"/>
              <a:t>second approach is to replace contracts by two </a:t>
            </a:r>
            <a:r>
              <a:rPr lang="en-IN" dirty="0" smtClean="0"/>
              <a:t>new relations</a:t>
            </a:r>
            <a:r>
              <a:rPr lang="en-IN" dirty="0"/>
              <a:t>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b="1" dirty="0" err="1" smtClean="0"/>
              <a:t>LargeContracts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err="1"/>
              <a:t>SmallContracts</a:t>
            </a:r>
            <a:r>
              <a:rPr lang="en-IN" dirty="0"/>
              <a:t>, </a:t>
            </a:r>
            <a:r>
              <a:rPr lang="en-IN" dirty="0" smtClean="0"/>
              <a:t>with the </a:t>
            </a:r>
            <a:r>
              <a:rPr lang="en-IN" dirty="0"/>
              <a:t>same attributes (CSJDPQV</a:t>
            </a:r>
            <a:r>
              <a:rPr lang="en-IN" dirty="0" smtClean="0"/>
              <a:t>).</a:t>
            </a:r>
          </a:p>
          <a:p>
            <a:pPr lvl="1"/>
            <a:r>
              <a:rPr lang="en-IN" dirty="0" smtClean="0"/>
              <a:t>This is known as </a:t>
            </a:r>
            <a:r>
              <a:rPr lang="en-IN" b="1" dirty="0" smtClean="0"/>
              <a:t>horizontal decomposition</a:t>
            </a:r>
            <a:endParaRPr lang="en-IN" b="1" dirty="0"/>
          </a:p>
          <a:p>
            <a:pPr lvl="1"/>
            <a:r>
              <a:rPr lang="en-IN" dirty="0" smtClean="0"/>
              <a:t>Performs </a:t>
            </a:r>
            <a:r>
              <a:rPr lang="en-IN" dirty="0"/>
              <a:t>like index on such queries, but no index overhead.</a:t>
            </a:r>
          </a:p>
          <a:p>
            <a:pPr lvl="1"/>
            <a:r>
              <a:rPr lang="en-IN" dirty="0" smtClean="0"/>
              <a:t>Can </a:t>
            </a:r>
            <a:r>
              <a:rPr lang="en-IN" dirty="0"/>
              <a:t>build clustered indexes on other attributes, in addition!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9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Horizontal </a:t>
            </a:r>
            <a:r>
              <a:rPr lang="en-IN" dirty="0" err="1"/>
              <a:t>Decompostion</a:t>
            </a:r>
            <a:r>
              <a:rPr lang="en-IN" dirty="0"/>
              <a:t> </a:t>
            </a:r>
            <a:r>
              <a:rPr lang="en-IN" dirty="0" smtClean="0"/>
              <a:t>(2/2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1633855"/>
            <a:ext cx="10703560" cy="4351338"/>
          </a:xfrm>
        </p:spPr>
        <p:txBody>
          <a:bodyPr/>
          <a:lstStyle/>
          <a:p>
            <a:r>
              <a:rPr lang="en-IN" sz="2400" dirty="0" smtClean="0"/>
              <a:t>Horizontal decomposition</a:t>
            </a:r>
          </a:p>
          <a:p>
            <a:pPr lvl="1"/>
            <a:r>
              <a:rPr lang="en-IN" dirty="0"/>
              <a:t>Each new relation has same schema as the original, but </a:t>
            </a:r>
            <a:r>
              <a:rPr lang="en-IN" dirty="0" smtClean="0"/>
              <a:t>a subset </a:t>
            </a:r>
            <a:r>
              <a:rPr lang="en-IN" dirty="0"/>
              <a:t>of the rows.</a:t>
            </a:r>
          </a:p>
          <a:p>
            <a:pPr lvl="1"/>
            <a:r>
              <a:rPr lang="en-IN" dirty="0" smtClean="0"/>
              <a:t>Collectively</a:t>
            </a:r>
            <a:r>
              <a:rPr lang="en-IN" dirty="0"/>
              <a:t>, new relations contain all rows of the original.</a:t>
            </a:r>
          </a:p>
          <a:p>
            <a:pPr lvl="1"/>
            <a:r>
              <a:rPr lang="en-IN" dirty="0"/>
              <a:t>Typically, the new relations are disjoint</a:t>
            </a:r>
            <a:r>
              <a:rPr lang="en-IN" dirty="0" smtClean="0"/>
              <a:t>.</a:t>
            </a:r>
          </a:p>
          <a:p>
            <a:r>
              <a:rPr lang="en-IN" sz="2400" dirty="0"/>
              <a:t>The replacement of Contracts by </a:t>
            </a:r>
            <a:r>
              <a:rPr lang="en-IN" sz="2400" dirty="0" err="1"/>
              <a:t>LargeContracts</a:t>
            </a:r>
            <a:r>
              <a:rPr lang="en-IN" sz="2400" dirty="0"/>
              <a:t> </a:t>
            </a:r>
            <a:r>
              <a:rPr lang="en-IN" sz="2400" dirty="0" smtClean="0"/>
              <a:t>and </a:t>
            </a:r>
            <a:r>
              <a:rPr lang="en-IN" sz="2400" dirty="0" err="1" smtClean="0"/>
              <a:t>SmallContracts</a:t>
            </a:r>
            <a:r>
              <a:rPr lang="en-IN" sz="2400" dirty="0" smtClean="0"/>
              <a:t> </a:t>
            </a:r>
            <a:r>
              <a:rPr lang="en-IN" sz="2400" dirty="0"/>
              <a:t>can be masked by the view.</a:t>
            </a: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897880" y="4157117"/>
            <a:ext cx="545592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CREATE VIEW</a:t>
            </a:r>
            <a:r>
              <a:rPr lang="en-IN" dirty="0"/>
              <a:t> Contracts(</a:t>
            </a:r>
            <a:r>
              <a:rPr lang="en-IN" dirty="0" err="1"/>
              <a:t>cid</a:t>
            </a:r>
            <a:r>
              <a:rPr lang="en-IN" dirty="0"/>
              <a:t>, </a:t>
            </a:r>
            <a:r>
              <a:rPr lang="en-IN" dirty="0" err="1"/>
              <a:t>sid</a:t>
            </a:r>
            <a:r>
              <a:rPr lang="en-IN" dirty="0"/>
              <a:t>, </a:t>
            </a:r>
            <a:r>
              <a:rPr lang="en-IN" dirty="0" err="1"/>
              <a:t>jid</a:t>
            </a:r>
            <a:r>
              <a:rPr lang="en-IN" dirty="0"/>
              <a:t>, did, </a:t>
            </a:r>
            <a:r>
              <a:rPr lang="en-IN" dirty="0" err="1"/>
              <a:t>pid</a:t>
            </a:r>
            <a:r>
              <a:rPr lang="en-IN" dirty="0"/>
              <a:t>, </a:t>
            </a:r>
            <a:r>
              <a:rPr lang="en-IN" dirty="0" err="1"/>
              <a:t>qty</a:t>
            </a:r>
            <a:r>
              <a:rPr lang="en-IN" dirty="0"/>
              <a:t>, 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r>
              <a:rPr lang="en-IN" b="1" dirty="0"/>
              <a:t>AS SELECT</a:t>
            </a:r>
            <a:r>
              <a:rPr lang="en-IN" dirty="0"/>
              <a:t> *</a:t>
            </a:r>
          </a:p>
          <a:p>
            <a:r>
              <a:rPr lang="en-IN" b="1" dirty="0"/>
              <a:t>FROM</a:t>
            </a:r>
            <a:r>
              <a:rPr lang="en-IN" dirty="0"/>
              <a:t> </a:t>
            </a:r>
            <a:r>
              <a:rPr lang="en-IN" dirty="0" err="1"/>
              <a:t>LargeContracts</a:t>
            </a:r>
            <a:endParaRPr lang="en-IN" dirty="0"/>
          </a:p>
          <a:p>
            <a:r>
              <a:rPr lang="en-IN" b="1" dirty="0"/>
              <a:t>UNION</a:t>
            </a:r>
          </a:p>
          <a:p>
            <a:r>
              <a:rPr lang="en-IN" b="1" dirty="0"/>
              <a:t>SELECT</a:t>
            </a:r>
            <a:r>
              <a:rPr lang="en-IN" dirty="0"/>
              <a:t> *</a:t>
            </a:r>
          </a:p>
          <a:p>
            <a:r>
              <a:rPr lang="en-IN" b="1" dirty="0"/>
              <a:t>FROM</a:t>
            </a:r>
            <a:r>
              <a:rPr lang="en-IN" dirty="0"/>
              <a:t> </a:t>
            </a:r>
            <a:r>
              <a:rPr lang="en-IN" dirty="0" err="1"/>
              <a:t>SmallContracts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8320" y="4003576"/>
            <a:ext cx="5369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However, queries with the condition </a:t>
            </a:r>
            <a:r>
              <a:rPr lang="en-IN" sz="2400" dirty="0" err="1" smtClean="0"/>
              <a:t>val</a:t>
            </a:r>
            <a:r>
              <a:rPr lang="en-IN" sz="2400" dirty="0" smtClean="0"/>
              <a:t> &gt; 10000 </a:t>
            </a:r>
            <a:r>
              <a:rPr lang="en-IN" sz="2400" dirty="0"/>
              <a:t>must be asked </a:t>
            </a:r>
            <a:r>
              <a:rPr lang="en-IN" sz="2400" dirty="0" err="1"/>
              <a:t>wrt</a:t>
            </a:r>
            <a:r>
              <a:rPr lang="en-IN" sz="2400" dirty="0"/>
              <a:t> </a:t>
            </a:r>
            <a:r>
              <a:rPr lang="en-IN" sz="2400" dirty="0" err="1"/>
              <a:t>LargeContracts</a:t>
            </a:r>
            <a:r>
              <a:rPr lang="en-IN" sz="2400" dirty="0"/>
              <a:t> for efficient execution</a:t>
            </a:r>
            <a:r>
              <a:rPr lang="en-IN" sz="2400" dirty="0" smtClean="0"/>
              <a:t>: so </a:t>
            </a:r>
            <a:r>
              <a:rPr lang="en-IN" sz="2400" dirty="0"/>
              <a:t>users concerned with performance have to be aware of the change.</a:t>
            </a:r>
          </a:p>
        </p:txBody>
      </p:sp>
    </p:spTree>
    <p:extLst>
      <p:ext uri="{BB962C8B-B14F-4D97-AF65-F5344CB8AC3E}">
        <p14:creationId xmlns:p14="http://schemas.microsoft.com/office/powerpoint/2010/main" val="13761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20.7 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Consider the following BCNF </a:t>
            </a:r>
            <a:r>
              <a:rPr lang="en-IN" sz="2200" dirty="0" smtClean="0"/>
              <a:t>relations</a:t>
            </a:r>
          </a:p>
          <a:p>
            <a:endParaRPr lang="en-IN" sz="2200" dirty="0"/>
          </a:p>
          <a:p>
            <a:r>
              <a:rPr lang="en-IN" sz="2200" dirty="0" smtClean="0"/>
              <a:t>Important queries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200" dirty="0"/>
              <a:t>List the names and </a:t>
            </a:r>
            <a:r>
              <a:rPr lang="en-IN" sz="2200" dirty="0" err="1" smtClean="0"/>
              <a:t>eids</a:t>
            </a:r>
            <a:r>
              <a:rPr lang="en-IN" sz="2200" dirty="0" smtClean="0"/>
              <a:t> </a:t>
            </a:r>
            <a:r>
              <a:rPr lang="en-IN" sz="2200" dirty="0"/>
              <a:t>of managers for each department in a user-specified location</a:t>
            </a:r>
            <a:r>
              <a:rPr lang="en-IN" sz="2200" dirty="0" smtClean="0"/>
              <a:t>, in </a:t>
            </a:r>
            <a:r>
              <a:rPr lang="en-IN" sz="2200" dirty="0"/>
              <a:t>alphabetical order by department name.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200" dirty="0"/>
              <a:t>Find the average salary of employees who manage departments in a </a:t>
            </a:r>
            <a:r>
              <a:rPr lang="en-IN" sz="2200" dirty="0" smtClean="0"/>
              <a:t>user-specified location</a:t>
            </a:r>
            <a:r>
              <a:rPr lang="en-IN" sz="2200" dirty="0"/>
              <a:t>. You can assume that no one manages more than one department.</a:t>
            </a:r>
            <a:endParaRPr lang="en-IN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Describe the file structures and indexes that you would choose</a:t>
            </a:r>
            <a:r>
              <a:rPr lang="en-IN" sz="2200" dirty="0" smtClean="0"/>
              <a:t>.</a:t>
            </a:r>
          </a:p>
          <a:p>
            <a:pPr lvl="1"/>
            <a:r>
              <a:rPr lang="en-IN" sz="2200" dirty="0"/>
              <a:t>For </a:t>
            </a:r>
            <a:r>
              <a:rPr lang="en-IN" sz="2200" dirty="0" smtClean="0"/>
              <a:t>Q(</a:t>
            </a:r>
            <a:r>
              <a:rPr lang="en-IN" sz="2200" dirty="0" err="1" smtClean="0"/>
              <a:t>i</a:t>
            </a:r>
            <a:r>
              <a:rPr lang="en-IN" sz="2200" dirty="0" smtClean="0"/>
              <a:t>), </a:t>
            </a:r>
            <a:r>
              <a:rPr lang="en-IN" sz="2200" dirty="0"/>
              <a:t>B+ tree index on (location, </a:t>
            </a:r>
            <a:r>
              <a:rPr lang="en-IN" sz="2200" dirty="0" err="1"/>
              <a:t>dname</a:t>
            </a:r>
            <a:r>
              <a:rPr lang="en-IN" sz="2200" dirty="0"/>
              <a:t>) and also a hash index on </a:t>
            </a:r>
            <a:r>
              <a:rPr lang="en-IN" sz="2200" dirty="0" err="1"/>
              <a:t>eid</a:t>
            </a:r>
            <a:endParaRPr lang="en-IN" sz="2200" dirty="0"/>
          </a:p>
          <a:p>
            <a:pPr lvl="1"/>
            <a:r>
              <a:rPr lang="en-IN" sz="2200" dirty="0"/>
              <a:t>For </a:t>
            </a:r>
            <a:r>
              <a:rPr lang="en-IN" sz="2200" dirty="0" smtClean="0"/>
              <a:t>Q(ii), </a:t>
            </a:r>
            <a:r>
              <a:rPr lang="en-IN" sz="2200" dirty="0"/>
              <a:t>B+ tree index on </a:t>
            </a:r>
            <a:r>
              <a:rPr lang="en-IN" sz="2200" dirty="0" err="1"/>
              <a:t>managerid</a:t>
            </a:r>
            <a:r>
              <a:rPr lang="en-IN" sz="2200" dirty="0"/>
              <a:t> and hash index on salaries.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38320" y="2181275"/>
            <a:ext cx="4455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latin typeface="CMR10"/>
              </a:rPr>
              <a:t>Dept</a:t>
            </a:r>
            <a:r>
              <a:rPr lang="en-IN" dirty="0">
                <a:latin typeface="CMR10"/>
              </a:rPr>
              <a:t>(</a:t>
            </a:r>
            <a:r>
              <a:rPr lang="en-IN" i="1" u="sng" dirty="0">
                <a:latin typeface="CMTI10"/>
              </a:rPr>
              <a:t>did</a:t>
            </a:r>
            <a:r>
              <a:rPr lang="en-IN" i="1" dirty="0">
                <a:latin typeface="CMTI10"/>
              </a:rPr>
              <a:t>, </a:t>
            </a:r>
            <a:r>
              <a:rPr lang="en-IN" i="1" dirty="0" err="1">
                <a:latin typeface="CMTI10"/>
              </a:rPr>
              <a:t>dname</a:t>
            </a:r>
            <a:r>
              <a:rPr lang="en-IN" i="1" dirty="0">
                <a:latin typeface="CMTI10"/>
              </a:rPr>
              <a:t>, location, </a:t>
            </a:r>
            <a:r>
              <a:rPr lang="en-IN" i="1" dirty="0" err="1">
                <a:latin typeface="CMTI10"/>
              </a:rPr>
              <a:t>managerid</a:t>
            </a:r>
            <a:r>
              <a:rPr lang="en-IN" dirty="0">
                <a:latin typeface="CMR10"/>
              </a:rPr>
              <a:t>)</a:t>
            </a:r>
          </a:p>
          <a:p>
            <a:r>
              <a:rPr lang="en-IN" dirty="0" err="1">
                <a:latin typeface="CMR10"/>
              </a:rPr>
              <a:t>Emp</a:t>
            </a:r>
            <a:r>
              <a:rPr lang="en-IN" dirty="0">
                <a:latin typeface="CMR10"/>
              </a:rPr>
              <a:t>(</a:t>
            </a:r>
            <a:r>
              <a:rPr lang="en-IN" i="1" u="sng" dirty="0" err="1">
                <a:latin typeface="CMTI10"/>
              </a:rPr>
              <a:t>eid</a:t>
            </a:r>
            <a:r>
              <a:rPr lang="en-IN" i="1" dirty="0">
                <a:latin typeface="CMTI10"/>
              </a:rPr>
              <a:t>, </a:t>
            </a:r>
            <a:r>
              <a:rPr lang="en-IN" i="1" dirty="0" err="1">
                <a:latin typeface="CMTI10"/>
              </a:rPr>
              <a:t>sal</a:t>
            </a:r>
            <a:r>
              <a:rPr lang="en-IN" dirty="0">
                <a:latin typeface="CMR1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20.7 </a:t>
            </a:r>
            <a:r>
              <a:rPr lang="en-IN" dirty="0" smtClean="0"/>
              <a:t>(2/2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2760" cy="4351338"/>
          </a:xfrm>
        </p:spPr>
        <p:txBody>
          <a:bodyPr>
            <a:normAutofit/>
          </a:bodyPr>
          <a:lstStyle/>
          <a:p>
            <a:r>
              <a:rPr lang="en-IN" sz="2200" dirty="0"/>
              <a:t>Important queries</a:t>
            </a:r>
          </a:p>
          <a:p>
            <a:pPr lvl="1"/>
            <a:r>
              <a:rPr lang="en-IN" sz="2200" dirty="0"/>
              <a:t>List the names and ids of managers for each department in a user-specified location, in alphabetical order by department name.</a:t>
            </a:r>
          </a:p>
          <a:p>
            <a:pPr lvl="1"/>
            <a:r>
              <a:rPr lang="en-IN" sz="2200" dirty="0"/>
              <a:t>Find the average salary of employees who manage departments in a user-specified location. You can assume that no one manages more than one </a:t>
            </a:r>
            <a:r>
              <a:rPr lang="en-IN" sz="2200" dirty="0" smtClean="0"/>
              <a:t>department.</a:t>
            </a:r>
          </a:p>
          <a:p>
            <a:pPr marL="182563" lvl="1" indent="0">
              <a:buNone/>
            </a:pPr>
            <a:r>
              <a:rPr lang="en-IN" sz="2200" dirty="0" smtClean="0"/>
              <a:t>2.  You </a:t>
            </a:r>
            <a:r>
              <a:rPr lang="en-IN" sz="2200" dirty="0"/>
              <a:t>subsequently realize that updates to these relations are frequent. Because indexes incur a high overhead, can you think of a way to improve performance on these queries without </a:t>
            </a:r>
            <a:r>
              <a:rPr lang="en-IN" sz="2200" dirty="0" smtClean="0"/>
              <a:t>using </a:t>
            </a:r>
            <a:r>
              <a:rPr lang="en-IN" sz="2200" dirty="0"/>
              <a:t>indexes</a:t>
            </a:r>
            <a:r>
              <a:rPr lang="en-IN" sz="2200" dirty="0" smtClean="0"/>
              <a:t>?</a:t>
            </a:r>
          </a:p>
          <a:p>
            <a:pPr marL="182563" lvl="1" indent="0">
              <a:buNone/>
            </a:pPr>
            <a:r>
              <a:rPr lang="en-IN" sz="2200" dirty="0" smtClean="0"/>
              <a:t>Answer: </a:t>
            </a:r>
          </a:p>
          <a:p>
            <a:r>
              <a:rPr lang="en-IN" sz="2200" dirty="0"/>
              <a:t>For Q1, use horizontal decomposition of the </a:t>
            </a:r>
            <a:r>
              <a:rPr lang="en-IN" sz="2200" dirty="0" err="1"/>
              <a:t>Dept</a:t>
            </a:r>
            <a:r>
              <a:rPr lang="en-IN" sz="2200" dirty="0"/>
              <a:t> relation based on the location. </a:t>
            </a:r>
          </a:p>
          <a:p>
            <a:r>
              <a:rPr lang="en-IN" sz="2200" dirty="0"/>
              <a:t>For Q2, sorted file organizations, with the relation </a:t>
            </a:r>
            <a:r>
              <a:rPr lang="en-IN" sz="2200" dirty="0" err="1"/>
              <a:t>Dept</a:t>
            </a:r>
            <a:r>
              <a:rPr lang="en-IN" sz="2200" dirty="0"/>
              <a:t> sorted on </a:t>
            </a:r>
            <a:r>
              <a:rPr lang="en-IN" sz="2200" dirty="0" err="1"/>
              <a:t>dname</a:t>
            </a:r>
            <a:r>
              <a:rPr lang="en-IN" sz="2200" dirty="0"/>
              <a:t> and </a:t>
            </a:r>
            <a:r>
              <a:rPr lang="en-IN" sz="2200" dirty="0" err="1"/>
              <a:t>Emp</a:t>
            </a:r>
            <a:r>
              <a:rPr lang="en-IN" sz="2200" dirty="0"/>
              <a:t> on </a:t>
            </a:r>
            <a:r>
              <a:rPr lang="en-IN" sz="2200" dirty="0" err="1"/>
              <a:t>eid</a:t>
            </a:r>
            <a:r>
              <a:rPr lang="en-IN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96000" y="810885"/>
            <a:ext cx="4455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latin typeface="CMR10"/>
              </a:rPr>
              <a:t>Dept</a:t>
            </a:r>
            <a:r>
              <a:rPr lang="en-IN" dirty="0">
                <a:latin typeface="CMR10"/>
              </a:rPr>
              <a:t>(</a:t>
            </a:r>
            <a:r>
              <a:rPr lang="en-IN" i="1" u="sng" dirty="0">
                <a:latin typeface="CMTI10"/>
              </a:rPr>
              <a:t>did</a:t>
            </a:r>
            <a:r>
              <a:rPr lang="en-IN" i="1" dirty="0">
                <a:latin typeface="CMTI10"/>
              </a:rPr>
              <a:t>, </a:t>
            </a:r>
            <a:r>
              <a:rPr lang="en-IN" i="1" dirty="0" err="1">
                <a:latin typeface="CMTI10"/>
              </a:rPr>
              <a:t>dname</a:t>
            </a:r>
            <a:r>
              <a:rPr lang="en-IN" i="1" dirty="0">
                <a:latin typeface="CMTI10"/>
              </a:rPr>
              <a:t>, location, </a:t>
            </a:r>
            <a:r>
              <a:rPr lang="en-IN" i="1" dirty="0" err="1">
                <a:latin typeface="CMTI10"/>
              </a:rPr>
              <a:t>managerid</a:t>
            </a:r>
            <a:r>
              <a:rPr lang="en-IN" dirty="0">
                <a:latin typeface="CMR10"/>
              </a:rPr>
              <a:t>)</a:t>
            </a:r>
          </a:p>
          <a:p>
            <a:r>
              <a:rPr lang="en-IN" dirty="0" err="1">
                <a:latin typeface="CMR10"/>
              </a:rPr>
              <a:t>Emp</a:t>
            </a:r>
            <a:r>
              <a:rPr lang="en-IN" dirty="0">
                <a:latin typeface="CMR10"/>
              </a:rPr>
              <a:t>(</a:t>
            </a:r>
            <a:r>
              <a:rPr lang="en-IN" i="1" u="sng" dirty="0" err="1">
                <a:latin typeface="CMTI10"/>
              </a:rPr>
              <a:t>eid</a:t>
            </a:r>
            <a:r>
              <a:rPr lang="en-IN" i="1" dirty="0">
                <a:latin typeface="CMTI10"/>
              </a:rPr>
              <a:t>, </a:t>
            </a:r>
            <a:r>
              <a:rPr lang="en-IN" i="1" dirty="0" err="1">
                <a:latin typeface="CMTI10"/>
              </a:rPr>
              <a:t>sal</a:t>
            </a:r>
            <a:r>
              <a:rPr lang="en-IN" dirty="0">
                <a:latin typeface="CMR1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1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9640" y="16462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Tuning the conceptual schema</a:t>
            </a:r>
          </a:p>
          <a:p>
            <a:pPr lvl="1"/>
            <a:r>
              <a:rPr lang="en-IN" dirty="0" smtClean="0"/>
              <a:t>Settle for 3NF instead of BCNF</a:t>
            </a:r>
          </a:p>
          <a:p>
            <a:pPr lvl="1"/>
            <a:r>
              <a:rPr lang="en-IN" dirty="0" err="1" smtClean="0"/>
              <a:t>Denormalization</a:t>
            </a:r>
            <a:r>
              <a:rPr lang="en-IN" dirty="0" smtClean="0"/>
              <a:t> (reverse of normalization)</a:t>
            </a:r>
          </a:p>
          <a:p>
            <a:r>
              <a:rPr lang="en-IN" dirty="0" smtClean="0"/>
              <a:t>Vertical decomposition</a:t>
            </a:r>
          </a:p>
          <a:p>
            <a:pPr lvl="1"/>
            <a:r>
              <a:rPr lang="en-IN" dirty="0" smtClean="0"/>
              <a:t>Break into smaller tables</a:t>
            </a:r>
          </a:p>
          <a:p>
            <a:r>
              <a:rPr lang="en-IN" dirty="0" smtClean="0"/>
              <a:t>Horizontal decomposition</a:t>
            </a:r>
          </a:p>
          <a:p>
            <a:pPr lvl="1"/>
            <a:r>
              <a:rPr lang="en-IN" dirty="0" smtClean="0"/>
              <a:t>Replace original relation with two or more; Each relation has same schema but subset </a:t>
            </a:r>
            <a:r>
              <a:rPr lang="en-IN" smtClean="0"/>
              <a:t>of rows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Sort-Merge Join </a:t>
            </a:r>
            <a:r>
              <a:rPr lang="en-IN" dirty="0" smtClean="0"/>
              <a:t>(2/3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8972" cy="4351338"/>
          </a:xfrm>
        </p:spPr>
        <p:txBody>
          <a:bodyPr/>
          <a:lstStyle/>
          <a:p>
            <a:r>
              <a:rPr lang="en-IN" dirty="0" smtClean="0"/>
              <a:t>Step 1: </a:t>
            </a:r>
            <a:r>
              <a:rPr lang="en-IN" b="1" dirty="0" smtClean="0"/>
              <a:t>Sort</a:t>
            </a:r>
            <a:r>
              <a:rPr lang="en-IN" dirty="0" smtClean="0"/>
              <a:t> the two tables on the Join column </a:t>
            </a:r>
            <a:r>
              <a:rPr lang="en-IN" dirty="0" err="1" smtClean="0"/>
              <a:t>sid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3408"/>
              </p:ext>
            </p:extLst>
          </p:nvPr>
        </p:nvGraphicFramePr>
        <p:xfrm>
          <a:off x="7704716" y="1387127"/>
          <a:ext cx="357154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92885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07719"/>
              </p:ext>
            </p:extLst>
          </p:nvPr>
        </p:nvGraphicFramePr>
        <p:xfrm>
          <a:off x="7704716" y="3951923"/>
          <a:ext cx="357154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006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720763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1260886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10/10/96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10/11/96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1332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11284772" y="1387127"/>
            <a:ext cx="268941" cy="22250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11353800" y="3951923"/>
            <a:ext cx="199913" cy="25958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704716" y="925462"/>
            <a:ext cx="109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Sailors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7172" y="3560721"/>
            <a:ext cx="131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Reserves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27767" y="2268814"/>
            <a:ext cx="46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31257" y="5019030"/>
            <a:ext cx="46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</a:t>
            </a:r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568896" y="2644418"/>
            <a:ext cx="6358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Cost - Internal sorting: O(N log 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Cost - External Sorting: Requires two passes of each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    2 (M + M)  + 2 (N + N)</a:t>
            </a:r>
          </a:p>
        </p:txBody>
      </p:sp>
    </p:spTree>
    <p:extLst>
      <p:ext uri="{BB962C8B-B14F-4D97-AF65-F5344CB8AC3E}">
        <p14:creationId xmlns:p14="http://schemas.microsoft.com/office/powerpoint/2010/main" val="249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Sort-Merge Join </a:t>
            </a:r>
            <a:r>
              <a:rPr lang="en-IN" dirty="0" smtClean="0"/>
              <a:t>(3/3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8972" cy="4351338"/>
          </a:xfrm>
        </p:spPr>
        <p:txBody>
          <a:bodyPr/>
          <a:lstStyle/>
          <a:p>
            <a:r>
              <a:rPr lang="en-IN" dirty="0" smtClean="0"/>
              <a:t>Step 2: Merge</a:t>
            </a:r>
          </a:p>
          <a:p>
            <a:pPr lvl="1"/>
            <a:r>
              <a:rPr lang="en-IN" dirty="0" smtClean="0"/>
              <a:t>Scan the Sailors table, till its current value is &gt;= that of the current value of Reserves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26248"/>
              </p:ext>
            </p:extLst>
          </p:nvPr>
        </p:nvGraphicFramePr>
        <p:xfrm>
          <a:off x="8231849" y="1387127"/>
          <a:ext cx="357154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92885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00105"/>
              </p:ext>
            </p:extLst>
          </p:nvPr>
        </p:nvGraphicFramePr>
        <p:xfrm>
          <a:off x="8221085" y="3951923"/>
          <a:ext cx="3571540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006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720763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1260886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10/10/96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10/11/96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133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31849" y="925462"/>
            <a:ext cx="109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Sailors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113368" y="3523149"/>
            <a:ext cx="131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Reserves</a:t>
            </a:r>
            <a:endParaRPr lang="en-IN" sz="2400" dirty="0"/>
          </a:p>
        </p:txBody>
      </p:sp>
      <p:sp>
        <p:nvSpPr>
          <p:cNvPr id="10" name="Right Arrow 9"/>
          <p:cNvSpPr/>
          <p:nvPr/>
        </p:nvSpPr>
        <p:spPr>
          <a:xfrm>
            <a:off x="7812301" y="1812116"/>
            <a:ext cx="419548" cy="2183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801537" y="4413588"/>
            <a:ext cx="419548" cy="2183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6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Sort-Merge Join </a:t>
            </a:r>
            <a:r>
              <a:rPr lang="en-IN" dirty="0" smtClean="0"/>
              <a:t>(3/3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8972" cy="4351338"/>
          </a:xfrm>
        </p:spPr>
        <p:txBody>
          <a:bodyPr/>
          <a:lstStyle/>
          <a:p>
            <a:r>
              <a:rPr lang="en-IN" dirty="0" smtClean="0"/>
              <a:t>Step 2: Merge</a:t>
            </a:r>
          </a:p>
          <a:p>
            <a:pPr lvl="1"/>
            <a:r>
              <a:rPr lang="en-IN" dirty="0" smtClean="0"/>
              <a:t>Scan the Sailors table, till its current value is &gt;= that of the current value of Reserves</a:t>
            </a:r>
          </a:p>
          <a:p>
            <a:pPr lvl="2"/>
            <a:r>
              <a:rPr lang="en-IN" sz="2400" dirty="0" smtClean="0"/>
              <a:t>Now the values are equal so output 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005951" y="3381334"/>
            <a:ext cx="5060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/>
              <a:t>(28, </a:t>
            </a:r>
            <a:r>
              <a:rPr lang="en-IN" sz="2400" dirty="0" err="1" smtClean="0"/>
              <a:t>Yuppy</a:t>
            </a:r>
            <a:r>
              <a:rPr lang="en-IN" sz="2400" dirty="0" smtClean="0"/>
              <a:t>, 9, 35, 103, 12/4/96, Guppy)</a:t>
            </a:r>
            <a:endParaRPr lang="en-IN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86014"/>
              </p:ext>
            </p:extLst>
          </p:nvPr>
        </p:nvGraphicFramePr>
        <p:xfrm>
          <a:off x="8231849" y="1387127"/>
          <a:ext cx="357154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92885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49896"/>
              </p:ext>
            </p:extLst>
          </p:nvPr>
        </p:nvGraphicFramePr>
        <p:xfrm>
          <a:off x="8221085" y="3951923"/>
          <a:ext cx="3571540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006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720763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1260886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10/10/96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10/11/96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133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31849" y="925462"/>
            <a:ext cx="109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Sailors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3368" y="3523149"/>
            <a:ext cx="131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Reserves</a:t>
            </a:r>
            <a:endParaRPr lang="en-IN" sz="2400" dirty="0"/>
          </a:p>
        </p:txBody>
      </p:sp>
      <p:sp>
        <p:nvSpPr>
          <p:cNvPr id="17" name="Right Arrow 16"/>
          <p:cNvSpPr/>
          <p:nvPr/>
        </p:nvSpPr>
        <p:spPr>
          <a:xfrm>
            <a:off x="7801537" y="2187160"/>
            <a:ext cx="419548" cy="2183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801537" y="4413588"/>
            <a:ext cx="419548" cy="2183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Sort-Merge Join </a:t>
            </a:r>
            <a:r>
              <a:rPr lang="en-IN" dirty="0" smtClean="0"/>
              <a:t>(3/3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8972" cy="4351338"/>
          </a:xfrm>
        </p:spPr>
        <p:txBody>
          <a:bodyPr/>
          <a:lstStyle/>
          <a:p>
            <a:r>
              <a:rPr lang="en-IN" dirty="0" smtClean="0"/>
              <a:t>Step 2: Merge</a:t>
            </a:r>
          </a:p>
          <a:p>
            <a:pPr lvl="1"/>
            <a:r>
              <a:rPr lang="en-IN" dirty="0" smtClean="0"/>
              <a:t>Scan the Sailors table, till its current value is less than that of the current value of Reserves</a:t>
            </a:r>
          </a:p>
          <a:p>
            <a:pPr lvl="2"/>
            <a:r>
              <a:rPr lang="en-IN" sz="2400" dirty="0" smtClean="0"/>
              <a:t>Now the values are equal so output</a:t>
            </a:r>
          </a:p>
          <a:p>
            <a:pPr lvl="2"/>
            <a:endParaRPr lang="en-IN" sz="2400" dirty="0"/>
          </a:p>
          <a:p>
            <a:pPr lvl="2"/>
            <a:endParaRPr lang="en-IN" sz="2400" dirty="0" smtClean="0"/>
          </a:p>
          <a:p>
            <a:pPr lvl="2"/>
            <a:endParaRPr lang="en-IN" sz="2400" dirty="0"/>
          </a:p>
          <a:p>
            <a:pPr lvl="2"/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005951" y="3381334"/>
            <a:ext cx="5060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/>
              <a:t>(28, </a:t>
            </a:r>
            <a:r>
              <a:rPr lang="en-IN" sz="2400" dirty="0" err="1" smtClean="0"/>
              <a:t>Yuppy</a:t>
            </a:r>
            <a:r>
              <a:rPr lang="en-IN" sz="2400" dirty="0" smtClean="0"/>
              <a:t>, 9, 35, 103, 12/4/96, Guppy)</a:t>
            </a:r>
            <a:endParaRPr lang="en-IN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86014"/>
              </p:ext>
            </p:extLst>
          </p:nvPr>
        </p:nvGraphicFramePr>
        <p:xfrm>
          <a:off x="8231849" y="1387127"/>
          <a:ext cx="357154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92885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49896"/>
              </p:ext>
            </p:extLst>
          </p:nvPr>
        </p:nvGraphicFramePr>
        <p:xfrm>
          <a:off x="8221085" y="3951923"/>
          <a:ext cx="3571540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006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720763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1260886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10/10/96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10/11/96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133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31849" y="925462"/>
            <a:ext cx="109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Sailors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3368" y="3523149"/>
            <a:ext cx="131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Reserves</a:t>
            </a:r>
            <a:endParaRPr lang="en-IN" sz="2400" dirty="0"/>
          </a:p>
        </p:txBody>
      </p:sp>
      <p:sp>
        <p:nvSpPr>
          <p:cNvPr id="17" name="Right Arrow 16"/>
          <p:cNvSpPr/>
          <p:nvPr/>
        </p:nvSpPr>
        <p:spPr>
          <a:xfrm>
            <a:off x="7801537" y="2194644"/>
            <a:ext cx="419548" cy="2183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801537" y="4768590"/>
            <a:ext cx="419548" cy="2183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5951" y="3951923"/>
            <a:ext cx="50031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/>
              <a:t>(28, </a:t>
            </a:r>
            <a:r>
              <a:rPr lang="en-IN" sz="2400" dirty="0" err="1" smtClean="0"/>
              <a:t>Yuppy</a:t>
            </a:r>
            <a:r>
              <a:rPr lang="en-IN" sz="2400" dirty="0" smtClean="0"/>
              <a:t>, 9, 35, 103, 11/3/96, </a:t>
            </a:r>
            <a:r>
              <a:rPr lang="en-IN" sz="2400" dirty="0" err="1" smtClean="0"/>
              <a:t>Yuppy</a:t>
            </a:r>
            <a:r>
              <a:rPr lang="en-IN" sz="2400" dirty="0" smtClean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67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Review: Sort-Merge Join </a:t>
            </a:r>
            <a:r>
              <a:rPr lang="en-IN" dirty="0" smtClean="0"/>
              <a:t>(3/3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788972" cy="4381537"/>
          </a:xfrm>
        </p:spPr>
        <p:txBody>
          <a:bodyPr>
            <a:normAutofit/>
          </a:bodyPr>
          <a:lstStyle/>
          <a:p>
            <a:r>
              <a:rPr lang="en-IN" dirty="0" smtClean="0"/>
              <a:t>Step 2: Merge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 smtClean="0"/>
              <a:t>Scan the Sailors table, till its current value is less than that of the current value of Reserves</a:t>
            </a:r>
          </a:p>
          <a:p>
            <a:pPr lvl="2"/>
            <a:r>
              <a:rPr lang="en-IN" sz="2400" dirty="0" smtClean="0"/>
              <a:t>Now the values are equal so output</a:t>
            </a:r>
          </a:p>
          <a:p>
            <a:pPr lvl="2"/>
            <a:endParaRPr lang="en-IN" sz="2400" dirty="0"/>
          </a:p>
          <a:p>
            <a:pPr lvl="2"/>
            <a:endParaRPr lang="en-IN" sz="2400" dirty="0" smtClean="0"/>
          </a:p>
          <a:p>
            <a:pPr lvl="2"/>
            <a:endParaRPr lang="en-IN" sz="2400" dirty="0"/>
          </a:p>
          <a:p>
            <a:pPr marL="1028700" lvl="1" indent="-571500">
              <a:buFont typeface="+mj-lt"/>
              <a:buAutoNum type="romanUcPeriod"/>
            </a:pPr>
            <a:r>
              <a:rPr lang="en-IN" sz="2800" dirty="0" smtClean="0"/>
              <a:t>Continue scan of Reserves till current value greater than that of Sailors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IN" sz="2800" dirty="0" smtClean="0"/>
              <a:t>GOTO STEP I</a:t>
            </a:r>
            <a:endParaRPr lang="en-IN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048983" y="3725580"/>
            <a:ext cx="5060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/>
              <a:t>(28, </a:t>
            </a:r>
            <a:r>
              <a:rPr lang="en-IN" sz="2400" dirty="0" err="1" smtClean="0"/>
              <a:t>Yuppy</a:t>
            </a:r>
            <a:r>
              <a:rPr lang="en-IN" sz="2400" dirty="0" smtClean="0"/>
              <a:t>, 9, 35, 103, 12/4/96, Guppy)</a:t>
            </a:r>
            <a:endParaRPr lang="en-IN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86014"/>
              </p:ext>
            </p:extLst>
          </p:nvPr>
        </p:nvGraphicFramePr>
        <p:xfrm>
          <a:off x="8231849" y="1387127"/>
          <a:ext cx="357154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92885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Rusty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49896"/>
              </p:ext>
            </p:extLst>
          </p:nvPr>
        </p:nvGraphicFramePr>
        <p:xfrm>
          <a:off x="8221085" y="3951923"/>
          <a:ext cx="3571540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7006">
                  <a:extLst>
                    <a:ext uri="{9D8B030D-6E8A-4147-A177-3AD203B41FA5}">
                      <a16:colId xmlns:a16="http://schemas.microsoft.com/office/drawing/2014/main" val="2686037149"/>
                    </a:ext>
                  </a:extLst>
                </a:gridCol>
                <a:gridCol w="720763">
                  <a:extLst>
                    <a:ext uri="{9D8B030D-6E8A-4147-A177-3AD203B41FA5}">
                      <a16:colId xmlns:a16="http://schemas.microsoft.com/office/drawing/2014/main" val="923268124"/>
                    </a:ext>
                  </a:extLst>
                </a:gridCol>
                <a:gridCol w="1260886">
                  <a:extLst>
                    <a:ext uri="{9D8B030D-6E8A-4147-A177-3AD203B41FA5}">
                      <a16:colId xmlns:a16="http://schemas.microsoft.com/office/drawing/2014/main" val="87352501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137216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12/4/96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11/3/96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Yuppy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10/10/96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6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10/11/96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Lubber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11/12/96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Dustin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133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31849" y="925462"/>
            <a:ext cx="109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Sailors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3368" y="3523149"/>
            <a:ext cx="131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Reserves</a:t>
            </a:r>
            <a:endParaRPr lang="en-IN" sz="2400" dirty="0"/>
          </a:p>
        </p:txBody>
      </p:sp>
      <p:sp>
        <p:nvSpPr>
          <p:cNvPr id="17" name="Right Arrow 16"/>
          <p:cNvSpPr/>
          <p:nvPr/>
        </p:nvSpPr>
        <p:spPr>
          <a:xfrm>
            <a:off x="7801537" y="2194644"/>
            <a:ext cx="419548" cy="2183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801537" y="5094991"/>
            <a:ext cx="419548" cy="2183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48983" y="4296169"/>
            <a:ext cx="50031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/>
              <a:t>(28, </a:t>
            </a:r>
            <a:r>
              <a:rPr lang="en-IN" sz="2400" dirty="0" err="1" smtClean="0"/>
              <a:t>Yuppy</a:t>
            </a:r>
            <a:r>
              <a:rPr lang="en-IN" sz="2400" dirty="0" smtClean="0"/>
              <a:t>, 9, 35, 103, 11/3/96, </a:t>
            </a:r>
            <a:r>
              <a:rPr lang="en-IN" sz="2400" dirty="0" err="1" smtClean="0"/>
              <a:t>Yuppy</a:t>
            </a:r>
            <a:r>
              <a:rPr lang="en-IN" sz="2400" dirty="0" smtClean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56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Review: Sort-Merge Join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Sort: 2 (M+M) + 2 (N+N)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Merge:  M + N</a:t>
            </a:r>
          </a:p>
          <a:p>
            <a:pPr marL="0" indent="0">
              <a:buNone/>
            </a:pPr>
            <a:r>
              <a:rPr lang="en-IN" dirty="0" smtClean="0"/>
              <a:t>   Total cost: 5 (M + 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7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A376E8-894A-4F59-A2A3-7850A8349A20}"/>
</file>

<file path=customXml/itemProps2.xml><?xml version="1.0" encoding="utf-8"?>
<ds:datastoreItem xmlns:ds="http://schemas.openxmlformats.org/officeDocument/2006/customXml" ds:itemID="{91098289-1534-445B-9ADB-3FBEB52C5E26}"/>
</file>

<file path=customXml/itemProps3.xml><?xml version="1.0" encoding="utf-8"?>
<ds:datastoreItem xmlns:ds="http://schemas.openxmlformats.org/officeDocument/2006/customXml" ds:itemID="{158D2488-B1A0-49DC-A99C-F29085D1644B}"/>
</file>

<file path=docProps/app.xml><?xml version="1.0" encoding="utf-8"?>
<Properties xmlns="http://schemas.openxmlformats.org/officeDocument/2006/extended-properties" xmlns:vt="http://schemas.openxmlformats.org/officeDocument/2006/docPropsVTypes">
  <TotalTime>17741</TotalTime>
  <Words>3175</Words>
  <Application>Microsoft Office PowerPoint</Application>
  <PresentationFormat>Widescreen</PresentationFormat>
  <Paragraphs>919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CMR10</vt:lpstr>
      <vt:lpstr>CMTI10</vt:lpstr>
      <vt:lpstr>等线</vt:lpstr>
      <vt:lpstr>等线 Light</vt:lpstr>
      <vt:lpstr>Times New Roman</vt:lpstr>
      <vt:lpstr>Wingdings</vt:lpstr>
      <vt:lpstr>Office Theme</vt:lpstr>
      <vt:lpstr>Database Tuning - IV</vt:lpstr>
      <vt:lpstr>Lecture plan</vt:lpstr>
      <vt:lpstr>Review: Sort-Merge Join (1/3)</vt:lpstr>
      <vt:lpstr>Review: Sort-Merge Join (2/3)</vt:lpstr>
      <vt:lpstr>Review: Sort-Merge Join (3/3)</vt:lpstr>
      <vt:lpstr>Review: Sort-Merge Join (3/3)</vt:lpstr>
      <vt:lpstr>Review: Sort-Merge Join (3/3)</vt:lpstr>
      <vt:lpstr>Review: Sort-Merge Join (3/3)</vt:lpstr>
      <vt:lpstr>Review: Sort-Merge Join Cost</vt:lpstr>
      <vt:lpstr>Review: Hash Join (1/2)</vt:lpstr>
      <vt:lpstr>Review: Hash Join (1/2)</vt:lpstr>
      <vt:lpstr>Review: Hash Join (1/2)</vt:lpstr>
      <vt:lpstr>Review: Hash Join (2/2)</vt:lpstr>
      <vt:lpstr>Review: Hash Join (2/2)</vt:lpstr>
      <vt:lpstr>Review: Cost analysis of Hash Join</vt:lpstr>
      <vt:lpstr>Query Performance</vt:lpstr>
      <vt:lpstr>Decisions to Make</vt:lpstr>
      <vt:lpstr>Overview of Database Tuning</vt:lpstr>
      <vt:lpstr>Tuning queries/views</vt:lpstr>
      <vt:lpstr>Tuning the Conceptual Schema</vt:lpstr>
      <vt:lpstr>Tuning the Conceptual Schema</vt:lpstr>
      <vt:lpstr>Example Schemas</vt:lpstr>
      <vt:lpstr>Settling for 3NF vs BCNF</vt:lpstr>
      <vt:lpstr>Tuning the Conceptual Schema</vt:lpstr>
      <vt:lpstr>Denormalization(1/2)</vt:lpstr>
      <vt:lpstr>Denormalization (2/2)</vt:lpstr>
      <vt:lpstr>Choice of Decompositions (1/2)</vt:lpstr>
      <vt:lpstr>Choice of Decompositions (2/2)</vt:lpstr>
      <vt:lpstr>Vertical Partitioning of BCNF relations</vt:lpstr>
      <vt:lpstr>Horizontal Decompostion (1/2)</vt:lpstr>
      <vt:lpstr>Horizontal Decompostion (2/2)</vt:lpstr>
      <vt:lpstr>Ex: 20.7 (1/2)</vt:lpstr>
      <vt:lpstr>Ex: 20.7 (2/2)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545</cp:revision>
  <dcterms:created xsi:type="dcterms:W3CDTF">2020-08-05T04:35:17Z</dcterms:created>
  <dcterms:modified xsi:type="dcterms:W3CDTF">2021-11-18T09:04:49Z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