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presentation.xml" ContentType="application/vnd.openxmlformats-officedocument.presentationml.presentation.main+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webextensions/webextension1.xml" ContentType="application/vnd.ms-office.webextension+xml"/>
  <Override PartName="/ppt/webextensions/taskpanes.xml" ContentType="application/vnd.ms-office.webextensiontaskpan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370" r:id="rId3"/>
    <p:sldId id="373" r:id="rId4"/>
    <p:sldId id="346" r:id="rId5"/>
    <p:sldId id="347" r:id="rId6"/>
    <p:sldId id="374" r:id="rId7"/>
    <p:sldId id="348" r:id="rId8"/>
    <p:sldId id="349" r:id="rId9"/>
    <p:sldId id="350" r:id="rId10"/>
    <p:sldId id="369" r:id="rId11"/>
    <p:sldId id="351" r:id="rId12"/>
    <p:sldId id="375" r:id="rId13"/>
    <p:sldId id="359" r:id="rId14"/>
    <p:sldId id="352" r:id="rId15"/>
    <p:sldId id="360" r:id="rId16"/>
    <p:sldId id="361" r:id="rId17"/>
    <p:sldId id="362" r:id="rId18"/>
    <p:sldId id="363" r:id="rId19"/>
    <p:sldId id="376" r:id="rId20"/>
    <p:sldId id="364" r:id="rId21"/>
    <p:sldId id="365" r:id="rId22"/>
    <p:sldId id="366" r:id="rId23"/>
    <p:sldId id="367" r:id="rId24"/>
    <p:sldId id="3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2359" autoAdjust="0"/>
  </p:normalViewPr>
  <p:slideViewPr>
    <p:cSldViewPr snapToGrid="0">
      <p:cViewPr varScale="1">
        <p:scale>
          <a:sx n="60" d="100"/>
          <a:sy n="60" d="100"/>
        </p:scale>
        <p:origin x="146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4026265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54295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17</a:t>
            </a:fld>
            <a:endParaRPr lang="en-IN"/>
          </a:p>
        </p:txBody>
      </p:sp>
    </p:spTree>
    <p:extLst>
      <p:ext uri="{BB962C8B-B14F-4D97-AF65-F5344CB8AC3E}">
        <p14:creationId xmlns:p14="http://schemas.microsoft.com/office/powerpoint/2010/main" val="221028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18</a:t>
            </a:fld>
            <a:endParaRPr lang="en-IN"/>
          </a:p>
        </p:txBody>
      </p:sp>
    </p:spTree>
    <p:extLst>
      <p:ext uri="{BB962C8B-B14F-4D97-AF65-F5344CB8AC3E}">
        <p14:creationId xmlns:p14="http://schemas.microsoft.com/office/powerpoint/2010/main" val="424600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21</a:t>
            </a:fld>
            <a:endParaRPr lang="en-IN"/>
          </a:p>
        </p:txBody>
      </p:sp>
    </p:spTree>
    <p:extLst>
      <p:ext uri="{BB962C8B-B14F-4D97-AF65-F5344CB8AC3E}">
        <p14:creationId xmlns:p14="http://schemas.microsoft.com/office/powerpoint/2010/main" val="382288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22</a:t>
            </a:fld>
            <a:endParaRPr lang="en-IN"/>
          </a:p>
        </p:txBody>
      </p:sp>
    </p:spTree>
    <p:extLst>
      <p:ext uri="{BB962C8B-B14F-4D97-AF65-F5344CB8AC3E}">
        <p14:creationId xmlns:p14="http://schemas.microsoft.com/office/powerpoint/2010/main" val="332167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232236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418528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99715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1856143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9</a:t>
            </a:fld>
            <a:endParaRPr lang="en-IN"/>
          </a:p>
        </p:txBody>
      </p:sp>
    </p:spTree>
    <p:extLst>
      <p:ext uri="{BB962C8B-B14F-4D97-AF65-F5344CB8AC3E}">
        <p14:creationId xmlns:p14="http://schemas.microsoft.com/office/powerpoint/2010/main" val="350496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11</a:t>
            </a:fld>
            <a:endParaRPr lang="en-IN"/>
          </a:p>
        </p:txBody>
      </p:sp>
    </p:spTree>
    <p:extLst>
      <p:ext uri="{BB962C8B-B14F-4D97-AF65-F5344CB8AC3E}">
        <p14:creationId xmlns:p14="http://schemas.microsoft.com/office/powerpoint/2010/main" val="172777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1922230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120506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22286177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1120772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smtClean="0"/>
              <a:t>MA 518: Database Management Systems</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1239273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4027700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11142968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802023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2779599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68807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11695920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23810541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396" y="490441"/>
            <a:ext cx="9586332" cy="1776954"/>
          </a:xfrm>
        </p:spPr>
        <p:txBody>
          <a:bodyPr>
            <a:normAutofit/>
          </a:bodyPr>
          <a:lstStyle/>
          <a:p>
            <a:r>
              <a:rPr lang="en-IN" dirty="0" smtClean="0"/>
              <a:t>Security and Authorization</a:t>
            </a:r>
            <a:endParaRPr lang="en-IN" sz="4800" b="1" dirty="0"/>
          </a:p>
        </p:txBody>
      </p:sp>
      <p:sp>
        <p:nvSpPr>
          <p:cNvPr id="3" name="Subtitle 2"/>
          <p:cNvSpPr>
            <a:spLocks noGrp="1"/>
          </p:cNvSpPr>
          <p:nvPr>
            <p:ph type="subTitle" idx="1"/>
          </p:nvPr>
        </p:nvSpPr>
        <p:spPr>
          <a:xfrm>
            <a:off x="1533728" y="4341341"/>
            <a:ext cx="9144000" cy="1655762"/>
          </a:xfrm>
        </p:spPr>
        <p:txBody>
          <a:bodyPr/>
          <a:lstStyle/>
          <a:p>
            <a:r>
              <a:rPr lang="en-IN" dirty="0" smtClean="0"/>
              <a:t>Instructor: Ashok Singh Sairam</a:t>
            </a:r>
          </a:p>
          <a:p>
            <a:r>
              <a:rPr lang="en-IN" dirty="0" smtClean="0"/>
              <a:t>             ashok@iitg.ac.in</a:t>
            </a:r>
            <a:endParaRPr lang="en-IN" dirty="0"/>
          </a:p>
        </p:txBody>
      </p:sp>
    </p:spTree>
    <p:extLst>
      <p:ext uri="{BB962C8B-B14F-4D97-AF65-F5344CB8AC3E}">
        <p14:creationId xmlns:p14="http://schemas.microsoft.com/office/powerpoint/2010/main" val="238497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Views</a:t>
            </a:r>
            <a:endParaRPr lang="en-IN" dirty="0"/>
          </a:p>
        </p:txBody>
      </p:sp>
      <p:sp>
        <p:nvSpPr>
          <p:cNvPr id="3" name="Content Placeholder 2"/>
          <p:cNvSpPr>
            <a:spLocks noGrp="1"/>
          </p:cNvSpPr>
          <p:nvPr>
            <p:ph idx="1"/>
          </p:nvPr>
        </p:nvSpPr>
        <p:spPr/>
        <p:txBody>
          <a:bodyPr/>
          <a:lstStyle/>
          <a:p>
            <a:r>
              <a:rPr lang="en-IN" dirty="0"/>
              <a:t>Views create a window on the database, hence they are an important tool  to enforce security </a:t>
            </a:r>
            <a:r>
              <a:rPr lang="en-IN" dirty="0" smtClean="0"/>
              <a:t>policies</a:t>
            </a:r>
          </a:p>
          <a:p>
            <a:endParaRPr lang="en-IN" dirty="0"/>
          </a:p>
          <a:p>
            <a:endParaRPr lang="en-IN" dirty="0" smtClean="0"/>
          </a:p>
          <a:p>
            <a:endParaRPr lang="en-IN" dirty="0"/>
          </a:p>
          <a:p>
            <a:pPr lvl="1"/>
            <a:endParaRPr lang="en-IN" dirty="0" smtClean="0"/>
          </a:p>
          <a:p>
            <a:pPr lvl="1"/>
            <a:r>
              <a:rPr lang="en-IN" dirty="0" smtClean="0"/>
              <a:t>A user who has access to the view but not on the underlying table knows the name of sailors who have reservations but cannot find out the bids of the boats</a:t>
            </a:r>
          </a:p>
          <a:p>
            <a:endParaRPr lang="en-IN"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
        <p:nvSpPr>
          <p:cNvPr id="6" name="Rectangle 4"/>
          <p:cNvSpPr>
            <a:spLocks noChangeArrowheads="1"/>
          </p:cNvSpPr>
          <p:nvPr/>
        </p:nvSpPr>
        <p:spPr bwMode="auto">
          <a:xfrm>
            <a:off x="2215810" y="2849021"/>
            <a:ext cx="6184386" cy="13208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i="1">
                <a:solidFill>
                  <a:schemeClr val="tx1"/>
                </a:solidFill>
                <a:latin typeface="Times New Roman" panose="02020603050405020304" pitchFamily="18" charset="0"/>
              </a:defRPr>
            </a:lvl1pPr>
            <a:lvl2pPr marL="742950" indent="-285750">
              <a:defRPr sz="1600" i="1">
                <a:solidFill>
                  <a:schemeClr val="tx1"/>
                </a:solidFill>
                <a:latin typeface="Times New Roman" panose="02020603050405020304" pitchFamily="18" charset="0"/>
              </a:defRPr>
            </a:lvl2pPr>
            <a:lvl3pPr marL="1143000" indent="-228600">
              <a:defRPr sz="1600" i="1">
                <a:solidFill>
                  <a:schemeClr val="tx1"/>
                </a:solidFill>
                <a:latin typeface="Times New Roman" panose="02020603050405020304" pitchFamily="18" charset="0"/>
              </a:defRPr>
            </a:lvl3pPr>
            <a:lvl4pPr marL="1600200" indent="-228600">
              <a:defRPr sz="1600" i="1">
                <a:solidFill>
                  <a:schemeClr val="tx1"/>
                </a:solidFill>
                <a:latin typeface="Times New Roman" panose="02020603050405020304" pitchFamily="18" charset="0"/>
              </a:defRPr>
            </a:lvl4pPr>
            <a:lvl5pPr marL="2057400" indent="-228600">
              <a:defRPr sz="16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i="1">
                <a:solidFill>
                  <a:schemeClr val="tx1"/>
                </a:solidFill>
                <a:latin typeface="Times New Roman" panose="02020603050405020304" pitchFamily="18" charset="0"/>
              </a:defRPr>
            </a:lvl9pPr>
          </a:lstStyle>
          <a:p>
            <a:r>
              <a:rPr lang="en-US" altLang="en-US" sz="2000" b="1" i="0" dirty="0" smtClean="0">
                <a:solidFill>
                  <a:schemeClr val="tx2"/>
                </a:solidFill>
                <a:latin typeface="Courier New" panose="02070309020205020404" pitchFamily="49" charset="0"/>
              </a:rPr>
              <a:t>CREATE VIEW </a:t>
            </a:r>
            <a:r>
              <a:rPr lang="en-US" altLang="en-US" sz="2000" b="1" i="0" dirty="0" err="1" smtClean="0">
                <a:solidFill>
                  <a:srgbClr val="3399FF"/>
                </a:solidFill>
                <a:latin typeface="Courier New" panose="02070309020205020404" pitchFamily="49" charset="0"/>
              </a:rPr>
              <a:t>ActiveSailors</a:t>
            </a:r>
            <a:r>
              <a:rPr lang="en-US" altLang="en-US" sz="2000" b="1" i="0" dirty="0" smtClean="0">
                <a:solidFill>
                  <a:srgbClr val="3399FF"/>
                </a:solidFill>
                <a:latin typeface="Courier New" panose="02070309020205020404" pitchFamily="49" charset="0"/>
              </a:rPr>
              <a:t>(</a:t>
            </a:r>
            <a:r>
              <a:rPr lang="en-US" altLang="en-US" sz="2000" b="1" i="0" dirty="0" err="1" smtClean="0">
                <a:solidFill>
                  <a:srgbClr val="3399FF"/>
                </a:solidFill>
                <a:latin typeface="Courier New" panose="02070309020205020404" pitchFamily="49" charset="0"/>
              </a:rPr>
              <a:t>name,age,day</a:t>
            </a:r>
            <a:r>
              <a:rPr lang="en-US" altLang="en-US" sz="2000" b="1" i="0" dirty="0" smtClean="0">
                <a:solidFill>
                  <a:srgbClr val="3399FF"/>
                </a:solidFill>
                <a:latin typeface="Courier New" panose="02070309020205020404" pitchFamily="49" charset="0"/>
              </a:rPr>
              <a:t>)</a:t>
            </a:r>
          </a:p>
          <a:p>
            <a:r>
              <a:rPr lang="en-US" altLang="en-US" sz="2000" b="1" i="0" dirty="0" smtClean="0">
                <a:solidFill>
                  <a:schemeClr val="tx2"/>
                </a:solidFill>
                <a:latin typeface="Courier New" panose="02070309020205020404" pitchFamily="49" charset="0"/>
              </a:rPr>
              <a:t> AS SELECT S.name, </a:t>
            </a:r>
            <a:r>
              <a:rPr lang="en-US" altLang="en-US" sz="2000" b="1" i="0" dirty="0" err="1" smtClean="0">
                <a:solidFill>
                  <a:schemeClr val="tx2"/>
                </a:solidFill>
                <a:latin typeface="Courier New" panose="02070309020205020404" pitchFamily="49" charset="0"/>
              </a:rPr>
              <a:t>S.age</a:t>
            </a:r>
            <a:r>
              <a:rPr lang="en-US" altLang="en-US" sz="2000" b="1" i="0" dirty="0" smtClean="0">
                <a:solidFill>
                  <a:schemeClr val="tx2"/>
                </a:solidFill>
                <a:latin typeface="Courier New" panose="02070309020205020404" pitchFamily="49" charset="0"/>
              </a:rPr>
              <a:t>, </a:t>
            </a:r>
            <a:r>
              <a:rPr lang="en-US" altLang="en-US" sz="2000" b="1" i="0" dirty="0" err="1" smtClean="0">
                <a:solidFill>
                  <a:schemeClr val="tx2"/>
                </a:solidFill>
                <a:latin typeface="Courier New" panose="02070309020205020404" pitchFamily="49" charset="0"/>
              </a:rPr>
              <a:t>R.day</a:t>
            </a:r>
            <a:endParaRPr lang="en-US" altLang="en-US" sz="2000" b="1" i="0" dirty="0" smtClean="0">
              <a:solidFill>
                <a:schemeClr val="tx2"/>
              </a:solidFill>
              <a:latin typeface="Courier New" panose="02070309020205020404" pitchFamily="49" charset="0"/>
            </a:endParaRPr>
          </a:p>
          <a:p>
            <a:r>
              <a:rPr lang="en-US" altLang="en-US" sz="2000" b="1" i="0" dirty="0">
                <a:solidFill>
                  <a:schemeClr val="tx2"/>
                </a:solidFill>
                <a:latin typeface="Courier New" panose="02070309020205020404" pitchFamily="49" charset="0"/>
              </a:rPr>
              <a:t> </a:t>
            </a:r>
            <a:r>
              <a:rPr lang="en-US" altLang="en-US" sz="2000" b="1" i="0" dirty="0" smtClean="0">
                <a:solidFill>
                  <a:schemeClr val="tx2"/>
                </a:solidFill>
                <a:latin typeface="Courier New" panose="02070309020205020404" pitchFamily="49" charset="0"/>
              </a:rPr>
              <a:t>FROM Sailors S, Reserves R</a:t>
            </a:r>
          </a:p>
          <a:p>
            <a:r>
              <a:rPr lang="en-US" altLang="en-US" sz="2000" b="1" i="0" dirty="0">
                <a:solidFill>
                  <a:schemeClr val="tx2"/>
                </a:solidFill>
                <a:latin typeface="Courier New" panose="02070309020205020404" pitchFamily="49" charset="0"/>
              </a:rPr>
              <a:t> </a:t>
            </a:r>
            <a:r>
              <a:rPr lang="en-US" altLang="en-US" sz="2000" b="1" i="0" dirty="0" smtClean="0">
                <a:solidFill>
                  <a:schemeClr val="tx2"/>
                </a:solidFill>
                <a:latin typeface="Courier New" panose="02070309020205020404" pitchFamily="49" charset="0"/>
              </a:rPr>
              <a:t>WHERE </a:t>
            </a:r>
            <a:r>
              <a:rPr lang="en-US" altLang="en-US" sz="2000" b="1" i="0" dirty="0" err="1" smtClean="0">
                <a:solidFill>
                  <a:schemeClr val="tx2"/>
                </a:solidFill>
                <a:latin typeface="Courier New" panose="02070309020205020404" pitchFamily="49" charset="0"/>
              </a:rPr>
              <a:t>S.sid</a:t>
            </a:r>
            <a:r>
              <a:rPr lang="en-US" altLang="en-US" sz="2000" b="1" i="0" dirty="0" smtClean="0">
                <a:solidFill>
                  <a:schemeClr val="tx2"/>
                </a:solidFill>
                <a:latin typeface="Courier New" panose="02070309020205020404" pitchFamily="49" charset="0"/>
              </a:rPr>
              <a:t> = </a:t>
            </a:r>
            <a:r>
              <a:rPr lang="en-US" altLang="en-US" sz="2000" b="1" i="0" dirty="0" err="1" smtClean="0">
                <a:solidFill>
                  <a:schemeClr val="tx2"/>
                </a:solidFill>
                <a:latin typeface="Courier New" panose="02070309020205020404" pitchFamily="49" charset="0"/>
              </a:rPr>
              <a:t>R.sid</a:t>
            </a:r>
            <a:r>
              <a:rPr lang="en-US" altLang="en-US" sz="2000" b="1" i="0" dirty="0" smtClean="0">
                <a:solidFill>
                  <a:schemeClr val="tx2"/>
                </a:solidFill>
                <a:latin typeface="Courier New" panose="02070309020205020404" pitchFamily="49" charset="0"/>
              </a:rPr>
              <a:t> AND </a:t>
            </a:r>
            <a:r>
              <a:rPr lang="en-US" altLang="en-US" sz="2000" b="1" i="0" dirty="0" err="1" smtClean="0">
                <a:solidFill>
                  <a:schemeClr val="tx2"/>
                </a:solidFill>
                <a:latin typeface="Courier New" panose="02070309020205020404" pitchFamily="49" charset="0"/>
              </a:rPr>
              <a:t>S.rating</a:t>
            </a:r>
            <a:r>
              <a:rPr lang="en-US" altLang="en-US" sz="2000" b="1" i="0" dirty="0" smtClean="0">
                <a:solidFill>
                  <a:schemeClr val="tx2"/>
                </a:solidFill>
                <a:latin typeface="Courier New" panose="02070309020205020404" pitchFamily="49" charset="0"/>
              </a:rPr>
              <a:t> &gt; 6</a:t>
            </a:r>
            <a:endParaRPr lang="en-US" altLang="en-US" sz="2000" b="1" i="0" dirty="0">
              <a:solidFill>
                <a:schemeClr val="tx2"/>
              </a:solidFill>
              <a:latin typeface="Courier New" panose="02070309020205020404" pitchFamily="49" charset="0"/>
            </a:endParaRPr>
          </a:p>
        </p:txBody>
      </p:sp>
    </p:spTree>
    <p:extLst>
      <p:ext uri="{BB962C8B-B14F-4D97-AF65-F5344CB8AC3E}">
        <p14:creationId xmlns:p14="http://schemas.microsoft.com/office/powerpoint/2010/main" val="250653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GRANT/REVOKE on Views</a:t>
            </a:r>
            <a:endParaRPr lang="en-IN" dirty="0"/>
          </a:p>
        </p:txBody>
      </p:sp>
      <p:sp>
        <p:nvSpPr>
          <p:cNvPr id="3" name="Content Placeholder 2"/>
          <p:cNvSpPr>
            <a:spLocks noGrp="1"/>
          </p:cNvSpPr>
          <p:nvPr>
            <p:ph idx="1"/>
          </p:nvPr>
        </p:nvSpPr>
        <p:spPr/>
        <p:txBody>
          <a:bodyPr/>
          <a:lstStyle/>
          <a:p>
            <a:r>
              <a:rPr lang="en-IN" dirty="0" smtClean="0"/>
              <a:t>Views present needed information while hiding information that should not be granted access</a:t>
            </a:r>
          </a:p>
          <a:p>
            <a:r>
              <a:rPr lang="en-IN" dirty="0" smtClean="0"/>
              <a:t>If </a:t>
            </a:r>
            <a:r>
              <a:rPr lang="en-IN" dirty="0"/>
              <a:t>the creator of a view loses the SELECT privilege on an underlying table, the view is dropped</a:t>
            </a:r>
            <a:r>
              <a:rPr lang="en-IN" dirty="0" smtClean="0"/>
              <a:t>!</a:t>
            </a:r>
          </a:p>
          <a:p>
            <a:r>
              <a:rPr lang="en-IN" dirty="0"/>
              <a:t>If the creator of a view loses a privilege held with the grant option on an underlying table, (s)he loses the privilege on the view as well</a:t>
            </a:r>
          </a:p>
          <a:p>
            <a:r>
              <a:rPr lang="en-IN" dirty="0" smtClean="0"/>
              <a:t>If the creator of a view gains additional privileges on the underlying tables, (s)he automatically gains additional privileges on the view</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243076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Plan</a:t>
            </a:r>
            <a:endParaRPr lang="en-IN" dirty="0"/>
          </a:p>
        </p:txBody>
      </p:sp>
      <p:sp>
        <p:nvSpPr>
          <p:cNvPr id="3" name="Content Placeholder 2"/>
          <p:cNvSpPr>
            <a:spLocks noGrp="1"/>
          </p:cNvSpPr>
          <p:nvPr>
            <p:ph idx="1"/>
          </p:nvPr>
        </p:nvSpPr>
        <p:spPr/>
        <p:txBody>
          <a:bodyPr/>
          <a:lstStyle/>
          <a:p>
            <a:r>
              <a:rPr lang="en-IN" dirty="0" smtClean="0">
                <a:solidFill>
                  <a:schemeClr val="accent6">
                    <a:lumMod val="75000"/>
                  </a:schemeClr>
                </a:solidFill>
              </a:rPr>
              <a:t>Goals of database security</a:t>
            </a:r>
          </a:p>
          <a:p>
            <a:pPr lvl="1"/>
            <a:r>
              <a:rPr lang="en-IN" dirty="0" smtClean="0">
                <a:solidFill>
                  <a:schemeClr val="accent6">
                    <a:lumMod val="75000"/>
                  </a:schemeClr>
                </a:solidFill>
              </a:rPr>
              <a:t>Security policy and security mechanism</a:t>
            </a:r>
          </a:p>
          <a:p>
            <a:pPr lvl="1"/>
            <a:r>
              <a:rPr lang="en-IN" dirty="0" smtClean="0">
                <a:solidFill>
                  <a:schemeClr val="accent6">
                    <a:lumMod val="75000"/>
                  </a:schemeClr>
                </a:solidFill>
              </a:rPr>
              <a:t>Security Mechanism</a:t>
            </a:r>
          </a:p>
          <a:p>
            <a:pPr lvl="2"/>
            <a:r>
              <a:rPr lang="en-IN" dirty="0" smtClean="0">
                <a:solidFill>
                  <a:schemeClr val="accent6">
                    <a:lumMod val="75000"/>
                  </a:schemeClr>
                </a:solidFill>
              </a:rPr>
              <a:t>Discretionary Access control and Mandatory Access Control</a:t>
            </a:r>
          </a:p>
          <a:p>
            <a:r>
              <a:rPr lang="en-IN" dirty="0" smtClean="0">
                <a:solidFill>
                  <a:schemeClr val="accent6">
                    <a:lumMod val="75000"/>
                  </a:schemeClr>
                </a:solidFill>
              </a:rPr>
              <a:t>Discretionary Access Control</a:t>
            </a:r>
          </a:p>
          <a:p>
            <a:pPr lvl="1"/>
            <a:r>
              <a:rPr lang="en-IN" dirty="0" smtClean="0">
                <a:solidFill>
                  <a:schemeClr val="accent6">
                    <a:lumMod val="75000"/>
                  </a:schemeClr>
                </a:solidFill>
              </a:rPr>
              <a:t>Access rights (GRANT command)</a:t>
            </a:r>
          </a:p>
          <a:p>
            <a:r>
              <a:rPr lang="en-IN" dirty="0" smtClean="0"/>
              <a:t>Mandatory Access Control</a:t>
            </a:r>
          </a:p>
          <a:p>
            <a:pPr lvl="1"/>
            <a:r>
              <a:rPr lang="en-IN" dirty="0" smtClean="0"/>
              <a:t>Bell-</a:t>
            </a:r>
            <a:r>
              <a:rPr lang="en-IN" dirty="0" err="1" smtClean="0"/>
              <a:t>LaPadula</a:t>
            </a:r>
            <a:r>
              <a:rPr lang="en-IN" dirty="0" smtClean="0"/>
              <a:t> Model</a:t>
            </a:r>
          </a:p>
          <a:p>
            <a:r>
              <a:rPr lang="en-IN" dirty="0">
                <a:solidFill>
                  <a:schemeClr val="bg1">
                    <a:lumMod val="65000"/>
                  </a:schemeClr>
                </a:solidFill>
              </a:rPr>
              <a:t>Internet Applications Security</a:t>
            </a:r>
          </a:p>
          <a:p>
            <a:endParaRPr lang="en-IN" dirty="0" smtClean="0"/>
          </a:p>
          <a:p>
            <a:pPr lvl="1"/>
            <a:endParaRPr lang="en-IN" dirty="0" smtClean="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12</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914450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Mandatory </a:t>
            </a:r>
            <a:r>
              <a:rPr lang="en-IN" dirty="0"/>
              <a:t>Access Control</a:t>
            </a:r>
          </a:p>
        </p:txBody>
      </p:sp>
      <p:sp>
        <p:nvSpPr>
          <p:cNvPr id="3" name="Content Placeholder 2"/>
          <p:cNvSpPr>
            <a:spLocks noGrp="1"/>
          </p:cNvSpPr>
          <p:nvPr>
            <p:ph idx="1"/>
          </p:nvPr>
        </p:nvSpPr>
        <p:spPr/>
        <p:txBody>
          <a:bodyPr>
            <a:normAutofit fontScale="92500"/>
          </a:bodyPr>
          <a:lstStyle/>
          <a:p>
            <a:r>
              <a:rPr lang="en-IN" dirty="0"/>
              <a:t>Discretionary control has some flaws, e.g., the </a:t>
            </a:r>
            <a:r>
              <a:rPr lang="en-IN" i="1" dirty="0" smtClean="0"/>
              <a:t>Trojan horse </a:t>
            </a:r>
            <a:r>
              <a:rPr lang="en-IN" dirty="0" smtClean="0"/>
              <a:t>problem</a:t>
            </a:r>
            <a:endParaRPr lang="en-IN" dirty="0"/>
          </a:p>
          <a:p>
            <a:r>
              <a:rPr lang="en-IN" dirty="0" smtClean="0"/>
              <a:t>Eve </a:t>
            </a:r>
            <a:r>
              <a:rPr lang="en-IN" dirty="0"/>
              <a:t>creates </a:t>
            </a:r>
            <a:r>
              <a:rPr lang="en-IN" dirty="0" err="1"/>
              <a:t>Horsie</a:t>
            </a:r>
            <a:r>
              <a:rPr lang="en-IN" dirty="0"/>
              <a:t> and gives INSERT privileges to </a:t>
            </a:r>
            <a:r>
              <a:rPr lang="en-IN" dirty="0" smtClean="0"/>
              <a:t>Justin (</a:t>
            </a:r>
            <a:r>
              <a:rPr lang="en-IN" dirty="0"/>
              <a:t>who doesn’t know about this).</a:t>
            </a:r>
          </a:p>
          <a:p>
            <a:pPr lvl="1"/>
            <a:r>
              <a:rPr lang="en-IN" dirty="0" smtClean="0"/>
              <a:t>Eve modifies </a:t>
            </a:r>
            <a:r>
              <a:rPr lang="en-IN" dirty="0"/>
              <a:t>the code of an application program used </a:t>
            </a:r>
            <a:r>
              <a:rPr lang="en-IN" dirty="0" smtClean="0"/>
              <a:t>by Justin </a:t>
            </a:r>
            <a:r>
              <a:rPr lang="en-IN" dirty="0"/>
              <a:t>to </a:t>
            </a:r>
            <a:r>
              <a:rPr lang="en-IN" dirty="0" smtClean="0"/>
              <a:t>write data </a:t>
            </a:r>
            <a:r>
              <a:rPr lang="en-IN" dirty="0"/>
              <a:t>to </a:t>
            </a:r>
            <a:r>
              <a:rPr lang="en-IN" dirty="0" smtClean="0"/>
              <a:t>a secret table</a:t>
            </a:r>
          </a:p>
          <a:p>
            <a:pPr lvl="1"/>
            <a:r>
              <a:rPr lang="en-IN" dirty="0" smtClean="0"/>
              <a:t>After the modification, whenever Justin writes using the application, a copy is also written to </a:t>
            </a:r>
            <a:r>
              <a:rPr lang="en-IN" dirty="0" err="1" smtClean="0"/>
              <a:t>Horsie</a:t>
            </a:r>
            <a:endParaRPr lang="en-IN" dirty="0" smtClean="0"/>
          </a:p>
          <a:p>
            <a:pPr lvl="1"/>
            <a:r>
              <a:rPr lang="en-IN" dirty="0" smtClean="0"/>
              <a:t>Eve can </a:t>
            </a:r>
            <a:r>
              <a:rPr lang="en-IN" dirty="0"/>
              <a:t>see the secret info.</a:t>
            </a:r>
          </a:p>
          <a:p>
            <a:pPr lvl="1"/>
            <a:r>
              <a:rPr lang="en-IN" dirty="0" smtClean="0"/>
              <a:t>Later Eve can revoke the privilege so that Justin does not find out</a:t>
            </a:r>
          </a:p>
          <a:p>
            <a:r>
              <a:rPr lang="en-IN" dirty="0" smtClean="0"/>
              <a:t>The </a:t>
            </a:r>
            <a:r>
              <a:rPr lang="en-IN" dirty="0"/>
              <a:t>modification of the code is beyond the DBMSs control, but it can try and prevent the use of </a:t>
            </a:r>
            <a:r>
              <a:rPr lang="en-IN" dirty="0" smtClean="0"/>
              <a:t>the </a:t>
            </a:r>
            <a:r>
              <a:rPr lang="en-IN" dirty="0"/>
              <a:t>database as a channel for secret </a:t>
            </a:r>
            <a:r>
              <a:rPr lang="en-IN" dirty="0" smtClean="0"/>
              <a:t>information</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4286007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Mandatory Access Control</a:t>
            </a:r>
            <a:endParaRPr lang="en-IN" dirty="0"/>
          </a:p>
        </p:txBody>
      </p:sp>
      <p:sp>
        <p:nvSpPr>
          <p:cNvPr id="3" name="Content Placeholder 2"/>
          <p:cNvSpPr>
            <a:spLocks noGrp="1"/>
          </p:cNvSpPr>
          <p:nvPr>
            <p:ph idx="1"/>
          </p:nvPr>
        </p:nvSpPr>
        <p:spPr/>
        <p:txBody>
          <a:bodyPr>
            <a:normAutofit/>
          </a:bodyPr>
          <a:lstStyle/>
          <a:p>
            <a:r>
              <a:rPr lang="en-IN" dirty="0"/>
              <a:t>Based on system-wide policies that cannot </a:t>
            </a:r>
            <a:r>
              <a:rPr lang="en-IN" dirty="0" smtClean="0"/>
              <a:t>be changed </a:t>
            </a:r>
            <a:r>
              <a:rPr lang="en-IN" dirty="0"/>
              <a:t>by individual </a:t>
            </a:r>
            <a:r>
              <a:rPr lang="en-IN" dirty="0" smtClean="0"/>
              <a:t>users.</a:t>
            </a:r>
          </a:p>
          <a:p>
            <a:pPr lvl="1"/>
            <a:r>
              <a:rPr lang="en-IN" dirty="0" smtClean="0"/>
              <a:t>Each </a:t>
            </a:r>
            <a:r>
              <a:rPr lang="en-IN" dirty="0"/>
              <a:t>DB </a:t>
            </a:r>
            <a:r>
              <a:rPr lang="en-IN" b="1" dirty="0"/>
              <a:t>object</a:t>
            </a:r>
            <a:r>
              <a:rPr lang="en-IN" dirty="0"/>
              <a:t> is assigned a security class.</a:t>
            </a:r>
          </a:p>
          <a:p>
            <a:pPr lvl="1"/>
            <a:r>
              <a:rPr lang="en-IN" dirty="0" smtClean="0"/>
              <a:t>Each </a:t>
            </a:r>
            <a:r>
              <a:rPr lang="en-IN" b="1" dirty="0"/>
              <a:t>subject</a:t>
            </a:r>
            <a:r>
              <a:rPr lang="en-IN" dirty="0"/>
              <a:t> (user or user program) is assigned a </a:t>
            </a:r>
            <a:r>
              <a:rPr lang="en-IN" dirty="0" smtClean="0"/>
              <a:t>clearance for </a:t>
            </a:r>
            <a:r>
              <a:rPr lang="en-IN" dirty="0"/>
              <a:t>a security class.</a:t>
            </a:r>
          </a:p>
          <a:p>
            <a:pPr lvl="1"/>
            <a:r>
              <a:rPr lang="en-IN" dirty="0" smtClean="0"/>
              <a:t>Rules </a:t>
            </a:r>
            <a:r>
              <a:rPr lang="en-IN" dirty="0"/>
              <a:t>based on </a:t>
            </a:r>
            <a:r>
              <a:rPr lang="en-IN" b="1" dirty="0"/>
              <a:t>security classes</a:t>
            </a:r>
            <a:r>
              <a:rPr lang="en-IN" dirty="0"/>
              <a:t> and clearances govern </a:t>
            </a:r>
            <a:r>
              <a:rPr lang="en-IN" dirty="0" smtClean="0"/>
              <a:t>who can </a:t>
            </a:r>
            <a:r>
              <a:rPr lang="en-IN" dirty="0"/>
              <a:t>read/write which objects.</a:t>
            </a:r>
          </a:p>
          <a:p>
            <a:r>
              <a:rPr lang="en-IN" dirty="0" smtClean="0"/>
              <a:t>Most </a:t>
            </a:r>
            <a:r>
              <a:rPr lang="en-IN" dirty="0"/>
              <a:t>commercial systems do not support </a:t>
            </a:r>
            <a:r>
              <a:rPr lang="en-IN" dirty="0" smtClean="0"/>
              <a:t>mandatory access </a:t>
            </a:r>
            <a:r>
              <a:rPr lang="en-IN" dirty="0"/>
              <a:t>control. Versions of some DBMSs do </a:t>
            </a:r>
            <a:r>
              <a:rPr lang="en-IN" dirty="0" smtClean="0"/>
              <a:t>support it</a:t>
            </a:r>
            <a:r>
              <a:rPr lang="en-IN" dirty="0"/>
              <a:t>; used for specialized (e.g., military) applications</a:t>
            </a:r>
          </a:p>
        </p:txBody>
      </p:sp>
      <p:sp>
        <p:nvSpPr>
          <p:cNvPr id="4" name="Slide Number Placeholder 3"/>
          <p:cNvSpPr>
            <a:spLocks noGrp="1"/>
          </p:cNvSpPr>
          <p:nvPr>
            <p:ph type="sldNum" sz="quarter" idx="12"/>
          </p:nvPr>
        </p:nvSpPr>
        <p:spPr/>
        <p:txBody>
          <a:bodyPr/>
          <a:lstStyle/>
          <a:p>
            <a:fld id="{AF5FB12C-948D-4C77-8613-2E4673F705B6}" type="slidenum">
              <a:rPr lang="en-IN" smtClean="0"/>
              <a:t>14</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3037795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Bell-</a:t>
            </a:r>
            <a:r>
              <a:rPr lang="en-IN" dirty="0" err="1"/>
              <a:t>LaPadula</a:t>
            </a:r>
            <a:r>
              <a:rPr lang="en-IN" dirty="0"/>
              <a:t> Model</a:t>
            </a:r>
          </a:p>
        </p:txBody>
      </p:sp>
      <p:sp>
        <p:nvSpPr>
          <p:cNvPr id="3" name="Content Placeholder 2"/>
          <p:cNvSpPr>
            <a:spLocks noGrp="1"/>
          </p:cNvSpPr>
          <p:nvPr>
            <p:ph idx="1"/>
          </p:nvPr>
        </p:nvSpPr>
        <p:spPr/>
        <p:txBody>
          <a:bodyPr>
            <a:normAutofit/>
          </a:bodyPr>
          <a:lstStyle/>
          <a:p>
            <a:r>
              <a:rPr lang="en-IN" dirty="0"/>
              <a:t>The popular model for mandatory access control is called the Bell-</a:t>
            </a:r>
            <a:r>
              <a:rPr lang="en-IN" dirty="0" err="1"/>
              <a:t>LaPadula</a:t>
            </a:r>
            <a:r>
              <a:rPr lang="en-IN" dirty="0"/>
              <a:t> Model,</a:t>
            </a:r>
          </a:p>
          <a:p>
            <a:pPr lvl="1"/>
            <a:r>
              <a:rPr lang="en-IN" dirty="0" smtClean="0"/>
              <a:t>Objects </a:t>
            </a:r>
            <a:r>
              <a:rPr lang="en-IN" dirty="0"/>
              <a:t>(e.g., tables, views, tuples)</a:t>
            </a:r>
          </a:p>
          <a:p>
            <a:pPr lvl="1"/>
            <a:r>
              <a:rPr lang="en-IN" dirty="0" smtClean="0"/>
              <a:t>Subjects </a:t>
            </a:r>
            <a:r>
              <a:rPr lang="en-IN" dirty="0"/>
              <a:t>(e.g., users, user programs)</a:t>
            </a:r>
          </a:p>
          <a:p>
            <a:pPr lvl="1"/>
            <a:r>
              <a:rPr lang="en-IN" dirty="0" smtClean="0"/>
              <a:t>Security </a:t>
            </a:r>
            <a:r>
              <a:rPr lang="en-IN" dirty="0"/>
              <a:t>classes</a:t>
            </a:r>
            <a:r>
              <a:rPr lang="en-IN" dirty="0" smtClean="0"/>
              <a:t>: Top </a:t>
            </a:r>
            <a:r>
              <a:rPr lang="en-IN" dirty="0"/>
              <a:t>secret (TS), secret (S), confidential (C</a:t>
            </a:r>
            <a:r>
              <a:rPr lang="en-IN" dirty="0" smtClean="0"/>
              <a:t>), unclassified </a:t>
            </a:r>
            <a:r>
              <a:rPr lang="en-IN" dirty="0"/>
              <a:t>(U): TS &gt; S&gt; C &gt; U</a:t>
            </a:r>
          </a:p>
          <a:p>
            <a:r>
              <a:rPr lang="en-IN" dirty="0" smtClean="0"/>
              <a:t>Each </a:t>
            </a:r>
            <a:r>
              <a:rPr lang="en-IN" dirty="0"/>
              <a:t>object and subject is assigned a class.</a:t>
            </a:r>
          </a:p>
          <a:p>
            <a:pPr lvl="1"/>
            <a:r>
              <a:rPr lang="en-IN" dirty="0" smtClean="0"/>
              <a:t>Subject Sub </a:t>
            </a:r>
            <a:r>
              <a:rPr lang="en-IN" dirty="0"/>
              <a:t>can read object O only if </a:t>
            </a:r>
            <a:r>
              <a:rPr lang="en-IN" dirty="0" smtClean="0"/>
              <a:t>class(Sub) &gt;= class(O</a:t>
            </a:r>
            <a:r>
              <a:rPr lang="en-IN" dirty="0"/>
              <a:t>) (Simple Security Property)</a:t>
            </a:r>
          </a:p>
          <a:p>
            <a:pPr lvl="1"/>
            <a:r>
              <a:rPr lang="en-IN" dirty="0" smtClean="0"/>
              <a:t>Subject Sub </a:t>
            </a:r>
            <a:r>
              <a:rPr lang="en-IN" dirty="0"/>
              <a:t>can write object O only if </a:t>
            </a:r>
            <a:r>
              <a:rPr lang="en-IN" dirty="0" smtClean="0"/>
              <a:t>class(Sub) &lt;= class(O</a:t>
            </a:r>
            <a:r>
              <a:rPr lang="en-IN" dirty="0"/>
              <a:t>) (*-Property)</a:t>
            </a:r>
          </a:p>
        </p:txBody>
      </p:sp>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1951042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Mandatory Access Control: Intuition</a:t>
            </a:r>
            <a:endParaRPr lang="en-IN" dirty="0"/>
          </a:p>
        </p:txBody>
      </p:sp>
      <p:sp>
        <p:nvSpPr>
          <p:cNvPr id="3" name="Content Placeholder 2"/>
          <p:cNvSpPr>
            <a:spLocks noGrp="1"/>
          </p:cNvSpPr>
          <p:nvPr>
            <p:ph idx="1"/>
          </p:nvPr>
        </p:nvSpPr>
        <p:spPr/>
        <p:txBody>
          <a:bodyPr>
            <a:normAutofit/>
          </a:bodyPr>
          <a:lstStyle/>
          <a:p>
            <a:r>
              <a:rPr lang="en-IN" dirty="0"/>
              <a:t>Idea is to ensure that information can never </a:t>
            </a:r>
            <a:r>
              <a:rPr lang="en-IN" dirty="0" smtClean="0"/>
              <a:t>flow from </a:t>
            </a:r>
            <a:r>
              <a:rPr lang="en-IN" dirty="0"/>
              <a:t>a higher to a lower security level.</a:t>
            </a:r>
          </a:p>
          <a:p>
            <a:r>
              <a:rPr lang="en-IN" dirty="0" smtClean="0"/>
              <a:t>E.g</a:t>
            </a:r>
            <a:r>
              <a:rPr lang="en-IN" dirty="0"/>
              <a:t>., If </a:t>
            </a:r>
            <a:r>
              <a:rPr lang="en-IN" dirty="0" smtClean="0"/>
              <a:t>Eve </a:t>
            </a:r>
            <a:r>
              <a:rPr lang="en-IN" dirty="0"/>
              <a:t>has security class C, Justin has class S</a:t>
            </a:r>
            <a:r>
              <a:rPr lang="en-IN" dirty="0" smtClean="0"/>
              <a:t>, and </a:t>
            </a:r>
            <a:r>
              <a:rPr lang="en-IN" dirty="0"/>
              <a:t>the secret table has class S:</a:t>
            </a:r>
          </a:p>
          <a:p>
            <a:pPr lvl="1"/>
            <a:r>
              <a:rPr lang="en-IN" dirty="0" smtClean="0"/>
              <a:t>Eve’s </a:t>
            </a:r>
            <a:r>
              <a:rPr lang="en-IN" dirty="0"/>
              <a:t>table, </a:t>
            </a:r>
            <a:r>
              <a:rPr lang="en-IN" dirty="0" err="1"/>
              <a:t>Horsie</a:t>
            </a:r>
            <a:r>
              <a:rPr lang="en-IN" dirty="0"/>
              <a:t>, has </a:t>
            </a:r>
            <a:r>
              <a:rPr lang="en-IN" dirty="0" smtClean="0"/>
              <a:t>Eve’s </a:t>
            </a:r>
            <a:r>
              <a:rPr lang="en-IN" dirty="0"/>
              <a:t>clearance, C.</a:t>
            </a:r>
          </a:p>
          <a:p>
            <a:pPr lvl="1"/>
            <a:r>
              <a:rPr lang="en-IN" dirty="0" smtClean="0"/>
              <a:t>Justin’s </a:t>
            </a:r>
            <a:r>
              <a:rPr lang="en-IN" dirty="0"/>
              <a:t>application has his clearance, S.</a:t>
            </a:r>
          </a:p>
          <a:p>
            <a:pPr lvl="1"/>
            <a:r>
              <a:rPr lang="en-IN" dirty="0" smtClean="0"/>
              <a:t>So</a:t>
            </a:r>
            <a:r>
              <a:rPr lang="en-IN" dirty="0"/>
              <a:t>, the program cannot write into table </a:t>
            </a:r>
            <a:r>
              <a:rPr lang="en-IN" dirty="0" err="1"/>
              <a:t>Horsie</a:t>
            </a:r>
            <a:r>
              <a:rPr lang="en-IN" dirty="0"/>
              <a:t>.</a:t>
            </a:r>
          </a:p>
          <a:p>
            <a:r>
              <a:rPr lang="en-IN" dirty="0" smtClean="0"/>
              <a:t>The </a:t>
            </a:r>
            <a:r>
              <a:rPr lang="en-IN" dirty="0"/>
              <a:t>mandatory access control rules are applied </a:t>
            </a:r>
            <a:r>
              <a:rPr lang="en-IN" dirty="0" smtClean="0"/>
              <a:t>in addition </a:t>
            </a:r>
            <a:r>
              <a:rPr lang="en-IN" dirty="0"/>
              <a:t>to any discretionary controls that are </a:t>
            </a:r>
            <a:r>
              <a:rPr lang="en-IN" dirty="0" smtClean="0"/>
              <a:t>in effect</a:t>
            </a:r>
            <a:r>
              <a:rPr lang="en-IN" dirty="0"/>
              <a:t>.</a:t>
            </a:r>
          </a:p>
        </p:txBody>
      </p:sp>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2463130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Multilevel </a:t>
            </a:r>
            <a:r>
              <a:rPr lang="en-IN" b="1" dirty="0" smtClean="0"/>
              <a:t>Relations (1/2)</a:t>
            </a:r>
            <a:endParaRPr lang="en-IN" dirty="0"/>
          </a:p>
        </p:txBody>
      </p:sp>
      <p:sp>
        <p:nvSpPr>
          <p:cNvPr id="3" name="Content Placeholder 2"/>
          <p:cNvSpPr>
            <a:spLocks noGrp="1"/>
          </p:cNvSpPr>
          <p:nvPr>
            <p:ph idx="1"/>
          </p:nvPr>
        </p:nvSpPr>
        <p:spPr/>
        <p:txBody>
          <a:bodyPr/>
          <a:lstStyle/>
          <a:p>
            <a:r>
              <a:rPr lang="en-IN" dirty="0" smtClean="0"/>
              <a:t>In mandatory </a:t>
            </a:r>
            <a:r>
              <a:rPr lang="en-IN" dirty="0"/>
              <a:t>access control </a:t>
            </a:r>
            <a:r>
              <a:rPr lang="en-IN" dirty="0" smtClean="0"/>
              <a:t>policies, a security class must </a:t>
            </a:r>
            <a:r>
              <a:rPr lang="en-IN" dirty="0"/>
              <a:t>be </a:t>
            </a:r>
            <a:r>
              <a:rPr lang="en-IN" dirty="0" smtClean="0"/>
              <a:t>assigned </a:t>
            </a:r>
            <a:r>
              <a:rPr lang="en-IN" dirty="0"/>
              <a:t>to each </a:t>
            </a:r>
            <a:r>
              <a:rPr lang="en-IN" dirty="0" smtClean="0"/>
              <a:t>database object</a:t>
            </a:r>
          </a:p>
          <a:p>
            <a:pPr lvl="1"/>
            <a:r>
              <a:rPr lang="en-IN" dirty="0" smtClean="0"/>
              <a:t>The </a:t>
            </a:r>
            <a:r>
              <a:rPr lang="en-IN" dirty="0"/>
              <a:t>objects can be at </a:t>
            </a:r>
            <a:r>
              <a:rPr lang="en-IN" dirty="0" smtClean="0"/>
              <a:t>the granularity </a:t>
            </a:r>
            <a:r>
              <a:rPr lang="en-IN" dirty="0"/>
              <a:t>of tables, rows, or even individual </a:t>
            </a:r>
            <a:r>
              <a:rPr lang="en-IN" dirty="0" smtClean="0"/>
              <a:t>column </a:t>
            </a:r>
            <a:r>
              <a:rPr lang="en-IN" dirty="0"/>
              <a:t>values</a:t>
            </a:r>
            <a:r>
              <a:rPr lang="en-IN" dirty="0" smtClean="0"/>
              <a:t>.</a:t>
            </a:r>
          </a:p>
          <a:p>
            <a:pPr lvl="1"/>
            <a:r>
              <a:rPr lang="en-IN" dirty="0" smtClean="0"/>
              <a:t>Leads to the concept of multilevel tables, where users with different security clearances can see  different rows of the same table </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pic>
        <p:nvPicPr>
          <p:cNvPr id="6" name="Picture 5"/>
          <p:cNvPicPr>
            <a:picLocks noChangeAspect="1"/>
          </p:cNvPicPr>
          <p:nvPr/>
        </p:nvPicPr>
        <p:blipFill>
          <a:blip r:embed="rId3"/>
          <a:stretch>
            <a:fillRect/>
          </a:stretch>
        </p:blipFill>
        <p:spPr>
          <a:xfrm>
            <a:off x="6179248" y="4174875"/>
            <a:ext cx="5387099" cy="1682504"/>
          </a:xfrm>
          <a:prstGeom prst="rect">
            <a:avLst/>
          </a:prstGeom>
        </p:spPr>
      </p:pic>
      <p:sp>
        <p:nvSpPr>
          <p:cNvPr id="7" name="Rectangle 6"/>
          <p:cNvSpPr/>
          <p:nvPr/>
        </p:nvSpPr>
        <p:spPr>
          <a:xfrm>
            <a:off x="1177569" y="4046631"/>
            <a:ext cx="5001679" cy="1938992"/>
          </a:xfrm>
          <a:prstGeom prst="rect">
            <a:avLst/>
          </a:prstGeom>
        </p:spPr>
        <p:txBody>
          <a:bodyPr wrap="square">
            <a:spAutoFit/>
          </a:bodyPr>
          <a:lstStyle/>
          <a:p>
            <a:pPr marL="342900" indent="-342900">
              <a:buFont typeface="Arial" panose="020B0604020202020204" pitchFamily="34" charset="0"/>
              <a:buChar char="•"/>
            </a:pPr>
            <a:r>
              <a:rPr lang="en-IN" sz="2400" dirty="0"/>
              <a:t>Users with S and TS clearance will see both rows;</a:t>
            </a:r>
          </a:p>
          <a:p>
            <a:pPr marL="342900" indent="-342900">
              <a:buFont typeface="Arial" panose="020B0604020202020204" pitchFamily="34" charset="0"/>
              <a:buChar char="•"/>
            </a:pPr>
            <a:r>
              <a:rPr lang="en-IN" sz="2400" dirty="0"/>
              <a:t>a user with C will only see the 2nd row</a:t>
            </a:r>
            <a:r>
              <a:rPr lang="en-IN" sz="2400" dirty="0" smtClean="0"/>
              <a:t>;</a:t>
            </a:r>
          </a:p>
          <a:p>
            <a:pPr marL="342900" indent="-342900">
              <a:buFont typeface="Arial" panose="020B0604020202020204" pitchFamily="34" charset="0"/>
              <a:buChar char="•"/>
            </a:pPr>
            <a:r>
              <a:rPr lang="en-IN" sz="2400" dirty="0" smtClean="0"/>
              <a:t> </a:t>
            </a:r>
            <a:r>
              <a:rPr lang="en-IN" sz="2400" dirty="0"/>
              <a:t>a </a:t>
            </a:r>
            <a:r>
              <a:rPr lang="en-IN" sz="2400" dirty="0" smtClean="0"/>
              <a:t>user with </a:t>
            </a:r>
            <a:r>
              <a:rPr lang="en-IN" sz="2400" dirty="0"/>
              <a:t>U will see no rows.</a:t>
            </a:r>
          </a:p>
        </p:txBody>
      </p:sp>
    </p:spTree>
    <p:extLst>
      <p:ext uri="{BB962C8B-B14F-4D97-AF65-F5344CB8AC3E}">
        <p14:creationId xmlns:p14="http://schemas.microsoft.com/office/powerpoint/2010/main" val="3955423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Multilevel Relations </a:t>
            </a:r>
            <a:r>
              <a:rPr lang="en-IN" b="1" dirty="0" smtClean="0"/>
              <a:t>(2/2</a:t>
            </a:r>
            <a:r>
              <a:rPr lang="en-IN" b="1" dirty="0"/>
              <a:t>)</a:t>
            </a:r>
            <a:endParaRPr lang="en-IN" dirty="0"/>
          </a:p>
        </p:txBody>
      </p:sp>
      <p:sp>
        <p:nvSpPr>
          <p:cNvPr id="3" name="Content Placeholder 2"/>
          <p:cNvSpPr>
            <a:spLocks noGrp="1"/>
          </p:cNvSpPr>
          <p:nvPr>
            <p:ph idx="1"/>
          </p:nvPr>
        </p:nvSpPr>
        <p:spPr/>
        <p:txBody>
          <a:bodyPr>
            <a:normAutofit/>
          </a:bodyPr>
          <a:lstStyle/>
          <a:p>
            <a:r>
              <a:rPr lang="en-IN" sz="2400" dirty="0"/>
              <a:t>U</a:t>
            </a:r>
            <a:r>
              <a:rPr lang="en-IN" sz="2400" dirty="0" smtClean="0"/>
              <a:t>ser </a:t>
            </a:r>
            <a:r>
              <a:rPr lang="en-IN" sz="2400" dirty="0"/>
              <a:t>with </a:t>
            </a:r>
            <a:r>
              <a:rPr lang="en-IN" sz="2400" dirty="0" smtClean="0"/>
              <a:t>security clearance C </a:t>
            </a:r>
            <a:r>
              <a:rPr lang="en-IN" sz="2400" dirty="0"/>
              <a:t>tries to </a:t>
            </a:r>
            <a:r>
              <a:rPr lang="en-IN" sz="2400" dirty="0" smtClean="0"/>
              <a:t>enter the row </a:t>
            </a:r>
            <a:r>
              <a:rPr lang="en-IN" sz="2400" dirty="0"/>
              <a:t>&lt;101,Pasta,Blue,C&gt;:</a:t>
            </a:r>
          </a:p>
          <a:p>
            <a:pPr lvl="1"/>
            <a:r>
              <a:rPr lang="en-IN" dirty="0" smtClean="0"/>
              <a:t>Allowing </a:t>
            </a:r>
            <a:r>
              <a:rPr lang="en-IN" dirty="0"/>
              <a:t>insertion violates key constraint</a:t>
            </a:r>
          </a:p>
          <a:p>
            <a:pPr lvl="1"/>
            <a:r>
              <a:rPr lang="en-IN" dirty="0" smtClean="0"/>
              <a:t>Disallowing </a:t>
            </a:r>
            <a:r>
              <a:rPr lang="en-IN" dirty="0"/>
              <a:t>insertion tells user that there is </a:t>
            </a:r>
            <a:r>
              <a:rPr lang="en-IN" dirty="0" smtClean="0"/>
              <a:t>another object </a:t>
            </a:r>
            <a:r>
              <a:rPr lang="en-IN" dirty="0"/>
              <a:t>with key 101 that has a class &gt; C</a:t>
            </a:r>
            <a:r>
              <a:rPr lang="en-IN" dirty="0" smtClean="0"/>
              <a:t>!</a:t>
            </a:r>
          </a:p>
          <a:p>
            <a:pPr lvl="2"/>
            <a:r>
              <a:rPr lang="en-IN" sz="2400" dirty="0" smtClean="0"/>
              <a:t>compromises </a:t>
            </a:r>
            <a:r>
              <a:rPr lang="en-IN" sz="2400" dirty="0"/>
              <a:t>the principle that users should not be able to </a:t>
            </a:r>
            <a:r>
              <a:rPr lang="en-IN" sz="2400" dirty="0" smtClean="0"/>
              <a:t>infer any information </a:t>
            </a:r>
            <a:r>
              <a:rPr lang="en-IN" sz="2400" dirty="0"/>
              <a:t>about objects that have a higher security classification.</a:t>
            </a:r>
          </a:p>
          <a:p>
            <a:r>
              <a:rPr lang="en-IN" sz="2400" dirty="0" smtClean="0"/>
              <a:t>Problem </a:t>
            </a:r>
            <a:r>
              <a:rPr lang="en-IN" sz="2400" dirty="0"/>
              <a:t>resolved by treating class field as part of key.</a:t>
            </a:r>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pic>
        <p:nvPicPr>
          <p:cNvPr id="6" name="Picture 5"/>
          <p:cNvPicPr>
            <a:picLocks noChangeAspect="1"/>
          </p:cNvPicPr>
          <p:nvPr/>
        </p:nvPicPr>
        <p:blipFill>
          <a:blip r:embed="rId3"/>
          <a:stretch>
            <a:fillRect/>
          </a:stretch>
        </p:blipFill>
        <p:spPr>
          <a:xfrm>
            <a:off x="5582530" y="4601832"/>
            <a:ext cx="5387099" cy="1682504"/>
          </a:xfrm>
          <a:prstGeom prst="rect">
            <a:avLst/>
          </a:prstGeom>
        </p:spPr>
      </p:pic>
    </p:spTree>
    <p:extLst>
      <p:ext uri="{BB962C8B-B14F-4D97-AF65-F5344CB8AC3E}">
        <p14:creationId xmlns:p14="http://schemas.microsoft.com/office/powerpoint/2010/main" val="3699740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Plan</a:t>
            </a:r>
            <a:endParaRPr lang="en-IN" dirty="0"/>
          </a:p>
        </p:txBody>
      </p:sp>
      <p:sp>
        <p:nvSpPr>
          <p:cNvPr id="3" name="Content Placeholder 2"/>
          <p:cNvSpPr>
            <a:spLocks noGrp="1"/>
          </p:cNvSpPr>
          <p:nvPr>
            <p:ph idx="1"/>
          </p:nvPr>
        </p:nvSpPr>
        <p:spPr/>
        <p:txBody>
          <a:bodyPr/>
          <a:lstStyle/>
          <a:p>
            <a:r>
              <a:rPr lang="en-IN" dirty="0" smtClean="0">
                <a:solidFill>
                  <a:schemeClr val="accent6">
                    <a:lumMod val="75000"/>
                  </a:schemeClr>
                </a:solidFill>
              </a:rPr>
              <a:t>Goals of database security</a:t>
            </a:r>
          </a:p>
          <a:p>
            <a:pPr lvl="1"/>
            <a:r>
              <a:rPr lang="en-IN" dirty="0" smtClean="0">
                <a:solidFill>
                  <a:schemeClr val="accent6">
                    <a:lumMod val="75000"/>
                  </a:schemeClr>
                </a:solidFill>
              </a:rPr>
              <a:t>Security policy and security mechanism</a:t>
            </a:r>
          </a:p>
          <a:p>
            <a:pPr lvl="1"/>
            <a:r>
              <a:rPr lang="en-IN" dirty="0" smtClean="0">
                <a:solidFill>
                  <a:schemeClr val="accent6">
                    <a:lumMod val="75000"/>
                  </a:schemeClr>
                </a:solidFill>
              </a:rPr>
              <a:t>Security Mechanism</a:t>
            </a:r>
          </a:p>
          <a:p>
            <a:pPr lvl="2"/>
            <a:r>
              <a:rPr lang="en-IN" dirty="0" smtClean="0">
                <a:solidFill>
                  <a:schemeClr val="accent6">
                    <a:lumMod val="75000"/>
                  </a:schemeClr>
                </a:solidFill>
              </a:rPr>
              <a:t>Discretionary Access control and Mandatory Access Control</a:t>
            </a:r>
          </a:p>
          <a:p>
            <a:r>
              <a:rPr lang="en-IN" dirty="0" smtClean="0">
                <a:solidFill>
                  <a:schemeClr val="accent6">
                    <a:lumMod val="75000"/>
                  </a:schemeClr>
                </a:solidFill>
              </a:rPr>
              <a:t>Discretionary Access Control</a:t>
            </a:r>
          </a:p>
          <a:p>
            <a:pPr lvl="1"/>
            <a:r>
              <a:rPr lang="en-IN" dirty="0" smtClean="0">
                <a:solidFill>
                  <a:schemeClr val="accent6">
                    <a:lumMod val="75000"/>
                  </a:schemeClr>
                </a:solidFill>
              </a:rPr>
              <a:t>Access rights (GRANT command)</a:t>
            </a:r>
          </a:p>
          <a:p>
            <a:r>
              <a:rPr lang="en-IN" sz="2400" dirty="0">
                <a:solidFill>
                  <a:schemeClr val="accent6">
                    <a:lumMod val="75000"/>
                  </a:schemeClr>
                </a:solidFill>
              </a:rPr>
              <a:t>Mandatory Access Control</a:t>
            </a:r>
          </a:p>
          <a:p>
            <a:pPr lvl="1"/>
            <a:r>
              <a:rPr lang="en-IN" dirty="0">
                <a:solidFill>
                  <a:schemeClr val="accent6">
                    <a:lumMod val="75000"/>
                  </a:schemeClr>
                </a:solidFill>
              </a:rPr>
              <a:t>Bell-</a:t>
            </a:r>
            <a:r>
              <a:rPr lang="en-IN" dirty="0" err="1">
                <a:solidFill>
                  <a:schemeClr val="accent6">
                    <a:lumMod val="75000"/>
                  </a:schemeClr>
                </a:solidFill>
              </a:rPr>
              <a:t>LaPadula</a:t>
            </a:r>
            <a:r>
              <a:rPr lang="en-IN" dirty="0">
                <a:solidFill>
                  <a:schemeClr val="accent6">
                    <a:lumMod val="75000"/>
                  </a:schemeClr>
                </a:solidFill>
              </a:rPr>
              <a:t> Model</a:t>
            </a:r>
          </a:p>
          <a:p>
            <a:r>
              <a:rPr lang="en-IN" dirty="0"/>
              <a:t>Internet Applications Security</a:t>
            </a:r>
          </a:p>
          <a:p>
            <a:endParaRPr lang="en-IN" dirty="0" smtClean="0"/>
          </a:p>
          <a:p>
            <a:pPr lvl="1"/>
            <a:endParaRPr lang="en-IN" dirty="0" smtClean="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19</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180394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Plan</a:t>
            </a:r>
            <a:endParaRPr lang="en-IN" dirty="0"/>
          </a:p>
        </p:txBody>
      </p:sp>
      <p:sp>
        <p:nvSpPr>
          <p:cNvPr id="3" name="Content Placeholder 2"/>
          <p:cNvSpPr>
            <a:spLocks noGrp="1"/>
          </p:cNvSpPr>
          <p:nvPr>
            <p:ph idx="1"/>
          </p:nvPr>
        </p:nvSpPr>
        <p:spPr/>
        <p:txBody>
          <a:bodyPr/>
          <a:lstStyle/>
          <a:p>
            <a:r>
              <a:rPr lang="en-IN" dirty="0" smtClean="0"/>
              <a:t>Goals of database security</a:t>
            </a:r>
          </a:p>
          <a:p>
            <a:pPr lvl="1"/>
            <a:r>
              <a:rPr lang="en-IN" dirty="0" smtClean="0"/>
              <a:t>Security policy and security mechanism</a:t>
            </a:r>
          </a:p>
          <a:p>
            <a:pPr lvl="1"/>
            <a:r>
              <a:rPr lang="en-IN" dirty="0" smtClean="0"/>
              <a:t>Security Mechanism</a:t>
            </a:r>
          </a:p>
          <a:p>
            <a:pPr lvl="2"/>
            <a:r>
              <a:rPr lang="en-IN" dirty="0" smtClean="0"/>
              <a:t>Discretionary Access control and Mandatory Access Control</a:t>
            </a:r>
          </a:p>
          <a:p>
            <a:r>
              <a:rPr lang="en-IN" dirty="0" smtClean="0"/>
              <a:t>Discretionary Access Control</a:t>
            </a:r>
          </a:p>
          <a:p>
            <a:pPr lvl="1"/>
            <a:r>
              <a:rPr lang="en-IN" dirty="0" smtClean="0"/>
              <a:t>Access rights (GRANT command)</a:t>
            </a:r>
          </a:p>
          <a:p>
            <a:r>
              <a:rPr lang="en-IN" dirty="0" smtClean="0"/>
              <a:t>Mandatory Access Control</a:t>
            </a:r>
          </a:p>
          <a:p>
            <a:pPr lvl="1"/>
            <a:r>
              <a:rPr lang="en-IN" dirty="0" smtClean="0"/>
              <a:t>Bell-</a:t>
            </a:r>
            <a:r>
              <a:rPr lang="en-IN" dirty="0" err="1" smtClean="0"/>
              <a:t>LaPadula</a:t>
            </a:r>
            <a:r>
              <a:rPr lang="en-IN" dirty="0" smtClean="0"/>
              <a:t> Model</a:t>
            </a:r>
          </a:p>
          <a:p>
            <a:r>
              <a:rPr lang="en-IN" dirty="0" smtClean="0"/>
              <a:t>Internet Applications Security</a:t>
            </a:r>
          </a:p>
          <a:p>
            <a:pPr lvl="1"/>
            <a:endParaRPr lang="en-IN" dirty="0" smtClean="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115474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for Internet applications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a:t>Key Issues: User authentication and trust</a:t>
            </a:r>
          </a:p>
          <a:p>
            <a:r>
              <a:rPr lang="en-IN" dirty="0"/>
              <a:t>When DB must be accessed from a secure location, password-based schemes are usually adequate.</a:t>
            </a:r>
          </a:p>
          <a:p>
            <a:r>
              <a:rPr lang="en-IN" dirty="0"/>
              <a:t>For access over an external network, trust is hard to achieve</a:t>
            </a:r>
          </a:p>
          <a:p>
            <a:r>
              <a:rPr lang="en-IN" dirty="0"/>
              <a:t>If someone with Sam’s credit card wants to buy from you, how can you be sure it is not someone who stole his card?</a:t>
            </a:r>
          </a:p>
          <a:p>
            <a:r>
              <a:rPr lang="en-IN" dirty="0"/>
              <a:t>How can Sam be sure that the screen for entering his credit card information is indeed yours, and not some rogue site spoofing you (to steal such information)?  How can he be sure that sensitive information is not “sniffed” while it is being sent over the network to you?</a:t>
            </a:r>
          </a:p>
          <a:p>
            <a:r>
              <a:rPr lang="en-IN" dirty="0"/>
              <a:t>Encryption is a technique used to address these issues.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522619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Encryption</a:t>
            </a:r>
          </a:p>
        </p:txBody>
      </p:sp>
      <p:sp>
        <p:nvSpPr>
          <p:cNvPr id="3" name="Content Placeholder 2"/>
          <p:cNvSpPr>
            <a:spLocks noGrp="1"/>
          </p:cNvSpPr>
          <p:nvPr>
            <p:ph idx="1"/>
          </p:nvPr>
        </p:nvSpPr>
        <p:spPr/>
        <p:txBody>
          <a:bodyPr>
            <a:normAutofit fontScale="92500" lnSpcReduction="20000"/>
          </a:bodyPr>
          <a:lstStyle/>
          <a:p>
            <a:r>
              <a:rPr lang="en-IN" dirty="0"/>
              <a:t>“Masks” data for secure transmission or storage</a:t>
            </a:r>
          </a:p>
          <a:p>
            <a:pPr lvl="1"/>
            <a:r>
              <a:rPr lang="en-IN" dirty="0"/>
              <a:t>Encrypt(data, encryption key) = encrypted data</a:t>
            </a:r>
          </a:p>
          <a:p>
            <a:pPr lvl="1"/>
            <a:r>
              <a:rPr lang="en-IN" dirty="0"/>
              <a:t>Decrypt(encrypted data, decryption key) = original data</a:t>
            </a:r>
          </a:p>
          <a:p>
            <a:pPr lvl="1"/>
            <a:r>
              <a:rPr lang="en-IN" dirty="0"/>
              <a:t>Without decryption key, the encrypted data is meaningless gibberish</a:t>
            </a:r>
          </a:p>
          <a:p>
            <a:r>
              <a:rPr lang="en-IN" dirty="0"/>
              <a:t>Symmetric Encryption</a:t>
            </a:r>
          </a:p>
          <a:p>
            <a:pPr lvl="1"/>
            <a:r>
              <a:rPr lang="en-IN" dirty="0"/>
              <a:t>Encryption key = decryption key; all authorized users know decryption key (a weakness).</a:t>
            </a:r>
          </a:p>
          <a:p>
            <a:pPr lvl="1"/>
            <a:r>
              <a:rPr lang="en-IN" dirty="0"/>
              <a:t>DES, used since 1977, has 56-bit key; AES has 128-bit  (optionally, 192-bit or 256-bit) key</a:t>
            </a:r>
          </a:p>
          <a:p>
            <a:r>
              <a:rPr lang="en-IN" dirty="0"/>
              <a:t>Public-Key Encryption - Each user has two keys:</a:t>
            </a:r>
          </a:p>
          <a:p>
            <a:pPr lvl="1"/>
            <a:r>
              <a:rPr lang="en-IN" dirty="0"/>
              <a:t>User’s public encryption key - Known to all</a:t>
            </a:r>
          </a:p>
          <a:p>
            <a:pPr lvl="1"/>
            <a:r>
              <a:rPr lang="en-IN" dirty="0"/>
              <a:t>Private decryption key - Known only to this user</a:t>
            </a:r>
          </a:p>
          <a:p>
            <a:pPr lvl="1"/>
            <a:r>
              <a:rPr lang="en-IN" dirty="0"/>
              <a:t>Used in RSA scheme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21</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3898222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Certifying Servers: SSL, SET</a:t>
            </a:r>
            <a:endParaRPr lang="en-IN" dirty="0"/>
          </a:p>
        </p:txBody>
      </p:sp>
      <p:sp>
        <p:nvSpPr>
          <p:cNvPr id="3" name="Content Placeholder 2"/>
          <p:cNvSpPr>
            <a:spLocks noGrp="1"/>
          </p:cNvSpPr>
          <p:nvPr>
            <p:ph idx="1"/>
          </p:nvPr>
        </p:nvSpPr>
        <p:spPr>
          <a:xfrm>
            <a:off x="838200" y="1456268"/>
            <a:ext cx="10515600" cy="4855632"/>
          </a:xfrm>
        </p:spPr>
        <p:txBody>
          <a:bodyPr>
            <a:normAutofit fontScale="85000" lnSpcReduction="20000"/>
          </a:bodyPr>
          <a:lstStyle/>
          <a:p>
            <a:r>
              <a:rPr lang="en-IN" dirty="0" smtClean="0"/>
              <a:t>Amazon </a:t>
            </a:r>
            <a:r>
              <a:rPr lang="en-IN" dirty="0"/>
              <a:t>distributes their public key, Sam’s </a:t>
            </a:r>
            <a:r>
              <a:rPr lang="en-IN" dirty="0" smtClean="0"/>
              <a:t>browser </a:t>
            </a:r>
            <a:r>
              <a:rPr lang="en-IN" dirty="0"/>
              <a:t>encrypt his order using it.</a:t>
            </a:r>
          </a:p>
          <a:p>
            <a:pPr lvl="1"/>
            <a:r>
              <a:rPr lang="en-IN" dirty="0"/>
              <a:t>So, only Amazon can decipher the order, since no one else has Amazon’s private key.</a:t>
            </a:r>
          </a:p>
          <a:p>
            <a:r>
              <a:rPr lang="en-IN" dirty="0"/>
              <a:t>But how </a:t>
            </a:r>
            <a:r>
              <a:rPr lang="en-IN" dirty="0" smtClean="0"/>
              <a:t>Sam </a:t>
            </a:r>
            <a:r>
              <a:rPr lang="en-IN" dirty="0"/>
              <a:t>(or his browser) </a:t>
            </a:r>
            <a:r>
              <a:rPr lang="en-IN" dirty="0" smtClean="0"/>
              <a:t>know </a:t>
            </a:r>
            <a:r>
              <a:rPr lang="en-IN" dirty="0"/>
              <a:t>the public key for Amazon is genuine? The SSL protocol covers this.</a:t>
            </a:r>
          </a:p>
          <a:p>
            <a:pPr lvl="1"/>
            <a:r>
              <a:rPr lang="en-IN" dirty="0"/>
              <a:t>Amazon </a:t>
            </a:r>
            <a:r>
              <a:rPr lang="en-IN" dirty="0" smtClean="0"/>
              <a:t>contracts, </a:t>
            </a:r>
            <a:r>
              <a:rPr lang="en-IN" dirty="0"/>
              <a:t>say, Verisign, to issue a certificate &lt;Verisign, Amazon, amazon.com, public-key&gt;</a:t>
            </a:r>
          </a:p>
          <a:p>
            <a:pPr lvl="1"/>
            <a:r>
              <a:rPr lang="en-IN" dirty="0"/>
              <a:t>C</a:t>
            </a:r>
            <a:r>
              <a:rPr lang="en-IN" dirty="0" smtClean="0"/>
              <a:t>ertificate stored </a:t>
            </a:r>
            <a:r>
              <a:rPr lang="en-IN" dirty="0"/>
              <a:t>in encrypted form, encrypted with Verisign’s private key, known only to Verisign</a:t>
            </a:r>
          </a:p>
          <a:p>
            <a:pPr lvl="1"/>
            <a:r>
              <a:rPr lang="en-IN" dirty="0"/>
              <a:t>Verisign’s public </a:t>
            </a:r>
            <a:r>
              <a:rPr lang="en-IN" dirty="0" smtClean="0"/>
              <a:t>key </a:t>
            </a:r>
            <a:r>
              <a:rPr lang="en-IN" dirty="0"/>
              <a:t>known to all browsers, which </a:t>
            </a:r>
            <a:r>
              <a:rPr lang="en-IN" dirty="0" smtClean="0"/>
              <a:t>can </a:t>
            </a:r>
            <a:r>
              <a:rPr lang="en-IN" dirty="0"/>
              <a:t>decrypt the certificate and obtain Amazon’s public key, and be confident that it is genuine.</a:t>
            </a:r>
          </a:p>
          <a:p>
            <a:pPr lvl="1"/>
            <a:r>
              <a:rPr lang="en-IN" dirty="0"/>
              <a:t>B</a:t>
            </a:r>
            <a:r>
              <a:rPr lang="en-IN" dirty="0" smtClean="0"/>
              <a:t>rowser </a:t>
            </a:r>
            <a:r>
              <a:rPr lang="en-IN" dirty="0"/>
              <a:t>then generates a temporary session key, encodes it using Amazon’s public key, and sends it to Amazon.  </a:t>
            </a:r>
          </a:p>
          <a:p>
            <a:pPr lvl="1"/>
            <a:r>
              <a:rPr lang="en-IN" dirty="0"/>
              <a:t>All subsequent </a:t>
            </a:r>
            <a:r>
              <a:rPr lang="en-IN" dirty="0" err="1"/>
              <a:t>msgs</a:t>
            </a:r>
            <a:r>
              <a:rPr lang="en-IN" dirty="0"/>
              <a:t> between the browser and Amazon are encoded using symmetric encryption (e.g., DES), which is more efficient than public-key encryption.</a:t>
            </a:r>
          </a:p>
          <a:p>
            <a:r>
              <a:rPr lang="en-IN" dirty="0"/>
              <a:t>What if Sam doesn’t trust Amazon with his credit card information?</a:t>
            </a:r>
          </a:p>
          <a:p>
            <a:pPr lvl="1"/>
            <a:r>
              <a:rPr lang="en-IN" dirty="0"/>
              <a:t>Secure Electronic Transaction protocol: 3-way communication between Amazon, Sam, and a trusted server, e.g., Visa</a:t>
            </a:r>
            <a:r>
              <a:rPr lang="en-IN" dirty="0" smtClean="0"/>
              <a:t>.</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22</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1958322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Authenticating Users</a:t>
            </a:r>
          </a:p>
        </p:txBody>
      </p:sp>
      <p:sp>
        <p:nvSpPr>
          <p:cNvPr id="3" name="Content Placeholder 2"/>
          <p:cNvSpPr>
            <a:spLocks noGrp="1"/>
          </p:cNvSpPr>
          <p:nvPr>
            <p:ph idx="1"/>
          </p:nvPr>
        </p:nvSpPr>
        <p:spPr/>
        <p:txBody>
          <a:bodyPr>
            <a:normAutofit fontScale="92500" lnSpcReduction="20000"/>
          </a:bodyPr>
          <a:lstStyle/>
          <a:p>
            <a:r>
              <a:rPr lang="en-IN" dirty="0"/>
              <a:t>Amazon can simply use password authentication, i.e., ask Sam to log into his Amazon account</a:t>
            </a:r>
          </a:p>
          <a:p>
            <a:pPr lvl="1"/>
            <a:r>
              <a:rPr lang="en-IN" dirty="0"/>
              <a:t>Done after SSL is used to establish a session key, so that the transmission of the password is secure!</a:t>
            </a:r>
          </a:p>
          <a:p>
            <a:pPr lvl="1"/>
            <a:r>
              <a:rPr lang="en-IN" dirty="0"/>
              <a:t>Amazon is still at risk if Sam’s card is stolen and his password is hacked.  Business risk …</a:t>
            </a:r>
          </a:p>
          <a:p>
            <a:r>
              <a:rPr lang="en-IN" dirty="0"/>
              <a:t>Digital Signatures: </a:t>
            </a:r>
          </a:p>
          <a:p>
            <a:pPr lvl="1"/>
            <a:r>
              <a:rPr lang="en-IN" dirty="0"/>
              <a:t>Sam encrypts the order using his private key, then encrypts the result using Amazon’s public key</a:t>
            </a:r>
          </a:p>
          <a:p>
            <a:pPr lvl="1"/>
            <a:r>
              <a:rPr lang="en-IN" dirty="0"/>
              <a:t>Amazon decrypts the </a:t>
            </a:r>
            <a:r>
              <a:rPr lang="en-IN" dirty="0" err="1"/>
              <a:t>msg</a:t>
            </a:r>
            <a:r>
              <a:rPr lang="en-IN" dirty="0"/>
              <a:t> with their private key, and then decrypts the result using Sam’s public key, which yields the original order!</a:t>
            </a:r>
          </a:p>
          <a:p>
            <a:pPr lvl="1"/>
            <a:r>
              <a:rPr lang="en-IN" dirty="0"/>
              <a:t>Exploits interchangeability of public/private keys for encryption/decryption</a:t>
            </a:r>
          </a:p>
          <a:p>
            <a:pPr lvl="1"/>
            <a:r>
              <a:rPr lang="en-IN" dirty="0"/>
              <a:t>Now, no one can forge Sam’s order, and Sam cannot claim that someone else forged the order.</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23</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1410415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r>
              <a:rPr lang="en-IN" dirty="0"/>
              <a:t>Three main security objectives: secrecy, integrity, availability</a:t>
            </a:r>
          </a:p>
          <a:p>
            <a:r>
              <a:rPr lang="en-IN" dirty="0"/>
              <a:t>DB admin is responsible for overall security.</a:t>
            </a:r>
          </a:p>
          <a:p>
            <a:r>
              <a:rPr lang="en-IN" dirty="0"/>
              <a:t>Designs security policy, maintains an audit trail, or history of users’ accesses to DB.</a:t>
            </a:r>
          </a:p>
          <a:p>
            <a:r>
              <a:rPr lang="en-IN" dirty="0"/>
              <a:t>Two main approaches to DBMS security: discretionary and mandatory access control</a:t>
            </a:r>
          </a:p>
          <a:p>
            <a:pPr lvl="1"/>
            <a:r>
              <a:rPr lang="en-IN" dirty="0"/>
              <a:t>Discretionary control based on notion of privileges</a:t>
            </a:r>
          </a:p>
          <a:p>
            <a:pPr lvl="1"/>
            <a:r>
              <a:rPr lang="en-IN" dirty="0"/>
              <a:t>Mandatory control based on notion of security classes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24</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400867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Plan</a:t>
            </a:r>
            <a:endParaRPr lang="en-IN" dirty="0"/>
          </a:p>
        </p:txBody>
      </p:sp>
      <p:sp>
        <p:nvSpPr>
          <p:cNvPr id="3" name="Content Placeholder 2"/>
          <p:cNvSpPr>
            <a:spLocks noGrp="1"/>
          </p:cNvSpPr>
          <p:nvPr>
            <p:ph idx="1"/>
          </p:nvPr>
        </p:nvSpPr>
        <p:spPr/>
        <p:txBody>
          <a:bodyPr/>
          <a:lstStyle/>
          <a:p>
            <a:r>
              <a:rPr lang="en-IN" dirty="0" smtClean="0"/>
              <a:t>Goals of database security</a:t>
            </a:r>
          </a:p>
          <a:p>
            <a:pPr lvl="1"/>
            <a:r>
              <a:rPr lang="en-IN" dirty="0" smtClean="0"/>
              <a:t>Security policy and security mechanism</a:t>
            </a:r>
          </a:p>
          <a:p>
            <a:pPr lvl="1"/>
            <a:r>
              <a:rPr lang="en-IN" dirty="0" smtClean="0"/>
              <a:t>Security Mechanism</a:t>
            </a:r>
          </a:p>
          <a:p>
            <a:pPr lvl="2"/>
            <a:r>
              <a:rPr lang="en-IN" dirty="0" smtClean="0"/>
              <a:t>Discretionary Access control and Mandatory Access Control</a:t>
            </a:r>
          </a:p>
          <a:p>
            <a:r>
              <a:rPr lang="en-IN" dirty="0" smtClean="0">
                <a:solidFill>
                  <a:schemeClr val="bg1">
                    <a:lumMod val="65000"/>
                  </a:schemeClr>
                </a:solidFill>
              </a:rPr>
              <a:t>Discretionary Access Control</a:t>
            </a:r>
          </a:p>
          <a:p>
            <a:pPr lvl="1"/>
            <a:r>
              <a:rPr lang="en-IN" dirty="0" smtClean="0">
                <a:solidFill>
                  <a:schemeClr val="bg1">
                    <a:lumMod val="65000"/>
                  </a:schemeClr>
                </a:solidFill>
              </a:rPr>
              <a:t>Access rights (GRANT command)</a:t>
            </a:r>
          </a:p>
          <a:p>
            <a:r>
              <a:rPr lang="en-IN" dirty="0" smtClean="0">
                <a:solidFill>
                  <a:schemeClr val="bg1">
                    <a:lumMod val="65000"/>
                  </a:schemeClr>
                </a:solidFill>
              </a:rPr>
              <a:t>Mandatory Access Control</a:t>
            </a:r>
          </a:p>
          <a:p>
            <a:pPr lvl="1"/>
            <a:r>
              <a:rPr lang="en-IN" dirty="0" smtClean="0">
                <a:solidFill>
                  <a:schemeClr val="bg1">
                    <a:lumMod val="65000"/>
                  </a:schemeClr>
                </a:solidFill>
              </a:rPr>
              <a:t>Bell-</a:t>
            </a:r>
            <a:r>
              <a:rPr lang="en-IN" dirty="0" err="1" smtClean="0">
                <a:solidFill>
                  <a:schemeClr val="bg1">
                    <a:lumMod val="65000"/>
                  </a:schemeClr>
                </a:solidFill>
              </a:rPr>
              <a:t>LaPadula</a:t>
            </a:r>
            <a:r>
              <a:rPr lang="en-IN" dirty="0" smtClean="0">
                <a:solidFill>
                  <a:schemeClr val="bg1">
                    <a:lumMod val="65000"/>
                  </a:schemeClr>
                </a:solidFill>
              </a:rPr>
              <a:t> Model</a:t>
            </a:r>
          </a:p>
          <a:p>
            <a:r>
              <a:rPr lang="en-IN" dirty="0">
                <a:solidFill>
                  <a:schemeClr val="bg1">
                    <a:lumMod val="65000"/>
                  </a:schemeClr>
                </a:solidFill>
              </a:rPr>
              <a:t>Internet Applications Security</a:t>
            </a:r>
          </a:p>
          <a:p>
            <a:endParaRPr lang="en-IN" dirty="0" smtClean="0">
              <a:solidFill>
                <a:schemeClr val="bg1">
                  <a:lumMod val="65000"/>
                </a:schemeClr>
              </a:solidFill>
            </a:endParaRPr>
          </a:p>
          <a:p>
            <a:pPr lvl="1"/>
            <a:endParaRPr lang="en-IN" dirty="0" smtClean="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305808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DB Security</a:t>
            </a:r>
            <a:endParaRPr lang="en-IN" dirty="0"/>
          </a:p>
        </p:txBody>
      </p:sp>
      <p:sp>
        <p:nvSpPr>
          <p:cNvPr id="3" name="Content Placeholder 2"/>
          <p:cNvSpPr>
            <a:spLocks noGrp="1"/>
          </p:cNvSpPr>
          <p:nvPr>
            <p:ph idx="1"/>
          </p:nvPr>
        </p:nvSpPr>
        <p:spPr>
          <a:xfrm>
            <a:off x="838200" y="1406769"/>
            <a:ext cx="10515600" cy="4770194"/>
          </a:xfrm>
        </p:spPr>
        <p:txBody>
          <a:bodyPr>
            <a:normAutofit/>
          </a:bodyPr>
          <a:lstStyle/>
          <a:p>
            <a:pPr marL="0" indent="0">
              <a:buNone/>
            </a:pPr>
            <a:r>
              <a:rPr lang="en-US" altLang="en-US" dirty="0"/>
              <a:t>Three main objectives of designing secure database application</a:t>
            </a:r>
          </a:p>
          <a:p>
            <a:r>
              <a:rPr lang="en-US" altLang="en-US" b="1" dirty="0" smtClean="0">
                <a:solidFill>
                  <a:schemeClr val="accent2"/>
                </a:solidFill>
              </a:rPr>
              <a:t>Secrecy</a:t>
            </a:r>
            <a:r>
              <a:rPr lang="en-US" altLang="en-US" dirty="0" smtClean="0">
                <a:solidFill>
                  <a:schemeClr val="accent2"/>
                </a:solidFill>
              </a:rPr>
              <a:t> </a:t>
            </a:r>
            <a:r>
              <a:rPr lang="en-US" altLang="en-US" dirty="0"/>
              <a:t>- Users should not be able to see things they are not supposed to</a:t>
            </a:r>
          </a:p>
          <a:p>
            <a:pPr lvl="1">
              <a:buSzPct val="75000"/>
            </a:pPr>
            <a:r>
              <a:rPr lang="en-US" altLang="en-US" dirty="0"/>
              <a:t>E.g., A student can’t see other students’ grades</a:t>
            </a:r>
          </a:p>
          <a:p>
            <a:r>
              <a:rPr lang="en-US" altLang="en-US" b="1" dirty="0">
                <a:solidFill>
                  <a:schemeClr val="accent2"/>
                </a:solidFill>
              </a:rPr>
              <a:t>Integrity</a:t>
            </a:r>
            <a:r>
              <a:rPr lang="en-US" altLang="en-US" dirty="0"/>
              <a:t> - Users should not be able to modify things they are not supposed to</a:t>
            </a:r>
          </a:p>
          <a:p>
            <a:pPr lvl="1">
              <a:buSzPct val="75000"/>
            </a:pPr>
            <a:r>
              <a:rPr lang="en-US" altLang="en-US" dirty="0"/>
              <a:t>E.g., Only instructors can assign grades</a:t>
            </a:r>
          </a:p>
          <a:p>
            <a:r>
              <a:rPr lang="en-US" altLang="en-US" b="1" dirty="0">
                <a:solidFill>
                  <a:schemeClr val="accent2"/>
                </a:solidFill>
              </a:rPr>
              <a:t>Availability</a:t>
            </a:r>
            <a:r>
              <a:rPr lang="en-US" altLang="en-US" dirty="0"/>
              <a:t> - Users should be able to see and modify things they are allowed </a:t>
            </a:r>
            <a:r>
              <a:rPr lang="en-US" altLang="en-US" dirty="0" smtClean="0"/>
              <a:t>to</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406471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Controls</a:t>
            </a:r>
            <a:endParaRPr lang="en-IN" dirty="0"/>
          </a:p>
        </p:txBody>
      </p:sp>
      <p:sp>
        <p:nvSpPr>
          <p:cNvPr id="3" name="Content Placeholder 2"/>
          <p:cNvSpPr>
            <a:spLocks noGrp="1"/>
          </p:cNvSpPr>
          <p:nvPr>
            <p:ph idx="1"/>
          </p:nvPr>
        </p:nvSpPr>
        <p:spPr>
          <a:xfrm>
            <a:off x="709108" y="1803400"/>
            <a:ext cx="10515600" cy="4351338"/>
          </a:xfrm>
        </p:spPr>
        <p:txBody>
          <a:bodyPr/>
          <a:lstStyle/>
          <a:p>
            <a:r>
              <a:rPr lang="en-US" altLang="en-US" dirty="0" smtClean="0"/>
              <a:t>Access control ensures that the right user has access to appropriate data</a:t>
            </a:r>
          </a:p>
          <a:p>
            <a:r>
              <a:rPr lang="en-US" altLang="en-US" dirty="0" smtClean="0"/>
              <a:t>A </a:t>
            </a:r>
            <a:r>
              <a:rPr lang="en-US" altLang="en-US" b="1" dirty="0">
                <a:solidFill>
                  <a:schemeClr val="accent2"/>
                </a:solidFill>
              </a:rPr>
              <a:t>security policy</a:t>
            </a:r>
            <a:r>
              <a:rPr lang="en-US" altLang="en-US" dirty="0"/>
              <a:t> specifies who is authorized to do what</a:t>
            </a:r>
          </a:p>
          <a:p>
            <a:r>
              <a:rPr lang="en-US" altLang="en-US" dirty="0"/>
              <a:t>A </a:t>
            </a:r>
            <a:r>
              <a:rPr lang="en-US" altLang="en-US" b="1" dirty="0">
                <a:solidFill>
                  <a:schemeClr val="accent2"/>
                </a:solidFill>
              </a:rPr>
              <a:t>security mechanism</a:t>
            </a:r>
            <a:r>
              <a:rPr lang="en-US" altLang="en-US" dirty="0"/>
              <a:t> allows us to enforce a chosen security policy.</a:t>
            </a:r>
          </a:p>
          <a:p>
            <a:r>
              <a:rPr lang="en-US" altLang="en-US" dirty="0"/>
              <a:t>Two main mechanisms at the DBMS level:</a:t>
            </a:r>
          </a:p>
          <a:p>
            <a:pPr lvl="1">
              <a:buSzPct val="75000"/>
            </a:pPr>
            <a:r>
              <a:rPr lang="en-US" altLang="en-US" b="1" dirty="0">
                <a:solidFill>
                  <a:schemeClr val="accent2"/>
                </a:solidFill>
              </a:rPr>
              <a:t>Discretionary</a:t>
            </a:r>
            <a:r>
              <a:rPr lang="en-US" altLang="en-US" dirty="0"/>
              <a:t> access control </a:t>
            </a:r>
            <a:r>
              <a:rPr lang="en-US" altLang="en-US" dirty="0" smtClean="0"/>
              <a:t>– privileges</a:t>
            </a:r>
          </a:p>
          <a:p>
            <a:pPr lvl="2">
              <a:buSzPct val="75000"/>
            </a:pPr>
            <a:r>
              <a:rPr lang="en-US" altLang="en-US" dirty="0" smtClean="0"/>
              <a:t>Privilege allow user to read/write/modify a data object</a:t>
            </a:r>
          </a:p>
          <a:p>
            <a:pPr lvl="2">
              <a:buSzPct val="75000"/>
            </a:pPr>
            <a:r>
              <a:rPr lang="en-US" altLang="en-US" dirty="0" smtClean="0"/>
              <a:t>User who creates the data object (Table) gets all applicable privileges on the object</a:t>
            </a:r>
            <a:endParaRPr lang="en-US" altLang="en-US" dirty="0"/>
          </a:p>
          <a:p>
            <a:pPr lvl="1">
              <a:buSzPct val="75000"/>
            </a:pPr>
            <a:r>
              <a:rPr lang="en-US" altLang="en-US" b="1" dirty="0">
                <a:solidFill>
                  <a:schemeClr val="accent2"/>
                </a:solidFill>
              </a:rPr>
              <a:t>Mandatory</a:t>
            </a:r>
            <a:r>
              <a:rPr lang="en-US" altLang="en-US" dirty="0"/>
              <a:t> access control – system </a:t>
            </a:r>
            <a:r>
              <a:rPr lang="en-US" altLang="en-US" dirty="0" smtClean="0"/>
              <a:t>wide policies </a:t>
            </a:r>
            <a:r>
              <a:rPr lang="en-US" altLang="en-US" dirty="0"/>
              <a:t>(</a:t>
            </a:r>
            <a:r>
              <a:rPr lang="en-US" altLang="en-US" b="1" dirty="0">
                <a:solidFill>
                  <a:schemeClr val="tx2"/>
                </a:solidFill>
                <a:latin typeface="Courier New" panose="02070309020205020404" pitchFamily="49" charset="0"/>
              </a:rPr>
              <a:t>root</a:t>
            </a:r>
            <a:r>
              <a:rPr lang="en-US" altLang="en-US" dirty="0" smtClean="0"/>
              <a:t>)</a:t>
            </a:r>
          </a:p>
          <a:p>
            <a:pPr lvl="2">
              <a:buSzPct val="75000"/>
            </a:pPr>
            <a:r>
              <a:rPr lang="en-US" altLang="en-US" dirty="0" smtClean="0"/>
              <a:t>DBMS determines whether a user can read/write a given object based on certain rules</a:t>
            </a:r>
          </a:p>
          <a:p>
            <a:pPr lvl="2">
              <a:buSzPct val="75000"/>
            </a:pPr>
            <a:endParaRPr lang="en-US" altLang="en-US"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335415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Plan</a:t>
            </a:r>
            <a:endParaRPr lang="en-IN" dirty="0"/>
          </a:p>
        </p:txBody>
      </p:sp>
      <p:sp>
        <p:nvSpPr>
          <p:cNvPr id="3" name="Content Placeholder 2"/>
          <p:cNvSpPr>
            <a:spLocks noGrp="1"/>
          </p:cNvSpPr>
          <p:nvPr>
            <p:ph idx="1"/>
          </p:nvPr>
        </p:nvSpPr>
        <p:spPr/>
        <p:txBody>
          <a:bodyPr/>
          <a:lstStyle/>
          <a:p>
            <a:r>
              <a:rPr lang="en-IN" dirty="0" smtClean="0">
                <a:solidFill>
                  <a:schemeClr val="accent6">
                    <a:lumMod val="75000"/>
                  </a:schemeClr>
                </a:solidFill>
              </a:rPr>
              <a:t>Goals of database security</a:t>
            </a:r>
          </a:p>
          <a:p>
            <a:pPr lvl="1"/>
            <a:r>
              <a:rPr lang="en-IN" dirty="0" smtClean="0">
                <a:solidFill>
                  <a:schemeClr val="accent6">
                    <a:lumMod val="75000"/>
                  </a:schemeClr>
                </a:solidFill>
              </a:rPr>
              <a:t>Security policy and security mechanism</a:t>
            </a:r>
          </a:p>
          <a:p>
            <a:pPr lvl="1"/>
            <a:r>
              <a:rPr lang="en-IN" dirty="0" smtClean="0">
                <a:solidFill>
                  <a:schemeClr val="accent6">
                    <a:lumMod val="75000"/>
                  </a:schemeClr>
                </a:solidFill>
              </a:rPr>
              <a:t>Security Mechanism</a:t>
            </a:r>
          </a:p>
          <a:p>
            <a:pPr lvl="2"/>
            <a:r>
              <a:rPr lang="en-IN" dirty="0" smtClean="0">
                <a:solidFill>
                  <a:schemeClr val="accent6">
                    <a:lumMod val="75000"/>
                  </a:schemeClr>
                </a:solidFill>
              </a:rPr>
              <a:t>Discretionary Access control and Mandatory Access Control</a:t>
            </a:r>
          </a:p>
          <a:p>
            <a:r>
              <a:rPr lang="en-IN" dirty="0" smtClean="0"/>
              <a:t>Discretionary Access Control</a:t>
            </a:r>
          </a:p>
          <a:p>
            <a:pPr lvl="1"/>
            <a:r>
              <a:rPr lang="en-IN" dirty="0" smtClean="0"/>
              <a:t>Access rights (GRANT command)</a:t>
            </a:r>
          </a:p>
          <a:p>
            <a:r>
              <a:rPr lang="en-IN" dirty="0" smtClean="0">
                <a:solidFill>
                  <a:schemeClr val="bg1">
                    <a:lumMod val="65000"/>
                  </a:schemeClr>
                </a:solidFill>
              </a:rPr>
              <a:t>Mandatory Access Control</a:t>
            </a:r>
          </a:p>
          <a:p>
            <a:pPr lvl="1"/>
            <a:r>
              <a:rPr lang="en-IN" dirty="0" smtClean="0">
                <a:solidFill>
                  <a:schemeClr val="bg1">
                    <a:lumMod val="65000"/>
                  </a:schemeClr>
                </a:solidFill>
              </a:rPr>
              <a:t>Bell-</a:t>
            </a:r>
            <a:r>
              <a:rPr lang="en-IN" dirty="0" err="1" smtClean="0">
                <a:solidFill>
                  <a:schemeClr val="bg1">
                    <a:lumMod val="65000"/>
                  </a:schemeClr>
                </a:solidFill>
              </a:rPr>
              <a:t>LaPadula</a:t>
            </a:r>
            <a:r>
              <a:rPr lang="en-IN" dirty="0" smtClean="0">
                <a:solidFill>
                  <a:schemeClr val="bg1">
                    <a:lumMod val="65000"/>
                  </a:schemeClr>
                </a:solidFill>
              </a:rPr>
              <a:t> Model</a:t>
            </a:r>
          </a:p>
          <a:p>
            <a:r>
              <a:rPr lang="en-IN" dirty="0">
                <a:solidFill>
                  <a:schemeClr val="bg1">
                    <a:lumMod val="65000"/>
                  </a:schemeClr>
                </a:solidFill>
              </a:rPr>
              <a:t>Internet Applications Security</a:t>
            </a:r>
          </a:p>
          <a:p>
            <a:pPr marL="0" indent="0">
              <a:buNone/>
            </a:pPr>
            <a:endParaRPr lang="en-IN" dirty="0" smtClean="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844863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Discretionary Access Control</a:t>
            </a:r>
            <a:endParaRPr lang="en-IN" dirty="0"/>
          </a:p>
        </p:txBody>
      </p:sp>
      <p:sp>
        <p:nvSpPr>
          <p:cNvPr id="3" name="Content Placeholder 2"/>
          <p:cNvSpPr>
            <a:spLocks noGrp="1"/>
          </p:cNvSpPr>
          <p:nvPr>
            <p:ph idx="1"/>
          </p:nvPr>
        </p:nvSpPr>
        <p:spPr/>
        <p:txBody>
          <a:bodyPr/>
          <a:lstStyle/>
          <a:p>
            <a:r>
              <a:rPr lang="en-IN" dirty="0"/>
              <a:t>Based on the concept of access rights or privileges for objects (tables and </a:t>
            </a:r>
            <a:r>
              <a:rPr lang="en-IN" dirty="0" smtClean="0"/>
              <a:t>views)</a:t>
            </a:r>
          </a:p>
          <a:p>
            <a:r>
              <a:rPr lang="en-IN" dirty="0" smtClean="0"/>
              <a:t>Include mechanisms </a:t>
            </a:r>
            <a:r>
              <a:rPr lang="en-IN" dirty="0"/>
              <a:t>for giving users privileges (and revoking privileges).</a:t>
            </a:r>
          </a:p>
          <a:p>
            <a:r>
              <a:rPr lang="en-IN" dirty="0"/>
              <a:t>Creator of a table or a view automatically gets all privileges on it.</a:t>
            </a:r>
          </a:p>
          <a:p>
            <a:pPr lvl="1"/>
            <a:r>
              <a:rPr lang="en-IN" dirty="0"/>
              <a:t>DMBS keeps track of who subsequently gains and loses privileges, and ensures that only requests from users who have the necessary privileges (at the time the request is issued) are allowed.</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2992104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GRANT Command</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smtClean="0"/>
          </a:p>
          <a:p>
            <a:endParaRPr lang="en-IN" dirty="0" smtClean="0"/>
          </a:p>
          <a:p>
            <a:r>
              <a:rPr lang="en-IN" sz="2600" dirty="0"/>
              <a:t>The following privileges can be specified:</a:t>
            </a:r>
          </a:p>
          <a:p>
            <a:pPr lvl="1"/>
            <a:r>
              <a:rPr lang="en-IN" dirty="0"/>
              <a:t>SELECT: Can read all columns (including those added later via ALTER TABLE command)</a:t>
            </a:r>
          </a:p>
          <a:p>
            <a:pPr lvl="1"/>
            <a:r>
              <a:rPr lang="en-IN" dirty="0"/>
              <a:t>INSERT(col-name): Can insert rows with non-null or non-default values in this column</a:t>
            </a:r>
          </a:p>
          <a:p>
            <a:pPr lvl="2"/>
            <a:r>
              <a:rPr lang="en-IN" dirty="0"/>
              <a:t>INSERT means same right with respect to all columns</a:t>
            </a:r>
          </a:p>
          <a:p>
            <a:pPr lvl="1"/>
            <a:r>
              <a:rPr lang="en-IN" dirty="0"/>
              <a:t>DELETE: Can delete rows</a:t>
            </a:r>
          </a:p>
          <a:p>
            <a:pPr lvl="1"/>
            <a:r>
              <a:rPr lang="en-IN" dirty="0"/>
              <a:t>REFERENCES (col-name): Can define foreign keys (in other tables) that refer to this column</a:t>
            </a:r>
          </a:p>
          <a:p>
            <a:r>
              <a:rPr lang="en-IN" sz="2600" dirty="0"/>
              <a:t>If a user has a privilege with the GRANT OPTION, can pass privilege on to other users (with or without passing on the GRANT OPTION)</a:t>
            </a:r>
          </a:p>
          <a:p>
            <a:r>
              <a:rPr lang="en-IN" sz="2600" dirty="0"/>
              <a:t>Only owner can execute CREATE, ALTER, and DROP</a:t>
            </a:r>
          </a:p>
          <a:p>
            <a:endParaRPr lang="en-IN" sz="2600" dirty="0"/>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
        <p:nvSpPr>
          <p:cNvPr id="6" name="Rectangle 4"/>
          <p:cNvSpPr>
            <a:spLocks noChangeArrowheads="1"/>
          </p:cNvSpPr>
          <p:nvPr/>
        </p:nvSpPr>
        <p:spPr bwMode="auto">
          <a:xfrm>
            <a:off x="1189673" y="1870075"/>
            <a:ext cx="8575675"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i="1">
                <a:solidFill>
                  <a:schemeClr val="tx1"/>
                </a:solidFill>
                <a:latin typeface="Times New Roman" panose="02020603050405020304" pitchFamily="18" charset="0"/>
              </a:defRPr>
            </a:lvl1pPr>
            <a:lvl2pPr marL="742950" indent="-285750">
              <a:defRPr sz="1600" i="1">
                <a:solidFill>
                  <a:schemeClr val="tx1"/>
                </a:solidFill>
                <a:latin typeface="Times New Roman" panose="02020603050405020304" pitchFamily="18" charset="0"/>
              </a:defRPr>
            </a:lvl2pPr>
            <a:lvl3pPr marL="1143000" indent="-228600">
              <a:defRPr sz="1600" i="1">
                <a:solidFill>
                  <a:schemeClr val="tx1"/>
                </a:solidFill>
                <a:latin typeface="Times New Roman" panose="02020603050405020304" pitchFamily="18" charset="0"/>
              </a:defRPr>
            </a:lvl3pPr>
            <a:lvl4pPr marL="1600200" indent="-228600">
              <a:defRPr sz="1600" i="1">
                <a:solidFill>
                  <a:schemeClr val="tx1"/>
                </a:solidFill>
                <a:latin typeface="Times New Roman" panose="02020603050405020304" pitchFamily="18" charset="0"/>
              </a:defRPr>
            </a:lvl4pPr>
            <a:lvl5pPr marL="2057400" indent="-228600">
              <a:defRPr sz="16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i="1">
                <a:solidFill>
                  <a:schemeClr val="tx1"/>
                </a:solidFill>
                <a:latin typeface="Times New Roman" panose="02020603050405020304" pitchFamily="18" charset="0"/>
              </a:defRPr>
            </a:lvl9pPr>
          </a:lstStyle>
          <a:p>
            <a:r>
              <a:rPr lang="en-US" altLang="en-US" sz="2000" b="1" i="0" dirty="0">
                <a:solidFill>
                  <a:schemeClr val="tx2"/>
                </a:solidFill>
                <a:latin typeface="Courier New" panose="02070309020205020404" pitchFamily="49" charset="0"/>
              </a:rPr>
              <a:t>GRANT </a:t>
            </a:r>
            <a:r>
              <a:rPr lang="en-US" altLang="en-US" sz="2000" b="1" i="0" dirty="0">
                <a:solidFill>
                  <a:srgbClr val="3399FF"/>
                </a:solidFill>
                <a:latin typeface="Courier New" panose="02070309020205020404" pitchFamily="49" charset="0"/>
              </a:rPr>
              <a:t>privileges</a:t>
            </a:r>
            <a:r>
              <a:rPr lang="en-US" altLang="en-US" sz="2000" b="1" i="0" dirty="0">
                <a:solidFill>
                  <a:schemeClr val="tx2"/>
                </a:solidFill>
                <a:latin typeface="Courier New" panose="02070309020205020404" pitchFamily="49" charset="0"/>
              </a:rPr>
              <a:t> ON object TO users [WITH GRANT OPTION]</a:t>
            </a:r>
          </a:p>
        </p:txBody>
      </p:sp>
    </p:spTree>
    <p:extLst>
      <p:ext uri="{BB962C8B-B14F-4D97-AF65-F5344CB8AC3E}">
        <p14:creationId xmlns:p14="http://schemas.microsoft.com/office/powerpoint/2010/main" val="115155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GRANT and REVOKE of Privileges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GRANT  INSERT, SELECT ON  </a:t>
            </a:r>
            <a:r>
              <a:rPr lang="en-IN" dirty="0" err="1" smtClean="0"/>
              <a:t>sailors.sailor</a:t>
            </a:r>
            <a:r>
              <a:rPr lang="en-IN" dirty="0" smtClean="0"/>
              <a:t>  </a:t>
            </a:r>
            <a:r>
              <a:rPr lang="en-IN" dirty="0"/>
              <a:t>TO  </a:t>
            </a:r>
            <a:r>
              <a:rPr lang="en-IN" dirty="0" err="1" smtClean="0"/>
              <a:t>ashok@localhost</a:t>
            </a:r>
            <a:r>
              <a:rPr lang="en-IN" dirty="0" smtClean="0"/>
              <a:t>;</a:t>
            </a:r>
            <a:endParaRPr lang="en-IN" dirty="0"/>
          </a:p>
          <a:p>
            <a:pPr lvl="1"/>
            <a:r>
              <a:rPr lang="en-IN" dirty="0" err="1" smtClean="0"/>
              <a:t>ashok</a:t>
            </a:r>
            <a:r>
              <a:rPr lang="en-IN" dirty="0" smtClean="0"/>
              <a:t> </a:t>
            </a:r>
            <a:r>
              <a:rPr lang="en-IN" dirty="0"/>
              <a:t>can query </a:t>
            </a:r>
            <a:r>
              <a:rPr lang="en-IN" dirty="0" smtClean="0"/>
              <a:t> the sailor table (in database sailors) </a:t>
            </a:r>
            <a:r>
              <a:rPr lang="en-IN" dirty="0"/>
              <a:t>or insert rows into it</a:t>
            </a:r>
          </a:p>
          <a:p>
            <a:r>
              <a:rPr lang="en-IN" dirty="0"/>
              <a:t>GRANT DELETE ON  </a:t>
            </a:r>
            <a:r>
              <a:rPr lang="en-IN" dirty="0" err="1" smtClean="0"/>
              <a:t>sailors.sailor</a:t>
            </a:r>
            <a:r>
              <a:rPr lang="en-IN" dirty="0" smtClean="0"/>
              <a:t>  </a:t>
            </a:r>
            <a:r>
              <a:rPr lang="en-IN" dirty="0"/>
              <a:t>TO  </a:t>
            </a:r>
            <a:r>
              <a:rPr lang="en-IN" dirty="0" err="1" smtClean="0"/>
              <a:t>test@localhost</a:t>
            </a:r>
            <a:r>
              <a:rPr lang="en-IN" dirty="0" smtClean="0"/>
              <a:t>  </a:t>
            </a:r>
            <a:r>
              <a:rPr lang="en-IN" dirty="0"/>
              <a:t>WITH GRANT OPTION</a:t>
            </a:r>
          </a:p>
          <a:p>
            <a:pPr lvl="1"/>
            <a:r>
              <a:rPr lang="en-IN" dirty="0" smtClean="0"/>
              <a:t>test </a:t>
            </a:r>
            <a:r>
              <a:rPr lang="en-IN" dirty="0"/>
              <a:t>can delete rows, and also authorize others to do so</a:t>
            </a:r>
          </a:p>
          <a:p>
            <a:r>
              <a:rPr lang="en-IN" dirty="0"/>
              <a:t>GRANT UPDATE (rating) ON  </a:t>
            </a:r>
            <a:r>
              <a:rPr lang="en-IN" dirty="0" err="1" smtClean="0"/>
              <a:t>sailors.sailor</a:t>
            </a:r>
            <a:r>
              <a:rPr lang="en-IN" dirty="0" smtClean="0"/>
              <a:t>  </a:t>
            </a:r>
            <a:r>
              <a:rPr lang="en-IN" dirty="0"/>
              <a:t>TO  </a:t>
            </a:r>
            <a:r>
              <a:rPr lang="en-IN" dirty="0" err="1" smtClean="0"/>
              <a:t>test@localhost</a:t>
            </a:r>
            <a:r>
              <a:rPr lang="en-IN" dirty="0" smtClean="0"/>
              <a:t>;</a:t>
            </a:r>
            <a:endParaRPr lang="en-IN" dirty="0"/>
          </a:p>
          <a:p>
            <a:pPr lvl="1"/>
            <a:r>
              <a:rPr lang="en-IN" dirty="0" smtClean="0"/>
              <a:t>test </a:t>
            </a:r>
            <a:r>
              <a:rPr lang="en-IN" dirty="0"/>
              <a:t>can update (only) the rating field of Sailors rows</a:t>
            </a:r>
          </a:p>
          <a:p>
            <a:r>
              <a:rPr lang="en-IN" dirty="0"/>
              <a:t>GRANT SELECT ON </a:t>
            </a:r>
            <a:r>
              <a:rPr lang="en-IN" dirty="0" err="1"/>
              <a:t>ActiveSailors</a:t>
            </a:r>
            <a:r>
              <a:rPr lang="en-IN" dirty="0"/>
              <a:t>  TO  </a:t>
            </a:r>
            <a:r>
              <a:rPr lang="en-IN" dirty="0" err="1" smtClean="0"/>
              <a:t>ashok@localhost</a:t>
            </a:r>
            <a:r>
              <a:rPr lang="en-IN" dirty="0" smtClean="0"/>
              <a:t>, </a:t>
            </a:r>
            <a:r>
              <a:rPr lang="en-IN" dirty="0" err="1" smtClean="0"/>
              <a:t>test@localhost</a:t>
            </a:r>
            <a:endParaRPr lang="en-IN" dirty="0"/>
          </a:p>
          <a:p>
            <a:pPr lvl="1"/>
            <a:r>
              <a:rPr lang="en-IN" dirty="0"/>
              <a:t>This does NOT allow the </a:t>
            </a:r>
            <a:r>
              <a:rPr lang="en-IN" dirty="0" err="1" smtClean="0"/>
              <a:t>ashok</a:t>
            </a:r>
            <a:r>
              <a:rPr lang="en-IN" dirty="0" smtClean="0"/>
              <a:t> and test to </a:t>
            </a:r>
            <a:r>
              <a:rPr lang="en-IN" dirty="0"/>
              <a:t>query Sailors directly!</a:t>
            </a:r>
          </a:p>
          <a:p>
            <a:r>
              <a:rPr lang="en-IN" dirty="0"/>
              <a:t>REVOKE  </a:t>
            </a:r>
          </a:p>
          <a:p>
            <a:pPr lvl="1"/>
            <a:r>
              <a:rPr lang="en-IN" dirty="0"/>
              <a:t>When a privilege is revoked from X, it is also revoked from all users who got it solely from X</a:t>
            </a:r>
          </a:p>
        </p:txBody>
      </p:sp>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smtClean="0"/>
              <a:t>MA 518: Database Management Systems</a:t>
            </a:r>
            <a:endParaRPr lang="en-IN" dirty="0"/>
          </a:p>
        </p:txBody>
      </p:sp>
    </p:spTree>
    <p:extLst>
      <p:ext uri="{BB962C8B-B14F-4D97-AF65-F5344CB8AC3E}">
        <p14:creationId xmlns:p14="http://schemas.microsoft.com/office/powerpoint/2010/main" val="453676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CD0784857D204FADBBCDC6481DFF13" ma:contentTypeVersion="10" ma:contentTypeDescription="Create a new document." ma:contentTypeScope="" ma:versionID="7cf02ebc009cede2e20c79887c133bbd">
  <xsd:schema xmlns:xsd="http://www.w3.org/2001/XMLSchema" xmlns:xs="http://www.w3.org/2001/XMLSchema" xmlns:p="http://schemas.microsoft.com/office/2006/metadata/properties" xmlns:ns2="362d7be3-209d-4ae5-945a-4a012edc8ddb" xmlns:ns3="f57e7745-8acd-416b-a653-0be3f1256422" targetNamespace="http://schemas.microsoft.com/office/2006/metadata/properties" ma:root="true" ma:fieldsID="4d2ca7dde9c0cb770d740ad695a83966" ns2:_="" ns3:_="">
    <xsd:import namespace="362d7be3-209d-4ae5-945a-4a012edc8ddb"/>
    <xsd:import namespace="f57e7745-8acd-416b-a653-0be3f12564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d7be3-209d-4ae5-945a-4a012edc8d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7e7745-8acd-416b-a653-0be3f12564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21B837-87EB-4DCB-9568-906E046A5368}"/>
</file>

<file path=customXml/itemProps2.xml><?xml version="1.0" encoding="utf-8"?>
<ds:datastoreItem xmlns:ds="http://schemas.openxmlformats.org/officeDocument/2006/customXml" ds:itemID="{9FA0F381-6DDD-4284-BB2F-1A5E65B71C1E}"/>
</file>

<file path=customXml/itemProps3.xml><?xml version="1.0" encoding="utf-8"?>
<ds:datastoreItem xmlns:ds="http://schemas.openxmlformats.org/officeDocument/2006/customXml" ds:itemID="{CB71E99C-6126-4BAA-8FD5-93764E599830}"/>
</file>

<file path=docProps/app.xml><?xml version="1.0" encoding="utf-8"?>
<Properties xmlns="http://schemas.openxmlformats.org/officeDocument/2006/extended-properties" xmlns:vt="http://schemas.openxmlformats.org/officeDocument/2006/docPropsVTypes">
  <TotalTime>17548</TotalTime>
  <Words>2218</Words>
  <Application>Microsoft Office PowerPoint</Application>
  <PresentationFormat>Widescreen</PresentationFormat>
  <Paragraphs>265</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Security and Authorization</vt:lpstr>
      <vt:lpstr>Lecture Plan</vt:lpstr>
      <vt:lpstr>Lecture Plan</vt:lpstr>
      <vt:lpstr>Introduction to DB Security</vt:lpstr>
      <vt:lpstr>Access Controls</vt:lpstr>
      <vt:lpstr>Lecture Plan</vt:lpstr>
      <vt:lpstr>Discretionary Access Control</vt:lpstr>
      <vt:lpstr>GRANT Command</vt:lpstr>
      <vt:lpstr>GRANT and REVOKE of Privileges</vt:lpstr>
      <vt:lpstr>Views</vt:lpstr>
      <vt:lpstr>GRANT/REVOKE on Views</vt:lpstr>
      <vt:lpstr>Lecture Plan</vt:lpstr>
      <vt:lpstr>Why Mandatory Access Control</vt:lpstr>
      <vt:lpstr>Mandatory Access Control</vt:lpstr>
      <vt:lpstr>Bell-LaPadula Model</vt:lpstr>
      <vt:lpstr>Mandatory Access Control: Intuition</vt:lpstr>
      <vt:lpstr>Multilevel Relations (1/2)</vt:lpstr>
      <vt:lpstr>Multilevel Relations (2/2)</vt:lpstr>
      <vt:lpstr>Lecture Plan</vt:lpstr>
      <vt:lpstr>Security for Internet applications</vt:lpstr>
      <vt:lpstr>Encryption</vt:lpstr>
      <vt:lpstr>Certifying Servers: SSL, SET</vt:lpstr>
      <vt:lpstr>Authenticating Users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Ashok Singh Sairam</cp:lastModifiedBy>
  <cp:revision>540</cp:revision>
  <dcterms:created xsi:type="dcterms:W3CDTF">2020-08-05T04:35:17Z</dcterms:created>
  <dcterms:modified xsi:type="dcterms:W3CDTF">2021-11-18T09:06:03Z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0x010100ABCD0784857D204FADBBCDC6481DFF13</vt:lpwstr>
  </property>
</Properties>
</file>