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sldIdLst>
    <p:sldId id="256" r:id="rId5"/>
    <p:sldId id="316" r:id="rId6"/>
    <p:sldId id="296" r:id="rId7"/>
    <p:sldId id="304" r:id="rId8"/>
    <p:sldId id="317" r:id="rId9"/>
    <p:sldId id="310" r:id="rId10"/>
    <p:sldId id="311" r:id="rId11"/>
    <p:sldId id="312" r:id="rId12"/>
    <p:sldId id="307" r:id="rId13"/>
    <p:sldId id="280" r:id="rId14"/>
    <p:sldId id="281" r:id="rId15"/>
    <p:sldId id="282" r:id="rId16"/>
    <p:sldId id="283" r:id="rId17"/>
    <p:sldId id="301" r:id="rId18"/>
    <p:sldId id="300" r:id="rId19"/>
    <p:sldId id="284" r:id="rId20"/>
    <p:sldId id="302" r:id="rId21"/>
    <p:sldId id="297" r:id="rId22"/>
    <p:sldId id="303" r:id="rId23"/>
    <p:sldId id="285" r:id="rId24"/>
    <p:sldId id="288" r:id="rId25"/>
    <p:sldId id="286" r:id="rId26"/>
    <p:sldId id="290" r:id="rId27"/>
    <p:sldId id="291" r:id="rId28"/>
    <p:sldId id="292" r:id="rId29"/>
    <p:sldId id="293" r:id="rId30"/>
    <p:sldId id="294" r:id="rId31"/>
    <p:sldId id="295" r:id="rId32"/>
    <p:sldId id="313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AEA11-DDD9-400E-84A2-93900A6FB95F}" v="4" dt="2021-08-19T13:13:40.882"/>
    <p1510:client id="{F77E3D5C-C746-4B6E-91E0-E9FDEB06DC72}" v="9" dt="2021-09-08T15:37:32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49" autoAdjust="0"/>
  </p:normalViewPr>
  <p:slideViewPr>
    <p:cSldViewPr snapToGrid="0">
      <p:cViewPr varScale="1">
        <p:scale>
          <a:sx n="72" d="100"/>
          <a:sy n="72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RAJENDRA KORE" userId="S::r.rajendra@iitg.ac.in::446fa8ab-ff40-440e-8af3-9c9567d3b3e3" providerId="AD" clId="Web-{E91AEA11-DDD9-400E-84A2-93900A6FB95F}"/>
    <pc:docChg chg="modSld">
      <pc:chgData name="RAM RAJENDRA KORE" userId="S::r.rajendra@iitg.ac.in::446fa8ab-ff40-440e-8af3-9c9567d3b3e3" providerId="AD" clId="Web-{E91AEA11-DDD9-400E-84A2-93900A6FB95F}" dt="2021-08-19T13:13:40.882" v="3" actId="1076"/>
      <pc:docMkLst>
        <pc:docMk/>
      </pc:docMkLst>
      <pc:sldChg chg="modSp">
        <pc:chgData name="RAM RAJENDRA KORE" userId="S::r.rajendra@iitg.ac.in::446fa8ab-ff40-440e-8af3-9c9567d3b3e3" providerId="AD" clId="Web-{E91AEA11-DDD9-400E-84A2-93900A6FB95F}" dt="2021-08-19T13:13:40.882" v="3" actId="1076"/>
        <pc:sldMkLst>
          <pc:docMk/>
          <pc:sldMk cId="1245817180" sldId="312"/>
        </pc:sldMkLst>
        <pc:picChg chg="mod">
          <ac:chgData name="RAM RAJENDRA KORE" userId="S::r.rajendra@iitg.ac.in::446fa8ab-ff40-440e-8af3-9c9567d3b3e3" providerId="AD" clId="Web-{E91AEA11-DDD9-400E-84A2-93900A6FB95F}" dt="2021-08-19T13:13:40.882" v="3" actId="1076"/>
          <ac:picMkLst>
            <pc:docMk/>
            <pc:sldMk cId="1245817180" sldId="312"/>
            <ac:picMk id="6" creationId="{00000000-0000-0000-0000-000000000000}"/>
          </ac:picMkLst>
        </pc:picChg>
      </pc:sldChg>
    </pc:docChg>
  </pc:docChgLst>
  <pc:docChgLst>
    <pc:chgData name="MUSKAN" userId="S::muskan2000@iitg.ac.in::b3f740cf-7234-4d0d-bc6b-2d07e195e0b9" providerId="AD" clId="Web-{F77E3D5C-C746-4B6E-91E0-E9FDEB06DC72}"/>
    <pc:docChg chg="modSld">
      <pc:chgData name="MUSKAN" userId="S::muskan2000@iitg.ac.in::b3f740cf-7234-4d0d-bc6b-2d07e195e0b9" providerId="AD" clId="Web-{F77E3D5C-C746-4B6E-91E0-E9FDEB06DC72}" dt="2021-09-08T15:37:31.958" v="5" actId="20577"/>
      <pc:docMkLst>
        <pc:docMk/>
      </pc:docMkLst>
      <pc:sldChg chg="modSp">
        <pc:chgData name="MUSKAN" userId="S::muskan2000@iitg.ac.in::b3f740cf-7234-4d0d-bc6b-2d07e195e0b9" providerId="AD" clId="Web-{F77E3D5C-C746-4B6E-91E0-E9FDEB06DC72}" dt="2021-09-08T15:37:31.958" v="5" actId="20577"/>
        <pc:sldMkLst>
          <pc:docMk/>
          <pc:sldMk cId="62833475" sldId="281"/>
        </pc:sldMkLst>
        <pc:spChg chg="mod">
          <ac:chgData name="MUSKAN" userId="S::muskan2000@iitg.ac.in::b3f740cf-7234-4d0d-bc6b-2d07e195e0b9" providerId="AD" clId="Web-{F77E3D5C-C746-4B6E-91E0-E9FDEB06DC72}" dt="2021-09-08T15:37:31.958" v="5" actId="20577"/>
          <ac:spMkLst>
            <pc:docMk/>
            <pc:sldMk cId="62833475" sldId="281"/>
            <ac:spMk id="3" creationId="{00000000-0000-0000-0000-000000000000}"/>
          </ac:spMkLst>
        </pc:spChg>
        <pc:grpChg chg="mod">
          <ac:chgData name="MUSKAN" userId="S::muskan2000@iitg.ac.in::b3f740cf-7234-4d0d-bc6b-2d07e195e0b9" providerId="AD" clId="Web-{F77E3D5C-C746-4B6E-91E0-E9FDEB06DC72}" dt="2021-09-08T15:37:18.692" v="3" actId="1076"/>
          <ac:grpSpMkLst>
            <pc:docMk/>
            <pc:sldMk cId="62833475" sldId="281"/>
            <ac:grpSpMk id="25" creationId="{00000000-0000-0000-0000-000000000000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BC38B-12A2-465C-BD6A-8C1A6253D2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09373-CBBB-40FD-9121-51A0F5613B5D}">
      <dgm:prSet phldrT="[Text]"/>
      <dgm:spPr/>
      <dgm:t>
        <a:bodyPr/>
        <a:lstStyle/>
        <a:p>
          <a:r>
            <a:rPr lang="en-US" dirty="0"/>
            <a:t>Thank You</a:t>
          </a:r>
        </a:p>
      </dgm:t>
    </dgm:pt>
    <dgm:pt modelId="{B2291E70-6A4A-41A2-9A08-BF5F7057C3F2}" type="parTrans" cxnId="{83323D62-C16F-4EEC-A55D-55344C3AB66C}">
      <dgm:prSet/>
      <dgm:spPr/>
      <dgm:t>
        <a:bodyPr/>
        <a:lstStyle/>
        <a:p>
          <a:endParaRPr lang="en-US"/>
        </a:p>
      </dgm:t>
    </dgm:pt>
    <dgm:pt modelId="{B675D367-6AF1-4CF4-AFD6-C2528515421F}" type="sibTrans" cxnId="{83323D62-C16F-4EEC-A55D-55344C3AB66C}">
      <dgm:prSet/>
      <dgm:spPr/>
      <dgm:t>
        <a:bodyPr/>
        <a:lstStyle/>
        <a:p>
          <a:endParaRPr lang="en-US"/>
        </a:p>
      </dgm:t>
    </dgm:pt>
    <dgm:pt modelId="{848F76BF-CE1B-40E0-9576-996A43510C93}" type="pres">
      <dgm:prSet presAssocID="{3DBBC38B-12A2-465C-BD6A-8C1A6253D2E3}" presName="diagram" presStyleCnt="0">
        <dgm:presLayoutVars>
          <dgm:dir/>
          <dgm:resizeHandles val="exact"/>
        </dgm:presLayoutVars>
      </dgm:prSet>
      <dgm:spPr/>
    </dgm:pt>
    <dgm:pt modelId="{2BE04C40-C52B-4B39-9872-992120AC9679}" type="pres">
      <dgm:prSet presAssocID="{16209373-CBBB-40FD-9121-51A0F5613B5D}" presName="node" presStyleLbl="node1" presStyleIdx="0" presStyleCnt="1" custScaleX="145042" custScaleY="133605">
        <dgm:presLayoutVars>
          <dgm:bulletEnabled val="1"/>
        </dgm:presLayoutVars>
      </dgm:prSet>
      <dgm:spPr/>
    </dgm:pt>
  </dgm:ptLst>
  <dgm:cxnLst>
    <dgm:cxn modelId="{83323D62-C16F-4EEC-A55D-55344C3AB66C}" srcId="{3DBBC38B-12A2-465C-BD6A-8C1A6253D2E3}" destId="{16209373-CBBB-40FD-9121-51A0F5613B5D}" srcOrd="0" destOrd="0" parTransId="{B2291E70-6A4A-41A2-9A08-BF5F7057C3F2}" sibTransId="{B675D367-6AF1-4CF4-AFD6-C2528515421F}"/>
    <dgm:cxn modelId="{28C6674A-58FF-49C4-AC59-BAC6044D8CC6}" type="presOf" srcId="{3DBBC38B-12A2-465C-BD6A-8C1A6253D2E3}" destId="{848F76BF-CE1B-40E0-9576-996A43510C93}" srcOrd="0" destOrd="0" presId="urn:microsoft.com/office/officeart/2005/8/layout/default"/>
    <dgm:cxn modelId="{84A7C47F-0D94-4361-A53C-37900CFE50C2}" type="presOf" srcId="{16209373-CBBB-40FD-9121-51A0F5613B5D}" destId="{2BE04C40-C52B-4B39-9872-992120AC9679}" srcOrd="0" destOrd="0" presId="urn:microsoft.com/office/officeart/2005/8/layout/default"/>
    <dgm:cxn modelId="{7394CD5F-63FE-4F9A-B0A6-5961324E2EB8}" type="presParOf" srcId="{848F76BF-CE1B-40E0-9576-996A43510C93}" destId="{2BE04C40-C52B-4B39-9872-992120AC967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04C40-C52B-4B39-9872-992120AC9679}">
      <dsp:nvSpPr>
        <dsp:cNvPr id="0" name=""/>
        <dsp:cNvSpPr/>
      </dsp:nvSpPr>
      <dsp:spPr>
        <a:xfrm>
          <a:off x="17" y="4"/>
          <a:ext cx="10515564" cy="581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Thank You</a:t>
          </a:r>
        </a:p>
      </dsp:txBody>
      <dsp:txXfrm>
        <a:off x="17" y="4"/>
        <a:ext cx="10515564" cy="581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82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2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085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4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727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86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10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8194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299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90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96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9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00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441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80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426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773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74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61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4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87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350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4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7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35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Internet Applications</a:t>
            </a:r>
            <a:br>
              <a:rPr lang="en-IN" dirty="0"/>
            </a:br>
            <a:endParaRPr lang="en-IN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Single-Tier Architecture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383119" cy="435133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Client, server and database all reside in the same machine</a:t>
            </a:r>
          </a:p>
          <a:p>
            <a:pPr lvl="1"/>
            <a:r>
              <a:rPr lang="en-US" altLang="en-US" dirty="0"/>
              <a:t>User access the database through terminals</a:t>
            </a:r>
          </a:p>
          <a:p>
            <a:r>
              <a:rPr lang="en-US" altLang="en-US" sz="2400" dirty="0"/>
              <a:t>Advantages:</a:t>
            </a:r>
          </a:p>
          <a:p>
            <a:pPr lvl="1"/>
            <a:r>
              <a:rPr lang="en-US" altLang="en-US" dirty="0"/>
              <a:t>Easy maintenance and administration</a:t>
            </a:r>
          </a:p>
          <a:p>
            <a:r>
              <a:rPr lang="en-US" altLang="en-US" sz="2400" dirty="0"/>
              <a:t>Disadvantages:</a:t>
            </a:r>
          </a:p>
          <a:p>
            <a:pPr lvl="1"/>
            <a:r>
              <a:rPr lang="en-US" altLang="en-US" dirty="0"/>
              <a:t>Users need to login in to the machine to access the database</a:t>
            </a:r>
          </a:p>
          <a:p>
            <a:pPr lvl="1"/>
            <a:r>
              <a:rPr lang="en-US" altLang="en-US" dirty="0"/>
              <a:t>Centralized computation of all of them is too much for a central system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7672552" y="1825625"/>
            <a:ext cx="3266739" cy="3870981"/>
          </a:xfrm>
          <a:prstGeom prst="rect">
            <a:avLst/>
          </a:prstGeom>
          <a:solidFill>
            <a:srgbClr val="E7E7E7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8019393" y="3289738"/>
            <a:ext cx="3689131" cy="704193"/>
            <a:chOff x="3991" y="1818"/>
            <a:chExt cx="1572" cy="291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991" y="1818"/>
              <a:ext cx="1104" cy="25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010" y="1818"/>
              <a:ext cx="15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 dirty="0">
                  <a:solidFill>
                    <a:schemeClr val="bg1"/>
                  </a:solidFill>
                  <a:latin typeface="Tahoma" panose="020B0604030504040204" pitchFamily="34" charset="0"/>
                </a:rPr>
                <a:t>Application Logic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8322164" y="2399535"/>
            <a:ext cx="1752600" cy="461963"/>
            <a:chOff x="3979" y="989"/>
            <a:chExt cx="1104" cy="291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979" y="996"/>
              <a:ext cx="1104" cy="25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233" y="989"/>
              <a:ext cx="5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 dirty="0">
                  <a:solidFill>
                    <a:schemeClr val="bg1"/>
                  </a:solidFill>
                  <a:latin typeface="Tahoma" panose="020B0604030504040204" pitchFamily="34" charset="0"/>
                </a:rPr>
                <a:t>Client</a:t>
              </a:r>
            </a:p>
          </p:txBody>
        </p:sp>
      </p:grp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8489070" y="4256690"/>
            <a:ext cx="1874130" cy="1084195"/>
          </a:xfrm>
          <a:prstGeom prst="can">
            <a:avLst>
              <a:gd name="adj" fmla="val 25000"/>
            </a:avLst>
          </a:prstGeom>
          <a:solidFill>
            <a:srgbClr val="BD29E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0" i="0" dirty="0">
                <a:solidFill>
                  <a:schemeClr val="bg1"/>
                </a:solidFill>
                <a:latin typeface="Tahoma" panose="020B0604030504040204" pitchFamily="34" charset="0"/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261050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Client-Server Architecture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400" dirty="0"/>
              <a:t>Work division: </a:t>
            </a:r>
            <a:r>
              <a:rPr lang="en-US" altLang="en-US" sz="2400" b="1"/>
              <a:t>Thin client</a:t>
            </a:r>
            <a:endParaRPr lang="en-US" altLang="en-US" sz="2400" b="1" dirty="0"/>
          </a:p>
          <a:p>
            <a:pPr lvl="1"/>
            <a:r>
              <a:rPr lang="en-US" altLang="en-US" dirty="0"/>
              <a:t>Client implements only the graphical user interface</a:t>
            </a:r>
          </a:p>
          <a:p>
            <a:pPr lvl="1"/>
            <a:r>
              <a:rPr lang="en-US" altLang="en-US" dirty="0"/>
              <a:t>Server implements business logic and data management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1352391" y="3379239"/>
            <a:ext cx="8407401" cy="1720851"/>
            <a:chOff x="-1461" y="2472"/>
            <a:chExt cx="5296" cy="1084"/>
          </a:xfrm>
        </p:grpSpPr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2030" y="2472"/>
              <a:ext cx="1805" cy="1050"/>
              <a:chOff x="1898" y="2586"/>
              <a:chExt cx="1805" cy="1050"/>
            </a:xfrm>
          </p:grpSpPr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898" y="2586"/>
                <a:ext cx="1805" cy="1050"/>
              </a:xfrm>
              <a:prstGeom prst="rect">
                <a:avLst/>
              </a:prstGeom>
              <a:solidFill>
                <a:srgbClr val="E7E7E7"/>
              </a:solidFill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38" name="Group 5"/>
              <p:cNvGrpSpPr>
                <a:grpSpLocks/>
              </p:cNvGrpSpPr>
              <p:nvPr/>
            </p:nvGrpSpPr>
            <p:grpSpPr bwMode="auto">
              <a:xfrm>
                <a:off x="1946" y="2614"/>
                <a:ext cx="1591" cy="291"/>
                <a:chOff x="5342" y="1564"/>
                <a:chExt cx="1591" cy="291"/>
              </a:xfrm>
            </p:grpSpPr>
            <p:sp>
              <p:nvSpPr>
                <p:cNvPr id="40" name="Rectangle 6"/>
                <p:cNvSpPr>
                  <a:spLocks noChangeArrowheads="1"/>
                </p:cNvSpPr>
                <p:nvPr/>
              </p:nvSpPr>
              <p:spPr bwMode="auto">
                <a:xfrm>
                  <a:off x="5342" y="1585"/>
                  <a:ext cx="1591" cy="258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4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342" y="1564"/>
                  <a:ext cx="155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 dirty="0">
                      <a:solidFill>
                        <a:schemeClr val="bg1"/>
                      </a:solidFill>
                      <a:latin typeface="Tahoma" panose="020B0604030504040204" pitchFamily="34" charset="0"/>
                    </a:rPr>
                    <a:t>Application Logic</a:t>
                  </a:r>
                </a:p>
              </p:txBody>
            </p:sp>
          </p:grpSp>
          <p:sp>
            <p:nvSpPr>
              <p:cNvPr id="39" name="AutoShape 11"/>
              <p:cNvSpPr>
                <a:spLocks noChangeArrowheads="1"/>
              </p:cNvSpPr>
              <p:nvPr/>
            </p:nvSpPr>
            <p:spPr bwMode="auto">
              <a:xfrm>
                <a:off x="2329" y="3130"/>
                <a:ext cx="816" cy="372"/>
              </a:xfrm>
              <a:prstGeom prst="can">
                <a:avLst>
                  <a:gd name="adj" fmla="val 25000"/>
                </a:avLst>
              </a:prstGeom>
              <a:solidFill>
                <a:srgbClr val="BD29E5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0" i="0" dirty="0">
                    <a:solidFill>
                      <a:schemeClr val="bg1"/>
                    </a:solidFill>
                    <a:latin typeface="Tahoma" panose="020B0604030504040204" pitchFamily="34" charset="0"/>
                  </a:rPr>
                  <a:t>DBMS</a:t>
                </a:r>
              </a:p>
            </p:txBody>
          </p:sp>
        </p:grpSp>
        <p:grpSp>
          <p:nvGrpSpPr>
            <p:cNvPr id="27" name="Group 12"/>
            <p:cNvGrpSpPr>
              <a:grpSpLocks/>
            </p:cNvGrpSpPr>
            <p:nvPr/>
          </p:nvGrpSpPr>
          <p:grpSpPr bwMode="auto">
            <a:xfrm>
              <a:off x="-1461" y="2539"/>
              <a:ext cx="1104" cy="291"/>
              <a:chOff x="-987" y="1039"/>
              <a:chExt cx="1104" cy="291"/>
            </a:xfrm>
          </p:grpSpPr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-987" y="1068"/>
                <a:ext cx="1104" cy="258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6" name="Text Box 14"/>
              <p:cNvSpPr txBox="1">
                <a:spLocks noChangeArrowheads="1"/>
              </p:cNvSpPr>
              <p:nvPr/>
            </p:nvSpPr>
            <p:spPr bwMode="auto">
              <a:xfrm>
                <a:off x="-665" y="1039"/>
                <a:ext cx="59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 dirty="0">
                    <a:solidFill>
                      <a:schemeClr val="bg1"/>
                    </a:solidFill>
                    <a:latin typeface="Tahoma" panose="020B0604030504040204" pitchFamily="34" charset="0"/>
                  </a:rPr>
                  <a:t>Client</a:t>
                </a:r>
              </a:p>
            </p:txBody>
          </p:sp>
        </p:grp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313" y="2512"/>
              <a:ext cx="827" cy="10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0" i="0" dirty="0">
                  <a:solidFill>
                    <a:schemeClr val="tx2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-380" y="2713"/>
              <a:ext cx="693" cy="2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1140" y="3016"/>
              <a:ext cx="8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1985277" y="4236765"/>
            <a:ext cx="560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solidFill>
                  <a:schemeClr val="tx2"/>
                </a:solidFill>
                <a:latin typeface="Bitstream Vera Sans" pitchFamily="34" charset="0"/>
              </a:rPr>
              <a:t>. . .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352391" y="4895303"/>
            <a:ext cx="1752600" cy="4095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1863566" y="4849265"/>
            <a:ext cx="946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i="0" dirty="0">
                <a:solidFill>
                  <a:schemeClr val="bg1"/>
                </a:solidFill>
                <a:latin typeface="Tahoma" panose="020B0604030504040204" pitchFamily="34" charset="0"/>
              </a:rPr>
              <a:t>Client</a:t>
            </a:r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 flipV="1">
            <a:off x="3104991" y="4674641"/>
            <a:ext cx="1117600" cy="44132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Client-Server Architecture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Work division: </a:t>
            </a:r>
            <a:r>
              <a:rPr lang="en-US" altLang="en-US" sz="2400" b="1" dirty="0"/>
              <a:t>Thick client</a:t>
            </a:r>
          </a:p>
          <a:p>
            <a:pPr lvl="1"/>
            <a:r>
              <a:rPr lang="en-US" altLang="en-US" dirty="0"/>
              <a:t>Client implements both the graphical user interface and the business logic</a:t>
            </a:r>
          </a:p>
          <a:p>
            <a:pPr lvl="1"/>
            <a:r>
              <a:rPr lang="en-US" altLang="en-US" dirty="0"/>
              <a:t>Server implements data management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1211103" y="3343523"/>
            <a:ext cx="9096377" cy="1735140"/>
            <a:chOff x="-1550" y="2462"/>
            <a:chExt cx="5730" cy="1093"/>
          </a:xfrm>
        </p:grpSpPr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-1550" y="2500"/>
              <a:ext cx="5730" cy="1050"/>
              <a:chOff x="-1682" y="2614"/>
              <a:chExt cx="5730" cy="1050"/>
            </a:xfrm>
          </p:grpSpPr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2243" y="2614"/>
                <a:ext cx="1805" cy="1050"/>
              </a:xfrm>
              <a:prstGeom prst="rect">
                <a:avLst/>
              </a:prstGeom>
              <a:solidFill>
                <a:srgbClr val="E7E7E7"/>
              </a:solidFill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38" name="Group 5"/>
              <p:cNvGrpSpPr>
                <a:grpSpLocks/>
              </p:cNvGrpSpPr>
              <p:nvPr/>
            </p:nvGrpSpPr>
            <p:grpSpPr bwMode="auto">
              <a:xfrm>
                <a:off x="-1682" y="2819"/>
                <a:ext cx="1642" cy="306"/>
                <a:chOff x="1714" y="1769"/>
                <a:chExt cx="1642" cy="306"/>
              </a:xfrm>
            </p:grpSpPr>
            <p:sp>
              <p:nvSpPr>
                <p:cNvPr id="40" name="Rectangle 6"/>
                <p:cNvSpPr>
                  <a:spLocks noChangeArrowheads="1"/>
                </p:cNvSpPr>
                <p:nvPr/>
              </p:nvSpPr>
              <p:spPr bwMode="auto">
                <a:xfrm>
                  <a:off x="1714" y="1817"/>
                  <a:ext cx="1591" cy="258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4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03" y="1769"/>
                  <a:ext cx="155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 dirty="0">
                      <a:solidFill>
                        <a:schemeClr val="bg1"/>
                      </a:solidFill>
                      <a:latin typeface="Tahoma" panose="020B0604030504040204" pitchFamily="34" charset="0"/>
                    </a:rPr>
                    <a:t>Application Logic</a:t>
                  </a:r>
                </a:p>
              </p:txBody>
            </p:sp>
          </p:grpSp>
          <p:sp>
            <p:nvSpPr>
              <p:cNvPr id="39" name="AutoShape 11"/>
              <p:cNvSpPr>
                <a:spLocks noChangeArrowheads="1"/>
              </p:cNvSpPr>
              <p:nvPr/>
            </p:nvSpPr>
            <p:spPr bwMode="auto">
              <a:xfrm>
                <a:off x="2738" y="2863"/>
                <a:ext cx="940" cy="521"/>
              </a:xfrm>
              <a:prstGeom prst="can">
                <a:avLst>
                  <a:gd name="adj" fmla="val 25000"/>
                </a:avLst>
              </a:prstGeom>
              <a:solidFill>
                <a:srgbClr val="BD29E5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0" i="0" dirty="0">
                    <a:solidFill>
                      <a:schemeClr val="bg1"/>
                    </a:solidFill>
                    <a:latin typeface="Tahoma" panose="020B0604030504040204" pitchFamily="34" charset="0"/>
                  </a:rPr>
                  <a:t>DBMS</a:t>
                </a:r>
              </a:p>
            </p:txBody>
          </p:sp>
        </p:grpSp>
        <p:grpSp>
          <p:nvGrpSpPr>
            <p:cNvPr id="27" name="Group 12"/>
            <p:cNvGrpSpPr>
              <a:grpSpLocks/>
            </p:cNvGrpSpPr>
            <p:nvPr/>
          </p:nvGrpSpPr>
          <p:grpSpPr bwMode="auto">
            <a:xfrm>
              <a:off x="-1550" y="2462"/>
              <a:ext cx="1591" cy="293"/>
              <a:chOff x="-1076" y="962"/>
              <a:chExt cx="1591" cy="293"/>
            </a:xfrm>
          </p:grpSpPr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-1076" y="997"/>
                <a:ext cx="1591" cy="258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6" name="Text Box 14"/>
              <p:cNvSpPr txBox="1">
                <a:spLocks noChangeArrowheads="1"/>
              </p:cNvSpPr>
              <p:nvPr/>
            </p:nvSpPr>
            <p:spPr bwMode="auto">
              <a:xfrm>
                <a:off x="-665" y="962"/>
                <a:ext cx="59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 dirty="0">
                    <a:solidFill>
                      <a:schemeClr val="bg1"/>
                    </a:solidFill>
                    <a:latin typeface="Tahoma" panose="020B0604030504040204" pitchFamily="34" charset="0"/>
                  </a:rPr>
                  <a:t>Client</a:t>
                </a:r>
              </a:p>
            </p:txBody>
          </p:sp>
        </p:grp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885" y="2511"/>
              <a:ext cx="839" cy="10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0" i="0" dirty="0">
                  <a:solidFill>
                    <a:schemeClr val="tx2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1" y="2753"/>
              <a:ext cx="834" cy="24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1724" y="3009"/>
              <a:ext cx="6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1985277" y="4236765"/>
            <a:ext cx="560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solidFill>
                  <a:schemeClr val="tx2"/>
                </a:solidFill>
                <a:latin typeface="Bitstream Vera Sans" pitchFamily="34" charset="0"/>
              </a:rPr>
              <a:t>. . .</a:t>
            </a:r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 flipV="1">
            <a:off x="3736816" y="4621462"/>
            <a:ext cx="1339850" cy="59702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195343" y="5166566"/>
            <a:ext cx="2525713" cy="409576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1195343" y="4760166"/>
            <a:ext cx="2525713" cy="4095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294591" y="5100882"/>
            <a:ext cx="2465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i="0" dirty="0">
                <a:solidFill>
                  <a:schemeClr val="bg1"/>
                </a:solidFill>
                <a:latin typeface="Tahoma" panose="020B0604030504040204" pitchFamily="34" charset="0"/>
              </a:rPr>
              <a:t>Application Logic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1805766" y="4715119"/>
            <a:ext cx="946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i="0" dirty="0">
                <a:solidFill>
                  <a:schemeClr val="bg1"/>
                </a:solidFill>
                <a:latin typeface="Tahoma" panose="020B0604030504040204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5481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Thick client disadvantage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Disadvantages</a:t>
            </a:r>
            <a:r>
              <a:rPr lang="en-US" altLang="en-US" dirty="0"/>
              <a:t> of </a:t>
            </a:r>
            <a:r>
              <a:rPr lang="en-US" altLang="en-US" b="1" dirty="0"/>
              <a:t>thick clients:</a:t>
            </a:r>
          </a:p>
          <a:p>
            <a:pPr lvl="1"/>
            <a:r>
              <a:rPr lang="en-US" altLang="en-US" b="1" dirty="0"/>
              <a:t>No central </a:t>
            </a:r>
            <a:r>
              <a:rPr lang="en-US" altLang="en-US" dirty="0"/>
              <a:t>place to update the business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44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Thick client disadvantage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Disadvantages</a:t>
            </a:r>
            <a:r>
              <a:rPr lang="en-US" altLang="en-US" dirty="0"/>
              <a:t> of </a:t>
            </a:r>
            <a:r>
              <a:rPr lang="en-US" altLang="en-US" b="1" dirty="0"/>
              <a:t>thick clients:</a:t>
            </a:r>
          </a:p>
          <a:p>
            <a:pPr lvl="1"/>
            <a:r>
              <a:rPr lang="en-US" altLang="en-US" b="1" dirty="0"/>
              <a:t>No central </a:t>
            </a:r>
            <a:r>
              <a:rPr lang="en-US" altLang="en-US" dirty="0"/>
              <a:t>place to update the business logic</a:t>
            </a:r>
          </a:p>
          <a:p>
            <a:pPr lvl="1"/>
            <a:r>
              <a:rPr lang="en-US" altLang="en-US" dirty="0"/>
              <a:t>Security issues: Server needs to trust clients</a:t>
            </a:r>
          </a:p>
          <a:p>
            <a:pPr lvl="2"/>
            <a:r>
              <a:rPr lang="en-US" altLang="en-US" b="1" dirty="0"/>
              <a:t>Access control</a:t>
            </a:r>
            <a:r>
              <a:rPr lang="en-US" altLang="en-US" dirty="0"/>
              <a:t> and authentication needs to be </a:t>
            </a:r>
            <a:r>
              <a:rPr lang="en-US" altLang="en-US" b="1" dirty="0"/>
              <a:t>managed at the server</a:t>
            </a:r>
          </a:p>
          <a:p>
            <a:pPr lvl="2"/>
            <a:r>
              <a:rPr lang="en-US" altLang="en-US" dirty="0"/>
              <a:t>Clients need to leave server database in consistent state</a:t>
            </a:r>
          </a:p>
          <a:p>
            <a:pPr lvl="2"/>
            <a:r>
              <a:rPr lang="en-US" altLang="en-US" dirty="0"/>
              <a:t>One possibility: Encapsulate all database access into </a:t>
            </a:r>
            <a:r>
              <a:rPr lang="en-US" altLang="en-US" b="1" dirty="0"/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19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Thick client disadvantage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Disadvantages</a:t>
            </a:r>
            <a:r>
              <a:rPr lang="en-US" altLang="en-US" dirty="0"/>
              <a:t> of </a:t>
            </a:r>
            <a:r>
              <a:rPr lang="en-US" altLang="en-US" b="1" dirty="0"/>
              <a:t>thick clients:</a:t>
            </a:r>
          </a:p>
          <a:p>
            <a:pPr lvl="1"/>
            <a:r>
              <a:rPr lang="en-US" altLang="en-US" b="1" dirty="0"/>
              <a:t>No central </a:t>
            </a:r>
            <a:r>
              <a:rPr lang="en-US" altLang="en-US" dirty="0"/>
              <a:t>place to update the business logic</a:t>
            </a:r>
          </a:p>
          <a:p>
            <a:pPr lvl="1"/>
            <a:r>
              <a:rPr lang="en-US" altLang="en-US" dirty="0"/>
              <a:t>Security issues: Server needs to trust clients</a:t>
            </a:r>
          </a:p>
          <a:p>
            <a:pPr lvl="2"/>
            <a:r>
              <a:rPr lang="en-US" altLang="en-US" b="1" dirty="0"/>
              <a:t>Access control</a:t>
            </a:r>
            <a:r>
              <a:rPr lang="en-US" altLang="en-US" dirty="0"/>
              <a:t> and authentication needs to be </a:t>
            </a:r>
            <a:r>
              <a:rPr lang="en-US" altLang="en-US" b="1" dirty="0"/>
              <a:t>managed at the server</a:t>
            </a:r>
          </a:p>
          <a:p>
            <a:pPr lvl="2"/>
            <a:r>
              <a:rPr lang="en-US" altLang="en-US" dirty="0"/>
              <a:t>Clients need to leave server database in consistent state</a:t>
            </a:r>
          </a:p>
          <a:p>
            <a:pPr lvl="2"/>
            <a:r>
              <a:rPr lang="en-US" altLang="en-US" dirty="0"/>
              <a:t>One possibility: Encapsulate all database access into </a:t>
            </a:r>
            <a:r>
              <a:rPr lang="en-US" altLang="en-US" b="1" dirty="0"/>
              <a:t>stored procedures</a:t>
            </a:r>
          </a:p>
          <a:p>
            <a:pPr lvl="1"/>
            <a:r>
              <a:rPr lang="en-US" altLang="en-US" b="1" dirty="0"/>
              <a:t>Does not scale</a:t>
            </a:r>
            <a:r>
              <a:rPr lang="en-US" altLang="en-US" dirty="0"/>
              <a:t> to more than several 100s of clients</a:t>
            </a:r>
          </a:p>
          <a:p>
            <a:pPr lvl="2"/>
            <a:r>
              <a:rPr lang="en-US" altLang="en-US" dirty="0"/>
              <a:t>Large data transfer between server and client</a:t>
            </a:r>
          </a:p>
          <a:p>
            <a:pPr lvl="2"/>
            <a:r>
              <a:rPr lang="en-US" altLang="en-US" dirty="0"/>
              <a:t>More than one server creates a problem: x clients, y servers: </a:t>
            </a:r>
            <a:r>
              <a:rPr lang="en-US" altLang="en-US" b="1" dirty="0"/>
              <a:t>x </a:t>
            </a:r>
            <a:r>
              <a:rPr lang="en-US" altLang="en-US" sz="2400" b="1" baseline="-10000" dirty="0">
                <a:latin typeface="Times New Roman" panose="02020603050405020304" pitchFamily="18" charset="0"/>
              </a:rPr>
              <a:t>*</a:t>
            </a:r>
            <a:r>
              <a:rPr lang="en-US" altLang="en-US" b="1" dirty="0"/>
              <a:t> y</a:t>
            </a:r>
            <a:r>
              <a:rPr lang="en-US" altLang="en-US" dirty="0"/>
              <a:t> connections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07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presentation-tier (web browser), the application logic and the data management are all separated</a:t>
            </a:r>
          </a:p>
          <a:p>
            <a:pPr lvl="1"/>
            <a:r>
              <a:rPr lang="en-IN" dirty="0"/>
              <a:t>They can essentially reside in separate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352391" y="3485600"/>
            <a:ext cx="9975851" cy="1703388"/>
            <a:chOff x="-1461" y="2539"/>
            <a:chExt cx="6284" cy="1073"/>
          </a:xfrm>
        </p:grpSpPr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1270" y="2769"/>
              <a:ext cx="3553" cy="700"/>
              <a:chOff x="1138" y="2883"/>
              <a:chExt cx="3553" cy="700"/>
            </a:xfrm>
          </p:grpSpPr>
          <p:grpSp>
            <p:nvGrpSpPr>
              <p:cNvPr id="15" name="Group 5"/>
              <p:cNvGrpSpPr>
                <a:grpSpLocks/>
              </p:cNvGrpSpPr>
              <p:nvPr/>
            </p:nvGrpSpPr>
            <p:grpSpPr bwMode="auto">
              <a:xfrm>
                <a:off x="1138" y="2883"/>
                <a:ext cx="1177" cy="700"/>
                <a:chOff x="4534" y="1833"/>
                <a:chExt cx="1177" cy="700"/>
              </a:xfrm>
            </p:grpSpPr>
            <p:sp>
              <p:nvSpPr>
                <p:cNvPr id="17" name="Rectangle 6"/>
                <p:cNvSpPr>
                  <a:spLocks noChangeArrowheads="1"/>
                </p:cNvSpPr>
                <p:nvPr/>
              </p:nvSpPr>
              <p:spPr bwMode="auto">
                <a:xfrm>
                  <a:off x="4534" y="1833"/>
                  <a:ext cx="1177" cy="700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1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598" y="1890"/>
                  <a:ext cx="1050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 dirty="0">
                      <a:solidFill>
                        <a:schemeClr val="bg1"/>
                      </a:solidFill>
                      <a:latin typeface="Tahoma" panose="020B0604030504040204" pitchFamily="34" charset="0"/>
                    </a:rPr>
                    <a:t>Application</a:t>
                  </a:r>
                </a:p>
                <a:p>
                  <a:r>
                    <a:rPr lang="en-US" altLang="en-US" sz="2400" b="0" i="0" dirty="0">
                      <a:solidFill>
                        <a:schemeClr val="bg1"/>
                      </a:solidFill>
                      <a:latin typeface="Tahoma" panose="020B0604030504040204" pitchFamily="34" charset="0"/>
                    </a:rPr>
                    <a:t> Logic</a:t>
                  </a:r>
                </a:p>
              </p:txBody>
            </p:sp>
          </p:grpSp>
          <p:sp>
            <p:nvSpPr>
              <p:cNvPr id="16" name="AutoShape 11"/>
              <p:cNvSpPr>
                <a:spLocks noChangeArrowheads="1"/>
              </p:cNvSpPr>
              <p:nvPr/>
            </p:nvSpPr>
            <p:spPr bwMode="auto">
              <a:xfrm>
                <a:off x="3875" y="3016"/>
                <a:ext cx="816" cy="372"/>
              </a:xfrm>
              <a:prstGeom prst="can">
                <a:avLst>
                  <a:gd name="adj" fmla="val 25000"/>
                </a:avLst>
              </a:prstGeom>
              <a:solidFill>
                <a:srgbClr val="BD29E5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0" i="0" dirty="0">
                    <a:solidFill>
                      <a:schemeClr val="bg1"/>
                    </a:solidFill>
                    <a:latin typeface="Tahoma" panose="020B0604030504040204" pitchFamily="34" charset="0"/>
                  </a:rPr>
                  <a:t>DBMS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-1461" y="2539"/>
              <a:ext cx="1104" cy="291"/>
              <a:chOff x="-987" y="1039"/>
              <a:chExt cx="1104" cy="291"/>
            </a:xfrm>
          </p:grpSpPr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-987" y="1068"/>
                <a:ext cx="1104" cy="258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-665" y="1039"/>
                <a:ext cx="59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 dirty="0">
                    <a:solidFill>
                      <a:schemeClr val="bg1"/>
                    </a:solidFill>
                    <a:latin typeface="Tahoma" panose="020B0604030504040204" pitchFamily="34" charset="0"/>
                  </a:rPr>
                  <a:t>Client</a:t>
                </a:r>
              </a:p>
            </p:txBody>
          </p:sp>
        </p:grp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74" y="2568"/>
              <a:ext cx="827" cy="10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0" i="0" dirty="0">
                  <a:solidFill>
                    <a:schemeClr val="tx2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-380" y="2713"/>
              <a:ext cx="483" cy="19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 flipV="1">
              <a:off x="901" y="3096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1985277" y="4236765"/>
            <a:ext cx="560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solidFill>
                  <a:schemeClr val="tx2"/>
                </a:solidFill>
                <a:latin typeface="Bitstream Vera Sans" pitchFamily="34" charset="0"/>
              </a:rPr>
              <a:t>. . .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352391" y="4895303"/>
            <a:ext cx="1752600" cy="4095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863566" y="4849265"/>
            <a:ext cx="946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i="0" dirty="0">
                <a:solidFill>
                  <a:schemeClr val="bg1"/>
                </a:solidFill>
                <a:latin typeface="Tahoma" panose="020B0604030504040204" pitchFamily="34" charset="0"/>
              </a:rPr>
              <a:t>Client</a:t>
            </a: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V="1">
            <a:off x="3104990" y="4715916"/>
            <a:ext cx="730091" cy="40004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8156238" y="3578938"/>
            <a:ext cx="1312863" cy="16573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0" i="0" dirty="0">
                <a:solidFill>
                  <a:schemeClr val="tx2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V="1">
            <a:off x="9469100" y="4417138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flipV="1">
            <a:off x="7579975" y="4369838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1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presentation-tier (web browser), the application logic and the data management are all separated</a:t>
            </a:r>
          </a:p>
          <a:p>
            <a:pPr lvl="1"/>
            <a:r>
              <a:rPr lang="en-IN" dirty="0"/>
              <a:t>They can essentially reside in separate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352391" y="3485600"/>
            <a:ext cx="9975851" cy="1703388"/>
            <a:chOff x="-1461" y="2539"/>
            <a:chExt cx="6284" cy="1073"/>
          </a:xfrm>
        </p:grpSpPr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1270" y="2769"/>
              <a:ext cx="3553" cy="700"/>
              <a:chOff x="1138" y="2883"/>
              <a:chExt cx="3553" cy="700"/>
            </a:xfrm>
          </p:grpSpPr>
          <p:grpSp>
            <p:nvGrpSpPr>
              <p:cNvPr id="15" name="Group 5"/>
              <p:cNvGrpSpPr>
                <a:grpSpLocks/>
              </p:cNvGrpSpPr>
              <p:nvPr/>
            </p:nvGrpSpPr>
            <p:grpSpPr bwMode="auto">
              <a:xfrm>
                <a:off x="1138" y="2883"/>
                <a:ext cx="1177" cy="700"/>
                <a:chOff x="4534" y="1833"/>
                <a:chExt cx="1177" cy="700"/>
              </a:xfrm>
            </p:grpSpPr>
            <p:sp>
              <p:nvSpPr>
                <p:cNvPr id="17" name="Rectangle 6"/>
                <p:cNvSpPr>
                  <a:spLocks noChangeArrowheads="1"/>
                </p:cNvSpPr>
                <p:nvPr/>
              </p:nvSpPr>
              <p:spPr bwMode="auto">
                <a:xfrm>
                  <a:off x="4534" y="1833"/>
                  <a:ext cx="1177" cy="700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1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598" y="1890"/>
                  <a:ext cx="1050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 dirty="0">
                      <a:solidFill>
                        <a:schemeClr val="bg1"/>
                      </a:solidFill>
                      <a:latin typeface="Tahoma" panose="020B0604030504040204" pitchFamily="34" charset="0"/>
                    </a:rPr>
                    <a:t>Application</a:t>
                  </a:r>
                </a:p>
                <a:p>
                  <a:r>
                    <a:rPr lang="en-US" altLang="en-US" sz="2400" b="0" i="0" dirty="0">
                      <a:solidFill>
                        <a:schemeClr val="bg1"/>
                      </a:solidFill>
                      <a:latin typeface="Tahoma" panose="020B0604030504040204" pitchFamily="34" charset="0"/>
                    </a:rPr>
                    <a:t> Logic</a:t>
                  </a:r>
                </a:p>
              </p:txBody>
            </p:sp>
          </p:grpSp>
          <p:sp>
            <p:nvSpPr>
              <p:cNvPr id="16" name="AutoShape 11"/>
              <p:cNvSpPr>
                <a:spLocks noChangeArrowheads="1"/>
              </p:cNvSpPr>
              <p:nvPr/>
            </p:nvSpPr>
            <p:spPr bwMode="auto">
              <a:xfrm>
                <a:off x="3875" y="3016"/>
                <a:ext cx="816" cy="372"/>
              </a:xfrm>
              <a:prstGeom prst="can">
                <a:avLst>
                  <a:gd name="adj" fmla="val 25000"/>
                </a:avLst>
              </a:prstGeom>
              <a:solidFill>
                <a:srgbClr val="BD29E5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0" i="0" dirty="0">
                    <a:solidFill>
                      <a:schemeClr val="bg1"/>
                    </a:solidFill>
                    <a:latin typeface="Tahoma" panose="020B0604030504040204" pitchFamily="34" charset="0"/>
                  </a:rPr>
                  <a:t>DBMS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-1461" y="2539"/>
              <a:ext cx="1104" cy="291"/>
              <a:chOff x="-987" y="1039"/>
              <a:chExt cx="1104" cy="291"/>
            </a:xfrm>
          </p:grpSpPr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-987" y="1068"/>
                <a:ext cx="1104" cy="258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-665" y="1039"/>
                <a:ext cx="59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 dirty="0">
                    <a:solidFill>
                      <a:schemeClr val="bg1"/>
                    </a:solidFill>
                    <a:latin typeface="Tahoma" panose="020B0604030504040204" pitchFamily="34" charset="0"/>
                  </a:rPr>
                  <a:t>Client</a:t>
                </a:r>
              </a:p>
            </p:txBody>
          </p:sp>
        </p:grp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74" y="2568"/>
              <a:ext cx="827" cy="10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0" i="0" dirty="0">
                  <a:solidFill>
                    <a:schemeClr val="tx2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-380" y="2713"/>
              <a:ext cx="483" cy="19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 flipV="1">
              <a:off x="901" y="3096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1985277" y="4236765"/>
            <a:ext cx="560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solidFill>
                  <a:schemeClr val="tx2"/>
                </a:solidFill>
                <a:latin typeface="Bitstream Vera Sans" pitchFamily="34" charset="0"/>
              </a:rPr>
              <a:t>. . .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352391" y="4895303"/>
            <a:ext cx="1752600" cy="4095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863566" y="4849265"/>
            <a:ext cx="946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i="0" dirty="0">
                <a:solidFill>
                  <a:schemeClr val="bg1"/>
                </a:solidFill>
                <a:latin typeface="Tahoma" panose="020B0604030504040204" pitchFamily="34" charset="0"/>
              </a:rPr>
              <a:t>Client</a:t>
            </a: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V="1">
            <a:off x="3104990" y="4715916"/>
            <a:ext cx="730091" cy="40004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8156238" y="3578938"/>
            <a:ext cx="1312863" cy="16573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0" i="0" dirty="0">
                <a:solidFill>
                  <a:schemeClr val="tx2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V="1">
            <a:off x="9469100" y="4417138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flipV="1">
            <a:off x="7579975" y="4369838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Oval Callout 27"/>
          <p:cNvSpPr/>
          <p:nvPr/>
        </p:nvSpPr>
        <p:spPr>
          <a:xfrm>
            <a:off x="2895600" y="5311228"/>
            <a:ext cx="1550035" cy="865735"/>
          </a:xfrm>
          <a:prstGeom prst="wedgeEllipseCallout">
            <a:avLst>
              <a:gd name="adj1" fmla="val -70440"/>
              <a:gd name="adj2" fmla="val -491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346578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Advantages of the Three-Tier Architecture (1)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Heterogeneous systems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Tiers can be independently maintained, modified, and replaced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Thin clients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Only presentation layer at clients (web browsers)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Integrated data access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Several database systems can be handled transparently at the middle tier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Central management of connection</a:t>
            </a:r>
          </a:p>
        </p:txBody>
      </p:sp>
    </p:spTree>
    <p:extLst>
      <p:ext uri="{BB962C8B-B14F-4D97-AF65-F5344CB8AC3E}">
        <p14:creationId xmlns:p14="http://schemas.microsoft.com/office/powerpoint/2010/main" val="573547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Advantages of the Three-Tier Architecture (2)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Replication at middle tier permits scalability of business logic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Software development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Code for business logic is centralized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Interaction between tiers through well-defined APIs: Can reuse standard components at each tier</a:t>
            </a:r>
          </a:p>
        </p:txBody>
      </p:sp>
    </p:spTree>
    <p:extLst>
      <p:ext uri="{BB962C8B-B14F-4D97-AF65-F5344CB8AC3E}">
        <p14:creationId xmlns:p14="http://schemas.microsoft.com/office/powerpoint/2010/main" val="93480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Functional components of Internet Application</a:t>
            </a:r>
          </a:p>
          <a:p>
            <a:r>
              <a:rPr lang="en-IN" dirty="0"/>
              <a:t>Application Architecture</a:t>
            </a:r>
          </a:p>
          <a:p>
            <a:pPr lvl="1"/>
            <a:r>
              <a:rPr lang="en-IN" dirty="0"/>
              <a:t>Service Oriented Architecture</a:t>
            </a:r>
          </a:p>
          <a:p>
            <a:pPr lvl="1"/>
            <a:r>
              <a:rPr lang="en-IN" dirty="0"/>
              <a:t>Client-Server Architecture</a:t>
            </a:r>
          </a:p>
          <a:p>
            <a:r>
              <a:rPr lang="en-IN" dirty="0"/>
              <a:t>Client Server Architecture</a:t>
            </a:r>
          </a:p>
          <a:p>
            <a:pPr lvl="1"/>
            <a:r>
              <a:rPr lang="en-IN" dirty="0"/>
              <a:t>1-tier vs 2-tier vs 3-tier</a:t>
            </a:r>
          </a:p>
          <a:p>
            <a:r>
              <a:rPr lang="en-IN" dirty="0"/>
              <a:t> Practical 3-tier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695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Three-Tier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6771" y="2558297"/>
            <a:ext cx="1713584" cy="275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34" y="2653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8705" y="2552280"/>
            <a:ext cx="3022143" cy="2753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234" y="2616140"/>
            <a:ext cx="192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01798" y="2552281"/>
            <a:ext cx="2625970" cy="2753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5405" y="2591561"/>
            <a:ext cx="234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5887" y="2853732"/>
            <a:ext cx="512466" cy="57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865567" y="3268472"/>
            <a:ext cx="994787" cy="109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832643" y="3355723"/>
            <a:ext cx="109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Parse</a:t>
            </a:r>
          </a:p>
          <a:p>
            <a:r>
              <a:rPr lang="en-IN" b="1" dirty="0"/>
              <a:t>Response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5673508" y="3255038"/>
            <a:ext cx="1242395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agnetic Disk 15"/>
          <p:cNvSpPr/>
          <p:nvPr/>
        </p:nvSpPr>
        <p:spPr>
          <a:xfrm>
            <a:off x="5699884" y="4057458"/>
            <a:ext cx="1212383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887516" y="3191393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Static</a:t>
            </a:r>
          </a:p>
          <a:p>
            <a:r>
              <a:rPr lang="en-IN" b="1" dirty="0"/>
              <a:t>Files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87515" y="4041914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PHP</a:t>
            </a:r>
          </a:p>
          <a:p>
            <a:r>
              <a:rPr lang="en-IN" b="1" dirty="0"/>
              <a:t>Code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24823" y="3206972"/>
            <a:ext cx="994787" cy="1411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9283755" y="337232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MySQL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10303556" y="3200906"/>
            <a:ext cx="1065544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4476917" y="3144773"/>
            <a:ext cx="1131875" cy="1431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551442" y="3467764"/>
            <a:ext cx="10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Apache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68970" y="3326008"/>
            <a:ext cx="13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63915" y="3002842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</a:t>
            </a:r>
          </a:p>
          <a:p>
            <a:r>
              <a:rPr lang="en-IN" dirty="0"/>
              <a:t>Request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902346" y="4221141"/>
            <a:ext cx="1332000" cy="1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6315" y="387872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</a:t>
            </a:r>
          </a:p>
          <a:p>
            <a:r>
              <a:rPr lang="en-IN" dirty="0"/>
              <a:t>Response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244256" y="3432287"/>
            <a:ext cx="1620000" cy="15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53228" y="3117113"/>
            <a:ext cx="150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Database</a:t>
            </a:r>
          </a:p>
          <a:p>
            <a:pPr algn="ctr"/>
            <a:r>
              <a:rPr lang="en-IN" dirty="0"/>
              <a:t>(SQL)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297818" y="4358340"/>
            <a:ext cx="1548000" cy="15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90768" y="4021074"/>
            <a:ext cx="105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</a:t>
            </a:r>
          </a:p>
          <a:p>
            <a:r>
              <a:rPr lang="en-IN" dirty="0"/>
              <a:t>Data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01918" y="3224524"/>
            <a:ext cx="551694" cy="1320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504337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- </a:t>
            </a:r>
            <a:r>
              <a:rPr lang="en-US" altLang="en-US" u="sng" dirty="0"/>
              <a:t>H</a:t>
            </a:r>
            <a:r>
              <a:rPr lang="en-US" altLang="en-US" dirty="0"/>
              <a:t>yper</a:t>
            </a:r>
            <a:r>
              <a:rPr lang="en-US" altLang="en-US" u="sng" dirty="0"/>
              <a:t>t</a:t>
            </a:r>
            <a:r>
              <a:rPr lang="en-US" altLang="en-US" dirty="0"/>
              <a:t>ext </a:t>
            </a:r>
            <a:r>
              <a:rPr lang="en-US" altLang="en-US" u="sng" dirty="0"/>
              <a:t>T</a:t>
            </a:r>
            <a:r>
              <a:rPr lang="en-US" altLang="en-US" dirty="0"/>
              <a:t>ransfer </a:t>
            </a:r>
            <a:r>
              <a:rPr lang="en-US" altLang="en-US" u="sng" dirty="0"/>
              <a:t>P</a:t>
            </a:r>
            <a:r>
              <a:rPr lang="en-US" altLang="en-US" dirty="0"/>
              <a:t>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Bef>
                <a:spcPts val="3500"/>
              </a:spcBef>
            </a:pPr>
            <a:r>
              <a:rPr lang="en-US" altLang="en-US" dirty="0"/>
              <a:t>The dominant Application Layer Protocol on the Internet</a:t>
            </a:r>
          </a:p>
          <a:p>
            <a:pPr marL="609600" indent="-609600">
              <a:spcBef>
                <a:spcPts val="3500"/>
              </a:spcBef>
            </a:pPr>
            <a:r>
              <a:rPr lang="en-US" altLang="en-US" dirty="0"/>
              <a:t>Invented for the Web - to retrieve HTML,  Images, Documents, etc.</a:t>
            </a:r>
          </a:p>
          <a:p>
            <a:pPr marL="609600" indent="-609600">
              <a:spcBef>
                <a:spcPts val="3500"/>
              </a:spcBef>
            </a:pPr>
            <a:r>
              <a:rPr lang="en-US" altLang="en-US" dirty="0"/>
              <a:t>Extended to handle data in addition to documents - RSS, Web Services, etc.</a:t>
            </a:r>
          </a:p>
          <a:p>
            <a:pPr marL="609600" indent="-609600">
              <a:spcBef>
                <a:spcPts val="3500"/>
              </a:spcBef>
            </a:pPr>
            <a:r>
              <a:rPr lang="en-US" altLang="en-US" dirty="0"/>
              <a:t>Basic Concept:  Make a connection - Request a document - Retrieve the document - Close the connection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56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Uniform Resource Identifiers (URI)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Uniform naming schema to identify </a:t>
            </a:r>
            <a:r>
              <a:rPr lang="en-US" altLang="en-US" b="1" dirty="0"/>
              <a:t>resources</a:t>
            </a:r>
            <a:r>
              <a:rPr lang="en-US" altLang="en-US" dirty="0"/>
              <a:t> on the Internet</a:t>
            </a:r>
          </a:p>
          <a:p>
            <a:r>
              <a:rPr lang="en-US" altLang="en-US" dirty="0"/>
              <a:t>A resource can be anything:</a:t>
            </a:r>
          </a:p>
          <a:p>
            <a:pPr lvl="1"/>
            <a:r>
              <a:rPr lang="en-US" altLang="en-US" sz="2800" dirty="0"/>
              <a:t>index.html</a:t>
            </a:r>
          </a:p>
          <a:p>
            <a:pPr lvl="1"/>
            <a:r>
              <a:rPr lang="en-US" altLang="en-US" sz="2800" dirty="0"/>
              <a:t>mysong.mp3</a:t>
            </a:r>
          </a:p>
          <a:p>
            <a:pPr lvl="1"/>
            <a:r>
              <a:rPr lang="en-US" altLang="en-US" sz="2800" dirty="0"/>
              <a:t>picture.jpg</a:t>
            </a:r>
          </a:p>
          <a:p>
            <a:r>
              <a:rPr lang="en-US" altLang="en-US" dirty="0"/>
              <a:t>It has three parts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IN" dirty="0">
                <a:solidFill>
                  <a:srgbClr val="C00000"/>
                </a:solidFill>
              </a:rPr>
              <a:t>www.iitg.ac.in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/ashok/MA518/index.php</a:t>
            </a:r>
          </a:p>
          <a:p>
            <a:endParaRPr lang="en-US" altLang="en-US" sz="2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69730" y="5227840"/>
            <a:ext cx="623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Protocol</a:t>
            </a:r>
            <a:r>
              <a:rPr lang="en-IN" sz="2400" dirty="0"/>
              <a:t> 	</a:t>
            </a:r>
            <a:r>
              <a:rPr lang="en-IN" sz="2400" b="1" dirty="0">
                <a:solidFill>
                  <a:srgbClr val="C00000"/>
                </a:solidFill>
              </a:rPr>
              <a:t>Host</a:t>
            </a:r>
            <a:r>
              <a:rPr lang="en-IN" sz="2400" dirty="0"/>
              <a:t> 			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</a:rPr>
              <a:t>document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81094" y="4573925"/>
            <a:ext cx="0" cy="1215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48061" y="4720665"/>
            <a:ext cx="0" cy="1215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390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3713"/>
            <a:ext cx="10515600" cy="4351338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9153" y="3077736"/>
            <a:ext cx="10734647" cy="3234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62562" tIns="81281" rIns="162562" bIns="81281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300" dirty="0">
                <a:solidFill>
                  <a:srgbClr val="0000FF"/>
                </a:solidFill>
                <a:ea typeface="MS PGothic" panose="020B0600070205080204" pitchFamily="34" charset="-128"/>
              </a:rPr>
              <a:t>Browser</a:t>
            </a:r>
            <a:endParaRPr lang="en-US" altLang="en-US" sz="5300" dirty="0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600923" y="90488"/>
            <a:ext cx="3243263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200" dirty="0">
                <a:solidFill>
                  <a:srgbClr val="0000FF"/>
                </a:solidFill>
                <a:ea typeface="MS PGothic" panose="020B0600070205080204" pitchFamily="34" charset="-128"/>
              </a:rPr>
              <a:t>Web Server</a:t>
            </a:r>
          </a:p>
          <a:p>
            <a:pPr algn="ctr" eaLnBrk="1" hangingPunct="1"/>
            <a:endParaRPr lang="en-US" altLang="en-US" sz="5200" dirty="0">
              <a:solidFill>
                <a:srgbClr val="0000FF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5586760" y="1140311"/>
            <a:ext cx="1271588" cy="54451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4" name="Cloud 13"/>
          <p:cNvSpPr/>
          <p:nvPr/>
        </p:nvSpPr>
        <p:spPr>
          <a:xfrm>
            <a:off x="4220910" y="1787605"/>
            <a:ext cx="4003288" cy="121124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Network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3" y="3895725"/>
            <a:ext cx="37433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83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3713"/>
            <a:ext cx="10515600" cy="4351338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9153" y="3077736"/>
            <a:ext cx="10734647" cy="3234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62562" tIns="81281" rIns="162562" bIns="81281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300" dirty="0">
                <a:solidFill>
                  <a:srgbClr val="0000FF"/>
                </a:solidFill>
                <a:ea typeface="MS PGothic" panose="020B0600070205080204" pitchFamily="34" charset="-128"/>
              </a:rPr>
              <a:t>Browser</a:t>
            </a:r>
            <a:endParaRPr lang="en-US" altLang="en-US" sz="5300" dirty="0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600923" y="90488"/>
            <a:ext cx="3243263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200" dirty="0">
                <a:solidFill>
                  <a:srgbClr val="0000FF"/>
                </a:solidFill>
                <a:ea typeface="MS PGothic" panose="020B0600070205080204" pitchFamily="34" charset="-128"/>
              </a:rPr>
              <a:t>Web Server</a:t>
            </a:r>
          </a:p>
          <a:p>
            <a:pPr algn="ctr" eaLnBrk="1" hangingPunct="1"/>
            <a:endParaRPr lang="en-US" altLang="en-US" sz="5200" dirty="0">
              <a:solidFill>
                <a:srgbClr val="0000FF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5586760" y="1140311"/>
            <a:ext cx="1271588" cy="54451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4" name="Cloud 13"/>
          <p:cNvSpPr/>
          <p:nvPr/>
        </p:nvSpPr>
        <p:spPr>
          <a:xfrm>
            <a:off x="4220910" y="1787605"/>
            <a:ext cx="4003288" cy="121124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361402" y="4641969"/>
            <a:ext cx="117951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2562" tIns="81281" rIns="162562" bIns="81281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bg1"/>
                </a:solidFill>
              </a:rPr>
              <a:t>Click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4361403" y="3956169"/>
            <a:ext cx="1179513" cy="685800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>
              <a:ea typeface="ヒラギノ角ゴ ProN W3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3" y="3859214"/>
            <a:ext cx="3743325" cy="2438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0599" y="2224216"/>
            <a:ext cx="2572265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Setup connection</a:t>
            </a:r>
          </a:p>
        </p:txBody>
      </p:sp>
    </p:spTree>
    <p:extLst>
      <p:ext uri="{BB962C8B-B14F-4D97-AF65-F5344CB8AC3E}">
        <p14:creationId xmlns:p14="http://schemas.microsoft.com/office/powerpoint/2010/main" val="2302151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9153" y="3077736"/>
            <a:ext cx="10734647" cy="3234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62562" tIns="81281" rIns="162562" bIns="81281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300" dirty="0">
                <a:solidFill>
                  <a:srgbClr val="0000FF"/>
                </a:solidFill>
                <a:ea typeface="MS PGothic" panose="020B0600070205080204" pitchFamily="34" charset="-128"/>
              </a:rPr>
              <a:t>Browser</a:t>
            </a:r>
            <a:endParaRPr lang="en-US" altLang="en-US" sz="5300" dirty="0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600923" y="90488"/>
            <a:ext cx="3243263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200" dirty="0">
                <a:solidFill>
                  <a:srgbClr val="0000FF"/>
                </a:solidFill>
                <a:ea typeface="MS PGothic" panose="020B0600070205080204" pitchFamily="34" charset="-128"/>
              </a:rPr>
              <a:t>Web Server</a:t>
            </a:r>
          </a:p>
          <a:p>
            <a:pPr algn="ctr" eaLnBrk="1" hangingPunct="1"/>
            <a:endParaRPr lang="en-US" altLang="en-US" sz="5200" dirty="0">
              <a:solidFill>
                <a:srgbClr val="0000FF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5586760" y="1140311"/>
            <a:ext cx="1271588" cy="54451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4" name="Cloud 13"/>
          <p:cNvSpPr/>
          <p:nvPr/>
        </p:nvSpPr>
        <p:spPr>
          <a:xfrm>
            <a:off x="4220910" y="1787605"/>
            <a:ext cx="4003288" cy="121124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3514753" y="3956168"/>
            <a:ext cx="2026164" cy="1084183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>
              <a:ea typeface="ヒラギノ角ゴ ProN W3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H="1">
            <a:off x="5740620" y="1637736"/>
            <a:ext cx="22225" cy="1440000"/>
          </a:xfrm>
          <a:prstGeom prst="line">
            <a:avLst/>
          </a:prstGeom>
          <a:noFill/>
          <a:ln w="114300">
            <a:solidFill>
              <a:schemeClr val="accent1">
                <a:lumMod val="75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" name="Rectangle 10"/>
          <p:cNvSpPr>
            <a:spLocks/>
          </p:cNvSpPr>
          <p:nvPr/>
        </p:nvSpPr>
        <p:spPr bwMode="auto">
          <a:xfrm>
            <a:off x="728410" y="1060837"/>
            <a:ext cx="3653632" cy="1019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GET first.htm HTTP/1.1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User-agent: Mozilla/5.0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Accept: text/html, image/gif …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728410" y="327432"/>
            <a:ext cx="2046719" cy="71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2562" tIns="81281" rIns="162562" bIns="81281">
            <a:spAutoFit/>
          </a:bodyPr>
          <a:lstStyle>
            <a:lvl1pPr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600" dirty="0"/>
              <a:t>Request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3" y="3873500"/>
            <a:ext cx="37433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31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9153" y="3024886"/>
            <a:ext cx="10734647" cy="3234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62562" tIns="81281" rIns="162562" bIns="81281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300" dirty="0">
                <a:solidFill>
                  <a:srgbClr val="0000FF"/>
                </a:solidFill>
                <a:ea typeface="MS PGothic" panose="020B0600070205080204" pitchFamily="34" charset="-128"/>
              </a:rPr>
              <a:t>Browser</a:t>
            </a:r>
            <a:endParaRPr lang="en-US" altLang="en-US" sz="5300" dirty="0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600923" y="90488"/>
            <a:ext cx="3243263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200" dirty="0">
                <a:solidFill>
                  <a:srgbClr val="0000FF"/>
                </a:solidFill>
                <a:ea typeface="MS PGothic" panose="020B0600070205080204" pitchFamily="34" charset="-128"/>
              </a:rPr>
              <a:t>Web Server</a:t>
            </a:r>
          </a:p>
          <a:p>
            <a:pPr algn="ctr" eaLnBrk="1" hangingPunct="1"/>
            <a:endParaRPr lang="en-US" altLang="en-US" sz="5200" dirty="0">
              <a:solidFill>
                <a:srgbClr val="0000FF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5586760" y="1140311"/>
            <a:ext cx="1271588" cy="54451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4" name="Cloud 13"/>
          <p:cNvSpPr/>
          <p:nvPr/>
        </p:nvSpPr>
        <p:spPr>
          <a:xfrm>
            <a:off x="4220910" y="1787605"/>
            <a:ext cx="4003288" cy="121124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Network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3" y="3097980"/>
            <a:ext cx="2895600" cy="3193676"/>
          </a:xfrm>
          <a:prstGeom prst="rect">
            <a:avLst/>
          </a:prstGeom>
        </p:spPr>
      </p:pic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382042" y="4641968"/>
            <a:ext cx="117951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2562" tIns="81281" rIns="162562" bIns="81281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3514753" y="3956168"/>
            <a:ext cx="2026164" cy="1084183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>
              <a:ea typeface="ヒラギノ角ゴ ProN W3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H="1">
            <a:off x="5850954" y="1637736"/>
            <a:ext cx="22225" cy="1440000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2687" y="367055"/>
            <a:ext cx="2046719" cy="71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2562" tIns="81281" rIns="162562" bIns="81281">
            <a:spAutoFit/>
          </a:bodyPr>
          <a:lstStyle>
            <a:lvl1pPr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600" dirty="0"/>
              <a:t>Request</a:t>
            </a: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rot="10800000" flipH="1">
            <a:off x="6552862" y="1682090"/>
            <a:ext cx="23813" cy="13680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8657464" y="-7473"/>
            <a:ext cx="2405791" cy="71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2562" tIns="81281" rIns="162562" bIns="81281">
            <a:spAutoFit/>
          </a:bodyPr>
          <a:lstStyle>
            <a:lvl1pPr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600" dirty="0"/>
              <a:t>Response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619153" y="2983323"/>
            <a:ext cx="10734647" cy="3234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62562" tIns="81281" rIns="162562" bIns="81281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300" dirty="0">
                <a:solidFill>
                  <a:srgbClr val="0000FF"/>
                </a:solidFill>
                <a:ea typeface="MS PGothic" panose="020B0600070205080204" pitchFamily="34" charset="-128"/>
              </a:rPr>
              <a:t>Browser</a:t>
            </a:r>
            <a:endParaRPr lang="en-US" altLang="en-US" sz="5300" dirty="0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4445642" y="3791841"/>
            <a:ext cx="1368342" cy="850127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>
              <a:ea typeface="ヒラギノ角ゴ ProN W3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8461149" y="590617"/>
            <a:ext cx="3572334" cy="3808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HTTP/1.1 200 OK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Date: Fri 30 Aug 2021 …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Server: Apache/2.4.46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Last Modified: ..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Content length:  ..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Connection: closed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&lt;html&gt;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&lt;head&gt;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First HTML file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&lt;/html&gt;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&lt;body&gt;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……</a:t>
            </a:r>
          </a:p>
        </p:txBody>
      </p:sp>
      <p:sp>
        <p:nvSpPr>
          <p:cNvPr id="26" name="Rectangle 10"/>
          <p:cNvSpPr>
            <a:spLocks/>
          </p:cNvSpPr>
          <p:nvPr/>
        </p:nvSpPr>
        <p:spPr bwMode="auto">
          <a:xfrm>
            <a:off x="728410" y="1134446"/>
            <a:ext cx="3653632" cy="1019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GET first.htm HTTP/1.1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User-agent: Mozilla/5.0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Accept: text/html, image/gif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17" y="3799869"/>
            <a:ext cx="37433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07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9153" y="3024886"/>
            <a:ext cx="10734647" cy="3234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62562" tIns="81281" rIns="162562" bIns="81281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300" dirty="0">
                <a:solidFill>
                  <a:srgbClr val="0000FF"/>
                </a:solidFill>
                <a:ea typeface="MS PGothic" panose="020B0600070205080204" pitchFamily="34" charset="-128"/>
              </a:rPr>
              <a:t>Browser</a:t>
            </a:r>
            <a:endParaRPr lang="en-US" altLang="en-US" sz="5300" dirty="0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600923" y="90488"/>
            <a:ext cx="3243263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200" dirty="0">
                <a:solidFill>
                  <a:srgbClr val="0000FF"/>
                </a:solidFill>
                <a:ea typeface="MS PGothic" panose="020B0600070205080204" pitchFamily="34" charset="-128"/>
              </a:rPr>
              <a:t>Web Server</a:t>
            </a:r>
          </a:p>
          <a:p>
            <a:pPr algn="ctr" eaLnBrk="1" hangingPunct="1"/>
            <a:endParaRPr lang="en-US" altLang="en-US" sz="5200" dirty="0">
              <a:solidFill>
                <a:srgbClr val="0000FF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5586760" y="1140311"/>
            <a:ext cx="1271588" cy="54451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4" name="Cloud 13"/>
          <p:cNvSpPr/>
          <p:nvPr/>
        </p:nvSpPr>
        <p:spPr>
          <a:xfrm>
            <a:off x="4220910" y="1787605"/>
            <a:ext cx="4003288" cy="121124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Network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3" y="3097980"/>
            <a:ext cx="2895600" cy="3193676"/>
          </a:xfrm>
          <a:prstGeom prst="rect">
            <a:avLst/>
          </a:prstGeom>
        </p:spPr>
      </p:pic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382042" y="4641968"/>
            <a:ext cx="117951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2562" tIns="81281" rIns="162562" bIns="81281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3514753" y="3956168"/>
            <a:ext cx="2026164" cy="1084183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>
              <a:ea typeface="ヒラギノ角ゴ ProN W3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H="1">
            <a:off x="5850954" y="1637736"/>
            <a:ext cx="22225" cy="1440000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532977" y="416299"/>
            <a:ext cx="2046719" cy="71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2562" tIns="81281" rIns="162562" bIns="81281">
            <a:spAutoFit/>
          </a:bodyPr>
          <a:lstStyle>
            <a:lvl1pPr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600" dirty="0"/>
              <a:t>Request</a:t>
            </a: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rot="10800000" flipH="1">
            <a:off x="6552862" y="1682090"/>
            <a:ext cx="23813" cy="13680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8657464" y="-7473"/>
            <a:ext cx="2405791" cy="71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2562" tIns="81281" rIns="162562" bIns="81281">
            <a:spAutoFit/>
          </a:bodyPr>
          <a:lstStyle>
            <a:lvl1pPr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600" dirty="0"/>
              <a:t>Response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619153" y="3072455"/>
            <a:ext cx="10734647" cy="3234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62562" tIns="81281" rIns="162562" bIns="81281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5300" dirty="0">
                <a:solidFill>
                  <a:srgbClr val="0000FF"/>
                </a:solidFill>
                <a:ea typeface="MS PGothic" panose="020B0600070205080204" pitchFamily="34" charset="-128"/>
              </a:rPr>
              <a:t>Browser</a:t>
            </a:r>
            <a:endParaRPr lang="en-US" altLang="en-US" sz="5300" dirty="0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4445642" y="3791841"/>
            <a:ext cx="1368342" cy="850127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>
              <a:ea typeface="ヒラギノ角ゴ ProN W3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4329742"/>
            <a:ext cx="5295900" cy="1924050"/>
          </a:xfrm>
          <a:prstGeom prst="rect">
            <a:avLst/>
          </a:prstGeom>
        </p:spPr>
      </p:pic>
      <p:sp>
        <p:nvSpPr>
          <p:cNvPr id="30" name="Line 5"/>
          <p:cNvSpPr>
            <a:spLocks noChangeShapeType="1"/>
          </p:cNvSpPr>
          <p:nvPr/>
        </p:nvSpPr>
        <p:spPr bwMode="auto">
          <a:xfrm rot="10800000">
            <a:off x="6768686" y="3791841"/>
            <a:ext cx="731196" cy="532643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6727967" y="3491940"/>
            <a:ext cx="4606693" cy="71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562" tIns="81281" rIns="162562" bIns="81281">
            <a:spAutoFit/>
          </a:bodyPr>
          <a:lstStyle>
            <a:lvl1pPr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600" dirty="0"/>
              <a:t>Parse/Render</a:t>
            </a:r>
          </a:p>
        </p:txBody>
      </p:sp>
      <p:sp>
        <p:nvSpPr>
          <p:cNvPr id="26" name="Rectangle 10"/>
          <p:cNvSpPr>
            <a:spLocks/>
          </p:cNvSpPr>
          <p:nvPr/>
        </p:nvSpPr>
        <p:spPr bwMode="auto">
          <a:xfrm>
            <a:off x="728410" y="1134446"/>
            <a:ext cx="3653632" cy="1019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GET first.htm HTTP/1.1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User-agent: Mozilla/5.0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Accept: text/html, image/gif …</a:t>
            </a:r>
          </a:p>
        </p:txBody>
      </p:sp>
      <p:sp>
        <p:nvSpPr>
          <p:cNvPr id="27" name="Rectangle 10"/>
          <p:cNvSpPr>
            <a:spLocks/>
          </p:cNvSpPr>
          <p:nvPr/>
        </p:nvSpPr>
        <p:spPr bwMode="auto">
          <a:xfrm>
            <a:off x="8461149" y="590617"/>
            <a:ext cx="3572334" cy="30669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2313"/>
              </a:spcBef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23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7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HTTP/1.1 200 OK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Date: Tue 08 Sep 2020 …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User-agent: Mozilla/5.0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Accept: text/html, image/gif …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&lt;html&gt;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&lt;head&gt;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First HTML file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&lt;/html&gt;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&lt;body&gt;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……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29" y="3855897"/>
            <a:ext cx="37433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1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Three-Tier Architecture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6771" y="2558297"/>
            <a:ext cx="1713584" cy="275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34" y="2653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8705" y="2552280"/>
            <a:ext cx="3022143" cy="2753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234" y="2616140"/>
            <a:ext cx="192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01798" y="2552281"/>
            <a:ext cx="2625970" cy="2753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5405" y="2591561"/>
            <a:ext cx="234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5887" y="2853732"/>
            <a:ext cx="512466" cy="57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865567" y="3268472"/>
            <a:ext cx="994787" cy="109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832643" y="3355723"/>
            <a:ext cx="109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Parse</a:t>
            </a:r>
          </a:p>
          <a:p>
            <a:r>
              <a:rPr lang="en-IN" b="1" dirty="0"/>
              <a:t>Response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5673508" y="3255038"/>
            <a:ext cx="1242395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agnetic Disk 15"/>
          <p:cNvSpPr/>
          <p:nvPr/>
        </p:nvSpPr>
        <p:spPr>
          <a:xfrm>
            <a:off x="5699884" y="4057458"/>
            <a:ext cx="1212383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887516" y="3191393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Static</a:t>
            </a:r>
          </a:p>
          <a:p>
            <a:r>
              <a:rPr lang="en-IN" b="1" dirty="0"/>
              <a:t>Files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87515" y="4041914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PHP</a:t>
            </a:r>
          </a:p>
          <a:p>
            <a:r>
              <a:rPr lang="en-IN" b="1" dirty="0"/>
              <a:t>Code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24823" y="3206972"/>
            <a:ext cx="994787" cy="1411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9283755" y="337232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MySQL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10303556" y="3200906"/>
            <a:ext cx="1065544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4476917" y="3144773"/>
            <a:ext cx="1131875" cy="1431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551442" y="3467764"/>
            <a:ext cx="10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Apache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68970" y="3326008"/>
            <a:ext cx="13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63915" y="3002842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</a:t>
            </a:r>
          </a:p>
          <a:p>
            <a:r>
              <a:rPr lang="en-IN" dirty="0"/>
              <a:t>Request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902346" y="4221141"/>
            <a:ext cx="1332000" cy="1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6315" y="387872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</a:t>
            </a:r>
          </a:p>
          <a:p>
            <a:r>
              <a:rPr lang="en-IN" dirty="0"/>
              <a:t>Response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244256" y="3432287"/>
            <a:ext cx="1620000" cy="15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53228" y="3117113"/>
            <a:ext cx="150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Database</a:t>
            </a:r>
          </a:p>
          <a:p>
            <a:pPr algn="ctr"/>
            <a:r>
              <a:rPr lang="en-IN" dirty="0"/>
              <a:t>(SQL)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297818" y="4358340"/>
            <a:ext cx="1548000" cy="15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90768" y="4021074"/>
            <a:ext cx="105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</a:t>
            </a:r>
          </a:p>
          <a:p>
            <a:r>
              <a:rPr lang="en-IN" dirty="0"/>
              <a:t>Data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01918" y="3224524"/>
            <a:ext cx="551694" cy="1320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" name="Oval 32"/>
          <p:cNvSpPr/>
          <p:nvPr/>
        </p:nvSpPr>
        <p:spPr>
          <a:xfrm>
            <a:off x="5571370" y="3972033"/>
            <a:ext cx="1576562" cy="92705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822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Internet Application Architecture</a:t>
            </a:r>
          </a:p>
          <a:p>
            <a:r>
              <a:rPr lang="en-IN" dirty="0"/>
              <a:t>Client-Server Architecture</a:t>
            </a:r>
          </a:p>
          <a:p>
            <a:pPr lvl="1"/>
            <a:r>
              <a:rPr lang="en-IN" dirty="0"/>
              <a:t>Three-Tier </a:t>
            </a:r>
          </a:p>
          <a:p>
            <a:r>
              <a:rPr lang="en-IN" dirty="0"/>
              <a:t>Practical three-tier architecture</a:t>
            </a:r>
          </a:p>
          <a:p>
            <a:pPr lvl="1"/>
            <a:r>
              <a:rPr lang="en-IN" dirty="0"/>
              <a:t>Browser</a:t>
            </a:r>
          </a:p>
          <a:p>
            <a:pPr lvl="1"/>
            <a:r>
              <a:rPr lang="en-IN" dirty="0"/>
              <a:t>Web server - Apache</a:t>
            </a:r>
          </a:p>
          <a:p>
            <a:pPr lvl="1"/>
            <a:r>
              <a:rPr lang="en-IN" dirty="0"/>
              <a:t>Database server - 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53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of Data-Intensive Systems(1)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Three</a:t>
            </a:r>
            <a:r>
              <a:rPr lang="en-US" altLang="en-US" dirty="0"/>
              <a:t> separate types of functionality: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pPr marL="0" indent="0">
              <a:buNone/>
            </a:pPr>
            <a:endParaRPr lang="en-US" altLang="en-US" b="1" dirty="0"/>
          </a:p>
          <a:p>
            <a:r>
              <a:rPr lang="en-US" altLang="en-US" b="1" dirty="0"/>
              <a:t>Data management - </a:t>
            </a:r>
            <a:r>
              <a:rPr lang="en-IN" dirty="0"/>
              <a:t>physical storage layer for data persistence; Manages access to DB or file  system; </a:t>
            </a: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111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524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of Data-Intensive Systems(2)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Three</a:t>
            </a:r>
            <a:r>
              <a:rPr lang="en-US" altLang="en-US" dirty="0"/>
              <a:t> separate types of functionality:</a:t>
            </a:r>
          </a:p>
          <a:p>
            <a:endParaRPr lang="en-IN" altLang="en-US" b="1" dirty="0"/>
          </a:p>
          <a:p>
            <a:endParaRPr lang="en-IN" altLang="en-US" b="1" dirty="0"/>
          </a:p>
          <a:p>
            <a:r>
              <a:rPr lang="en-IN" altLang="en-US" b="1" dirty="0"/>
              <a:t>Application Logic – </a:t>
            </a:r>
            <a:r>
              <a:rPr lang="en-IN" altLang="en-US" dirty="0"/>
              <a:t>Makes logical decisions and calculations</a:t>
            </a:r>
            <a:endParaRPr lang="en-US" altLang="en-US" b="1" dirty="0"/>
          </a:p>
          <a:p>
            <a:r>
              <a:rPr lang="en-US" altLang="en-US" b="1" dirty="0"/>
              <a:t>Data management - </a:t>
            </a:r>
            <a:r>
              <a:rPr lang="en-IN" dirty="0"/>
              <a:t>physical storage layer for data persistence; Manages access to DB or file  system;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4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of Data-Intensive Systems(2)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Three</a:t>
            </a:r>
            <a:r>
              <a:rPr lang="en-US" altLang="en-US" dirty="0"/>
              <a:t> separate types of functionality:</a:t>
            </a:r>
            <a:endParaRPr lang="en-IN" altLang="en-US" b="1" dirty="0"/>
          </a:p>
          <a:p>
            <a:r>
              <a:rPr lang="en-US" altLang="en-US" b="1" dirty="0"/>
              <a:t>Presentation – </a:t>
            </a:r>
            <a:r>
              <a:rPr lang="en-US" altLang="en-US" dirty="0"/>
              <a:t>The user interface; Translate tasks and results to a view the user can understand</a:t>
            </a:r>
            <a:endParaRPr lang="en-IN" altLang="en-US" b="1" dirty="0"/>
          </a:p>
          <a:p>
            <a:r>
              <a:rPr lang="en-IN" altLang="en-US" b="1" dirty="0"/>
              <a:t>Application Logic – </a:t>
            </a:r>
            <a:r>
              <a:rPr lang="en-IN" altLang="en-US" dirty="0"/>
              <a:t>Makes logical decisions and calculations</a:t>
            </a:r>
            <a:endParaRPr lang="en-US" altLang="en-US" b="1" dirty="0"/>
          </a:p>
          <a:p>
            <a:r>
              <a:rPr lang="en-US" altLang="en-US" b="1" dirty="0"/>
              <a:t>Data management - </a:t>
            </a:r>
            <a:r>
              <a:rPr lang="en-IN" dirty="0"/>
              <a:t>physical storage layer for data persistence; Manages access to DB or file  system;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18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broad types</a:t>
            </a:r>
          </a:p>
          <a:p>
            <a:r>
              <a:rPr lang="en-IN" dirty="0"/>
              <a:t>Service Oriented Architecture (SOA)</a:t>
            </a:r>
          </a:p>
          <a:p>
            <a:pPr lvl="1"/>
            <a:r>
              <a:rPr lang="en-IN" dirty="0" err="1"/>
              <a:t>Microservices</a:t>
            </a:r>
            <a:endParaRPr lang="en-IN" dirty="0"/>
          </a:p>
          <a:p>
            <a:r>
              <a:rPr lang="en-IN" dirty="0"/>
              <a:t>Client-server architecture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07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Service-oriented Architecture (SOA)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Components on network arranged according to services they offer</a:t>
            </a:r>
          </a:p>
          <a:p>
            <a:r>
              <a:rPr lang="en-US" i="1" dirty="0"/>
              <a:t>Application functionality </a:t>
            </a:r>
            <a:r>
              <a:rPr lang="en-US" dirty="0"/>
              <a:t>provided and consumed as</a:t>
            </a:r>
            <a:r>
              <a:rPr lang="en-US" i="1" dirty="0"/>
              <a:t> sets of services</a:t>
            </a:r>
          </a:p>
          <a:p>
            <a:pPr>
              <a:lnSpc>
                <a:spcPct val="80000"/>
              </a:lnSpc>
            </a:pPr>
            <a:r>
              <a:rPr lang="en-US" dirty="0"/>
              <a:t>Services can be </a:t>
            </a:r>
            <a:endParaRPr lang="et-EE" dirty="0"/>
          </a:p>
          <a:p>
            <a:pPr lvl="1">
              <a:lnSpc>
                <a:spcPct val="80000"/>
              </a:lnSpc>
            </a:pPr>
            <a:r>
              <a:rPr lang="en-US" dirty="0"/>
              <a:t>published to a service broker/registry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discovered by querying the registry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service consumer directly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   request service from service provider</a:t>
            </a:r>
          </a:p>
          <a:p>
            <a:pPr>
              <a:lnSpc>
                <a:spcPct val="80000"/>
              </a:lnSpc>
            </a:pPr>
            <a:r>
              <a:rPr lang="en-US" dirty="0"/>
              <a:t>Loose coupling between provider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and consumer</a:t>
            </a:r>
            <a:endParaRPr lang="et-EE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2919413"/>
            <a:ext cx="4933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7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Microservices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Difference between SOA and </a:t>
            </a:r>
            <a:r>
              <a:rPr lang="en-IN" dirty="0" err="1"/>
              <a:t>microservices</a:t>
            </a:r>
            <a:r>
              <a:rPr lang="en-IN" dirty="0"/>
              <a:t> is in the style of implementation</a:t>
            </a:r>
          </a:p>
          <a:p>
            <a:r>
              <a:rPr lang="en-IN" dirty="0"/>
              <a:t>More fine-grained</a:t>
            </a:r>
          </a:p>
          <a:p>
            <a:pPr marL="0" indent="0">
              <a:buNone/>
            </a:pPr>
            <a:r>
              <a:rPr lang="en-IN" dirty="0"/>
              <a:t>   implementation of</a:t>
            </a:r>
          </a:p>
          <a:p>
            <a:pPr marL="0" indent="0">
              <a:buNone/>
            </a:pPr>
            <a:r>
              <a:rPr lang="en-IN" dirty="0"/>
              <a:t>   SOA</a:t>
            </a:r>
          </a:p>
          <a:p>
            <a:r>
              <a:rPr lang="en-IN" dirty="0"/>
              <a:t>Create a highly</a:t>
            </a:r>
          </a:p>
          <a:p>
            <a:pPr marL="0" indent="0">
              <a:buNone/>
            </a:pPr>
            <a:r>
              <a:rPr lang="en-IN" dirty="0"/>
              <a:t>   decoupled </a:t>
            </a:r>
          </a:p>
          <a:p>
            <a:pPr marL="0" indent="0">
              <a:buNone/>
            </a:pPr>
            <a:r>
              <a:rPr lang="en-IN" dirty="0"/>
              <a:t>  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510" y="2477662"/>
            <a:ext cx="6987540" cy="35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1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Clients and servers have distinct roles</a:t>
            </a:r>
          </a:p>
          <a:p>
            <a:pPr lvl="1"/>
            <a:r>
              <a:rPr lang="en-IN" dirty="0"/>
              <a:t>Clients request service</a:t>
            </a:r>
          </a:p>
          <a:p>
            <a:pPr lvl="1"/>
            <a:r>
              <a:rPr lang="en-IN" dirty="0"/>
              <a:t>Servers provide service</a:t>
            </a:r>
          </a:p>
          <a:p>
            <a:r>
              <a:rPr lang="en-IN" dirty="0"/>
              <a:t>More tightly coupled between client and server</a:t>
            </a:r>
          </a:p>
          <a:p>
            <a:r>
              <a:rPr lang="en-IN" dirty="0"/>
              <a:t>Different variants of client-server architecture</a:t>
            </a:r>
          </a:p>
          <a:p>
            <a:pPr lvl="1"/>
            <a:r>
              <a:rPr lang="en-IN" dirty="0"/>
              <a:t>Single-tier</a:t>
            </a:r>
          </a:p>
          <a:p>
            <a:pPr lvl="1"/>
            <a:r>
              <a:rPr lang="en-IN" dirty="0"/>
              <a:t>Two-tier</a:t>
            </a:r>
          </a:p>
          <a:p>
            <a:pPr lvl="1"/>
            <a:r>
              <a:rPr lang="en-IN" dirty="0"/>
              <a:t>Three-tier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0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802748-4F87-4B7B-B105-412E2A9FAD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d7be3-209d-4ae5-945a-4a012edc8ddb"/>
    <ds:schemaRef ds:uri="f57e7745-8acd-416b-a653-0be3f1256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0DEE52-94FD-4B79-84A0-6BA0035FCD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7885EB-1866-4CCC-887E-464017BAA2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5120</TotalTime>
  <Words>1278</Words>
  <Application>Microsoft Office PowerPoint</Application>
  <PresentationFormat>Widescreen</PresentationFormat>
  <Paragraphs>360</Paragraphs>
  <Slides>30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Internet Applications </vt:lpstr>
      <vt:lpstr>Lecture Plan</vt:lpstr>
      <vt:lpstr>Components of Data-Intensive Systems(1)</vt:lpstr>
      <vt:lpstr>Components of Data-Intensive Systems(2)</vt:lpstr>
      <vt:lpstr>Components of Data-Intensive Systems(2)</vt:lpstr>
      <vt:lpstr>Application Architecture</vt:lpstr>
      <vt:lpstr>Service-oriented Architecture (SOA)</vt:lpstr>
      <vt:lpstr>Microservices</vt:lpstr>
      <vt:lpstr>Client-Server Architecture</vt:lpstr>
      <vt:lpstr>Single-Tier Architecture (1)</vt:lpstr>
      <vt:lpstr>Client-Server Architecture (2)</vt:lpstr>
      <vt:lpstr>Client-Server Architecture (3)</vt:lpstr>
      <vt:lpstr>Thick client disadvantage (1)</vt:lpstr>
      <vt:lpstr>Thick client disadvantage (2)</vt:lpstr>
      <vt:lpstr>Thick client disadvantage (3)</vt:lpstr>
      <vt:lpstr>Three-Tier Architecture</vt:lpstr>
      <vt:lpstr>Three-Tier Architecture</vt:lpstr>
      <vt:lpstr>Advantages of the Three-Tier Architecture (1)</vt:lpstr>
      <vt:lpstr>Advantages of the Three-Tier Architecture (2)</vt:lpstr>
      <vt:lpstr>Practical Three-Tier Architecture</vt:lpstr>
      <vt:lpstr>HTTP - Hypertext Transfer Protocol</vt:lpstr>
      <vt:lpstr>Uniform Resource Identifiers (URI)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Three-Tier Architecture (revisited)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144</cp:revision>
  <dcterms:created xsi:type="dcterms:W3CDTF">2020-08-05T04:35:17Z</dcterms:created>
  <dcterms:modified xsi:type="dcterms:W3CDTF">2021-09-08T15:37:36Z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