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sldIdLst>
    <p:sldId id="256" r:id="rId5"/>
    <p:sldId id="313" r:id="rId6"/>
    <p:sldId id="335" r:id="rId7"/>
    <p:sldId id="336" r:id="rId8"/>
    <p:sldId id="337" r:id="rId9"/>
    <p:sldId id="334" r:id="rId10"/>
    <p:sldId id="314" r:id="rId11"/>
    <p:sldId id="315" r:id="rId12"/>
    <p:sldId id="324" r:id="rId13"/>
    <p:sldId id="325" r:id="rId14"/>
    <p:sldId id="316" r:id="rId15"/>
    <p:sldId id="317" r:id="rId16"/>
    <p:sldId id="338" r:id="rId17"/>
    <p:sldId id="330" r:id="rId18"/>
    <p:sldId id="318" r:id="rId19"/>
    <p:sldId id="328" r:id="rId20"/>
    <p:sldId id="319" r:id="rId21"/>
    <p:sldId id="331" r:id="rId22"/>
    <p:sldId id="333" r:id="rId23"/>
    <p:sldId id="321" r:id="rId24"/>
    <p:sldId id="326" r:id="rId25"/>
    <p:sldId id="327" r:id="rId26"/>
    <p:sldId id="329" r:id="rId27"/>
    <p:sldId id="322" r:id="rId28"/>
    <p:sldId id="323"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0DE04-08C2-EE02-7008-0F6790431665}" v="1" dt="2021-09-23T07:20:24.957"/>
    <p1510:client id="{9360A31D-25DD-4247-9DFA-206ADAAA2A1B}" v="9" dt="2021-09-08T17:35:58.739"/>
    <p1510:client id="{AD7405D7-B733-C2B6-1F70-DF1193E0EC29}" v="2" dt="2021-09-24T08:43:37.489"/>
    <p1510:client id="{C54A1DCC-20F9-45DF-841C-4FC3D8832B26}" v="1" dt="2021-08-13T15:21:42.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N" userId="S::muskan2000@iitg.ac.in::b3f740cf-7234-4d0d-bc6b-2d07e195e0b9" providerId="AD" clId="Web-{9360A31D-25DD-4247-9DFA-206ADAAA2A1B}"/>
    <pc:docChg chg="modSld">
      <pc:chgData name="MUSKAN" userId="S::muskan2000@iitg.ac.in::b3f740cf-7234-4d0d-bc6b-2d07e195e0b9" providerId="AD" clId="Web-{9360A31D-25DD-4247-9DFA-206ADAAA2A1B}" dt="2021-09-08T17:35:58.739" v="5"/>
      <pc:docMkLst>
        <pc:docMk/>
      </pc:docMkLst>
      <pc:sldChg chg="addSp delSp modSp">
        <pc:chgData name="MUSKAN" userId="S::muskan2000@iitg.ac.in::b3f740cf-7234-4d0d-bc6b-2d07e195e0b9" providerId="AD" clId="Web-{9360A31D-25DD-4247-9DFA-206ADAAA2A1B}" dt="2021-09-08T17:35:58.739" v="5"/>
        <pc:sldMkLst>
          <pc:docMk/>
          <pc:sldMk cId="3106848770" sldId="318"/>
        </pc:sldMkLst>
        <pc:spChg chg="add del mod">
          <ac:chgData name="MUSKAN" userId="S::muskan2000@iitg.ac.in::b3f740cf-7234-4d0d-bc6b-2d07e195e0b9" providerId="AD" clId="Web-{9360A31D-25DD-4247-9DFA-206ADAAA2A1B}" dt="2021-09-08T17:35:58.739" v="5"/>
          <ac:spMkLst>
            <pc:docMk/>
            <pc:sldMk cId="3106848770" sldId="318"/>
            <ac:spMk id="52" creationId="{EAB2E639-5E48-4216-AAC6-1134F6A0AA0D}"/>
          </ac:spMkLst>
        </pc:spChg>
      </pc:sldChg>
    </pc:docChg>
  </pc:docChgLst>
  <pc:docChgLst>
    <pc:chgData name="SHASHANK YADAV" userId="S::y.shashank@iitg.ac.in::d025fa35-b551-409e-bb40-e7a41f0fa01d" providerId="AD" clId="Web-{AD7405D7-B733-C2B6-1F70-DF1193E0EC29}"/>
    <pc:docChg chg="modSld">
      <pc:chgData name="SHASHANK YADAV" userId="S::y.shashank@iitg.ac.in::d025fa35-b551-409e-bb40-e7a41f0fa01d" providerId="AD" clId="Web-{AD7405D7-B733-C2B6-1F70-DF1193E0EC29}" dt="2021-09-24T08:43:37.489" v="1"/>
      <pc:docMkLst>
        <pc:docMk/>
      </pc:docMkLst>
      <pc:sldChg chg="addSp delSp">
        <pc:chgData name="SHASHANK YADAV" userId="S::y.shashank@iitg.ac.in::d025fa35-b551-409e-bb40-e7a41f0fa01d" providerId="AD" clId="Web-{AD7405D7-B733-C2B6-1F70-DF1193E0EC29}" dt="2021-09-24T08:43:37.489" v="1"/>
        <pc:sldMkLst>
          <pc:docMk/>
          <pc:sldMk cId="3009866970" sldId="325"/>
        </pc:sldMkLst>
        <pc:spChg chg="add del">
          <ac:chgData name="SHASHANK YADAV" userId="S::y.shashank@iitg.ac.in::d025fa35-b551-409e-bb40-e7a41f0fa01d" providerId="AD" clId="Web-{AD7405D7-B733-C2B6-1F70-DF1193E0EC29}" dt="2021-09-24T08:43:37.489" v="1"/>
          <ac:spMkLst>
            <pc:docMk/>
            <pc:sldMk cId="3009866970" sldId="325"/>
            <ac:spMk id="8" creationId="{F7CFC7C6-200D-4C73-B6D0-C0DD38970269}"/>
          </ac:spMkLst>
        </pc:spChg>
      </pc:sldChg>
    </pc:docChg>
  </pc:docChgLst>
  <pc:docChgLst>
    <pc:chgData name="GAURAV" userId="S::gaurav16082000@iitg.ac.in::aa058914-87c5-4a30-b46d-1f34aae360ea" providerId="AD" clId="Web-{C54A1DCC-20F9-45DF-841C-4FC3D8832B26}"/>
    <pc:docChg chg="modSld">
      <pc:chgData name="GAURAV" userId="S::gaurav16082000@iitg.ac.in::aa058914-87c5-4a30-b46d-1f34aae360ea" providerId="AD" clId="Web-{C54A1DCC-20F9-45DF-841C-4FC3D8832B26}" dt="2021-08-13T15:21:42.895" v="0"/>
      <pc:docMkLst>
        <pc:docMk/>
      </pc:docMkLst>
      <pc:sldChg chg="addSp">
        <pc:chgData name="GAURAV" userId="S::gaurav16082000@iitg.ac.in::aa058914-87c5-4a30-b46d-1f34aae360ea" providerId="AD" clId="Web-{C54A1DCC-20F9-45DF-841C-4FC3D8832B26}" dt="2021-08-13T15:21:42.895" v="0"/>
        <pc:sldMkLst>
          <pc:docMk/>
          <pc:sldMk cId="238497782" sldId="256"/>
        </pc:sldMkLst>
        <pc:spChg chg="add">
          <ac:chgData name="GAURAV" userId="S::gaurav16082000@iitg.ac.in::aa058914-87c5-4a30-b46d-1f34aae360ea" providerId="AD" clId="Web-{C54A1DCC-20F9-45DF-841C-4FC3D8832B26}" dt="2021-08-13T15:21:42.895" v="0"/>
          <ac:spMkLst>
            <pc:docMk/>
            <pc:sldMk cId="238497782" sldId="256"/>
            <ac:spMk id="4" creationId="{5CC9B9CE-F1F0-4079-9CE4-667A38E9A54D}"/>
          </ac:spMkLst>
        </pc:spChg>
      </pc:sldChg>
    </pc:docChg>
  </pc:docChgLst>
  <pc:docChgLst>
    <pc:chgData name="SHASHANK YADAV" userId="S::y.shashank@iitg.ac.in::d025fa35-b551-409e-bb40-e7a41f0fa01d" providerId="AD" clId="Web-{5570DE04-08C2-EE02-7008-0F6790431665}"/>
    <pc:docChg chg="modSld">
      <pc:chgData name="SHASHANK YADAV" userId="S::y.shashank@iitg.ac.in::d025fa35-b551-409e-bb40-e7a41f0fa01d" providerId="AD" clId="Web-{5570DE04-08C2-EE02-7008-0F6790431665}" dt="2021-09-23T07:20:24.957" v="0"/>
      <pc:docMkLst>
        <pc:docMk/>
      </pc:docMkLst>
      <pc:sldChg chg="delSp">
        <pc:chgData name="SHASHANK YADAV" userId="S::y.shashank@iitg.ac.in::d025fa35-b551-409e-bb40-e7a41f0fa01d" providerId="AD" clId="Web-{5570DE04-08C2-EE02-7008-0F6790431665}" dt="2021-09-23T07:20:24.957" v="0"/>
        <pc:sldMkLst>
          <pc:docMk/>
          <pc:sldMk cId="238497782" sldId="256"/>
        </pc:sldMkLst>
        <pc:spChg chg="del">
          <ac:chgData name="SHASHANK YADAV" userId="S::y.shashank@iitg.ac.in::d025fa35-b551-409e-bb40-e7a41f0fa01d" providerId="AD" clId="Web-{5570DE04-08C2-EE02-7008-0F6790431665}" dt="2021-09-23T07:20:24.957" v="0"/>
          <ac:spMkLst>
            <pc:docMk/>
            <pc:sldMk cId="238497782" sldId="256"/>
            <ac:spMk id="4" creationId="{5CC9B9CE-F1F0-4079-9CE4-667A38E9A54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BBC38B-12A2-465C-BD6A-8C1A6253D2E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6209373-CBBB-40FD-9121-51A0F5613B5D}">
      <dgm:prSet phldrT="[Text]"/>
      <dgm:spPr/>
      <dgm:t>
        <a:bodyPr/>
        <a:lstStyle/>
        <a:p>
          <a:r>
            <a:rPr lang="en-US"/>
            <a:t>Thank You</a:t>
          </a:r>
        </a:p>
      </dgm:t>
    </dgm:pt>
    <dgm:pt modelId="{B2291E70-6A4A-41A2-9A08-BF5F7057C3F2}" type="parTrans" cxnId="{83323D62-C16F-4EEC-A55D-55344C3AB66C}">
      <dgm:prSet/>
      <dgm:spPr/>
      <dgm:t>
        <a:bodyPr/>
        <a:lstStyle/>
        <a:p>
          <a:endParaRPr lang="en-US"/>
        </a:p>
      </dgm:t>
    </dgm:pt>
    <dgm:pt modelId="{B675D367-6AF1-4CF4-AFD6-C2528515421F}" type="sibTrans" cxnId="{83323D62-C16F-4EEC-A55D-55344C3AB66C}">
      <dgm:prSet/>
      <dgm:spPr/>
      <dgm:t>
        <a:bodyPr/>
        <a:lstStyle/>
        <a:p>
          <a:endParaRPr lang="en-US"/>
        </a:p>
      </dgm:t>
    </dgm:pt>
    <dgm:pt modelId="{848F76BF-CE1B-40E0-9576-996A43510C93}" type="pres">
      <dgm:prSet presAssocID="{3DBBC38B-12A2-465C-BD6A-8C1A6253D2E3}" presName="diagram" presStyleCnt="0">
        <dgm:presLayoutVars>
          <dgm:dir/>
          <dgm:resizeHandles val="exact"/>
        </dgm:presLayoutVars>
      </dgm:prSet>
      <dgm:spPr/>
    </dgm:pt>
    <dgm:pt modelId="{2BE04C40-C52B-4B39-9872-992120AC9679}" type="pres">
      <dgm:prSet presAssocID="{16209373-CBBB-40FD-9121-51A0F5613B5D}" presName="node" presStyleLbl="node1" presStyleIdx="0" presStyleCnt="1" custScaleX="145042" custScaleY="133605">
        <dgm:presLayoutVars>
          <dgm:bulletEnabled val="1"/>
        </dgm:presLayoutVars>
      </dgm:prSet>
      <dgm:spPr/>
    </dgm:pt>
  </dgm:ptLst>
  <dgm:cxnLst>
    <dgm:cxn modelId="{83323D62-C16F-4EEC-A55D-55344C3AB66C}" srcId="{3DBBC38B-12A2-465C-BD6A-8C1A6253D2E3}" destId="{16209373-CBBB-40FD-9121-51A0F5613B5D}" srcOrd="0" destOrd="0" parTransId="{B2291E70-6A4A-41A2-9A08-BF5F7057C3F2}" sibTransId="{B675D367-6AF1-4CF4-AFD6-C2528515421F}"/>
    <dgm:cxn modelId="{28C6674A-58FF-49C4-AC59-BAC6044D8CC6}" type="presOf" srcId="{3DBBC38B-12A2-465C-BD6A-8C1A6253D2E3}" destId="{848F76BF-CE1B-40E0-9576-996A43510C93}" srcOrd="0" destOrd="0" presId="urn:microsoft.com/office/officeart/2005/8/layout/default"/>
    <dgm:cxn modelId="{84A7C47F-0D94-4361-A53C-37900CFE50C2}" type="presOf" srcId="{16209373-CBBB-40FD-9121-51A0F5613B5D}" destId="{2BE04C40-C52B-4B39-9872-992120AC9679}" srcOrd="0" destOrd="0" presId="urn:microsoft.com/office/officeart/2005/8/layout/default"/>
    <dgm:cxn modelId="{7394CD5F-63FE-4F9A-B0A6-5961324E2EB8}" type="presParOf" srcId="{848F76BF-CE1B-40E0-9576-996A43510C93}" destId="{2BE04C40-C52B-4B39-9872-992120AC9679}"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04C40-C52B-4B39-9872-992120AC9679}">
      <dsp:nvSpPr>
        <dsp:cNvPr id="0" name=""/>
        <dsp:cNvSpPr/>
      </dsp:nvSpPr>
      <dsp:spPr>
        <a:xfrm>
          <a:off x="17" y="4"/>
          <a:ext cx="10515564" cy="58118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Thank You</a:t>
          </a:r>
        </a:p>
      </dsp:txBody>
      <dsp:txXfrm>
        <a:off x="17" y="4"/>
        <a:ext cx="10515564" cy="58118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24-09-2021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7 Steps in software development: planning (resource</a:t>
            </a:r>
            <a:r>
              <a:rPr lang="en-IN" baseline="0"/>
              <a:t> allocation), </a:t>
            </a:r>
            <a:r>
              <a:rPr lang="en-IN"/>
              <a:t>requirement</a:t>
            </a:r>
            <a:r>
              <a:rPr lang="en-IN" baseline="0"/>
              <a:t> analysis</a:t>
            </a:r>
            <a:r>
              <a:rPr lang="en-IN"/>
              <a:t>, design (data structures, s/w</a:t>
            </a:r>
            <a:r>
              <a:rPr lang="en-IN" baseline="0"/>
              <a:t> architecture used)</a:t>
            </a:r>
            <a:r>
              <a:rPr lang="en-IN"/>
              <a:t>, Implementation,</a:t>
            </a:r>
            <a:r>
              <a:rPr lang="en-IN" baseline="0"/>
              <a:t> testing, installation (user training), maintenance.</a:t>
            </a:r>
            <a:r>
              <a:rPr lang="en-IN"/>
              <a:t> </a:t>
            </a:r>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99288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12</a:t>
            </a:fld>
            <a:endParaRPr lang="en-IN"/>
          </a:p>
        </p:txBody>
      </p:sp>
    </p:spTree>
    <p:extLst>
      <p:ext uri="{BB962C8B-B14F-4D97-AF65-F5344CB8AC3E}">
        <p14:creationId xmlns:p14="http://schemas.microsoft.com/office/powerpoint/2010/main" val="207681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13</a:t>
            </a:fld>
            <a:endParaRPr lang="en-IN"/>
          </a:p>
        </p:txBody>
      </p:sp>
    </p:spTree>
    <p:extLst>
      <p:ext uri="{BB962C8B-B14F-4D97-AF65-F5344CB8AC3E}">
        <p14:creationId xmlns:p14="http://schemas.microsoft.com/office/powerpoint/2010/main" val="1702588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14</a:t>
            </a:fld>
            <a:endParaRPr lang="en-IN"/>
          </a:p>
        </p:txBody>
      </p:sp>
    </p:spTree>
    <p:extLst>
      <p:ext uri="{BB962C8B-B14F-4D97-AF65-F5344CB8AC3E}">
        <p14:creationId xmlns:p14="http://schemas.microsoft.com/office/powerpoint/2010/main" val="18050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15</a:t>
            </a:fld>
            <a:endParaRPr lang="en-IN"/>
          </a:p>
        </p:txBody>
      </p:sp>
    </p:spTree>
    <p:extLst>
      <p:ext uri="{BB962C8B-B14F-4D97-AF65-F5344CB8AC3E}">
        <p14:creationId xmlns:p14="http://schemas.microsoft.com/office/powerpoint/2010/main" val="231045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16</a:t>
            </a:fld>
            <a:endParaRPr lang="en-IN"/>
          </a:p>
        </p:txBody>
      </p:sp>
    </p:spTree>
    <p:extLst>
      <p:ext uri="{BB962C8B-B14F-4D97-AF65-F5344CB8AC3E}">
        <p14:creationId xmlns:p14="http://schemas.microsoft.com/office/powerpoint/2010/main" val="286077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17</a:t>
            </a:fld>
            <a:endParaRPr lang="en-IN"/>
          </a:p>
        </p:txBody>
      </p:sp>
    </p:spTree>
    <p:extLst>
      <p:ext uri="{BB962C8B-B14F-4D97-AF65-F5344CB8AC3E}">
        <p14:creationId xmlns:p14="http://schemas.microsoft.com/office/powerpoint/2010/main" val="3050600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18</a:t>
            </a:fld>
            <a:endParaRPr lang="en-IN"/>
          </a:p>
        </p:txBody>
      </p:sp>
    </p:spTree>
    <p:extLst>
      <p:ext uri="{BB962C8B-B14F-4D97-AF65-F5344CB8AC3E}">
        <p14:creationId xmlns:p14="http://schemas.microsoft.com/office/powerpoint/2010/main" val="2961063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20</a:t>
            </a:fld>
            <a:endParaRPr lang="en-IN"/>
          </a:p>
        </p:txBody>
      </p:sp>
    </p:spTree>
    <p:extLst>
      <p:ext uri="{BB962C8B-B14F-4D97-AF65-F5344CB8AC3E}">
        <p14:creationId xmlns:p14="http://schemas.microsoft.com/office/powerpoint/2010/main" val="886986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21</a:t>
            </a:fld>
            <a:endParaRPr lang="en-IN"/>
          </a:p>
        </p:txBody>
      </p:sp>
    </p:spTree>
    <p:extLst>
      <p:ext uri="{BB962C8B-B14F-4D97-AF65-F5344CB8AC3E}">
        <p14:creationId xmlns:p14="http://schemas.microsoft.com/office/powerpoint/2010/main" val="3986431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22</a:t>
            </a:fld>
            <a:endParaRPr lang="en-IN"/>
          </a:p>
        </p:txBody>
      </p:sp>
    </p:spTree>
    <p:extLst>
      <p:ext uri="{BB962C8B-B14F-4D97-AF65-F5344CB8AC3E}">
        <p14:creationId xmlns:p14="http://schemas.microsoft.com/office/powerpoint/2010/main" val="213620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a:p>
        </p:txBody>
      </p:sp>
      <p:sp>
        <p:nvSpPr>
          <p:cNvPr id="4" name="Slide Number Placeholder 3"/>
          <p:cNvSpPr>
            <a:spLocks noGrp="1"/>
          </p:cNvSpPr>
          <p:nvPr>
            <p:ph type="sldNum" sz="quarter" idx="10"/>
          </p:nvPr>
        </p:nvSpPr>
        <p:spPr/>
        <p:txBody>
          <a:bodyPr/>
          <a:lstStyle/>
          <a:p>
            <a:fld id="{39ECD03B-7401-4C33-8A82-DB9311663B63}" type="slidenum">
              <a:rPr lang="en-IN" smtClean="0"/>
              <a:t>2</a:t>
            </a:fld>
            <a:endParaRPr lang="en-IN"/>
          </a:p>
        </p:txBody>
      </p:sp>
    </p:spTree>
    <p:extLst>
      <p:ext uri="{BB962C8B-B14F-4D97-AF65-F5344CB8AC3E}">
        <p14:creationId xmlns:p14="http://schemas.microsoft.com/office/powerpoint/2010/main" val="1270070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23</a:t>
            </a:fld>
            <a:endParaRPr lang="en-IN"/>
          </a:p>
        </p:txBody>
      </p:sp>
    </p:spTree>
    <p:extLst>
      <p:ext uri="{BB962C8B-B14F-4D97-AF65-F5344CB8AC3E}">
        <p14:creationId xmlns:p14="http://schemas.microsoft.com/office/powerpoint/2010/main" val="136950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24</a:t>
            </a:fld>
            <a:endParaRPr lang="en-IN"/>
          </a:p>
        </p:txBody>
      </p:sp>
    </p:spTree>
    <p:extLst>
      <p:ext uri="{BB962C8B-B14F-4D97-AF65-F5344CB8AC3E}">
        <p14:creationId xmlns:p14="http://schemas.microsoft.com/office/powerpoint/2010/main" val="3480394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25</a:t>
            </a:fld>
            <a:endParaRPr lang="en-IN"/>
          </a:p>
        </p:txBody>
      </p:sp>
    </p:spTree>
    <p:extLst>
      <p:ext uri="{BB962C8B-B14F-4D97-AF65-F5344CB8AC3E}">
        <p14:creationId xmlns:p14="http://schemas.microsoft.com/office/powerpoint/2010/main" val="105664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3</a:t>
            </a:fld>
            <a:endParaRPr lang="en-IN"/>
          </a:p>
        </p:txBody>
      </p:sp>
    </p:spTree>
    <p:extLst>
      <p:ext uri="{BB962C8B-B14F-4D97-AF65-F5344CB8AC3E}">
        <p14:creationId xmlns:p14="http://schemas.microsoft.com/office/powerpoint/2010/main" val="181295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4</a:t>
            </a:fld>
            <a:endParaRPr lang="en-IN"/>
          </a:p>
        </p:txBody>
      </p:sp>
    </p:spTree>
    <p:extLst>
      <p:ext uri="{BB962C8B-B14F-4D97-AF65-F5344CB8AC3E}">
        <p14:creationId xmlns:p14="http://schemas.microsoft.com/office/powerpoint/2010/main" val="51299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5</a:t>
            </a:fld>
            <a:endParaRPr lang="en-IN"/>
          </a:p>
        </p:txBody>
      </p:sp>
    </p:spTree>
    <p:extLst>
      <p:ext uri="{BB962C8B-B14F-4D97-AF65-F5344CB8AC3E}">
        <p14:creationId xmlns:p14="http://schemas.microsoft.com/office/powerpoint/2010/main" val="332972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7</a:t>
            </a:fld>
            <a:endParaRPr lang="en-IN"/>
          </a:p>
        </p:txBody>
      </p:sp>
    </p:spTree>
    <p:extLst>
      <p:ext uri="{BB962C8B-B14F-4D97-AF65-F5344CB8AC3E}">
        <p14:creationId xmlns:p14="http://schemas.microsoft.com/office/powerpoint/2010/main" val="1313720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8</a:t>
            </a:fld>
            <a:endParaRPr lang="en-IN"/>
          </a:p>
        </p:txBody>
      </p:sp>
    </p:spTree>
    <p:extLst>
      <p:ext uri="{BB962C8B-B14F-4D97-AF65-F5344CB8AC3E}">
        <p14:creationId xmlns:p14="http://schemas.microsoft.com/office/powerpoint/2010/main" val="151582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9</a:t>
            </a:fld>
            <a:endParaRPr lang="en-IN"/>
          </a:p>
        </p:txBody>
      </p:sp>
    </p:spTree>
    <p:extLst>
      <p:ext uri="{BB962C8B-B14F-4D97-AF65-F5344CB8AC3E}">
        <p14:creationId xmlns:p14="http://schemas.microsoft.com/office/powerpoint/2010/main" val="334117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ECD03B-7401-4C33-8A82-DB9311663B63}" type="slidenum">
              <a:rPr lang="en-IN" smtClean="0"/>
              <a:t>11</a:t>
            </a:fld>
            <a:endParaRPr lang="en-IN"/>
          </a:p>
        </p:txBody>
      </p:sp>
    </p:spTree>
    <p:extLst>
      <p:ext uri="{BB962C8B-B14F-4D97-AF65-F5344CB8AC3E}">
        <p14:creationId xmlns:p14="http://schemas.microsoft.com/office/powerpoint/2010/main" val="717962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22286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11207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a:t>MA 518: Database Management Systems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1239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402770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11142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802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277959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6880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11695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Tree>
    <p:extLst>
      <p:ext uri="{BB962C8B-B14F-4D97-AF65-F5344CB8AC3E}">
        <p14:creationId xmlns:p14="http://schemas.microsoft.com/office/powerpoint/2010/main" val="23810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a:t>MA 518: Database Management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ltLang="en-US"/>
              <a:t>Database Design</a:t>
            </a:r>
            <a:br>
              <a:rPr lang="en-IN" altLang="en-US"/>
            </a:br>
            <a:r>
              <a:rPr lang="en-IN" sz="4800"/>
              <a:t>Entity Relationship Model</a:t>
            </a:r>
          </a:p>
        </p:txBody>
      </p:sp>
      <p:sp>
        <p:nvSpPr>
          <p:cNvPr id="3" name="Subtitle 2"/>
          <p:cNvSpPr>
            <a:spLocks noGrp="1"/>
          </p:cNvSpPr>
          <p:nvPr>
            <p:ph type="subTitle" idx="1"/>
          </p:nvPr>
        </p:nvSpPr>
        <p:spPr>
          <a:xfrm>
            <a:off x="1592094" y="4506711"/>
            <a:ext cx="9144000" cy="1655762"/>
          </a:xfrm>
        </p:spPr>
        <p:txBody>
          <a:bodyPr/>
          <a:lstStyle/>
          <a:p>
            <a:r>
              <a:rPr lang="en-IN"/>
              <a:t>Instructor: Ashok Singh Sairam</a:t>
            </a:r>
          </a:p>
          <a:p>
            <a:r>
              <a:rPr lang="en-IN"/>
              <a:t>             ashok@iitg.ac.in</a:t>
            </a:r>
          </a:p>
        </p:txBody>
      </p:sp>
    </p:spTree>
    <p:extLst>
      <p:ext uri="{BB962C8B-B14F-4D97-AF65-F5344CB8AC3E}">
        <p14:creationId xmlns:p14="http://schemas.microsoft.com/office/powerpoint/2010/main" val="23849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 of attribute (2)</a:t>
            </a:r>
          </a:p>
        </p:txBody>
      </p:sp>
      <p:sp>
        <p:nvSpPr>
          <p:cNvPr id="3" name="Content Placeholder 2"/>
          <p:cNvSpPr>
            <a:spLocks noGrp="1"/>
          </p:cNvSpPr>
          <p:nvPr>
            <p:ph idx="1"/>
          </p:nvPr>
        </p:nvSpPr>
        <p:spPr/>
        <p:txBody>
          <a:bodyPr/>
          <a:lstStyle/>
          <a:p>
            <a:r>
              <a:rPr lang="en-IN"/>
              <a:t>Multivalued attribute: May have one or more values for a particular entity</a:t>
            </a:r>
          </a:p>
          <a:p>
            <a:pPr lvl="1"/>
            <a:r>
              <a:rPr lang="en-IN"/>
              <a:t>Example: Location as the attribute of an organization</a:t>
            </a:r>
          </a:p>
          <a:p>
            <a:endParaRPr lang="en-IN"/>
          </a:p>
          <a:p>
            <a:r>
              <a:rPr lang="en-IN"/>
              <a:t>Derived attribute: an attribute whose value is calculated (derived) from other attributes</a:t>
            </a:r>
          </a:p>
          <a:p>
            <a:pPr lvl="1"/>
            <a:r>
              <a:rPr lang="en-IN"/>
              <a:t>need not be physically stored within the database; instead, it can be derived by using an algorithm</a:t>
            </a:r>
          </a:p>
          <a:p>
            <a:pPr lvl="1"/>
            <a:r>
              <a:rPr lang="en-IN"/>
              <a:t>For example, an employee’s age </a:t>
            </a:r>
          </a:p>
        </p:txBody>
      </p:sp>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Oval 5"/>
          <p:cNvSpPr/>
          <p:nvPr/>
        </p:nvSpPr>
        <p:spPr>
          <a:xfrm>
            <a:off x="8885555" y="2555804"/>
            <a:ext cx="2226527" cy="501806"/>
          </a:xfrm>
          <a:prstGeom prst="ellipse">
            <a:avLst/>
          </a:prstGeom>
          <a:noFill/>
          <a:ln w="476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Location</a:t>
            </a:r>
          </a:p>
        </p:txBody>
      </p:sp>
      <p:cxnSp>
        <p:nvCxnSpPr>
          <p:cNvPr id="7" name="Straight Connector 6"/>
          <p:cNvCxnSpPr/>
          <p:nvPr/>
        </p:nvCxnSpPr>
        <p:spPr>
          <a:xfrm flipV="1">
            <a:off x="9958038" y="3081995"/>
            <a:ext cx="1" cy="435645"/>
          </a:xfrm>
          <a:prstGeom prst="line">
            <a:avLst/>
          </a:prstGeom>
          <a:ln w="19050" cmpd="sng"/>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986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Key</a:t>
            </a:r>
          </a:p>
        </p:txBody>
      </p:sp>
      <p:sp>
        <p:nvSpPr>
          <p:cNvPr id="3" name="Content Placeholder 2"/>
          <p:cNvSpPr>
            <a:spLocks noGrp="1"/>
          </p:cNvSpPr>
          <p:nvPr>
            <p:ph idx="1"/>
          </p:nvPr>
        </p:nvSpPr>
        <p:spPr/>
        <p:txBody>
          <a:bodyPr/>
          <a:lstStyle/>
          <a:p>
            <a:r>
              <a:rPr lang="en-IN"/>
              <a:t>Key: Minimal set of attributes which uniquely identify an entity in the set</a:t>
            </a:r>
          </a:p>
          <a:p>
            <a:r>
              <a:rPr lang="en-IN"/>
              <a:t>Candidate key: set of keys, one of them is designated as the primary key</a:t>
            </a:r>
          </a:p>
          <a:p>
            <a:r>
              <a:rPr lang="en-IN"/>
              <a:t>Assume that each entity set contains at least one key</a:t>
            </a:r>
          </a:p>
          <a:p>
            <a:r>
              <a:rPr lang="en-IN"/>
              <a:t>We will again discuss key in details later</a:t>
            </a:r>
          </a:p>
        </p:txBody>
      </p:sp>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10953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220" y="267418"/>
            <a:ext cx="10515600" cy="1325563"/>
          </a:xfrm>
        </p:spPr>
        <p:txBody>
          <a:bodyPr/>
          <a:lstStyle/>
          <a:p>
            <a:r>
              <a:rPr lang="en-IN"/>
              <a:t>Relationship (1)</a:t>
            </a:r>
          </a:p>
        </p:txBody>
      </p:sp>
      <p:sp>
        <p:nvSpPr>
          <p:cNvPr id="3" name="Content Placeholder 2"/>
          <p:cNvSpPr>
            <a:spLocks noGrp="1"/>
          </p:cNvSpPr>
          <p:nvPr>
            <p:ph idx="1"/>
          </p:nvPr>
        </p:nvSpPr>
        <p:spPr>
          <a:xfrm>
            <a:off x="635748" y="1378607"/>
            <a:ext cx="10515600" cy="4973443"/>
          </a:xfrm>
        </p:spPr>
        <p:txBody>
          <a:bodyPr>
            <a:normAutofit/>
          </a:bodyPr>
          <a:lstStyle/>
          <a:p>
            <a:r>
              <a:rPr lang="en-US" altLang="en-US" u="sng"/>
              <a:t>Relationship</a:t>
            </a:r>
            <a:r>
              <a:rPr lang="en-US" altLang="en-US"/>
              <a:t>:  Association among two or more entities.  </a:t>
            </a:r>
          </a:p>
          <a:p>
            <a:pPr lvl="1"/>
            <a:r>
              <a:rPr lang="en-US" altLang="en-US"/>
              <a:t>The relationship is uniquely determined by the keys of its entities</a:t>
            </a:r>
          </a:p>
          <a:p>
            <a:pPr lvl="1"/>
            <a:r>
              <a:rPr lang="en-US" altLang="en-US"/>
              <a:t>E.g., </a:t>
            </a:r>
            <a:r>
              <a:rPr lang="en-US" altLang="en-US" err="1"/>
              <a:t>Attishoo</a:t>
            </a:r>
            <a:r>
              <a:rPr lang="en-US" altLang="en-US"/>
              <a:t> works in Pharmacy department</a:t>
            </a:r>
            <a:r>
              <a:rPr lang="en-US" altLang="en-US" sz="1600"/>
              <a:t>.</a:t>
            </a:r>
          </a:p>
          <a:p>
            <a:endParaRPr lang="en-US" altLang="en-US" sz="1600"/>
          </a:p>
          <a:p>
            <a:endParaRPr lang="en-US" altLang="en-US" sz="1600"/>
          </a:p>
          <a:p>
            <a:endParaRPr lang="en-US" altLang="en-US" sz="1600"/>
          </a:p>
          <a:p>
            <a:endParaRPr lang="en-US" altLang="en-US"/>
          </a:p>
          <a:p>
            <a:endParaRPr lang="en-IN" sz="1600"/>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Freeform 6"/>
          <p:cNvSpPr>
            <a:spLocks/>
          </p:cNvSpPr>
          <p:nvPr/>
        </p:nvSpPr>
        <p:spPr bwMode="auto">
          <a:xfrm>
            <a:off x="3583169" y="2643950"/>
            <a:ext cx="838200" cy="428625"/>
          </a:xfrm>
          <a:custGeom>
            <a:avLst/>
            <a:gdLst>
              <a:gd name="T0" fmla="*/ 1323082825 w 528"/>
              <a:gd name="T1" fmla="*/ 309980013 h 270"/>
              <a:gd name="T2" fmla="*/ 1302921575 w 528"/>
              <a:gd name="T3" fmla="*/ 252015625 h 270"/>
              <a:gd name="T4" fmla="*/ 1262599075 w 528"/>
              <a:gd name="T5" fmla="*/ 196572188 h 270"/>
              <a:gd name="T6" fmla="*/ 1204634688 w 528"/>
              <a:gd name="T7" fmla="*/ 143649700 h 270"/>
              <a:gd name="T8" fmla="*/ 1131550950 w 528"/>
              <a:gd name="T9" fmla="*/ 100806250 h 270"/>
              <a:gd name="T10" fmla="*/ 1043344688 w 528"/>
              <a:gd name="T11" fmla="*/ 60483750 h 270"/>
              <a:gd name="T12" fmla="*/ 942538438 w 528"/>
              <a:gd name="T13" fmla="*/ 35282188 h 270"/>
              <a:gd name="T14" fmla="*/ 834172513 w 528"/>
              <a:gd name="T15" fmla="*/ 12601575 h 270"/>
              <a:gd name="T16" fmla="*/ 720764688 w 528"/>
              <a:gd name="T17" fmla="*/ 2520950 h 270"/>
              <a:gd name="T18" fmla="*/ 604837500 w 528"/>
              <a:gd name="T19" fmla="*/ 2520950 h 270"/>
              <a:gd name="T20" fmla="*/ 491431263 w 528"/>
              <a:gd name="T21" fmla="*/ 12601575 h 270"/>
              <a:gd name="T22" fmla="*/ 383063750 w 528"/>
              <a:gd name="T23" fmla="*/ 35282188 h 270"/>
              <a:gd name="T24" fmla="*/ 282257500 w 528"/>
              <a:gd name="T25" fmla="*/ 60483750 h 270"/>
              <a:gd name="T26" fmla="*/ 194052825 w 528"/>
              <a:gd name="T27" fmla="*/ 100806250 h 270"/>
              <a:gd name="T28" fmla="*/ 120967500 w 528"/>
              <a:gd name="T29" fmla="*/ 143649700 h 270"/>
              <a:gd name="T30" fmla="*/ 63004700 w 528"/>
              <a:gd name="T31" fmla="*/ 196572188 h 270"/>
              <a:gd name="T32" fmla="*/ 22682200 w 528"/>
              <a:gd name="T33" fmla="*/ 252015625 h 270"/>
              <a:gd name="T34" fmla="*/ 2520950 w 528"/>
              <a:gd name="T35" fmla="*/ 309980013 h 270"/>
              <a:gd name="T36" fmla="*/ 2520950 w 528"/>
              <a:gd name="T37" fmla="*/ 365423450 h 270"/>
              <a:gd name="T38" fmla="*/ 22682200 w 528"/>
              <a:gd name="T39" fmla="*/ 423386250 h 270"/>
              <a:gd name="T40" fmla="*/ 63004700 w 528"/>
              <a:gd name="T41" fmla="*/ 478829688 h 270"/>
              <a:gd name="T42" fmla="*/ 120967500 w 528"/>
              <a:gd name="T43" fmla="*/ 531753763 h 270"/>
              <a:gd name="T44" fmla="*/ 194052825 w 528"/>
              <a:gd name="T45" fmla="*/ 574595625 h 270"/>
              <a:gd name="T46" fmla="*/ 282257500 w 528"/>
              <a:gd name="T47" fmla="*/ 614918125 h 270"/>
              <a:gd name="T48" fmla="*/ 383063750 w 528"/>
              <a:gd name="T49" fmla="*/ 645160000 h 270"/>
              <a:gd name="T50" fmla="*/ 491431263 w 528"/>
              <a:gd name="T51" fmla="*/ 665321250 h 270"/>
              <a:gd name="T52" fmla="*/ 604837500 w 528"/>
              <a:gd name="T53" fmla="*/ 672882513 h 270"/>
              <a:gd name="T54" fmla="*/ 720764688 w 528"/>
              <a:gd name="T55" fmla="*/ 672882513 h 270"/>
              <a:gd name="T56" fmla="*/ 834172513 w 528"/>
              <a:gd name="T57" fmla="*/ 665321250 h 270"/>
              <a:gd name="T58" fmla="*/ 942538438 w 528"/>
              <a:gd name="T59" fmla="*/ 645160000 h 270"/>
              <a:gd name="T60" fmla="*/ 1043344688 w 528"/>
              <a:gd name="T61" fmla="*/ 614918125 h 270"/>
              <a:gd name="T62" fmla="*/ 1131550950 w 528"/>
              <a:gd name="T63" fmla="*/ 574595625 h 270"/>
              <a:gd name="T64" fmla="*/ 1204634688 w 528"/>
              <a:gd name="T65" fmla="*/ 531753763 h 270"/>
              <a:gd name="T66" fmla="*/ 1262599075 w 528"/>
              <a:gd name="T67" fmla="*/ 478829688 h 270"/>
              <a:gd name="T68" fmla="*/ 1302921575 w 528"/>
              <a:gd name="T69" fmla="*/ 423386250 h 270"/>
              <a:gd name="T70" fmla="*/ 1323082825 w 528"/>
              <a:gd name="T71" fmla="*/ 365423450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7" name="Freeform 7"/>
          <p:cNvSpPr>
            <a:spLocks/>
          </p:cNvSpPr>
          <p:nvPr/>
        </p:nvSpPr>
        <p:spPr bwMode="auto">
          <a:xfrm>
            <a:off x="6169206" y="2970975"/>
            <a:ext cx="833438" cy="427037"/>
          </a:xfrm>
          <a:custGeom>
            <a:avLst/>
            <a:gdLst>
              <a:gd name="T0" fmla="*/ 1315522352 w 525"/>
              <a:gd name="T1" fmla="*/ 304937755 h 269"/>
              <a:gd name="T2" fmla="*/ 1297882041 w 525"/>
              <a:gd name="T3" fmla="*/ 246975023 h 269"/>
              <a:gd name="T4" fmla="*/ 1260078881 w 525"/>
              <a:gd name="T5" fmla="*/ 194051010 h 269"/>
              <a:gd name="T6" fmla="*/ 1199595095 w 525"/>
              <a:gd name="T7" fmla="*/ 143647944 h 269"/>
              <a:gd name="T8" fmla="*/ 1123990362 w 525"/>
              <a:gd name="T9" fmla="*/ 95765825 h 269"/>
              <a:gd name="T10" fmla="*/ 1038304998 w 525"/>
              <a:gd name="T11" fmla="*/ 60483679 h 269"/>
              <a:gd name="T12" fmla="*/ 937498687 w 525"/>
              <a:gd name="T13" fmla="*/ 30241840 h 269"/>
              <a:gd name="T14" fmla="*/ 829132697 w 525"/>
              <a:gd name="T15" fmla="*/ 10080613 h 269"/>
              <a:gd name="T16" fmla="*/ 715724804 w 525"/>
              <a:gd name="T17" fmla="*/ 0 h 269"/>
              <a:gd name="T18" fmla="*/ 602318499 w 525"/>
              <a:gd name="T19" fmla="*/ 0 h 269"/>
              <a:gd name="T20" fmla="*/ 488910606 w 525"/>
              <a:gd name="T21" fmla="*/ 10080613 h 269"/>
              <a:gd name="T22" fmla="*/ 380544616 w 525"/>
              <a:gd name="T23" fmla="*/ 30241840 h 269"/>
              <a:gd name="T24" fmla="*/ 279738305 w 525"/>
              <a:gd name="T25" fmla="*/ 60483679 h 269"/>
              <a:gd name="T26" fmla="*/ 191531990 w 525"/>
              <a:gd name="T27" fmla="*/ 95765825 h 269"/>
              <a:gd name="T28" fmla="*/ 115927257 w 525"/>
              <a:gd name="T29" fmla="*/ 143647944 h 269"/>
              <a:gd name="T30" fmla="*/ 57964422 w 525"/>
              <a:gd name="T31" fmla="*/ 194051010 h 269"/>
              <a:gd name="T32" fmla="*/ 20161262 w 525"/>
              <a:gd name="T33" fmla="*/ 246975023 h 269"/>
              <a:gd name="T34" fmla="*/ 2520952 w 525"/>
              <a:gd name="T35" fmla="*/ 304937755 h 269"/>
              <a:gd name="T36" fmla="*/ 2520952 w 525"/>
              <a:gd name="T37" fmla="*/ 362902075 h 269"/>
              <a:gd name="T38" fmla="*/ 20161262 w 525"/>
              <a:gd name="T39" fmla="*/ 420864807 h 269"/>
              <a:gd name="T40" fmla="*/ 57964422 w 525"/>
              <a:gd name="T41" fmla="*/ 478829127 h 269"/>
              <a:gd name="T42" fmla="*/ 115927257 w 525"/>
              <a:gd name="T43" fmla="*/ 529232193 h 269"/>
              <a:gd name="T44" fmla="*/ 191531990 w 525"/>
              <a:gd name="T45" fmla="*/ 572074005 h 269"/>
              <a:gd name="T46" fmla="*/ 279738305 w 525"/>
              <a:gd name="T47" fmla="*/ 612396458 h 269"/>
              <a:gd name="T48" fmla="*/ 380544616 w 525"/>
              <a:gd name="T49" fmla="*/ 642638298 h 269"/>
              <a:gd name="T50" fmla="*/ 488910606 w 525"/>
              <a:gd name="T51" fmla="*/ 662799524 h 269"/>
              <a:gd name="T52" fmla="*/ 602318499 w 525"/>
              <a:gd name="T53" fmla="*/ 675401084 h 269"/>
              <a:gd name="T54" fmla="*/ 715724804 w 525"/>
              <a:gd name="T55" fmla="*/ 675401084 h 269"/>
              <a:gd name="T56" fmla="*/ 829132697 w 525"/>
              <a:gd name="T57" fmla="*/ 662799524 h 269"/>
              <a:gd name="T58" fmla="*/ 937498687 w 525"/>
              <a:gd name="T59" fmla="*/ 642638298 h 269"/>
              <a:gd name="T60" fmla="*/ 1038304998 w 525"/>
              <a:gd name="T61" fmla="*/ 612396458 h 269"/>
              <a:gd name="T62" fmla="*/ 1123990362 w 525"/>
              <a:gd name="T63" fmla="*/ 572074005 h 269"/>
              <a:gd name="T64" fmla="*/ 1199595095 w 525"/>
              <a:gd name="T65" fmla="*/ 529232193 h 269"/>
              <a:gd name="T66" fmla="*/ 1260078881 w 525"/>
              <a:gd name="T67" fmla="*/ 478829127 h 269"/>
              <a:gd name="T68" fmla="*/ 1297882041 w 525"/>
              <a:gd name="T69" fmla="*/ 420864807 h 269"/>
              <a:gd name="T70" fmla="*/ 1315522352 w 525"/>
              <a:gd name="T71" fmla="*/ 36290207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8" name="Freeform 8"/>
          <p:cNvSpPr>
            <a:spLocks/>
          </p:cNvSpPr>
          <p:nvPr/>
        </p:nvSpPr>
        <p:spPr bwMode="auto">
          <a:xfrm>
            <a:off x="7701144" y="2970975"/>
            <a:ext cx="833437" cy="427037"/>
          </a:xfrm>
          <a:custGeom>
            <a:avLst/>
            <a:gdLst>
              <a:gd name="T0" fmla="*/ 2519361 w 525"/>
              <a:gd name="T1" fmla="*/ 362902075 h 269"/>
              <a:gd name="T2" fmla="*/ 20161238 w 525"/>
              <a:gd name="T3" fmla="*/ 420864807 h 269"/>
              <a:gd name="T4" fmla="*/ 63003075 w 525"/>
              <a:gd name="T5" fmla="*/ 478829127 h 269"/>
              <a:gd name="T6" fmla="*/ 118446479 w 525"/>
              <a:gd name="T7" fmla="*/ 529232193 h 269"/>
              <a:gd name="T8" fmla="*/ 194051121 w 525"/>
              <a:gd name="T9" fmla="*/ 572074005 h 269"/>
              <a:gd name="T10" fmla="*/ 279736382 w 525"/>
              <a:gd name="T11" fmla="*/ 612396458 h 269"/>
              <a:gd name="T12" fmla="*/ 380542572 w 525"/>
              <a:gd name="T13" fmla="*/ 642638298 h 269"/>
              <a:gd name="T14" fmla="*/ 488910019 w 525"/>
              <a:gd name="T15" fmla="*/ 662799524 h 269"/>
              <a:gd name="T16" fmla="*/ 602316189 w 525"/>
              <a:gd name="T17" fmla="*/ 675401084 h 269"/>
              <a:gd name="T18" fmla="*/ 715723946 w 525"/>
              <a:gd name="T19" fmla="*/ 675401084 h 269"/>
              <a:gd name="T20" fmla="*/ 831651064 w 525"/>
              <a:gd name="T21" fmla="*/ 662799524 h 269"/>
              <a:gd name="T22" fmla="*/ 937497563 w 525"/>
              <a:gd name="T23" fmla="*/ 642638298 h 269"/>
              <a:gd name="T24" fmla="*/ 1038303752 w 525"/>
              <a:gd name="T25" fmla="*/ 612396458 h 269"/>
              <a:gd name="T26" fmla="*/ 1126508374 w 525"/>
              <a:gd name="T27" fmla="*/ 572074005 h 269"/>
              <a:gd name="T28" fmla="*/ 1202113016 w 525"/>
              <a:gd name="T29" fmla="*/ 529232193 h 269"/>
              <a:gd name="T30" fmla="*/ 1260077369 w 525"/>
              <a:gd name="T31" fmla="*/ 478829127 h 269"/>
              <a:gd name="T32" fmla="*/ 1297878896 w 525"/>
              <a:gd name="T33" fmla="*/ 420864807 h 269"/>
              <a:gd name="T34" fmla="*/ 1315520773 w 525"/>
              <a:gd name="T35" fmla="*/ 362902075 h 269"/>
              <a:gd name="T36" fmla="*/ 1315520773 w 525"/>
              <a:gd name="T37" fmla="*/ 304937755 h 269"/>
              <a:gd name="T38" fmla="*/ 1297878896 w 525"/>
              <a:gd name="T39" fmla="*/ 246975023 h 269"/>
              <a:gd name="T40" fmla="*/ 1260077369 w 525"/>
              <a:gd name="T41" fmla="*/ 194051010 h 269"/>
              <a:gd name="T42" fmla="*/ 1202113016 w 525"/>
              <a:gd name="T43" fmla="*/ 138607638 h 269"/>
              <a:gd name="T44" fmla="*/ 1126508374 w 525"/>
              <a:gd name="T45" fmla="*/ 95765825 h 269"/>
              <a:gd name="T46" fmla="*/ 1038303752 w 525"/>
              <a:gd name="T47" fmla="*/ 55443373 h 269"/>
              <a:gd name="T48" fmla="*/ 937497563 w 525"/>
              <a:gd name="T49" fmla="*/ 30241840 h 269"/>
              <a:gd name="T50" fmla="*/ 829130115 w 525"/>
              <a:gd name="T51" fmla="*/ 10080613 h 269"/>
              <a:gd name="T52" fmla="*/ 715723946 w 525"/>
              <a:gd name="T53" fmla="*/ 0 h 269"/>
              <a:gd name="T54" fmla="*/ 602316189 w 525"/>
              <a:gd name="T55" fmla="*/ 0 h 269"/>
              <a:gd name="T56" fmla="*/ 488910019 w 525"/>
              <a:gd name="T57" fmla="*/ 10080613 h 269"/>
              <a:gd name="T58" fmla="*/ 380542572 w 525"/>
              <a:gd name="T59" fmla="*/ 30241840 h 269"/>
              <a:gd name="T60" fmla="*/ 279736382 w 525"/>
              <a:gd name="T61" fmla="*/ 60483679 h 269"/>
              <a:gd name="T62" fmla="*/ 194051121 w 525"/>
              <a:gd name="T63" fmla="*/ 95765825 h 269"/>
              <a:gd name="T64" fmla="*/ 118446479 w 525"/>
              <a:gd name="T65" fmla="*/ 143647944 h 269"/>
              <a:gd name="T66" fmla="*/ 63003075 w 525"/>
              <a:gd name="T67" fmla="*/ 194051010 h 269"/>
              <a:gd name="T68" fmla="*/ 20161238 w 525"/>
              <a:gd name="T69" fmla="*/ 246975023 h 269"/>
              <a:gd name="T70" fmla="*/ 2519361 w 525"/>
              <a:gd name="T71" fmla="*/ 30493775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0" name="Freeform 10"/>
          <p:cNvSpPr>
            <a:spLocks/>
          </p:cNvSpPr>
          <p:nvPr/>
        </p:nvSpPr>
        <p:spPr bwMode="auto">
          <a:xfrm>
            <a:off x="2833869" y="2958275"/>
            <a:ext cx="835025" cy="428625"/>
          </a:xfrm>
          <a:custGeom>
            <a:avLst/>
            <a:gdLst>
              <a:gd name="T0" fmla="*/ 1318042513 w 526"/>
              <a:gd name="T1" fmla="*/ 309980013 h 270"/>
              <a:gd name="T2" fmla="*/ 1300400625 w 526"/>
              <a:gd name="T3" fmla="*/ 252015625 h 270"/>
              <a:gd name="T4" fmla="*/ 1260078125 w 526"/>
              <a:gd name="T5" fmla="*/ 194052825 h 270"/>
              <a:gd name="T6" fmla="*/ 1202115325 w 526"/>
              <a:gd name="T7" fmla="*/ 143649700 h 270"/>
              <a:gd name="T8" fmla="*/ 1126510638 w 526"/>
              <a:gd name="T9" fmla="*/ 100806250 h 270"/>
              <a:gd name="T10" fmla="*/ 1040825325 w 526"/>
              <a:gd name="T11" fmla="*/ 60483750 h 270"/>
              <a:gd name="T12" fmla="*/ 940019075 w 526"/>
              <a:gd name="T13" fmla="*/ 30241875 h 270"/>
              <a:gd name="T14" fmla="*/ 831651563 w 526"/>
              <a:gd name="T15" fmla="*/ 10080625 h 270"/>
              <a:gd name="T16" fmla="*/ 715724375 w 526"/>
              <a:gd name="T17" fmla="*/ 2520950 h 270"/>
              <a:gd name="T18" fmla="*/ 604837500 w 526"/>
              <a:gd name="T19" fmla="*/ 2520950 h 270"/>
              <a:gd name="T20" fmla="*/ 488910313 w 526"/>
              <a:gd name="T21" fmla="*/ 10080625 h 270"/>
              <a:gd name="T22" fmla="*/ 380544388 w 526"/>
              <a:gd name="T23" fmla="*/ 30241875 h 270"/>
              <a:gd name="T24" fmla="*/ 279738138 w 526"/>
              <a:gd name="T25" fmla="*/ 60483750 h 270"/>
              <a:gd name="T26" fmla="*/ 194052825 w 526"/>
              <a:gd name="T27" fmla="*/ 100806250 h 270"/>
              <a:gd name="T28" fmla="*/ 118448138 w 526"/>
              <a:gd name="T29" fmla="*/ 143649700 h 270"/>
              <a:gd name="T30" fmla="*/ 63004700 w 526"/>
              <a:gd name="T31" fmla="*/ 194052825 h 270"/>
              <a:gd name="T32" fmla="*/ 20161250 w 526"/>
              <a:gd name="T33" fmla="*/ 252015625 h 270"/>
              <a:gd name="T34" fmla="*/ 2520950 w 526"/>
              <a:gd name="T35" fmla="*/ 309980013 h 270"/>
              <a:gd name="T36" fmla="*/ 2520950 w 526"/>
              <a:gd name="T37" fmla="*/ 365423450 h 270"/>
              <a:gd name="T38" fmla="*/ 20161250 w 526"/>
              <a:gd name="T39" fmla="*/ 423386250 h 270"/>
              <a:gd name="T40" fmla="*/ 63004700 w 526"/>
              <a:gd name="T41" fmla="*/ 478829688 h 270"/>
              <a:gd name="T42" fmla="*/ 118448138 w 526"/>
              <a:gd name="T43" fmla="*/ 531753763 h 270"/>
              <a:gd name="T44" fmla="*/ 194052825 w 526"/>
              <a:gd name="T45" fmla="*/ 574595625 h 270"/>
              <a:gd name="T46" fmla="*/ 279738138 w 526"/>
              <a:gd name="T47" fmla="*/ 614918125 h 270"/>
              <a:gd name="T48" fmla="*/ 380544388 w 526"/>
              <a:gd name="T49" fmla="*/ 640119688 h 270"/>
              <a:gd name="T50" fmla="*/ 488910313 w 526"/>
              <a:gd name="T51" fmla="*/ 662801888 h 270"/>
              <a:gd name="T52" fmla="*/ 604837500 w 526"/>
              <a:gd name="T53" fmla="*/ 672882513 h 270"/>
              <a:gd name="T54" fmla="*/ 715724375 w 526"/>
              <a:gd name="T55" fmla="*/ 672882513 h 270"/>
              <a:gd name="T56" fmla="*/ 831651563 w 526"/>
              <a:gd name="T57" fmla="*/ 662801888 h 270"/>
              <a:gd name="T58" fmla="*/ 940019075 w 526"/>
              <a:gd name="T59" fmla="*/ 640119688 h 270"/>
              <a:gd name="T60" fmla="*/ 1040825325 w 526"/>
              <a:gd name="T61" fmla="*/ 614918125 h 270"/>
              <a:gd name="T62" fmla="*/ 1126510638 w 526"/>
              <a:gd name="T63" fmla="*/ 574595625 h 270"/>
              <a:gd name="T64" fmla="*/ 1202115325 w 526"/>
              <a:gd name="T65" fmla="*/ 531753763 h 270"/>
              <a:gd name="T66" fmla="*/ 1260078125 w 526"/>
              <a:gd name="T67" fmla="*/ 478829688 h 270"/>
              <a:gd name="T68" fmla="*/ 1300400625 w 526"/>
              <a:gd name="T69" fmla="*/ 423386250 h 270"/>
              <a:gd name="T70" fmla="*/ 1318042513 w 526"/>
              <a:gd name="T71" fmla="*/ 365423450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1" name="Freeform 11"/>
          <p:cNvSpPr>
            <a:spLocks/>
          </p:cNvSpPr>
          <p:nvPr/>
        </p:nvSpPr>
        <p:spPr bwMode="auto">
          <a:xfrm>
            <a:off x="4367394" y="2958275"/>
            <a:ext cx="833437" cy="428625"/>
          </a:xfrm>
          <a:custGeom>
            <a:avLst/>
            <a:gdLst>
              <a:gd name="T0" fmla="*/ 2519361 w 525"/>
              <a:gd name="T1" fmla="*/ 365423450 h 270"/>
              <a:gd name="T2" fmla="*/ 20161238 w 525"/>
              <a:gd name="T3" fmla="*/ 423386250 h 270"/>
              <a:gd name="T4" fmla="*/ 57962765 w 525"/>
              <a:gd name="T5" fmla="*/ 478829688 h 270"/>
              <a:gd name="T6" fmla="*/ 115927118 w 525"/>
              <a:gd name="T7" fmla="*/ 531753763 h 270"/>
              <a:gd name="T8" fmla="*/ 191531760 w 525"/>
              <a:gd name="T9" fmla="*/ 574595625 h 270"/>
              <a:gd name="T10" fmla="*/ 279736382 w 525"/>
              <a:gd name="T11" fmla="*/ 614918125 h 270"/>
              <a:gd name="T12" fmla="*/ 380542572 w 525"/>
              <a:gd name="T13" fmla="*/ 640119688 h 270"/>
              <a:gd name="T14" fmla="*/ 488910019 w 525"/>
              <a:gd name="T15" fmla="*/ 662801888 h 270"/>
              <a:gd name="T16" fmla="*/ 602316189 w 525"/>
              <a:gd name="T17" fmla="*/ 672882513 h 270"/>
              <a:gd name="T18" fmla="*/ 715723946 w 525"/>
              <a:gd name="T19" fmla="*/ 672882513 h 270"/>
              <a:gd name="T20" fmla="*/ 829130115 w 525"/>
              <a:gd name="T21" fmla="*/ 662801888 h 270"/>
              <a:gd name="T22" fmla="*/ 937497563 w 525"/>
              <a:gd name="T23" fmla="*/ 640119688 h 270"/>
              <a:gd name="T24" fmla="*/ 1038303752 w 525"/>
              <a:gd name="T25" fmla="*/ 612398763 h 270"/>
              <a:gd name="T26" fmla="*/ 1123989013 w 525"/>
              <a:gd name="T27" fmla="*/ 574595625 h 270"/>
              <a:gd name="T28" fmla="*/ 1199593655 w 525"/>
              <a:gd name="T29" fmla="*/ 529232813 h 270"/>
              <a:gd name="T30" fmla="*/ 1255037060 w 525"/>
              <a:gd name="T31" fmla="*/ 478829688 h 270"/>
              <a:gd name="T32" fmla="*/ 1297878896 w 525"/>
              <a:gd name="T33" fmla="*/ 423386250 h 270"/>
              <a:gd name="T34" fmla="*/ 1315520773 w 525"/>
              <a:gd name="T35" fmla="*/ 365423450 h 270"/>
              <a:gd name="T36" fmla="*/ 1315520773 w 525"/>
              <a:gd name="T37" fmla="*/ 309980013 h 270"/>
              <a:gd name="T38" fmla="*/ 1297878896 w 525"/>
              <a:gd name="T39" fmla="*/ 252015625 h 270"/>
              <a:gd name="T40" fmla="*/ 1255037060 w 525"/>
              <a:gd name="T41" fmla="*/ 194052825 h 270"/>
              <a:gd name="T42" fmla="*/ 1199593655 w 525"/>
              <a:gd name="T43" fmla="*/ 143649700 h 270"/>
              <a:gd name="T44" fmla="*/ 1123989013 w 525"/>
              <a:gd name="T45" fmla="*/ 100806250 h 270"/>
              <a:gd name="T46" fmla="*/ 1038303752 w 525"/>
              <a:gd name="T47" fmla="*/ 60483750 h 270"/>
              <a:gd name="T48" fmla="*/ 937497563 w 525"/>
              <a:gd name="T49" fmla="*/ 30241875 h 270"/>
              <a:gd name="T50" fmla="*/ 829130115 w 525"/>
              <a:gd name="T51" fmla="*/ 10080625 h 270"/>
              <a:gd name="T52" fmla="*/ 715723946 w 525"/>
              <a:gd name="T53" fmla="*/ 2520950 h 270"/>
              <a:gd name="T54" fmla="*/ 602316189 w 525"/>
              <a:gd name="T55" fmla="*/ 2520950 h 270"/>
              <a:gd name="T56" fmla="*/ 486389071 w 525"/>
              <a:gd name="T57" fmla="*/ 10080625 h 270"/>
              <a:gd name="T58" fmla="*/ 380542572 w 525"/>
              <a:gd name="T59" fmla="*/ 30241875 h 270"/>
              <a:gd name="T60" fmla="*/ 279736382 w 525"/>
              <a:gd name="T61" fmla="*/ 60483750 h 270"/>
              <a:gd name="T62" fmla="*/ 191531760 w 525"/>
              <a:gd name="T63" fmla="*/ 100806250 h 270"/>
              <a:gd name="T64" fmla="*/ 115927118 w 525"/>
              <a:gd name="T65" fmla="*/ 143649700 h 270"/>
              <a:gd name="T66" fmla="*/ 57962765 w 525"/>
              <a:gd name="T67" fmla="*/ 194052825 h 270"/>
              <a:gd name="T68" fmla="*/ 20161238 w 525"/>
              <a:gd name="T69" fmla="*/ 252015625 h 270"/>
              <a:gd name="T70" fmla="*/ 2519361 w 525"/>
              <a:gd name="T71" fmla="*/ 30998001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2" name="Freeform 12"/>
          <p:cNvSpPr>
            <a:spLocks/>
          </p:cNvSpPr>
          <p:nvPr/>
        </p:nvSpPr>
        <p:spPr bwMode="auto">
          <a:xfrm>
            <a:off x="5208769" y="3482150"/>
            <a:ext cx="1250950" cy="701675"/>
          </a:xfrm>
          <a:custGeom>
            <a:avLst/>
            <a:gdLst>
              <a:gd name="T0" fmla="*/ 0 w 788"/>
              <a:gd name="T1" fmla="*/ 556955325 h 442"/>
              <a:gd name="T2" fmla="*/ 977820625 w 788"/>
              <a:gd name="T3" fmla="*/ 0 h 442"/>
              <a:gd name="T4" fmla="*/ 1983363763 w 788"/>
              <a:gd name="T5" fmla="*/ 577116575 h 442"/>
              <a:gd name="T6" fmla="*/ 977820625 w 788"/>
              <a:gd name="T7" fmla="*/ 1111389700 h 442"/>
              <a:gd name="T8" fmla="*/ 0 w 788"/>
              <a:gd name="T9" fmla="*/ 556955325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3" name="Freeform 13"/>
          <p:cNvSpPr>
            <a:spLocks/>
          </p:cNvSpPr>
          <p:nvPr/>
        </p:nvSpPr>
        <p:spPr bwMode="auto">
          <a:xfrm>
            <a:off x="6918506" y="3656775"/>
            <a:ext cx="1350963" cy="441325"/>
          </a:xfrm>
          <a:custGeom>
            <a:avLst/>
            <a:gdLst>
              <a:gd name="T0" fmla="*/ 2142133605 w 851"/>
              <a:gd name="T1" fmla="*/ 698084075 h 278"/>
              <a:gd name="T2" fmla="*/ 2142133605 w 851"/>
              <a:gd name="T3" fmla="*/ 0 h 278"/>
              <a:gd name="T4" fmla="*/ 0 w 851"/>
              <a:gd name="T5" fmla="*/ 0 h 278"/>
              <a:gd name="T6" fmla="*/ 0 w 851"/>
              <a:gd name="T7" fmla="*/ 698084075 h 278"/>
              <a:gd name="T8" fmla="*/ 2142133605 w 851"/>
              <a:gd name="T9" fmla="*/ 698084075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4" name="Freeform 14"/>
          <p:cNvSpPr>
            <a:spLocks/>
          </p:cNvSpPr>
          <p:nvPr/>
        </p:nvSpPr>
        <p:spPr bwMode="auto">
          <a:xfrm>
            <a:off x="3479981" y="3645662"/>
            <a:ext cx="1154113" cy="439738"/>
          </a:xfrm>
          <a:custGeom>
            <a:avLst/>
            <a:gdLst>
              <a:gd name="T0" fmla="*/ 1829634230 w 727"/>
              <a:gd name="T1" fmla="*/ 695563916 h 277"/>
              <a:gd name="T2" fmla="*/ 1829634230 w 727"/>
              <a:gd name="T3" fmla="*/ 0 h 277"/>
              <a:gd name="T4" fmla="*/ 0 w 727"/>
              <a:gd name="T5" fmla="*/ 0 h 277"/>
              <a:gd name="T6" fmla="*/ 0 w 727"/>
              <a:gd name="T7" fmla="*/ 695563916 h 277"/>
              <a:gd name="T8" fmla="*/ 1829634230 w 727"/>
              <a:gd name="T9" fmla="*/ 695563916 h 2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5" name="Freeform 15"/>
          <p:cNvSpPr>
            <a:spLocks/>
          </p:cNvSpPr>
          <p:nvPr/>
        </p:nvSpPr>
        <p:spPr bwMode="auto">
          <a:xfrm>
            <a:off x="6918506" y="2658237"/>
            <a:ext cx="835025" cy="427038"/>
          </a:xfrm>
          <a:custGeom>
            <a:avLst/>
            <a:gdLst>
              <a:gd name="T0" fmla="*/ 1318042513 w 526"/>
              <a:gd name="T1" fmla="*/ 304940057 h 269"/>
              <a:gd name="T2" fmla="*/ 1300400625 w 526"/>
              <a:gd name="T3" fmla="*/ 246975602 h 269"/>
              <a:gd name="T4" fmla="*/ 1262599075 w 526"/>
              <a:gd name="T5" fmla="*/ 194053052 h 269"/>
              <a:gd name="T6" fmla="*/ 1204634688 w 526"/>
              <a:gd name="T7" fmla="*/ 143649868 h 269"/>
              <a:gd name="T8" fmla="*/ 1129030000 w 526"/>
              <a:gd name="T9" fmla="*/ 95766050 h 269"/>
              <a:gd name="T10" fmla="*/ 1038304375 w 526"/>
              <a:gd name="T11" fmla="*/ 60483821 h 269"/>
              <a:gd name="T12" fmla="*/ 940019075 w 526"/>
              <a:gd name="T13" fmla="*/ 30241910 h 269"/>
              <a:gd name="T14" fmla="*/ 831651563 w 526"/>
              <a:gd name="T15" fmla="*/ 10080637 h 269"/>
              <a:gd name="T16" fmla="*/ 718245325 w 526"/>
              <a:gd name="T17" fmla="*/ 0 h 269"/>
              <a:gd name="T18" fmla="*/ 602318138 w 526"/>
              <a:gd name="T19" fmla="*/ 0 h 269"/>
              <a:gd name="T20" fmla="*/ 488910313 w 526"/>
              <a:gd name="T21" fmla="*/ 10080637 h 269"/>
              <a:gd name="T22" fmla="*/ 380544388 w 526"/>
              <a:gd name="T23" fmla="*/ 30241910 h 269"/>
              <a:gd name="T24" fmla="*/ 282257500 w 526"/>
              <a:gd name="T25" fmla="*/ 60483821 h 269"/>
              <a:gd name="T26" fmla="*/ 191531875 w 526"/>
              <a:gd name="T27" fmla="*/ 95766050 h 269"/>
              <a:gd name="T28" fmla="*/ 115927188 w 526"/>
              <a:gd name="T29" fmla="*/ 143649868 h 269"/>
              <a:gd name="T30" fmla="*/ 57964388 w 526"/>
              <a:gd name="T31" fmla="*/ 194053052 h 269"/>
              <a:gd name="T32" fmla="*/ 20161250 w 526"/>
              <a:gd name="T33" fmla="*/ 246975602 h 269"/>
              <a:gd name="T34" fmla="*/ 2520950 w 526"/>
              <a:gd name="T35" fmla="*/ 304940057 h 269"/>
              <a:gd name="T36" fmla="*/ 2520950 w 526"/>
              <a:gd name="T37" fmla="*/ 367943243 h 269"/>
              <a:gd name="T38" fmla="*/ 20161250 w 526"/>
              <a:gd name="T39" fmla="*/ 425907699 h 269"/>
              <a:gd name="T40" fmla="*/ 57964388 w 526"/>
              <a:gd name="T41" fmla="*/ 478830248 h 269"/>
              <a:gd name="T42" fmla="*/ 115927188 w 526"/>
              <a:gd name="T43" fmla="*/ 529233432 h 269"/>
              <a:gd name="T44" fmla="*/ 191531875 w 526"/>
              <a:gd name="T45" fmla="*/ 577117251 h 269"/>
              <a:gd name="T46" fmla="*/ 282257500 w 526"/>
              <a:gd name="T47" fmla="*/ 612399480 h 269"/>
              <a:gd name="T48" fmla="*/ 380544388 w 526"/>
              <a:gd name="T49" fmla="*/ 645160755 h 269"/>
              <a:gd name="T50" fmla="*/ 488910313 w 526"/>
              <a:gd name="T51" fmla="*/ 662802664 h 269"/>
              <a:gd name="T52" fmla="*/ 602318138 w 526"/>
              <a:gd name="T53" fmla="*/ 675402666 h 269"/>
              <a:gd name="T54" fmla="*/ 718245325 w 526"/>
              <a:gd name="T55" fmla="*/ 675402666 h 269"/>
              <a:gd name="T56" fmla="*/ 831651563 w 526"/>
              <a:gd name="T57" fmla="*/ 662802664 h 269"/>
              <a:gd name="T58" fmla="*/ 940019075 w 526"/>
              <a:gd name="T59" fmla="*/ 645160755 h 269"/>
              <a:gd name="T60" fmla="*/ 1038304375 w 526"/>
              <a:gd name="T61" fmla="*/ 612399480 h 269"/>
              <a:gd name="T62" fmla="*/ 1129030000 w 526"/>
              <a:gd name="T63" fmla="*/ 577117251 h 269"/>
              <a:gd name="T64" fmla="*/ 1204634688 w 526"/>
              <a:gd name="T65" fmla="*/ 529233432 h 269"/>
              <a:gd name="T66" fmla="*/ 1262599075 w 526"/>
              <a:gd name="T67" fmla="*/ 478830248 h 269"/>
              <a:gd name="T68" fmla="*/ 1300400625 w 526"/>
              <a:gd name="T69" fmla="*/ 425907699 h 269"/>
              <a:gd name="T70" fmla="*/ 1318042513 w 526"/>
              <a:gd name="T71" fmla="*/ 367943243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6" name="Rectangle 16"/>
          <p:cNvSpPr>
            <a:spLocks noChangeArrowheads="1"/>
          </p:cNvSpPr>
          <p:nvPr/>
        </p:nvSpPr>
        <p:spPr bwMode="auto">
          <a:xfrm>
            <a:off x="4492806" y="3024950"/>
            <a:ext cx="44403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err="1">
                <a:solidFill>
                  <a:srgbClr val="000000"/>
                </a:solidFill>
                <a:latin typeface="Arial" panose="020B0604020202020204" pitchFamily="34" charset="0"/>
              </a:rPr>
              <a:t>sal</a:t>
            </a:r>
            <a:endParaRPr lang="en-US" altLang="en-US" sz="1600">
              <a:solidFill>
                <a:srgbClr val="000000"/>
              </a:solidFill>
              <a:latin typeface="Arial" panose="020B0604020202020204" pitchFamily="34" charset="0"/>
            </a:endParaRPr>
          </a:p>
        </p:txBody>
      </p:sp>
      <p:sp>
        <p:nvSpPr>
          <p:cNvPr id="17" name="Rectangle 17"/>
          <p:cNvSpPr>
            <a:spLocks noChangeArrowheads="1"/>
          </p:cNvSpPr>
          <p:nvPr/>
        </p:nvSpPr>
        <p:spPr bwMode="auto">
          <a:xfrm>
            <a:off x="6953431" y="2697925"/>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dname</a:t>
            </a:r>
          </a:p>
        </p:txBody>
      </p:sp>
      <p:sp>
        <p:nvSpPr>
          <p:cNvPr id="18" name="Rectangle 18"/>
          <p:cNvSpPr>
            <a:spLocks noChangeArrowheads="1"/>
          </p:cNvSpPr>
          <p:nvPr/>
        </p:nvSpPr>
        <p:spPr bwMode="auto">
          <a:xfrm>
            <a:off x="7670981" y="3021775"/>
            <a:ext cx="8095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budget</a:t>
            </a:r>
          </a:p>
        </p:txBody>
      </p:sp>
      <p:sp>
        <p:nvSpPr>
          <p:cNvPr id="19" name="Rectangle 19"/>
          <p:cNvSpPr>
            <a:spLocks noChangeArrowheads="1"/>
          </p:cNvSpPr>
          <p:nvPr/>
        </p:nvSpPr>
        <p:spPr bwMode="auto">
          <a:xfrm>
            <a:off x="6273981" y="3024950"/>
            <a:ext cx="4552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a:solidFill>
                  <a:srgbClr val="000000"/>
                </a:solidFill>
                <a:latin typeface="Arial" panose="020B0604020202020204" pitchFamily="34" charset="0"/>
              </a:rPr>
              <a:t>did</a:t>
            </a:r>
          </a:p>
        </p:txBody>
      </p:sp>
      <p:sp>
        <p:nvSpPr>
          <p:cNvPr id="21" name="Rectangle 21"/>
          <p:cNvSpPr>
            <a:spLocks noChangeArrowheads="1"/>
          </p:cNvSpPr>
          <p:nvPr/>
        </p:nvSpPr>
        <p:spPr bwMode="auto">
          <a:xfrm>
            <a:off x="3648256" y="2686812"/>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name</a:t>
            </a:r>
          </a:p>
        </p:txBody>
      </p:sp>
      <p:sp>
        <p:nvSpPr>
          <p:cNvPr id="22" name="Rectangle 22"/>
          <p:cNvSpPr>
            <a:spLocks noChangeArrowheads="1"/>
          </p:cNvSpPr>
          <p:nvPr/>
        </p:nvSpPr>
        <p:spPr bwMode="auto">
          <a:xfrm>
            <a:off x="5253219" y="3688525"/>
            <a:ext cx="10462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Works_In</a:t>
            </a:r>
          </a:p>
        </p:txBody>
      </p:sp>
      <p:sp>
        <p:nvSpPr>
          <p:cNvPr id="23" name="Rectangle 23"/>
          <p:cNvSpPr>
            <a:spLocks noChangeArrowheads="1"/>
          </p:cNvSpPr>
          <p:nvPr/>
        </p:nvSpPr>
        <p:spPr bwMode="auto">
          <a:xfrm>
            <a:off x="6858181" y="3710750"/>
            <a:ext cx="135774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24" name="Rectangle 24"/>
          <p:cNvSpPr>
            <a:spLocks noChangeArrowheads="1"/>
          </p:cNvSpPr>
          <p:nvPr/>
        </p:nvSpPr>
        <p:spPr bwMode="auto">
          <a:xfrm>
            <a:off x="3418069" y="3710750"/>
            <a:ext cx="11958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sp>
        <p:nvSpPr>
          <p:cNvPr id="25" name="Rectangle 25"/>
          <p:cNvSpPr>
            <a:spLocks noChangeArrowheads="1"/>
          </p:cNvSpPr>
          <p:nvPr/>
        </p:nvSpPr>
        <p:spPr bwMode="auto">
          <a:xfrm>
            <a:off x="2919594" y="3012250"/>
            <a:ext cx="7405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err="1">
                <a:solidFill>
                  <a:srgbClr val="000000"/>
                </a:solidFill>
                <a:latin typeface="Arial" panose="020B0604020202020204" pitchFamily="34" charset="0"/>
              </a:rPr>
              <a:t>empid</a:t>
            </a:r>
            <a:endParaRPr lang="en-US" altLang="en-US" sz="1600" u="sng">
              <a:solidFill>
                <a:srgbClr val="000000"/>
              </a:solidFill>
              <a:latin typeface="Arial" panose="020B0604020202020204" pitchFamily="34" charset="0"/>
            </a:endParaRPr>
          </a:p>
        </p:txBody>
      </p:sp>
      <p:sp>
        <p:nvSpPr>
          <p:cNvPr id="26" name="Line 26"/>
          <p:cNvSpPr>
            <a:spLocks noChangeShapeType="1"/>
          </p:cNvSpPr>
          <p:nvPr/>
        </p:nvSpPr>
        <p:spPr bwMode="auto">
          <a:xfrm>
            <a:off x="3968931" y="3056700"/>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7" name="Line 27"/>
          <p:cNvSpPr>
            <a:spLocks noChangeShapeType="1"/>
          </p:cNvSpPr>
          <p:nvPr/>
        </p:nvSpPr>
        <p:spPr bwMode="auto">
          <a:xfrm>
            <a:off x="3211694" y="3402775"/>
            <a:ext cx="627062" cy="2476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8" name="Line 28"/>
          <p:cNvSpPr>
            <a:spLocks noChangeShapeType="1"/>
          </p:cNvSpPr>
          <p:nvPr/>
        </p:nvSpPr>
        <p:spPr bwMode="auto">
          <a:xfrm flipH="1">
            <a:off x="4388031" y="3402775"/>
            <a:ext cx="401638" cy="225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9" name="Line 29"/>
          <p:cNvSpPr>
            <a:spLocks noChangeShapeType="1"/>
          </p:cNvSpPr>
          <p:nvPr/>
        </p:nvSpPr>
        <p:spPr bwMode="auto">
          <a:xfrm flipH="1">
            <a:off x="4611869" y="3829812"/>
            <a:ext cx="581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0" name="Line 30"/>
          <p:cNvSpPr>
            <a:spLocks noChangeShapeType="1"/>
          </p:cNvSpPr>
          <p:nvPr/>
        </p:nvSpPr>
        <p:spPr bwMode="auto">
          <a:xfrm>
            <a:off x="6459719" y="3847275"/>
            <a:ext cx="42227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2" name="Line 32"/>
          <p:cNvSpPr>
            <a:spLocks noChangeShapeType="1"/>
          </p:cNvSpPr>
          <p:nvPr/>
        </p:nvSpPr>
        <p:spPr bwMode="auto">
          <a:xfrm>
            <a:off x="6589894" y="3425000"/>
            <a:ext cx="5556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Line 33"/>
          <p:cNvSpPr>
            <a:spLocks noChangeShapeType="1"/>
          </p:cNvSpPr>
          <p:nvPr/>
        </p:nvSpPr>
        <p:spPr bwMode="auto">
          <a:xfrm>
            <a:off x="7310619" y="3109087"/>
            <a:ext cx="119062" cy="558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4" name="Line 34"/>
          <p:cNvSpPr>
            <a:spLocks noChangeShapeType="1"/>
          </p:cNvSpPr>
          <p:nvPr/>
        </p:nvSpPr>
        <p:spPr bwMode="auto">
          <a:xfrm flipH="1">
            <a:off x="7778931" y="3394837"/>
            <a:ext cx="317500" cy="2460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Tree>
    <p:extLst>
      <p:ext uri="{BB962C8B-B14F-4D97-AF65-F5344CB8AC3E}">
        <p14:creationId xmlns:p14="http://schemas.microsoft.com/office/powerpoint/2010/main" val="399224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220" y="267418"/>
            <a:ext cx="10515600" cy="1325563"/>
          </a:xfrm>
        </p:spPr>
        <p:txBody>
          <a:bodyPr/>
          <a:lstStyle/>
          <a:p>
            <a:r>
              <a:rPr lang="en-IN"/>
              <a:t>Relationship (2)</a:t>
            </a:r>
          </a:p>
        </p:txBody>
      </p:sp>
      <p:sp>
        <p:nvSpPr>
          <p:cNvPr id="3" name="Content Placeholder 2"/>
          <p:cNvSpPr>
            <a:spLocks noGrp="1"/>
          </p:cNvSpPr>
          <p:nvPr>
            <p:ph idx="1"/>
          </p:nvPr>
        </p:nvSpPr>
        <p:spPr>
          <a:xfrm>
            <a:off x="635748" y="1378607"/>
            <a:ext cx="10515600" cy="4973443"/>
          </a:xfrm>
        </p:spPr>
        <p:txBody>
          <a:bodyPr>
            <a:normAutofit/>
          </a:bodyPr>
          <a:lstStyle/>
          <a:p>
            <a:r>
              <a:rPr lang="en-US" altLang="en-US"/>
              <a:t>Relationship can have attributes</a:t>
            </a:r>
          </a:p>
          <a:p>
            <a:pPr lvl="1"/>
            <a:r>
              <a:rPr lang="en-US" altLang="en-US"/>
              <a:t>E.g. </a:t>
            </a:r>
            <a:r>
              <a:rPr lang="en-US" altLang="en-US" err="1"/>
              <a:t>Attishoo</a:t>
            </a:r>
            <a:r>
              <a:rPr lang="en-US" altLang="en-US"/>
              <a:t> works in Pharmacy department  since January 2018</a:t>
            </a:r>
          </a:p>
          <a:p>
            <a:pPr lvl="1"/>
            <a:r>
              <a:rPr lang="en-US" altLang="en-US"/>
              <a:t>If the same employee works in some other department at different time</a:t>
            </a:r>
          </a:p>
          <a:p>
            <a:pPr marL="457200" lvl="1" indent="0">
              <a:buNone/>
            </a:pPr>
            <a:r>
              <a:rPr lang="en-US" altLang="en-US"/>
              <a:t>    the relationship </a:t>
            </a:r>
            <a:r>
              <a:rPr lang="en-US" altLang="en-US" b="1"/>
              <a:t>CANNOT</a:t>
            </a:r>
            <a:r>
              <a:rPr lang="en-US" altLang="en-US"/>
              <a:t> capture </a:t>
            </a:r>
          </a:p>
          <a:p>
            <a:pPr marL="457200" lvl="1" indent="0">
              <a:buNone/>
            </a:pPr>
            <a:endParaRPr lang="en-US" altLang="en-US" sz="1600"/>
          </a:p>
          <a:p>
            <a:endParaRPr lang="en-US" altLang="en-US" sz="1600"/>
          </a:p>
          <a:p>
            <a:endParaRPr lang="en-US" altLang="en-US"/>
          </a:p>
          <a:p>
            <a:endParaRPr lang="en-IN" sz="1600"/>
          </a:p>
        </p:txBody>
      </p:sp>
      <p:sp>
        <p:nvSpPr>
          <p:cNvPr id="4" name="Slide Number Placeholder 3"/>
          <p:cNvSpPr>
            <a:spLocks noGrp="1"/>
          </p:cNvSpPr>
          <p:nvPr>
            <p:ph type="sldNum" sz="quarter" idx="12"/>
          </p:nvPr>
        </p:nvSpPr>
        <p:spPr>
          <a:xfrm>
            <a:off x="8946934" y="6311899"/>
            <a:ext cx="2743200" cy="365125"/>
          </a:xfrm>
        </p:spPr>
        <p:txBody>
          <a:bodyPr/>
          <a:lstStyle/>
          <a:p>
            <a:fld id="{AF5FB12C-948D-4C77-8613-2E4673F705B6}" type="slidenum">
              <a:rPr lang="en-IN" smtClean="0"/>
              <a:t>13</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35" name="Freeform 6"/>
          <p:cNvSpPr>
            <a:spLocks/>
          </p:cNvSpPr>
          <p:nvPr/>
        </p:nvSpPr>
        <p:spPr bwMode="auto">
          <a:xfrm>
            <a:off x="3451402" y="3300332"/>
            <a:ext cx="838200" cy="428625"/>
          </a:xfrm>
          <a:custGeom>
            <a:avLst/>
            <a:gdLst>
              <a:gd name="T0" fmla="*/ 1323082825 w 528"/>
              <a:gd name="T1" fmla="*/ 309980013 h 270"/>
              <a:gd name="T2" fmla="*/ 1302921575 w 528"/>
              <a:gd name="T3" fmla="*/ 252015625 h 270"/>
              <a:gd name="T4" fmla="*/ 1262599075 w 528"/>
              <a:gd name="T5" fmla="*/ 196572188 h 270"/>
              <a:gd name="T6" fmla="*/ 1204634688 w 528"/>
              <a:gd name="T7" fmla="*/ 143649700 h 270"/>
              <a:gd name="T8" fmla="*/ 1131550950 w 528"/>
              <a:gd name="T9" fmla="*/ 100806250 h 270"/>
              <a:gd name="T10" fmla="*/ 1043344688 w 528"/>
              <a:gd name="T11" fmla="*/ 60483750 h 270"/>
              <a:gd name="T12" fmla="*/ 942538438 w 528"/>
              <a:gd name="T13" fmla="*/ 35282188 h 270"/>
              <a:gd name="T14" fmla="*/ 834172513 w 528"/>
              <a:gd name="T15" fmla="*/ 12601575 h 270"/>
              <a:gd name="T16" fmla="*/ 720764688 w 528"/>
              <a:gd name="T17" fmla="*/ 2520950 h 270"/>
              <a:gd name="T18" fmla="*/ 604837500 w 528"/>
              <a:gd name="T19" fmla="*/ 2520950 h 270"/>
              <a:gd name="T20" fmla="*/ 491431263 w 528"/>
              <a:gd name="T21" fmla="*/ 12601575 h 270"/>
              <a:gd name="T22" fmla="*/ 383063750 w 528"/>
              <a:gd name="T23" fmla="*/ 35282188 h 270"/>
              <a:gd name="T24" fmla="*/ 282257500 w 528"/>
              <a:gd name="T25" fmla="*/ 60483750 h 270"/>
              <a:gd name="T26" fmla="*/ 194052825 w 528"/>
              <a:gd name="T27" fmla="*/ 100806250 h 270"/>
              <a:gd name="T28" fmla="*/ 120967500 w 528"/>
              <a:gd name="T29" fmla="*/ 143649700 h 270"/>
              <a:gd name="T30" fmla="*/ 63004700 w 528"/>
              <a:gd name="T31" fmla="*/ 196572188 h 270"/>
              <a:gd name="T32" fmla="*/ 22682200 w 528"/>
              <a:gd name="T33" fmla="*/ 252015625 h 270"/>
              <a:gd name="T34" fmla="*/ 2520950 w 528"/>
              <a:gd name="T35" fmla="*/ 309980013 h 270"/>
              <a:gd name="T36" fmla="*/ 2520950 w 528"/>
              <a:gd name="T37" fmla="*/ 365423450 h 270"/>
              <a:gd name="T38" fmla="*/ 22682200 w 528"/>
              <a:gd name="T39" fmla="*/ 423386250 h 270"/>
              <a:gd name="T40" fmla="*/ 63004700 w 528"/>
              <a:gd name="T41" fmla="*/ 478829688 h 270"/>
              <a:gd name="T42" fmla="*/ 120967500 w 528"/>
              <a:gd name="T43" fmla="*/ 531753763 h 270"/>
              <a:gd name="T44" fmla="*/ 194052825 w 528"/>
              <a:gd name="T45" fmla="*/ 574595625 h 270"/>
              <a:gd name="T46" fmla="*/ 282257500 w 528"/>
              <a:gd name="T47" fmla="*/ 614918125 h 270"/>
              <a:gd name="T48" fmla="*/ 383063750 w 528"/>
              <a:gd name="T49" fmla="*/ 645160000 h 270"/>
              <a:gd name="T50" fmla="*/ 491431263 w 528"/>
              <a:gd name="T51" fmla="*/ 665321250 h 270"/>
              <a:gd name="T52" fmla="*/ 604837500 w 528"/>
              <a:gd name="T53" fmla="*/ 672882513 h 270"/>
              <a:gd name="T54" fmla="*/ 720764688 w 528"/>
              <a:gd name="T55" fmla="*/ 672882513 h 270"/>
              <a:gd name="T56" fmla="*/ 834172513 w 528"/>
              <a:gd name="T57" fmla="*/ 665321250 h 270"/>
              <a:gd name="T58" fmla="*/ 942538438 w 528"/>
              <a:gd name="T59" fmla="*/ 645160000 h 270"/>
              <a:gd name="T60" fmla="*/ 1043344688 w 528"/>
              <a:gd name="T61" fmla="*/ 614918125 h 270"/>
              <a:gd name="T62" fmla="*/ 1131550950 w 528"/>
              <a:gd name="T63" fmla="*/ 574595625 h 270"/>
              <a:gd name="T64" fmla="*/ 1204634688 w 528"/>
              <a:gd name="T65" fmla="*/ 531753763 h 270"/>
              <a:gd name="T66" fmla="*/ 1262599075 w 528"/>
              <a:gd name="T67" fmla="*/ 478829688 h 270"/>
              <a:gd name="T68" fmla="*/ 1302921575 w 528"/>
              <a:gd name="T69" fmla="*/ 423386250 h 270"/>
              <a:gd name="T70" fmla="*/ 1323082825 w 528"/>
              <a:gd name="T71" fmla="*/ 365423450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6" name="Freeform 7"/>
          <p:cNvSpPr>
            <a:spLocks/>
          </p:cNvSpPr>
          <p:nvPr/>
        </p:nvSpPr>
        <p:spPr bwMode="auto">
          <a:xfrm>
            <a:off x="6037439" y="3627357"/>
            <a:ext cx="833438" cy="427037"/>
          </a:xfrm>
          <a:custGeom>
            <a:avLst/>
            <a:gdLst>
              <a:gd name="T0" fmla="*/ 1315522352 w 525"/>
              <a:gd name="T1" fmla="*/ 304937755 h 269"/>
              <a:gd name="T2" fmla="*/ 1297882041 w 525"/>
              <a:gd name="T3" fmla="*/ 246975023 h 269"/>
              <a:gd name="T4" fmla="*/ 1260078881 w 525"/>
              <a:gd name="T5" fmla="*/ 194051010 h 269"/>
              <a:gd name="T6" fmla="*/ 1199595095 w 525"/>
              <a:gd name="T7" fmla="*/ 143647944 h 269"/>
              <a:gd name="T8" fmla="*/ 1123990362 w 525"/>
              <a:gd name="T9" fmla="*/ 95765825 h 269"/>
              <a:gd name="T10" fmla="*/ 1038304998 w 525"/>
              <a:gd name="T11" fmla="*/ 60483679 h 269"/>
              <a:gd name="T12" fmla="*/ 937498687 w 525"/>
              <a:gd name="T13" fmla="*/ 30241840 h 269"/>
              <a:gd name="T14" fmla="*/ 829132697 w 525"/>
              <a:gd name="T15" fmla="*/ 10080613 h 269"/>
              <a:gd name="T16" fmla="*/ 715724804 w 525"/>
              <a:gd name="T17" fmla="*/ 0 h 269"/>
              <a:gd name="T18" fmla="*/ 602318499 w 525"/>
              <a:gd name="T19" fmla="*/ 0 h 269"/>
              <a:gd name="T20" fmla="*/ 488910606 w 525"/>
              <a:gd name="T21" fmla="*/ 10080613 h 269"/>
              <a:gd name="T22" fmla="*/ 380544616 w 525"/>
              <a:gd name="T23" fmla="*/ 30241840 h 269"/>
              <a:gd name="T24" fmla="*/ 279738305 w 525"/>
              <a:gd name="T25" fmla="*/ 60483679 h 269"/>
              <a:gd name="T26" fmla="*/ 191531990 w 525"/>
              <a:gd name="T27" fmla="*/ 95765825 h 269"/>
              <a:gd name="T28" fmla="*/ 115927257 w 525"/>
              <a:gd name="T29" fmla="*/ 143647944 h 269"/>
              <a:gd name="T30" fmla="*/ 57964422 w 525"/>
              <a:gd name="T31" fmla="*/ 194051010 h 269"/>
              <a:gd name="T32" fmla="*/ 20161262 w 525"/>
              <a:gd name="T33" fmla="*/ 246975023 h 269"/>
              <a:gd name="T34" fmla="*/ 2520952 w 525"/>
              <a:gd name="T35" fmla="*/ 304937755 h 269"/>
              <a:gd name="T36" fmla="*/ 2520952 w 525"/>
              <a:gd name="T37" fmla="*/ 362902075 h 269"/>
              <a:gd name="T38" fmla="*/ 20161262 w 525"/>
              <a:gd name="T39" fmla="*/ 420864807 h 269"/>
              <a:gd name="T40" fmla="*/ 57964422 w 525"/>
              <a:gd name="T41" fmla="*/ 478829127 h 269"/>
              <a:gd name="T42" fmla="*/ 115927257 w 525"/>
              <a:gd name="T43" fmla="*/ 529232193 h 269"/>
              <a:gd name="T44" fmla="*/ 191531990 w 525"/>
              <a:gd name="T45" fmla="*/ 572074005 h 269"/>
              <a:gd name="T46" fmla="*/ 279738305 w 525"/>
              <a:gd name="T47" fmla="*/ 612396458 h 269"/>
              <a:gd name="T48" fmla="*/ 380544616 w 525"/>
              <a:gd name="T49" fmla="*/ 642638298 h 269"/>
              <a:gd name="T50" fmla="*/ 488910606 w 525"/>
              <a:gd name="T51" fmla="*/ 662799524 h 269"/>
              <a:gd name="T52" fmla="*/ 602318499 w 525"/>
              <a:gd name="T53" fmla="*/ 675401084 h 269"/>
              <a:gd name="T54" fmla="*/ 715724804 w 525"/>
              <a:gd name="T55" fmla="*/ 675401084 h 269"/>
              <a:gd name="T56" fmla="*/ 829132697 w 525"/>
              <a:gd name="T57" fmla="*/ 662799524 h 269"/>
              <a:gd name="T58" fmla="*/ 937498687 w 525"/>
              <a:gd name="T59" fmla="*/ 642638298 h 269"/>
              <a:gd name="T60" fmla="*/ 1038304998 w 525"/>
              <a:gd name="T61" fmla="*/ 612396458 h 269"/>
              <a:gd name="T62" fmla="*/ 1123990362 w 525"/>
              <a:gd name="T63" fmla="*/ 572074005 h 269"/>
              <a:gd name="T64" fmla="*/ 1199595095 w 525"/>
              <a:gd name="T65" fmla="*/ 529232193 h 269"/>
              <a:gd name="T66" fmla="*/ 1260078881 w 525"/>
              <a:gd name="T67" fmla="*/ 478829127 h 269"/>
              <a:gd name="T68" fmla="*/ 1297882041 w 525"/>
              <a:gd name="T69" fmla="*/ 420864807 h 269"/>
              <a:gd name="T70" fmla="*/ 1315522352 w 525"/>
              <a:gd name="T71" fmla="*/ 36290207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7" name="Freeform 8"/>
          <p:cNvSpPr>
            <a:spLocks/>
          </p:cNvSpPr>
          <p:nvPr/>
        </p:nvSpPr>
        <p:spPr bwMode="auto">
          <a:xfrm>
            <a:off x="7569377" y="3627357"/>
            <a:ext cx="833437" cy="427037"/>
          </a:xfrm>
          <a:custGeom>
            <a:avLst/>
            <a:gdLst>
              <a:gd name="T0" fmla="*/ 2519361 w 525"/>
              <a:gd name="T1" fmla="*/ 362902075 h 269"/>
              <a:gd name="T2" fmla="*/ 20161238 w 525"/>
              <a:gd name="T3" fmla="*/ 420864807 h 269"/>
              <a:gd name="T4" fmla="*/ 63003075 w 525"/>
              <a:gd name="T5" fmla="*/ 478829127 h 269"/>
              <a:gd name="T6" fmla="*/ 118446479 w 525"/>
              <a:gd name="T7" fmla="*/ 529232193 h 269"/>
              <a:gd name="T8" fmla="*/ 194051121 w 525"/>
              <a:gd name="T9" fmla="*/ 572074005 h 269"/>
              <a:gd name="T10" fmla="*/ 279736382 w 525"/>
              <a:gd name="T11" fmla="*/ 612396458 h 269"/>
              <a:gd name="T12" fmla="*/ 380542572 w 525"/>
              <a:gd name="T13" fmla="*/ 642638298 h 269"/>
              <a:gd name="T14" fmla="*/ 488910019 w 525"/>
              <a:gd name="T15" fmla="*/ 662799524 h 269"/>
              <a:gd name="T16" fmla="*/ 602316189 w 525"/>
              <a:gd name="T17" fmla="*/ 675401084 h 269"/>
              <a:gd name="T18" fmla="*/ 715723946 w 525"/>
              <a:gd name="T19" fmla="*/ 675401084 h 269"/>
              <a:gd name="T20" fmla="*/ 831651064 w 525"/>
              <a:gd name="T21" fmla="*/ 662799524 h 269"/>
              <a:gd name="T22" fmla="*/ 937497563 w 525"/>
              <a:gd name="T23" fmla="*/ 642638298 h 269"/>
              <a:gd name="T24" fmla="*/ 1038303752 w 525"/>
              <a:gd name="T25" fmla="*/ 612396458 h 269"/>
              <a:gd name="T26" fmla="*/ 1126508374 w 525"/>
              <a:gd name="T27" fmla="*/ 572074005 h 269"/>
              <a:gd name="T28" fmla="*/ 1202113016 w 525"/>
              <a:gd name="T29" fmla="*/ 529232193 h 269"/>
              <a:gd name="T30" fmla="*/ 1260077369 w 525"/>
              <a:gd name="T31" fmla="*/ 478829127 h 269"/>
              <a:gd name="T32" fmla="*/ 1297878896 w 525"/>
              <a:gd name="T33" fmla="*/ 420864807 h 269"/>
              <a:gd name="T34" fmla="*/ 1315520773 w 525"/>
              <a:gd name="T35" fmla="*/ 362902075 h 269"/>
              <a:gd name="T36" fmla="*/ 1315520773 w 525"/>
              <a:gd name="T37" fmla="*/ 304937755 h 269"/>
              <a:gd name="T38" fmla="*/ 1297878896 w 525"/>
              <a:gd name="T39" fmla="*/ 246975023 h 269"/>
              <a:gd name="T40" fmla="*/ 1260077369 w 525"/>
              <a:gd name="T41" fmla="*/ 194051010 h 269"/>
              <a:gd name="T42" fmla="*/ 1202113016 w 525"/>
              <a:gd name="T43" fmla="*/ 138607638 h 269"/>
              <a:gd name="T44" fmla="*/ 1126508374 w 525"/>
              <a:gd name="T45" fmla="*/ 95765825 h 269"/>
              <a:gd name="T46" fmla="*/ 1038303752 w 525"/>
              <a:gd name="T47" fmla="*/ 55443373 h 269"/>
              <a:gd name="T48" fmla="*/ 937497563 w 525"/>
              <a:gd name="T49" fmla="*/ 30241840 h 269"/>
              <a:gd name="T50" fmla="*/ 829130115 w 525"/>
              <a:gd name="T51" fmla="*/ 10080613 h 269"/>
              <a:gd name="T52" fmla="*/ 715723946 w 525"/>
              <a:gd name="T53" fmla="*/ 0 h 269"/>
              <a:gd name="T54" fmla="*/ 602316189 w 525"/>
              <a:gd name="T55" fmla="*/ 0 h 269"/>
              <a:gd name="T56" fmla="*/ 488910019 w 525"/>
              <a:gd name="T57" fmla="*/ 10080613 h 269"/>
              <a:gd name="T58" fmla="*/ 380542572 w 525"/>
              <a:gd name="T59" fmla="*/ 30241840 h 269"/>
              <a:gd name="T60" fmla="*/ 279736382 w 525"/>
              <a:gd name="T61" fmla="*/ 60483679 h 269"/>
              <a:gd name="T62" fmla="*/ 194051121 w 525"/>
              <a:gd name="T63" fmla="*/ 95765825 h 269"/>
              <a:gd name="T64" fmla="*/ 118446479 w 525"/>
              <a:gd name="T65" fmla="*/ 143647944 h 269"/>
              <a:gd name="T66" fmla="*/ 63003075 w 525"/>
              <a:gd name="T67" fmla="*/ 194051010 h 269"/>
              <a:gd name="T68" fmla="*/ 20161238 w 525"/>
              <a:gd name="T69" fmla="*/ 246975023 h 269"/>
              <a:gd name="T70" fmla="*/ 2519361 w 525"/>
              <a:gd name="T71" fmla="*/ 30493775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8" name="Freeform 9"/>
          <p:cNvSpPr>
            <a:spLocks/>
          </p:cNvSpPr>
          <p:nvPr/>
        </p:nvSpPr>
        <p:spPr bwMode="auto">
          <a:xfrm>
            <a:off x="5119864" y="3063794"/>
            <a:ext cx="833438" cy="427038"/>
          </a:xfrm>
          <a:custGeom>
            <a:avLst/>
            <a:gdLst>
              <a:gd name="T0" fmla="*/ 2520952 w 525"/>
              <a:gd name="T1" fmla="*/ 367943243 h 269"/>
              <a:gd name="T2" fmla="*/ 20161262 w 525"/>
              <a:gd name="T3" fmla="*/ 425907699 h 269"/>
              <a:gd name="T4" fmla="*/ 63004738 w 525"/>
              <a:gd name="T5" fmla="*/ 478830248 h 269"/>
              <a:gd name="T6" fmla="*/ 118448209 w 525"/>
              <a:gd name="T7" fmla="*/ 529233432 h 269"/>
              <a:gd name="T8" fmla="*/ 194052941 w 525"/>
              <a:gd name="T9" fmla="*/ 577117251 h 269"/>
              <a:gd name="T10" fmla="*/ 279738305 w 525"/>
              <a:gd name="T11" fmla="*/ 612399480 h 269"/>
              <a:gd name="T12" fmla="*/ 380544616 w 525"/>
              <a:gd name="T13" fmla="*/ 645160755 h 269"/>
              <a:gd name="T14" fmla="*/ 488910606 w 525"/>
              <a:gd name="T15" fmla="*/ 662802664 h 269"/>
              <a:gd name="T16" fmla="*/ 602318499 w 525"/>
              <a:gd name="T17" fmla="*/ 675402666 h 269"/>
              <a:gd name="T18" fmla="*/ 715724804 w 525"/>
              <a:gd name="T19" fmla="*/ 675402666 h 269"/>
              <a:gd name="T20" fmla="*/ 831652061 w 525"/>
              <a:gd name="T21" fmla="*/ 662802664 h 269"/>
              <a:gd name="T22" fmla="*/ 937498687 w 525"/>
              <a:gd name="T23" fmla="*/ 642641390 h 269"/>
              <a:gd name="T24" fmla="*/ 1040825949 w 525"/>
              <a:gd name="T25" fmla="*/ 612399480 h 269"/>
              <a:gd name="T26" fmla="*/ 1126511313 w 525"/>
              <a:gd name="T27" fmla="*/ 572076932 h 269"/>
              <a:gd name="T28" fmla="*/ 1202116046 w 525"/>
              <a:gd name="T29" fmla="*/ 529233432 h 269"/>
              <a:gd name="T30" fmla="*/ 1260078881 w 525"/>
              <a:gd name="T31" fmla="*/ 478830248 h 269"/>
              <a:gd name="T32" fmla="*/ 1297882041 w 525"/>
              <a:gd name="T33" fmla="*/ 425907699 h 269"/>
              <a:gd name="T34" fmla="*/ 1320562667 w 525"/>
              <a:gd name="T35" fmla="*/ 367943243 h 269"/>
              <a:gd name="T36" fmla="*/ 1320562667 w 525"/>
              <a:gd name="T37" fmla="*/ 304940057 h 269"/>
              <a:gd name="T38" fmla="*/ 1297882041 w 525"/>
              <a:gd name="T39" fmla="*/ 246975602 h 269"/>
              <a:gd name="T40" fmla="*/ 1260078881 w 525"/>
              <a:gd name="T41" fmla="*/ 194053052 h 269"/>
              <a:gd name="T42" fmla="*/ 1202116046 w 525"/>
              <a:gd name="T43" fmla="*/ 143649868 h 269"/>
              <a:gd name="T44" fmla="*/ 1126511313 w 525"/>
              <a:gd name="T45" fmla="*/ 95766050 h 269"/>
              <a:gd name="T46" fmla="*/ 1040825949 w 525"/>
              <a:gd name="T47" fmla="*/ 60483821 h 269"/>
              <a:gd name="T48" fmla="*/ 937498687 w 525"/>
              <a:gd name="T49" fmla="*/ 30241910 h 269"/>
              <a:gd name="T50" fmla="*/ 831652061 w 525"/>
              <a:gd name="T51" fmla="*/ 10080637 h 269"/>
              <a:gd name="T52" fmla="*/ 715724804 w 525"/>
              <a:gd name="T53" fmla="*/ 0 h 269"/>
              <a:gd name="T54" fmla="*/ 602318499 w 525"/>
              <a:gd name="T55" fmla="*/ 0 h 269"/>
              <a:gd name="T56" fmla="*/ 488910606 w 525"/>
              <a:gd name="T57" fmla="*/ 10080637 h 269"/>
              <a:gd name="T58" fmla="*/ 380544616 w 525"/>
              <a:gd name="T59" fmla="*/ 30241910 h 269"/>
              <a:gd name="T60" fmla="*/ 279738305 w 525"/>
              <a:gd name="T61" fmla="*/ 60483821 h 269"/>
              <a:gd name="T62" fmla="*/ 194052941 w 525"/>
              <a:gd name="T63" fmla="*/ 95766050 h 269"/>
              <a:gd name="T64" fmla="*/ 118448209 w 525"/>
              <a:gd name="T65" fmla="*/ 143649868 h 269"/>
              <a:gd name="T66" fmla="*/ 63004738 w 525"/>
              <a:gd name="T67" fmla="*/ 194053052 h 269"/>
              <a:gd name="T68" fmla="*/ 20161262 w 525"/>
              <a:gd name="T69" fmla="*/ 246975602 h 269"/>
              <a:gd name="T70" fmla="*/ 2520952 w 525"/>
              <a:gd name="T71" fmla="*/ 304940057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9" name="Freeform 10"/>
          <p:cNvSpPr>
            <a:spLocks/>
          </p:cNvSpPr>
          <p:nvPr/>
        </p:nvSpPr>
        <p:spPr bwMode="auto">
          <a:xfrm>
            <a:off x="2702102" y="3614657"/>
            <a:ext cx="835025" cy="428625"/>
          </a:xfrm>
          <a:custGeom>
            <a:avLst/>
            <a:gdLst>
              <a:gd name="T0" fmla="*/ 1318042513 w 526"/>
              <a:gd name="T1" fmla="*/ 309980013 h 270"/>
              <a:gd name="T2" fmla="*/ 1300400625 w 526"/>
              <a:gd name="T3" fmla="*/ 252015625 h 270"/>
              <a:gd name="T4" fmla="*/ 1260078125 w 526"/>
              <a:gd name="T5" fmla="*/ 194052825 h 270"/>
              <a:gd name="T6" fmla="*/ 1202115325 w 526"/>
              <a:gd name="T7" fmla="*/ 143649700 h 270"/>
              <a:gd name="T8" fmla="*/ 1126510638 w 526"/>
              <a:gd name="T9" fmla="*/ 100806250 h 270"/>
              <a:gd name="T10" fmla="*/ 1040825325 w 526"/>
              <a:gd name="T11" fmla="*/ 60483750 h 270"/>
              <a:gd name="T12" fmla="*/ 940019075 w 526"/>
              <a:gd name="T13" fmla="*/ 30241875 h 270"/>
              <a:gd name="T14" fmla="*/ 831651563 w 526"/>
              <a:gd name="T15" fmla="*/ 10080625 h 270"/>
              <a:gd name="T16" fmla="*/ 715724375 w 526"/>
              <a:gd name="T17" fmla="*/ 2520950 h 270"/>
              <a:gd name="T18" fmla="*/ 604837500 w 526"/>
              <a:gd name="T19" fmla="*/ 2520950 h 270"/>
              <a:gd name="T20" fmla="*/ 488910313 w 526"/>
              <a:gd name="T21" fmla="*/ 10080625 h 270"/>
              <a:gd name="T22" fmla="*/ 380544388 w 526"/>
              <a:gd name="T23" fmla="*/ 30241875 h 270"/>
              <a:gd name="T24" fmla="*/ 279738138 w 526"/>
              <a:gd name="T25" fmla="*/ 60483750 h 270"/>
              <a:gd name="T26" fmla="*/ 194052825 w 526"/>
              <a:gd name="T27" fmla="*/ 100806250 h 270"/>
              <a:gd name="T28" fmla="*/ 118448138 w 526"/>
              <a:gd name="T29" fmla="*/ 143649700 h 270"/>
              <a:gd name="T30" fmla="*/ 63004700 w 526"/>
              <a:gd name="T31" fmla="*/ 194052825 h 270"/>
              <a:gd name="T32" fmla="*/ 20161250 w 526"/>
              <a:gd name="T33" fmla="*/ 252015625 h 270"/>
              <a:gd name="T34" fmla="*/ 2520950 w 526"/>
              <a:gd name="T35" fmla="*/ 309980013 h 270"/>
              <a:gd name="T36" fmla="*/ 2520950 w 526"/>
              <a:gd name="T37" fmla="*/ 365423450 h 270"/>
              <a:gd name="T38" fmla="*/ 20161250 w 526"/>
              <a:gd name="T39" fmla="*/ 423386250 h 270"/>
              <a:gd name="T40" fmla="*/ 63004700 w 526"/>
              <a:gd name="T41" fmla="*/ 478829688 h 270"/>
              <a:gd name="T42" fmla="*/ 118448138 w 526"/>
              <a:gd name="T43" fmla="*/ 531753763 h 270"/>
              <a:gd name="T44" fmla="*/ 194052825 w 526"/>
              <a:gd name="T45" fmla="*/ 574595625 h 270"/>
              <a:gd name="T46" fmla="*/ 279738138 w 526"/>
              <a:gd name="T47" fmla="*/ 614918125 h 270"/>
              <a:gd name="T48" fmla="*/ 380544388 w 526"/>
              <a:gd name="T49" fmla="*/ 640119688 h 270"/>
              <a:gd name="T50" fmla="*/ 488910313 w 526"/>
              <a:gd name="T51" fmla="*/ 662801888 h 270"/>
              <a:gd name="T52" fmla="*/ 604837500 w 526"/>
              <a:gd name="T53" fmla="*/ 672882513 h 270"/>
              <a:gd name="T54" fmla="*/ 715724375 w 526"/>
              <a:gd name="T55" fmla="*/ 672882513 h 270"/>
              <a:gd name="T56" fmla="*/ 831651563 w 526"/>
              <a:gd name="T57" fmla="*/ 662801888 h 270"/>
              <a:gd name="T58" fmla="*/ 940019075 w 526"/>
              <a:gd name="T59" fmla="*/ 640119688 h 270"/>
              <a:gd name="T60" fmla="*/ 1040825325 w 526"/>
              <a:gd name="T61" fmla="*/ 614918125 h 270"/>
              <a:gd name="T62" fmla="*/ 1126510638 w 526"/>
              <a:gd name="T63" fmla="*/ 574595625 h 270"/>
              <a:gd name="T64" fmla="*/ 1202115325 w 526"/>
              <a:gd name="T65" fmla="*/ 531753763 h 270"/>
              <a:gd name="T66" fmla="*/ 1260078125 w 526"/>
              <a:gd name="T67" fmla="*/ 478829688 h 270"/>
              <a:gd name="T68" fmla="*/ 1300400625 w 526"/>
              <a:gd name="T69" fmla="*/ 423386250 h 270"/>
              <a:gd name="T70" fmla="*/ 1318042513 w 526"/>
              <a:gd name="T71" fmla="*/ 365423450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0" name="Freeform 11"/>
          <p:cNvSpPr>
            <a:spLocks/>
          </p:cNvSpPr>
          <p:nvPr/>
        </p:nvSpPr>
        <p:spPr bwMode="auto">
          <a:xfrm>
            <a:off x="4235627" y="3614657"/>
            <a:ext cx="833437" cy="428625"/>
          </a:xfrm>
          <a:custGeom>
            <a:avLst/>
            <a:gdLst>
              <a:gd name="T0" fmla="*/ 2519361 w 525"/>
              <a:gd name="T1" fmla="*/ 365423450 h 270"/>
              <a:gd name="T2" fmla="*/ 20161238 w 525"/>
              <a:gd name="T3" fmla="*/ 423386250 h 270"/>
              <a:gd name="T4" fmla="*/ 57962765 w 525"/>
              <a:gd name="T5" fmla="*/ 478829688 h 270"/>
              <a:gd name="T6" fmla="*/ 115927118 w 525"/>
              <a:gd name="T7" fmla="*/ 531753763 h 270"/>
              <a:gd name="T8" fmla="*/ 191531760 w 525"/>
              <a:gd name="T9" fmla="*/ 574595625 h 270"/>
              <a:gd name="T10" fmla="*/ 279736382 w 525"/>
              <a:gd name="T11" fmla="*/ 614918125 h 270"/>
              <a:gd name="T12" fmla="*/ 380542572 w 525"/>
              <a:gd name="T13" fmla="*/ 640119688 h 270"/>
              <a:gd name="T14" fmla="*/ 488910019 w 525"/>
              <a:gd name="T15" fmla="*/ 662801888 h 270"/>
              <a:gd name="T16" fmla="*/ 602316189 w 525"/>
              <a:gd name="T17" fmla="*/ 672882513 h 270"/>
              <a:gd name="T18" fmla="*/ 715723946 w 525"/>
              <a:gd name="T19" fmla="*/ 672882513 h 270"/>
              <a:gd name="T20" fmla="*/ 829130115 w 525"/>
              <a:gd name="T21" fmla="*/ 662801888 h 270"/>
              <a:gd name="T22" fmla="*/ 937497563 w 525"/>
              <a:gd name="T23" fmla="*/ 640119688 h 270"/>
              <a:gd name="T24" fmla="*/ 1038303752 w 525"/>
              <a:gd name="T25" fmla="*/ 612398763 h 270"/>
              <a:gd name="T26" fmla="*/ 1123989013 w 525"/>
              <a:gd name="T27" fmla="*/ 574595625 h 270"/>
              <a:gd name="T28" fmla="*/ 1199593655 w 525"/>
              <a:gd name="T29" fmla="*/ 529232813 h 270"/>
              <a:gd name="T30" fmla="*/ 1255037060 w 525"/>
              <a:gd name="T31" fmla="*/ 478829688 h 270"/>
              <a:gd name="T32" fmla="*/ 1297878896 w 525"/>
              <a:gd name="T33" fmla="*/ 423386250 h 270"/>
              <a:gd name="T34" fmla="*/ 1315520773 w 525"/>
              <a:gd name="T35" fmla="*/ 365423450 h 270"/>
              <a:gd name="T36" fmla="*/ 1315520773 w 525"/>
              <a:gd name="T37" fmla="*/ 309980013 h 270"/>
              <a:gd name="T38" fmla="*/ 1297878896 w 525"/>
              <a:gd name="T39" fmla="*/ 252015625 h 270"/>
              <a:gd name="T40" fmla="*/ 1255037060 w 525"/>
              <a:gd name="T41" fmla="*/ 194052825 h 270"/>
              <a:gd name="T42" fmla="*/ 1199593655 w 525"/>
              <a:gd name="T43" fmla="*/ 143649700 h 270"/>
              <a:gd name="T44" fmla="*/ 1123989013 w 525"/>
              <a:gd name="T45" fmla="*/ 100806250 h 270"/>
              <a:gd name="T46" fmla="*/ 1038303752 w 525"/>
              <a:gd name="T47" fmla="*/ 60483750 h 270"/>
              <a:gd name="T48" fmla="*/ 937497563 w 525"/>
              <a:gd name="T49" fmla="*/ 30241875 h 270"/>
              <a:gd name="T50" fmla="*/ 829130115 w 525"/>
              <a:gd name="T51" fmla="*/ 10080625 h 270"/>
              <a:gd name="T52" fmla="*/ 715723946 w 525"/>
              <a:gd name="T53" fmla="*/ 2520950 h 270"/>
              <a:gd name="T54" fmla="*/ 602316189 w 525"/>
              <a:gd name="T55" fmla="*/ 2520950 h 270"/>
              <a:gd name="T56" fmla="*/ 486389071 w 525"/>
              <a:gd name="T57" fmla="*/ 10080625 h 270"/>
              <a:gd name="T58" fmla="*/ 380542572 w 525"/>
              <a:gd name="T59" fmla="*/ 30241875 h 270"/>
              <a:gd name="T60" fmla="*/ 279736382 w 525"/>
              <a:gd name="T61" fmla="*/ 60483750 h 270"/>
              <a:gd name="T62" fmla="*/ 191531760 w 525"/>
              <a:gd name="T63" fmla="*/ 100806250 h 270"/>
              <a:gd name="T64" fmla="*/ 115927118 w 525"/>
              <a:gd name="T65" fmla="*/ 143649700 h 270"/>
              <a:gd name="T66" fmla="*/ 57962765 w 525"/>
              <a:gd name="T67" fmla="*/ 194052825 h 270"/>
              <a:gd name="T68" fmla="*/ 20161238 w 525"/>
              <a:gd name="T69" fmla="*/ 252015625 h 270"/>
              <a:gd name="T70" fmla="*/ 2519361 w 525"/>
              <a:gd name="T71" fmla="*/ 30998001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1" name="Freeform 12"/>
          <p:cNvSpPr>
            <a:spLocks/>
          </p:cNvSpPr>
          <p:nvPr/>
        </p:nvSpPr>
        <p:spPr bwMode="auto">
          <a:xfrm>
            <a:off x="5077002" y="4138532"/>
            <a:ext cx="1250950" cy="701675"/>
          </a:xfrm>
          <a:custGeom>
            <a:avLst/>
            <a:gdLst>
              <a:gd name="T0" fmla="*/ 0 w 788"/>
              <a:gd name="T1" fmla="*/ 556955325 h 442"/>
              <a:gd name="T2" fmla="*/ 977820625 w 788"/>
              <a:gd name="T3" fmla="*/ 0 h 442"/>
              <a:gd name="T4" fmla="*/ 1983363763 w 788"/>
              <a:gd name="T5" fmla="*/ 577116575 h 442"/>
              <a:gd name="T6" fmla="*/ 977820625 w 788"/>
              <a:gd name="T7" fmla="*/ 1111389700 h 442"/>
              <a:gd name="T8" fmla="*/ 0 w 788"/>
              <a:gd name="T9" fmla="*/ 556955325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2" name="Freeform 13"/>
          <p:cNvSpPr>
            <a:spLocks/>
          </p:cNvSpPr>
          <p:nvPr/>
        </p:nvSpPr>
        <p:spPr bwMode="auto">
          <a:xfrm>
            <a:off x="6786739" y="4313157"/>
            <a:ext cx="1350963" cy="441325"/>
          </a:xfrm>
          <a:custGeom>
            <a:avLst/>
            <a:gdLst>
              <a:gd name="T0" fmla="*/ 2142133605 w 851"/>
              <a:gd name="T1" fmla="*/ 698084075 h 278"/>
              <a:gd name="T2" fmla="*/ 2142133605 w 851"/>
              <a:gd name="T3" fmla="*/ 0 h 278"/>
              <a:gd name="T4" fmla="*/ 0 w 851"/>
              <a:gd name="T5" fmla="*/ 0 h 278"/>
              <a:gd name="T6" fmla="*/ 0 w 851"/>
              <a:gd name="T7" fmla="*/ 698084075 h 278"/>
              <a:gd name="T8" fmla="*/ 2142133605 w 851"/>
              <a:gd name="T9" fmla="*/ 698084075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3" name="Freeform 14"/>
          <p:cNvSpPr>
            <a:spLocks/>
          </p:cNvSpPr>
          <p:nvPr/>
        </p:nvSpPr>
        <p:spPr bwMode="auto">
          <a:xfrm>
            <a:off x="3348214" y="4302044"/>
            <a:ext cx="1154113" cy="439738"/>
          </a:xfrm>
          <a:custGeom>
            <a:avLst/>
            <a:gdLst>
              <a:gd name="T0" fmla="*/ 1829634230 w 727"/>
              <a:gd name="T1" fmla="*/ 695563916 h 277"/>
              <a:gd name="T2" fmla="*/ 1829634230 w 727"/>
              <a:gd name="T3" fmla="*/ 0 h 277"/>
              <a:gd name="T4" fmla="*/ 0 w 727"/>
              <a:gd name="T5" fmla="*/ 0 h 277"/>
              <a:gd name="T6" fmla="*/ 0 w 727"/>
              <a:gd name="T7" fmla="*/ 695563916 h 277"/>
              <a:gd name="T8" fmla="*/ 1829634230 w 727"/>
              <a:gd name="T9" fmla="*/ 695563916 h 2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4" name="Freeform 15"/>
          <p:cNvSpPr>
            <a:spLocks/>
          </p:cNvSpPr>
          <p:nvPr/>
        </p:nvSpPr>
        <p:spPr bwMode="auto">
          <a:xfrm>
            <a:off x="6786739" y="3314619"/>
            <a:ext cx="835025" cy="427038"/>
          </a:xfrm>
          <a:custGeom>
            <a:avLst/>
            <a:gdLst>
              <a:gd name="T0" fmla="*/ 1318042513 w 526"/>
              <a:gd name="T1" fmla="*/ 304940057 h 269"/>
              <a:gd name="T2" fmla="*/ 1300400625 w 526"/>
              <a:gd name="T3" fmla="*/ 246975602 h 269"/>
              <a:gd name="T4" fmla="*/ 1262599075 w 526"/>
              <a:gd name="T5" fmla="*/ 194053052 h 269"/>
              <a:gd name="T6" fmla="*/ 1204634688 w 526"/>
              <a:gd name="T7" fmla="*/ 143649868 h 269"/>
              <a:gd name="T8" fmla="*/ 1129030000 w 526"/>
              <a:gd name="T9" fmla="*/ 95766050 h 269"/>
              <a:gd name="T10" fmla="*/ 1038304375 w 526"/>
              <a:gd name="T11" fmla="*/ 60483821 h 269"/>
              <a:gd name="T12" fmla="*/ 940019075 w 526"/>
              <a:gd name="T13" fmla="*/ 30241910 h 269"/>
              <a:gd name="T14" fmla="*/ 831651563 w 526"/>
              <a:gd name="T15" fmla="*/ 10080637 h 269"/>
              <a:gd name="T16" fmla="*/ 718245325 w 526"/>
              <a:gd name="T17" fmla="*/ 0 h 269"/>
              <a:gd name="T18" fmla="*/ 602318138 w 526"/>
              <a:gd name="T19" fmla="*/ 0 h 269"/>
              <a:gd name="T20" fmla="*/ 488910313 w 526"/>
              <a:gd name="T21" fmla="*/ 10080637 h 269"/>
              <a:gd name="T22" fmla="*/ 380544388 w 526"/>
              <a:gd name="T23" fmla="*/ 30241910 h 269"/>
              <a:gd name="T24" fmla="*/ 282257500 w 526"/>
              <a:gd name="T25" fmla="*/ 60483821 h 269"/>
              <a:gd name="T26" fmla="*/ 191531875 w 526"/>
              <a:gd name="T27" fmla="*/ 95766050 h 269"/>
              <a:gd name="T28" fmla="*/ 115927188 w 526"/>
              <a:gd name="T29" fmla="*/ 143649868 h 269"/>
              <a:gd name="T30" fmla="*/ 57964388 w 526"/>
              <a:gd name="T31" fmla="*/ 194053052 h 269"/>
              <a:gd name="T32" fmla="*/ 20161250 w 526"/>
              <a:gd name="T33" fmla="*/ 246975602 h 269"/>
              <a:gd name="T34" fmla="*/ 2520950 w 526"/>
              <a:gd name="T35" fmla="*/ 304940057 h 269"/>
              <a:gd name="T36" fmla="*/ 2520950 w 526"/>
              <a:gd name="T37" fmla="*/ 367943243 h 269"/>
              <a:gd name="T38" fmla="*/ 20161250 w 526"/>
              <a:gd name="T39" fmla="*/ 425907699 h 269"/>
              <a:gd name="T40" fmla="*/ 57964388 w 526"/>
              <a:gd name="T41" fmla="*/ 478830248 h 269"/>
              <a:gd name="T42" fmla="*/ 115927188 w 526"/>
              <a:gd name="T43" fmla="*/ 529233432 h 269"/>
              <a:gd name="T44" fmla="*/ 191531875 w 526"/>
              <a:gd name="T45" fmla="*/ 577117251 h 269"/>
              <a:gd name="T46" fmla="*/ 282257500 w 526"/>
              <a:gd name="T47" fmla="*/ 612399480 h 269"/>
              <a:gd name="T48" fmla="*/ 380544388 w 526"/>
              <a:gd name="T49" fmla="*/ 645160755 h 269"/>
              <a:gd name="T50" fmla="*/ 488910313 w 526"/>
              <a:gd name="T51" fmla="*/ 662802664 h 269"/>
              <a:gd name="T52" fmla="*/ 602318138 w 526"/>
              <a:gd name="T53" fmla="*/ 675402666 h 269"/>
              <a:gd name="T54" fmla="*/ 718245325 w 526"/>
              <a:gd name="T55" fmla="*/ 675402666 h 269"/>
              <a:gd name="T56" fmla="*/ 831651563 w 526"/>
              <a:gd name="T57" fmla="*/ 662802664 h 269"/>
              <a:gd name="T58" fmla="*/ 940019075 w 526"/>
              <a:gd name="T59" fmla="*/ 645160755 h 269"/>
              <a:gd name="T60" fmla="*/ 1038304375 w 526"/>
              <a:gd name="T61" fmla="*/ 612399480 h 269"/>
              <a:gd name="T62" fmla="*/ 1129030000 w 526"/>
              <a:gd name="T63" fmla="*/ 577117251 h 269"/>
              <a:gd name="T64" fmla="*/ 1204634688 w 526"/>
              <a:gd name="T65" fmla="*/ 529233432 h 269"/>
              <a:gd name="T66" fmla="*/ 1262599075 w 526"/>
              <a:gd name="T67" fmla="*/ 478830248 h 269"/>
              <a:gd name="T68" fmla="*/ 1300400625 w 526"/>
              <a:gd name="T69" fmla="*/ 425907699 h 269"/>
              <a:gd name="T70" fmla="*/ 1318042513 w 526"/>
              <a:gd name="T71" fmla="*/ 367943243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5" name="Rectangle 16"/>
          <p:cNvSpPr>
            <a:spLocks noChangeArrowheads="1"/>
          </p:cNvSpPr>
          <p:nvPr/>
        </p:nvSpPr>
        <p:spPr bwMode="auto">
          <a:xfrm>
            <a:off x="4361039" y="3681332"/>
            <a:ext cx="44403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err="1">
                <a:solidFill>
                  <a:srgbClr val="000000"/>
                </a:solidFill>
                <a:latin typeface="Arial" panose="020B0604020202020204" pitchFamily="34" charset="0"/>
              </a:rPr>
              <a:t>sal</a:t>
            </a:r>
            <a:endParaRPr lang="en-US" altLang="en-US" sz="1600">
              <a:solidFill>
                <a:srgbClr val="000000"/>
              </a:solidFill>
              <a:latin typeface="Arial" panose="020B0604020202020204" pitchFamily="34" charset="0"/>
            </a:endParaRPr>
          </a:p>
        </p:txBody>
      </p:sp>
      <p:sp>
        <p:nvSpPr>
          <p:cNvPr id="46" name="Rectangle 17"/>
          <p:cNvSpPr>
            <a:spLocks noChangeArrowheads="1"/>
          </p:cNvSpPr>
          <p:nvPr/>
        </p:nvSpPr>
        <p:spPr bwMode="auto">
          <a:xfrm>
            <a:off x="6821664" y="3354307"/>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dname</a:t>
            </a:r>
          </a:p>
        </p:txBody>
      </p:sp>
      <p:sp>
        <p:nvSpPr>
          <p:cNvPr id="47" name="Rectangle 18"/>
          <p:cNvSpPr>
            <a:spLocks noChangeArrowheads="1"/>
          </p:cNvSpPr>
          <p:nvPr/>
        </p:nvSpPr>
        <p:spPr bwMode="auto">
          <a:xfrm>
            <a:off x="7539214" y="3678157"/>
            <a:ext cx="8095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budget</a:t>
            </a:r>
          </a:p>
        </p:txBody>
      </p:sp>
      <p:sp>
        <p:nvSpPr>
          <p:cNvPr id="48" name="Rectangle 19"/>
          <p:cNvSpPr>
            <a:spLocks noChangeArrowheads="1"/>
          </p:cNvSpPr>
          <p:nvPr/>
        </p:nvSpPr>
        <p:spPr bwMode="auto">
          <a:xfrm>
            <a:off x="6142214" y="3681332"/>
            <a:ext cx="4552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a:solidFill>
                  <a:srgbClr val="000000"/>
                </a:solidFill>
                <a:latin typeface="Arial" panose="020B0604020202020204" pitchFamily="34" charset="0"/>
              </a:rPr>
              <a:t>did</a:t>
            </a:r>
          </a:p>
        </p:txBody>
      </p:sp>
      <p:sp>
        <p:nvSpPr>
          <p:cNvPr id="49" name="Rectangle 20"/>
          <p:cNvSpPr>
            <a:spLocks noChangeArrowheads="1"/>
          </p:cNvSpPr>
          <p:nvPr/>
        </p:nvSpPr>
        <p:spPr bwMode="auto">
          <a:xfrm>
            <a:off x="5194477" y="3130469"/>
            <a:ext cx="6604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since</a:t>
            </a:r>
          </a:p>
        </p:txBody>
      </p:sp>
      <p:sp>
        <p:nvSpPr>
          <p:cNvPr id="50" name="Rectangle 21"/>
          <p:cNvSpPr>
            <a:spLocks noChangeArrowheads="1"/>
          </p:cNvSpPr>
          <p:nvPr/>
        </p:nvSpPr>
        <p:spPr bwMode="auto">
          <a:xfrm>
            <a:off x="3516489" y="3343194"/>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name</a:t>
            </a:r>
          </a:p>
        </p:txBody>
      </p:sp>
      <p:sp>
        <p:nvSpPr>
          <p:cNvPr id="51" name="Rectangle 22"/>
          <p:cNvSpPr>
            <a:spLocks noChangeArrowheads="1"/>
          </p:cNvSpPr>
          <p:nvPr/>
        </p:nvSpPr>
        <p:spPr bwMode="auto">
          <a:xfrm>
            <a:off x="5121452" y="4344907"/>
            <a:ext cx="10462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Works_In</a:t>
            </a:r>
          </a:p>
        </p:txBody>
      </p:sp>
      <p:sp>
        <p:nvSpPr>
          <p:cNvPr id="52" name="Rectangle 23"/>
          <p:cNvSpPr>
            <a:spLocks noChangeArrowheads="1"/>
          </p:cNvSpPr>
          <p:nvPr/>
        </p:nvSpPr>
        <p:spPr bwMode="auto">
          <a:xfrm>
            <a:off x="6726414" y="4367132"/>
            <a:ext cx="135774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53" name="Rectangle 24"/>
          <p:cNvSpPr>
            <a:spLocks noChangeArrowheads="1"/>
          </p:cNvSpPr>
          <p:nvPr/>
        </p:nvSpPr>
        <p:spPr bwMode="auto">
          <a:xfrm>
            <a:off x="3286302" y="4367132"/>
            <a:ext cx="11958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sp>
        <p:nvSpPr>
          <p:cNvPr id="54" name="Rectangle 25"/>
          <p:cNvSpPr>
            <a:spLocks noChangeArrowheads="1"/>
          </p:cNvSpPr>
          <p:nvPr/>
        </p:nvSpPr>
        <p:spPr bwMode="auto">
          <a:xfrm>
            <a:off x="2787827" y="3668632"/>
            <a:ext cx="7405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err="1">
                <a:solidFill>
                  <a:srgbClr val="000000"/>
                </a:solidFill>
                <a:latin typeface="Arial" panose="020B0604020202020204" pitchFamily="34" charset="0"/>
              </a:rPr>
              <a:t>empid</a:t>
            </a:r>
            <a:endParaRPr lang="en-US" altLang="en-US" sz="1600" u="sng">
              <a:solidFill>
                <a:srgbClr val="000000"/>
              </a:solidFill>
              <a:latin typeface="Arial" panose="020B0604020202020204" pitchFamily="34" charset="0"/>
            </a:endParaRPr>
          </a:p>
        </p:txBody>
      </p:sp>
      <p:sp>
        <p:nvSpPr>
          <p:cNvPr id="55" name="Line 26"/>
          <p:cNvSpPr>
            <a:spLocks noChangeShapeType="1"/>
          </p:cNvSpPr>
          <p:nvPr/>
        </p:nvSpPr>
        <p:spPr bwMode="auto">
          <a:xfrm>
            <a:off x="3837164" y="3713082"/>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6" name="Line 27"/>
          <p:cNvSpPr>
            <a:spLocks noChangeShapeType="1"/>
          </p:cNvSpPr>
          <p:nvPr/>
        </p:nvSpPr>
        <p:spPr bwMode="auto">
          <a:xfrm>
            <a:off x="3079927" y="4059157"/>
            <a:ext cx="627062" cy="2476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7" name="Line 28"/>
          <p:cNvSpPr>
            <a:spLocks noChangeShapeType="1"/>
          </p:cNvSpPr>
          <p:nvPr/>
        </p:nvSpPr>
        <p:spPr bwMode="auto">
          <a:xfrm flipH="1">
            <a:off x="4256264" y="4059157"/>
            <a:ext cx="401638" cy="225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8" name="Line 29"/>
          <p:cNvSpPr>
            <a:spLocks noChangeShapeType="1"/>
          </p:cNvSpPr>
          <p:nvPr/>
        </p:nvSpPr>
        <p:spPr bwMode="auto">
          <a:xfrm flipH="1">
            <a:off x="4480102" y="4486194"/>
            <a:ext cx="581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9" name="Line 30"/>
          <p:cNvSpPr>
            <a:spLocks noChangeShapeType="1"/>
          </p:cNvSpPr>
          <p:nvPr/>
        </p:nvSpPr>
        <p:spPr bwMode="auto">
          <a:xfrm>
            <a:off x="6327952" y="4503657"/>
            <a:ext cx="42227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0" name="Line 31"/>
          <p:cNvSpPr>
            <a:spLocks noChangeShapeType="1"/>
          </p:cNvSpPr>
          <p:nvPr/>
        </p:nvSpPr>
        <p:spPr bwMode="auto">
          <a:xfrm>
            <a:off x="5496102" y="3506707"/>
            <a:ext cx="185737" cy="6191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1" name="Line 32"/>
          <p:cNvSpPr>
            <a:spLocks noChangeShapeType="1"/>
          </p:cNvSpPr>
          <p:nvPr/>
        </p:nvSpPr>
        <p:spPr bwMode="auto">
          <a:xfrm>
            <a:off x="6458127" y="4081382"/>
            <a:ext cx="5556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2" name="Line 33"/>
          <p:cNvSpPr>
            <a:spLocks noChangeShapeType="1"/>
          </p:cNvSpPr>
          <p:nvPr/>
        </p:nvSpPr>
        <p:spPr bwMode="auto">
          <a:xfrm>
            <a:off x="7178852" y="3765469"/>
            <a:ext cx="119062" cy="558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3" name="Line 34"/>
          <p:cNvSpPr>
            <a:spLocks noChangeShapeType="1"/>
          </p:cNvSpPr>
          <p:nvPr/>
        </p:nvSpPr>
        <p:spPr bwMode="auto">
          <a:xfrm flipH="1">
            <a:off x="7647164" y="4051219"/>
            <a:ext cx="317500" cy="2460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Tree>
    <p:extLst>
      <p:ext uri="{BB962C8B-B14F-4D97-AF65-F5344CB8AC3E}">
        <p14:creationId xmlns:p14="http://schemas.microsoft.com/office/powerpoint/2010/main" val="276522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Relationship Set</a:t>
            </a:r>
          </a:p>
        </p:txBody>
      </p:sp>
      <p:sp>
        <p:nvSpPr>
          <p:cNvPr id="3" name="Content Placeholder 2"/>
          <p:cNvSpPr>
            <a:spLocks noGrp="1"/>
          </p:cNvSpPr>
          <p:nvPr>
            <p:ph idx="1"/>
          </p:nvPr>
        </p:nvSpPr>
        <p:spPr>
          <a:xfrm>
            <a:off x="838200" y="1485495"/>
            <a:ext cx="10515600" cy="4973443"/>
          </a:xfrm>
        </p:spPr>
        <p:txBody>
          <a:bodyPr>
            <a:normAutofit/>
          </a:bodyPr>
          <a:lstStyle/>
          <a:p>
            <a:r>
              <a:rPr lang="en-US" altLang="en-US" u="sng"/>
              <a:t>Relationship Set</a:t>
            </a:r>
            <a:r>
              <a:rPr lang="en-US" altLang="en-US"/>
              <a:t>:  Collection of similar relationships.</a:t>
            </a:r>
          </a:p>
          <a:p>
            <a:pPr lvl="1">
              <a:buSzPct val="75000"/>
            </a:pPr>
            <a:r>
              <a:rPr lang="en-US" altLang="en-US" sz="2800"/>
              <a:t>An n-</a:t>
            </a:r>
            <a:r>
              <a:rPr lang="en-US" altLang="en-US" sz="2800" err="1"/>
              <a:t>ary</a:t>
            </a:r>
            <a:r>
              <a:rPr lang="en-US" altLang="en-US" sz="2800"/>
              <a:t> relationship set  </a:t>
            </a:r>
            <a:r>
              <a:rPr lang="en-US" altLang="en-US" sz="2800" b="1"/>
              <a:t>R</a:t>
            </a:r>
            <a:r>
              <a:rPr lang="en-US" altLang="en-US" sz="2800"/>
              <a:t> relates n entity sets E</a:t>
            </a:r>
            <a:r>
              <a:rPr lang="en-US" altLang="en-US" sz="2800" baseline="-25000"/>
              <a:t>1</a:t>
            </a:r>
            <a:r>
              <a:rPr lang="en-US" altLang="en-US" sz="2800"/>
              <a:t> ... </a:t>
            </a:r>
            <a:r>
              <a:rPr lang="en-US" altLang="en-US" sz="2800" err="1"/>
              <a:t>E</a:t>
            </a:r>
            <a:r>
              <a:rPr lang="en-US" altLang="en-US" sz="2800" baseline="-25000" err="1"/>
              <a:t>n</a:t>
            </a:r>
            <a:r>
              <a:rPr lang="en-US" altLang="en-US" sz="2800"/>
              <a:t>; each relationship in R involves entities e</a:t>
            </a:r>
            <a:r>
              <a:rPr lang="en-US" altLang="en-US" sz="2800" baseline="-25000"/>
              <a:t>1</a:t>
            </a:r>
            <a:r>
              <a:rPr lang="el-GR" altLang="en-US" sz="2800"/>
              <a:t>ϵ</a:t>
            </a:r>
            <a:r>
              <a:rPr lang="en-US" altLang="en-US" sz="2800"/>
              <a:t> E</a:t>
            </a:r>
            <a:r>
              <a:rPr lang="en-US" altLang="en-US" sz="2800" baseline="-25000"/>
              <a:t>1</a:t>
            </a:r>
            <a:r>
              <a:rPr lang="en-US" altLang="en-US" sz="2800"/>
              <a:t>, ..., </a:t>
            </a:r>
            <a:r>
              <a:rPr lang="en-US" altLang="en-US" sz="2800" err="1"/>
              <a:t>e</a:t>
            </a:r>
            <a:r>
              <a:rPr lang="en-US" altLang="en-US" sz="2800" baseline="-25000" err="1"/>
              <a:t>n</a:t>
            </a:r>
            <a:r>
              <a:rPr lang="en-US" altLang="en-US" sz="2800"/>
              <a:t> </a:t>
            </a:r>
            <a:r>
              <a:rPr lang="el-GR" altLang="en-US" sz="2800"/>
              <a:t>ϵ</a:t>
            </a:r>
            <a:r>
              <a:rPr lang="en-US" altLang="en-US" sz="2800"/>
              <a:t> </a:t>
            </a:r>
            <a:r>
              <a:rPr lang="en-US" altLang="en-US" sz="2800" err="1"/>
              <a:t>E</a:t>
            </a:r>
            <a:r>
              <a:rPr lang="en-US" altLang="en-US" sz="2800" baseline="-25000" err="1"/>
              <a:t>n</a:t>
            </a:r>
            <a:endParaRPr lang="en-US" altLang="en-US" sz="2800" baseline="-25000"/>
          </a:p>
          <a:p>
            <a:pPr lvl="2"/>
            <a:r>
              <a:rPr lang="en-US" altLang="en-US" sz="2800"/>
              <a:t>Same entity set could participate in different relationship sets, or in different “roles” in same set.</a:t>
            </a:r>
          </a:p>
          <a:p>
            <a:endParaRPr lang="en-US" altLang="en-US"/>
          </a:p>
          <a:p>
            <a:endParaRPr lang="en-IN" sz="1600"/>
          </a:p>
        </p:txBody>
      </p:sp>
      <p:sp>
        <p:nvSpPr>
          <p:cNvPr id="4" name="Slide Number Placeholder 3"/>
          <p:cNvSpPr>
            <a:spLocks noGrp="1"/>
          </p:cNvSpPr>
          <p:nvPr>
            <p:ph type="sldNum" sz="quarter" idx="12"/>
          </p:nvPr>
        </p:nvSpPr>
        <p:spPr/>
        <p:txBody>
          <a:bodyPr/>
          <a:lstStyle/>
          <a:p>
            <a:fld id="{AF5FB12C-948D-4C77-8613-2E4673F705B6}" type="slidenum">
              <a:rPr lang="en-IN" smtClean="0"/>
              <a:t>14</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5514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More examples of relationships</a:t>
            </a:r>
          </a:p>
        </p:txBody>
      </p:sp>
      <p:sp>
        <p:nvSpPr>
          <p:cNvPr id="3" name="Content Placeholder 2"/>
          <p:cNvSpPr>
            <a:spLocks noGrp="1"/>
          </p:cNvSpPr>
          <p:nvPr>
            <p:ph idx="1"/>
          </p:nvPr>
        </p:nvSpPr>
        <p:spPr/>
        <p:txBody>
          <a:bodyPr/>
          <a:lstStyle/>
          <a:p>
            <a:r>
              <a:rPr lang="en-IN"/>
              <a:t>Entity sets that participate in a relationship need not be distinct</a:t>
            </a:r>
          </a:p>
        </p:txBody>
      </p:sp>
      <p:sp>
        <p:nvSpPr>
          <p:cNvPr id="4" name="Slide Number Placeholder 3"/>
          <p:cNvSpPr>
            <a:spLocks noGrp="1"/>
          </p:cNvSpPr>
          <p:nvPr>
            <p:ph type="sldNum" sz="quarter" idx="12"/>
          </p:nvPr>
        </p:nvSpPr>
        <p:spPr/>
        <p:txBody>
          <a:bodyPr/>
          <a:lstStyle/>
          <a:p>
            <a:fld id="{AF5FB12C-948D-4C77-8613-2E4673F705B6}" type="slidenum">
              <a:rPr lang="en-IN" smtClean="0"/>
              <a:t>15</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Rectangle 35"/>
          <p:cNvSpPr>
            <a:spLocks noChangeArrowheads="1"/>
          </p:cNvSpPr>
          <p:nvPr/>
        </p:nvSpPr>
        <p:spPr bwMode="auto">
          <a:xfrm>
            <a:off x="2584298" y="4971701"/>
            <a:ext cx="149444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a:solidFill>
                  <a:srgbClr val="000000"/>
                </a:solidFill>
                <a:latin typeface="Arial" panose="020B0604020202020204" pitchFamily="34" charset="0"/>
              </a:rPr>
              <a:t>Reports_To</a:t>
            </a:r>
          </a:p>
        </p:txBody>
      </p:sp>
      <p:sp>
        <p:nvSpPr>
          <p:cNvPr id="7" name="Freeform 36"/>
          <p:cNvSpPr>
            <a:spLocks/>
          </p:cNvSpPr>
          <p:nvPr/>
        </p:nvSpPr>
        <p:spPr bwMode="auto">
          <a:xfrm>
            <a:off x="2584298" y="2415826"/>
            <a:ext cx="773145" cy="552449"/>
          </a:xfrm>
          <a:custGeom>
            <a:avLst/>
            <a:gdLst>
              <a:gd name="T0" fmla="*/ 934978763 w 374"/>
              <a:gd name="T1" fmla="*/ 378023438 h 334"/>
              <a:gd name="T2" fmla="*/ 922377188 w 374"/>
              <a:gd name="T3" fmla="*/ 307459063 h 334"/>
              <a:gd name="T4" fmla="*/ 894656263 w 374"/>
              <a:gd name="T5" fmla="*/ 239415638 h 334"/>
              <a:gd name="T6" fmla="*/ 854333763 w 374"/>
              <a:gd name="T7" fmla="*/ 176410938 h 334"/>
              <a:gd name="T8" fmla="*/ 801409688 w 374"/>
              <a:gd name="T9" fmla="*/ 123488450 h 334"/>
              <a:gd name="T10" fmla="*/ 738406575 w 374"/>
              <a:gd name="T11" fmla="*/ 73085325 h 334"/>
              <a:gd name="T12" fmla="*/ 667842200 w 374"/>
              <a:gd name="T13" fmla="*/ 37803138 h 334"/>
              <a:gd name="T14" fmla="*/ 589716563 w 374"/>
              <a:gd name="T15" fmla="*/ 12601575 h 334"/>
              <a:gd name="T16" fmla="*/ 509071563 w 374"/>
              <a:gd name="T17" fmla="*/ 0 h 334"/>
              <a:gd name="T18" fmla="*/ 428426563 w 374"/>
              <a:gd name="T19" fmla="*/ 0 h 334"/>
              <a:gd name="T20" fmla="*/ 347781563 w 374"/>
              <a:gd name="T21" fmla="*/ 12601575 h 334"/>
              <a:gd name="T22" fmla="*/ 272176875 w 374"/>
              <a:gd name="T23" fmla="*/ 37803138 h 334"/>
              <a:gd name="T24" fmla="*/ 201612500 w 374"/>
              <a:gd name="T25" fmla="*/ 73085325 h 334"/>
              <a:gd name="T26" fmla="*/ 138609388 w 374"/>
              <a:gd name="T27" fmla="*/ 123488450 h 334"/>
              <a:gd name="T28" fmla="*/ 83165950 w 374"/>
              <a:gd name="T29" fmla="*/ 176410938 h 334"/>
              <a:gd name="T30" fmla="*/ 42843450 w 374"/>
              <a:gd name="T31" fmla="*/ 239415638 h 334"/>
              <a:gd name="T32" fmla="*/ 15120938 w 374"/>
              <a:gd name="T33" fmla="*/ 307459063 h 334"/>
              <a:gd name="T34" fmla="*/ 2520950 w 374"/>
              <a:gd name="T35" fmla="*/ 378023438 h 334"/>
              <a:gd name="T36" fmla="*/ 2520950 w 374"/>
              <a:gd name="T37" fmla="*/ 453628125 h 334"/>
              <a:gd name="T38" fmla="*/ 15120938 w 374"/>
              <a:gd name="T39" fmla="*/ 524192500 h 334"/>
              <a:gd name="T40" fmla="*/ 42843450 w 374"/>
              <a:gd name="T41" fmla="*/ 592237513 h 334"/>
              <a:gd name="T42" fmla="*/ 83165950 w 374"/>
              <a:gd name="T43" fmla="*/ 660280938 h 334"/>
              <a:gd name="T44" fmla="*/ 138609388 w 374"/>
              <a:gd name="T45" fmla="*/ 713205013 h 334"/>
              <a:gd name="T46" fmla="*/ 201612500 w 374"/>
              <a:gd name="T47" fmla="*/ 763608138 h 334"/>
              <a:gd name="T48" fmla="*/ 272176875 w 374"/>
              <a:gd name="T49" fmla="*/ 798890325 h 334"/>
              <a:gd name="T50" fmla="*/ 347781563 w 374"/>
              <a:gd name="T51" fmla="*/ 824091888 h 334"/>
              <a:gd name="T52" fmla="*/ 428426563 w 374"/>
              <a:gd name="T53" fmla="*/ 834172513 h 334"/>
              <a:gd name="T54" fmla="*/ 509071563 w 374"/>
              <a:gd name="T55" fmla="*/ 834172513 h 334"/>
              <a:gd name="T56" fmla="*/ 589716563 w 374"/>
              <a:gd name="T57" fmla="*/ 824091888 h 334"/>
              <a:gd name="T58" fmla="*/ 667842200 w 374"/>
              <a:gd name="T59" fmla="*/ 798890325 h 334"/>
              <a:gd name="T60" fmla="*/ 738406575 w 374"/>
              <a:gd name="T61" fmla="*/ 763608138 h 334"/>
              <a:gd name="T62" fmla="*/ 801409688 w 374"/>
              <a:gd name="T63" fmla="*/ 713205013 h 334"/>
              <a:gd name="T64" fmla="*/ 854333763 w 374"/>
              <a:gd name="T65" fmla="*/ 660280938 h 334"/>
              <a:gd name="T66" fmla="*/ 894656263 w 374"/>
              <a:gd name="T67" fmla="*/ 592237513 h 334"/>
              <a:gd name="T68" fmla="*/ 922377188 w 374"/>
              <a:gd name="T69" fmla="*/ 524192500 h 334"/>
              <a:gd name="T70" fmla="*/ 934978763 w 374"/>
              <a:gd name="T71" fmla="*/ 45362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8" name="Freeform 37"/>
          <p:cNvSpPr>
            <a:spLocks/>
          </p:cNvSpPr>
          <p:nvPr/>
        </p:nvSpPr>
        <p:spPr bwMode="auto">
          <a:xfrm>
            <a:off x="1960410" y="2839688"/>
            <a:ext cx="728663" cy="530225"/>
          </a:xfrm>
          <a:custGeom>
            <a:avLst/>
            <a:gdLst>
              <a:gd name="T0" fmla="*/ 934978763 w 374"/>
              <a:gd name="T1" fmla="*/ 378023438 h 334"/>
              <a:gd name="T2" fmla="*/ 922377188 w 374"/>
              <a:gd name="T3" fmla="*/ 307459063 h 334"/>
              <a:gd name="T4" fmla="*/ 894656263 w 374"/>
              <a:gd name="T5" fmla="*/ 236894688 h 334"/>
              <a:gd name="T6" fmla="*/ 854333763 w 374"/>
              <a:gd name="T7" fmla="*/ 176410938 h 334"/>
              <a:gd name="T8" fmla="*/ 798890325 w 374"/>
              <a:gd name="T9" fmla="*/ 118448138 h 334"/>
              <a:gd name="T10" fmla="*/ 735885625 w 374"/>
              <a:gd name="T11" fmla="*/ 73085325 h 334"/>
              <a:gd name="T12" fmla="*/ 667842200 w 374"/>
              <a:gd name="T13" fmla="*/ 35282188 h 334"/>
              <a:gd name="T14" fmla="*/ 592237513 w 374"/>
              <a:gd name="T15" fmla="*/ 10080625 h 334"/>
              <a:gd name="T16" fmla="*/ 509071563 w 374"/>
              <a:gd name="T17" fmla="*/ 0 h 334"/>
              <a:gd name="T18" fmla="*/ 428426563 w 374"/>
              <a:gd name="T19" fmla="*/ 0 h 334"/>
              <a:gd name="T20" fmla="*/ 347781563 w 374"/>
              <a:gd name="T21" fmla="*/ 10080625 h 334"/>
              <a:gd name="T22" fmla="*/ 269657513 w 374"/>
              <a:gd name="T23" fmla="*/ 35282188 h 334"/>
              <a:gd name="T24" fmla="*/ 201612500 w 374"/>
              <a:gd name="T25" fmla="*/ 73085325 h 334"/>
              <a:gd name="T26" fmla="*/ 138609388 w 374"/>
              <a:gd name="T27" fmla="*/ 118448138 h 334"/>
              <a:gd name="T28" fmla="*/ 83165950 w 374"/>
              <a:gd name="T29" fmla="*/ 176410938 h 334"/>
              <a:gd name="T30" fmla="*/ 42843450 w 374"/>
              <a:gd name="T31" fmla="*/ 236894688 h 334"/>
              <a:gd name="T32" fmla="*/ 15120938 w 374"/>
              <a:gd name="T33" fmla="*/ 307459063 h 334"/>
              <a:gd name="T34" fmla="*/ 2520950 w 374"/>
              <a:gd name="T35" fmla="*/ 378023438 h 334"/>
              <a:gd name="T36" fmla="*/ 2520950 w 374"/>
              <a:gd name="T37" fmla="*/ 453628125 h 334"/>
              <a:gd name="T38" fmla="*/ 15120938 w 374"/>
              <a:gd name="T39" fmla="*/ 524192500 h 334"/>
              <a:gd name="T40" fmla="*/ 42843450 w 374"/>
              <a:gd name="T41" fmla="*/ 592237513 h 334"/>
              <a:gd name="T42" fmla="*/ 83165950 w 374"/>
              <a:gd name="T43" fmla="*/ 657761575 h 334"/>
              <a:gd name="T44" fmla="*/ 138609388 w 374"/>
              <a:gd name="T45" fmla="*/ 713205013 h 334"/>
              <a:gd name="T46" fmla="*/ 201612500 w 374"/>
              <a:gd name="T47" fmla="*/ 758567825 h 334"/>
              <a:gd name="T48" fmla="*/ 269657513 w 374"/>
              <a:gd name="T49" fmla="*/ 796369375 h 334"/>
              <a:gd name="T50" fmla="*/ 347781563 w 374"/>
              <a:gd name="T51" fmla="*/ 819051575 h 334"/>
              <a:gd name="T52" fmla="*/ 428426563 w 374"/>
              <a:gd name="T53" fmla="*/ 834172513 h 334"/>
              <a:gd name="T54" fmla="*/ 509071563 w 374"/>
              <a:gd name="T55" fmla="*/ 834172513 h 334"/>
              <a:gd name="T56" fmla="*/ 592237513 w 374"/>
              <a:gd name="T57" fmla="*/ 819051575 h 334"/>
              <a:gd name="T58" fmla="*/ 667842200 w 374"/>
              <a:gd name="T59" fmla="*/ 796369375 h 334"/>
              <a:gd name="T60" fmla="*/ 735885625 w 374"/>
              <a:gd name="T61" fmla="*/ 758567825 h 334"/>
              <a:gd name="T62" fmla="*/ 798890325 w 374"/>
              <a:gd name="T63" fmla="*/ 713205013 h 334"/>
              <a:gd name="T64" fmla="*/ 854333763 w 374"/>
              <a:gd name="T65" fmla="*/ 657761575 h 334"/>
              <a:gd name="T66" fmla="*/ 894656263 w 374"/>
              <a:gd name="T67" fmla="*/ 592237513 h 334"/>
              <a:gd name="T68" fmla="*/ 922377188 w 374"/>
              <a:gd name="T69" fmla="*/ 524192500 h 334"/>
              <a:gd name="T70" fmla="*/ 934978763 w 374"/>
              <a:gd name="T71" fmla="*/ 45362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9" name="Freeform 38"/>
          <p:cNvSpPr>
            <a:spLocks/>
          </p:cNvSpPr>
          <p:nvPr/>
        </p:nvSpPr>
        <p:spPr bwMode="auto">
          <a:xfrm>
            <a:off x="3477802" y="2793865"/>
            <a:ext cx="592138" cy="530225"/>
          </a:xfrm>
          <a:custGeom>
            <a:avLst/>
            <a:gdLst>
              <a:gd name="T0" fmla="*/ 2520952 w 373"/>
              <a:gd name="T1" fmla="*/ 453628125 h 334"/>
              <a:gd name="T2" fmla="*/ 15120950 w 373"/>
              <a:gd name="T3" fmla="*/ 524192500 h 334"/>
              <a:gd name="T4" fmla="*/ 42843486 w 373"/>
              <a:gd name="T5" fmla="*/ 592237513 h 334"/>
              <a:gd name="T6" fmla="*/ 83166020 w 373"/>
              <a:gd name="T7" fmla="*/ 657761575 h 334"/>
              <a:gd name="T8" fmla="*/ 138609505 w 373"/>
              <a:gd name="T9" fmla="*/ 713205013 h 334"/>
              <a:gd name="T10" fmla="*/ 201612670 w 373"/>
              <a:gd name="T11" fmla="*/ 758567825 h 334"/>
              <a:gd name="T12" fmla="*/ 269657740 w 373"/>
              <a:gd name="T13" fmla="*/ 796369375 h 334"/>
              <a:gd name="T14" fmla="*/ 345262492 w 373"/>
              <a:gd name="T15" fmla="*/ 819051575 h 334"/>
              <a:gd name="T16" fmla="*/ 428426924 w 373"/>
              <a:gd name="T17" fmla="*/ 834172513 h 334"/>
              <a:gd name="T18" fmla="*/ 506552628 w 373"/>
              <a:gd name="T19" fmla="*/ 834172513 h 334"/>
              <a:gd name="T20" fmla="*/ 589717060 w 373"/>
              <a:gd name="T21" fmla="*/ 819051575 h 334"/>
              <a:gd name="T22" fmla="*/ 665321812 w 373"/>
              <a:gd name="T23" fmla="*/ 796369375 h 334"/>
              <a:gd name="T24" fmla="*/ 735886246 w 373"/>
              <a:gd name="T25" fmla="*/ 758567825 h 334"/>
              <a:gd name="T26" fmla="*/ 798891000 w 373"/>
              <a:gd name="T27" fmla="*/ 713205013 h 334"/>
              <a:gd name="T28" fmla="*/ 851813532 w 373"/>
              <a:gd name="T29" fmla="*/ 657761575 h 334"/>
              <a:gd name="T30" fmla="*/ 892136066 w 373"/>
              <a:gd name="T31" fmla="*/ 592237513 h 334"/>
              <a:gd name="T32" fmla="*/ 922377966 w 373"/>
              <a:gd name="T33" fmla="*/ 524192500 h 334"/>
              <a:gd name="T34" fmla="*/ 937498917 w 373"/>
              <a:gd name="T35" fmla="*/ 451108763 h 334"/>
              <a:gd name="T36" fmla="*/ 937498917 w 373"/>
              <a:gd name="T37" fmla="*/ 378023438 h 334"/>
              <a:gd name="T38" fmla="*/ 922377966 w 373"/>
              <a:gd name="T39" fmla="*/ 307459063 h 334"/>
              <a:gd name="T40" fmla="*/ 892136066 w 373"/>
              <a:gd name="T41" fmla="*/ 236894688 h 334"/>
              <a:gd name="T42" fmla="*/ 851813532 w 373"/>
              <a:gd name="T43" fmla="*/ 176410938 h 334"/>
              <a:gd name="T44" fmla="*/ 798891000 w 373"/>
              <a:gd name="T45" fmla="*/ 118448138 h 334"/>
              <a:gd name="T46" fmla="*/ 735886246 w 373"/>
              <a:gd name="T47" fmla="*/ 73085325 h 334"/>
              <a:gd name="T48" fmla="*/ 665321812 w 373"/>
              <a:gd name="T49" fmla="*/ 35282188 h 334"/>
              <a:gd name="T50" fmla="*/ 589717060 w 373"/>
              <a:gd name="T51" fmla="*/ 10080625 h 334"/>
              <a:gd name="T52" fmla="*/ 506552628 w 373"/>
              <a:gd name="T53" fmla="*/ 0 h 334"/>
              <a:gd name="T54" fmla="*/ 428426924 w 373"/>
              <a:gd name="T55" fmla="*/ 0 h 334"/>
              <a:gd name="T56" fmla="*/ 345262492 w 373"/>
              <a:gd name="T57" fmla="*/ 10080625 h 334"/>
              <a:gd name="T58" fmla="*/ 269657740 w 373"/>
              <a:gd name="T59" fmla="*/ 35282188 h 334"/>
              <a:gd name="T60" fmla="*/ 201612670 w 373"/>
              <a:gd name="T61" fmla="*/ 73085325 h 334"/>
              <a:gd name="T62" fmla="*/ 138609505 w 373"/>
              <a:gd name="T63" fmla="*/ 118448138 h 334"/>
              <a:gd name="T64" fmla="*/ 83166020 w 373"/>
              <a:gd name="T65" fmla="*/ 176410938 h 334"/>
              <a:gd name="T66" fmla="*/ 42843486 w 373"/>
              <a:gd name="T67" fmla="*/ 239415638 h 334"/>
              <a:gd name="T68" fmla="*/ 15120950 w 373"/>
              <a:gd name="T69" fmla="*/ 307459063 h 334"/>
              <a:gd name="T70" fmla="*/ 2520952 w 373"/>
              <a:gd name="T71" fmla="*/ 378023438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0" name="Freeform 39"/>
          <p:cNvSpPr>
            <a:spLocks/>
          </p:cNvSpPr>
          <p:nvPr/>
        </p:nvSpPr>
        <p:spPr bwMode="auto">
          <a:xfrm>
            <a:off x="2627160" y="3692176"/>
            <a:ext cx="1317625" cy="547687"/>
          </a:xfrm>
          <a:custGeom>
            <a:avLst/>
            <a:gdLst>
              <a:gd name="T0" fmla="*/ 1869955145 w 743"/>
              <a:gd name="T1" fmla="*/ 866932959 h 345"/>
              <a:gd name="T2" fmla="*/ 1869955145 w 743"/>
              <a:gd name="T3" fmla="*/ 0 h 345"/>
              <a:gd name="T4" fmla="*/ 0 w 743"/>
              <a:gd name="T5" fmla="*/ 0 h 345"/>
              <a:gd name="T6" fmla="*/ 0 w 743"/>
              <a:gd name="T7" fmla="*/ 866932959 h 345"/>
              <a:gd name="T8" fmla="*/ 1869955145 w 743"/>
              <a:gd name="T9" fmla="*/ 866932959 h 3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3" h="345">
                <a:moveTo>
                  <a:pt x="742" y="344"/>
                </a:moveTo>
                <a:lnTo>
                  <a:pt x="742" y="0"/>
                </a:lnTo>
                <a:lnTo>
                  <a:pt x="0" y="0"/>
                </a:lnTo>
                <a:lnTo>
                  <a:pt x="0" y="344"/>
                </a:lnTo>
                <a:lnTo>
                  <a:pt x="742" y="34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1" name="Freeform 40"/>
          <p:cNvSpPr>
            <a:spLocks/>
          </p:cNvSpPr>
          <p:nvPr/>
        </p:nvSpPr>
        <p:spPr bwMode="auto">
          <a:xfrm>
            <a:off x="2466823" y="4676426"/>
            <a:ext cx="1759489" cy="1006125"/>
          </a:xfrm>
          <a:custGeom>
            <a:avLst/>
            <a:gdLst>
              <a:gd name="T0" fmla="*/ 0 w 931"/>
              <a:gd name="T1" fmla="*/ 688003450 h 550"/>
              <a:gd name="T2" fmla="*/ 1159272267 w 931"/>
              <a:gd name="T3" fmla="*/ 0 h 550"/>
              <a:gd name="T4" fmla="*/ 2147483646 w 931"/>
              <a:gd name="T5" fmla="*/ 713205013 h 550"/>
              <a:gd name="T6" fmla="*/ 1159272267 w 931"/>
              <a:gd name="T7" fmla="*/ 1383566575 h 550"/>
              <a:gd name="T8" fmla="*/ 0 w 931"/>
              <a:gd name="T9" fmla="*/ 68800345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1" h="550">
                <a:moveTo>
                  <a:pt x="0" y="273"/>
                </a:moveTo>
                <a:lnTo>
                  <a:pt x="460" y="0"/>
                </a:lnTo>
                <a:lnTo>
                  <a:pt x="930" y="283"/>
                </a:lnTo>
                <a:lnTo>
                  <a:pt x="460" y="549"/>
                </a:lnTo>
                <a:lnTo>
                  <a:pt x="0" y="27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2" name="Rectangle 41"/>
          <p:cNvSpPr>
            <a:spLocks noChangeArrowheads="1"/>
          </p:cNvSpPr>
          <p:nvPr/>
        </p:nvSpPr>
        <p:spPr bwMode="auto">
          <a:xfrm>
            <a:off x="3539715" y="2917690"/>
            <a:ext cx="51135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err="1">
                <a:solidFill>
                  <a:srgbClr val="000000"/>
                </a:solidFill>
                <a:latin typeface="Arial" panose="020B0604020202020204" pitchFamily="34" charset="0"/>
              </a:rPr>
              <a:t>sal</a:t>
            </a:r>
            <a:endParaRPr lang="en-US" altLang="en-US" sz="2000">
              <a:solidFill>
                <a:srgbClr val="000000"/>
              </a:solidFill>
              <a:latin typeface="Arial" panose="020B0604020202020204" pitchFamily="34" charset="0"/>
            </a:endParaRPr>
          </a:p>
        </p:txBody>
      </p:sp>
      <p:sp>
        <p:nvSpPr>
          <p:cNvPr id="13" name="Rectangle 42"/>
          <p:cNvSpPr>
            <a:spLocks noChangeArrowheads="1"/>
          </p:cNvSpPr>
          <p:nvPr/>
        </p:nvSpPr>
        <p:spPr bwMode="auto">
          <a:xfrm>
            <a:off x="2576361" y="2520601"/>
            <a:ext cx="82394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a:solidFill>
                  <a:srgbClr val="000000"/>
                </a:solidFill>
                <a:latin typeface="Arial" panose="020B0604020202020204" pitchFamily="34" charset="0"/>
              </a:rPr>
              <a:t>name</a:t>
            </a:r>
          </a:p>
        </p:txBody>
      </p:sp>
      <p:sp>
        <p:nvSpPr>
          <p:cNvPr id="14" name="Rectangle 43"/>
          <p:cNvSpPr>
            <a:spLocks noChangeArrowheads="1"/>
          </p:cNvSpPr>
          <p:nvPr/>
        </p:nvSpPr>
        <p:spPr bwMode="auto">
          <a:xfrm>
            <a:off x="2555723" y="3789013"/>
            <a:ext cx="145232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a:solidFill>
                  <a:srgbClr val="000000"/>
                </a:solidFill>
                <a:latin typeface="Arial" panose="020B0604020202020204" pitchFamily="34" charset="0"/>
              </a:rPr>
              <a:t>Employees</a:t>
            </a:r>
          </a:p>
        </p:txBody>
      </p:sp>
      <p:sp>
        <p:nvSpPr>
          <p:cNvPr id="15" name="Rectangle 44"/>
          <p:cNvSpPr>
            <a:spLocks noChangeArrowheads="1"/>
          </p:cNvSpPr>
          <p:nvPr/>
        </p:nvSpPr>
        <p:spPr bwMode="auto">
          <a:xfrm>
            <a:off x="3593948" y="4325588"/>
            <a:ext cx="155001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a:solidFill>
                  <a:srgbClr val="000000"/>
                </a:solidFill>
                <a:latin typeface="Arial" panose="020B0604020202020204" pitchFamily="34" charset="0"/>
              </a:rPr>
              <a:t>subordinate</a:t>
            </a:r>
          </a:p>
        </p:txBody>
      </p:sp>
      <p:sp>
        <p:nvSpPr>
          <p:cNvPr id="16" name="Rectangle 45"/>
          <p:cNvSpPr>
            <a:spLocks noChangeArrowheads="1"/>
          </p:cNvSpPr>
          <p:nvPr/>
        </p:nvSpPr>
        <p:spPr bwMode="auto">
          <a:xfrm>
            <a:off x="1494263" y="4249388"/>
            <a:ext cx="1401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a:solidFill>
                  <a:srgbClr val="000000"/>
                </a:solidFill>
                <a:latin typeface="Arial" panose="020B0604020202020204" pitchFamily="34" charset="0"/>
              </a:rPr>
              <a:t>supervisor</a:t>
            </a:r>
          </a:p>
        </p:txBody>
      </p:sp>
      <p:sp>
        <p:nvSpPr>
          <p:cNvPr id="17" name="Rectangle 46"/>
          <p:cNvSpPr>
            <a:spLocks noChangeArrowheads="1"/>
          </p:cNvSpPr>
          <p:nvPr/>
        </p:nvSpPr>
        <p:spPr bwMode="auto">
          <a:xfrm>
            <a:off x="1903486" y="2920440"/>
            <a:ext cx="88165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u="sng" err="1">
                <a:solidFill>
                  <a:srgbClr val="000000"/>
                </a:solidFill>
                <a:latin typeface="Arial" panose="020B0604020202020204" pitchFamily="34" charset="0"/>
              </a:rPr>
              <a:t>empid</a:t>
            </a:r>
            <a:endParaRPr lang="en-US" altLang="en-US" sz="2000" u="sng">
              <a:solidFill>
                <a:srgbClr val="000000"/>
              </a:solidFill>
              <a:latin typeface="Arial" panose="020B0604020202020204" pitchFamily="34" charset="0"/>
            </a:endParaRPr>
          </a:p>
        </p:txBody>
      </p:sp>
      <p:sp>
        <p:nvSpPr>
          <p:cNvPr id="18" name="Line 47"/>
          <p:cNvSpPr>
            <a:spLocks noChangeShapeType="1"/>
          </p:cNvSpPr>
          <p:nvPr/>
        </p:nvSpPr>
        <p:spPr bwMode="auto">
          <a:xfrm>
            <a:off x="2943343" y="4292289"/>
            <a:ext cx="0" cy="5524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9" name="Line 48"/>
          <p:cNvSpPr>
            <a:spLocks noChangeShapeType="1"/>
          </p:cNvSpPr>
          <p:nvPr/>
        </p:nvSpPr>
        <p:spPr bwMode="auto">
          <a:xfrm>
            <a:off x="3621244" y="4262088"/>
            <a:ext cx="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20" name="Line 49"/>
          <p:cNvSpPr>
            <a:spLocks noChangeShapeType="1"/>
          </p:cNvSpPr>
          <p:nvPr/>
        </p:nvSpPr>
        <p:spPr bwMode="auto">
          <a:xfrm>
            <a:off x="2387448" y="3354038"/>
            <a:ext cx="400050" cy="328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21" name="Line 50"/>
          <p:cNvSpPr>
            <a:spLocks noChangeShapeType="1"/>
          </p:cNvSpPr>
          <p:nvPr/>
        </p:nvSpPr>
        <p:spPr bwMode="auto">
          <a:xfrm>
            <a:off x="2924023" y="2993676"/>
            <a:ext cx="117475" cy="72548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22" name="Line 51"/>
          <p:cNvSpPr>
            <a:spLocks noChangeShapeType="1"/>
          </p:cNvSpPr>
          <p:nvPr/>
        </p:nvSpPr>
        <p:spPr bwMode="auto">
          <a:xfrm flipH="1">
            <a:off x="3568290" y="3355840"/>
            <a:ext cx="209550" cy="3000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23" name="Freeform 6"/>
          <p:cNvSpPr>
            <a:spLocks/>
          </p:cNvSpPr>
          <p:nvPr/>
        </p:nvSpPr>
        <p:spPr bwMode="auto">
          <a:xfrm>
            <a:off x="5995675" y="2704833"/>
            <a:ext cx="838200" cy="428625"/>
          </a:xfrm>
          <a:custGeom>
            <a:avLst/>
            <a:gdLst>
              <a:gd name="T0" fmla="*/ 1323082825 w 528"/>
              <a:gd name="T1" fmla="*/ 309980013 h 270"/>
              <a:gd name="T2" fmla="*/ 1302921575 w 528"/>
              <a:gd name="T3" fmla="*/ 252015625 h 270"/>
              <a:gd name="T4" fmla="*/ 1262599075 w 528"/>
              <a:gd name="T5" fmla="*/ 196572188 h 270"/>
              <a:gd name="T6" fmla="*/ 1204634688 w 528"/>
              <a:gd name="T7" fmla="*/ 143649700 h 270"/>
              <a:gd name="T8" fmla="*/ 1131550950 w 528"/>
              <a:gd name="T9" fmla="*/ 100806250 h 270"/>
              <a:gd name="T10" fmla="*/ 1043344688 w 528"/>
              <a:gd name="T11" fmla="*/ 60483750 h 270"/>
              <a:gd name="T12" fmla="*/ 942538438 w 528"/>
              <a:gd name="T13" fmla="*/ 35282188 h 270"/>
              <a:gd name="T14" fmla="*/ 834172513 w 528"/>
              <a:gd name="T15" fmla="*/ 12601575 h 270"/>
              <a:gd name="T16" fmla="*/ 720764688 w 528"/>
              <a:gd name="T17" fmla="*/ 2520950 h 270"/>
              <a:gd name="T18" fmla="*/ 604837500 w 528"/>
              <a:gd name="T19" fmla="*/ 2520950 h 270"/>
              <a:gd name="T20" fmla="*/ 491431263 w 528"/>
              <a:gd name="T21" fmla="*/ 12601575 h 270"/>
              <a:gd name="T22" fmla="*/ 383063750 w 528"/>
              <a:gd name="T23" fmla="*/ 35282188 h 270"/>
              <a:gd name="T24" fmla="*/ 282257500 w 528"/>
              <a:gd name="T25" fmla="*/ 60483750 h 270"/>
              <a:gd name="T26" fmla="*/ 194052825 w 528"/>
              <a:gd name="T27" fmla="*/ 100806250 h 270"/>
              <a:gd name="T28" fmla="*/ 120967500 w 528"/>
              <a:gd name="T29" fmla="*/ 143649700 h 270"/>
              <a:gd name="T30" fmla="*/ 63004700 w 528"/>
              <a:gd name="T31" fmla="*/ 196572188 h 270"/>
              <a:gd name="T32" fmla="*/ 22682200 w 528"/>
              <a:gd name="T33" fmla="*/ 252015625 h 270"/>
              <a:gd name="T34" fmla="*/ 2520950 w 528"/>
              <a:gd name="T35" fmla="*/ 309980013 h 270"/>
              <a:gd name="T36" fmla="*/ 2520950 w 528"/>
              <a:gd name="T37" fmla="*/ 365423450 h 270"/>
              <a:gd name="T38" fmla="*/ 22682200 w 528"/>
              <a:gd name="T39" fmla="*/ 423386250 h 270"/>
              <a:gd name="T40" fmla="*/ 63004700 w 528"/>
              <a:gd name="T41" fmla="*/ 478829688 h 270"/>
              <a:gd name="T42" fmla="*/ 120967500 w 528"/>
              <a:gd name="T43" fmla="*/ 531753763 h 270"/>
              <a:gd name="T44" fmla="*/ 194052825 w 528"/>
              <a:gd name="T45" fmla="*/ 574595625 h 270"/>
              <a:gd name="T46" fmla="*/ 282257500 w 528"/>
              <a:gd name="T47" fmla="*/ 614918125 h 270"/>
              <a:gd name="T48" fmla="*/ 383063750 w 528"/>
              <a:gd name="T49" fmla="*/ 645160000 h 270"/>
              <a:gd name="T50" fmla="*/ 491431263 w 528"/>
              <a:gd name="T51" fmla="*/ 665321250 h 270"/>
              <a:gd name="T52" fmla="*/ 604837500 w 528"/>
              <a:gd name="T53" fmla="*/ 672882513 h 270"/>
              <a:gd name="T54" fmla="*/ 720764688 w 528"/>
              <a:gd name="T55" fmla="*/ 672882513 h 270"/>
              <a:gd name="T56" fmla="*/ 834172513 w 528"/>
              <a:gd name="T57" fmla="*/ 665321250 h 270"/>
              <a:gd name="T58" fmla="*/ 942538438 w 528"/>
              <a:gd name="T59" fmla="*/ 645160000 h 270"/>
              <a:gd name="T60" fmla="*/ 1043344688 w 528"/>
              <a:gd name="T61" fmla="*/ 614918125 h 270"/>
              <a:gd name="T62" fmla="*/ 1131550950 w 528"/>
              <a:gd name="T63" fmla="*/ 574595625 h 270"/>
              <a:gd name="T64" fmla="*/ 1204634688 w 528"/>
              <a:gd name="T65" fmla="*/ 531753763 h 270"/>
              <a:gd name="T66" fmla="*/ 1262599075 w 528"/>
              <a:gd name="T67" fmla="*/ 478829688 h 270"/>
              <a:gd name="T68" fmla="*/ 1302921575 w 528"/>
              <a:gd name="T69" fmla="*/ 423386250 h 270"/>
              <a:gd name="T70" fmla="*/ 1323082825 w 528"/>
              <a:gd name="T71" fmla="*/ 365423450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 name="Freeform 7"/>
          <p:cNvSpPr>
            <a:spLocks/>
          </p:cNvSpPr>
          <p:nvPr/>
        </p:nvSpPr>
        <p:spPr bwMode="auto">
          <a:xfrm>
            <a:off x="8581712" y="3031858"/>
            <a:ext cx="833438" cy="427037"/>
          </a:xfrm>
          <a:custGeom>
            <a:avLst/>
            <a:gdLst>
              <a:gd name="T0" fmla="*/ 1315522352 w 525"/>
              <a:gd name="T1" fmla="*/ 304937755 h 269"/>
              <a:gd name="T2" fmla="*/ 1297882041 w 525"/>
              <a:gd name="T3" fmla="*/ 246975023 h 269"/>
              <a:gd name="T4" fmla="*/ 1260078881 w 525"/>
              <a:gd name="T5" fmla="*/ 194051010 h 269"/>
              <a:gd name="T6" fmla="*/ 1199595095 w 525"/>
              <a:gd name="T7" fmla="*/ 143647944 h 269"/>
              <a:gd name="T8" fmla="*/ 1123990362 w 525"/>
              <a:gd name="T9" fmla="*/ 95765825 h 269"/>
              <a:gd name="T10" fmla="*/ 1038304998 w 525"/>
              <a:gd name="T11" fmla="*/ 60483679 h 269"/>
              <a:gd name="T12" fmla="*/ 937498687 w 525"/>
              <a:gd name="T13" fmla="*/ 30241840 h 269"/>
              <a:gd name="T14" fmla="*/ 829132697 w 525"/>
              <a:gd name="T15" fmla="*/ 10080613 h 269"/>
              <a:gd name="T16" fmla="*/ 715724804 w 525"/>
              <a:gd name="T17" fmla="*/ 0 h 269"/>
              <a:gd name="T18" fmla="*/ 602318499 w 525"/>
              <a:gd name="T19" fmla="*/ 0 h 269"/>
              <a:gd name="T20" fmla="*/ 488910606 w 525"/>
              <a:gd name="T21" fmla="*/ 10080613 h 269"/>
              <a:gd name="T22" fmla="*/ 380544616 w 525"/>
              <a:gd name="T23" fmla="*/ 30241840 h 269"/>
              <a:gd name="T24" fmla="*/ 279738305 w 525"/>
              <a:gd name="T25" fmla="*/ 60483679 h 269"/>
              <a:gd name="T26" fmla="*/ 191531990 w 525"/>
              <a:gd name="T27" fmla="*/ 95765825 h 269"/>
              <a:gd name="T28" fmla="*/ 115927257 w 525"/>
              <a:gd name="T29" fmla="*/ 143647944 h 269"/>
              <a:gd name="T30" fmla="*/ 57964422 w 525"/>
              <a:gd name="T31" fmla="*/ 194051010 h 269"/>
              <a:gd name="T32" fmla="*/ 20161262 w 525"/>
              <a:gd name="T33" fmla="*/ 246975023 h 269"/>
              <a:gd name="T34" fmla="*/ 2520952 w 525"/>
              <a:gd name="T35" fmla="*/ 304937755 h 269"/>
              <a:gd name="T36" fmla="*/ 2520952 w 525"/>
              <a:gd name="T37" fmla="*/ 362902075 h 269"/>
              <a:gd name="T38" fmla="*/ 20161262 w 525"/>
              <a:gd name="T39" fmla="*/ 420864807 h 269"/>
              <a:gd name="T40" fmla="*/ 57964422 w 525"/>
              <a:gd name="T41" fmla="*/ 478829127 h 269"/>
              <a:gd name="T42" fmla="*/ 115927257 w 525"/>
              <a:gd name="T43" fmla="*/ 529232193 h 269"/>
              <a:gd name="T44" fmla="*/ 191531990 w 525"/>
              <a:gd name="T45" fmla="*/ 572074005 h 269"/>
              <a:gd name="T46" fmla="*/ 279738305 w 525"/>
              <a:gd name="T47" fmla="*/ 612396458 h 269"/>
              <a:gd name="T48" fmla="*/ 380544616 w 525"/>
              <a:gd name="T49" fmla="*/ 642638298 h 269"/>
              <a:gd name="T50" fmla="*/ 488910606 w 525"/>
              <a:gd name="T51" fmla="*/ 662799524 h 269"/>
              <a:gd name="T52" fmla="*/ 602318499 w 525"/>
              <a:gd name="T53" fmla="*/ 675401084 h 269"/>
              <a:gd name="T54" fmla="*/ 715724804 w 525"/>
              <a:gd name="T55" fmla="*/ 675401084 h 269"/>
              <a:gd name="T56" fmla="*/ 829132697 w 525"/>
              <a:gd name="T57" fmla="*/ 662799524 h 269"/>
              <a:gd name="T58" fmla="*/ 937498687 w 525"/>
              <a:gd name="T59" fmla="*/ 642638298 h 269"/>
              <a:gd name="T60" fmla="*/ 1038304998 w 525"/>
              <a:gd name="T61" fmla="*/ 612396458 h 269"/>
              <a:gd name="T62" fmla="*/ 1123990362 w 525"/>
              <a:gd name="T63" fmla="*/ 572074005 h 269"/>
              <a:gd name="T64" fmla="*/ 1199595095 w 525"/>
              <a:gd name="T65" fmla="*/ 529232193 h 269"/>
              <a:gd name="T66" fmla="*/ 1260078881 w 525"/>
              <a:gd name="T67" fmla="*/ 478829127 h 269"/>
              <a:gd name="T68" fmla="*/ 1297882041 w 525"/>
              <a:gd name="T69" fmla="*/ 420864807 h 269"/>
              <a:gd name="T70" fmla="*/ 1315522352 w 525"/>
              <a:gd name="T71" fmla="*/ 36290207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 name="Freeform 8"/>
          <p:cNvSpPr>
            <a:spLocks/>
          </p:cNvSpPr>
          <p:nvPr/>
        </p:nvSpPr>
        <p:spPr bwMode="auto">
          <a:xfrm>
            <a:off x="10113650" y="3031858"/>
            <a:ext cx="833437" cy="427037"/>
          </a:xfrm>
          <a:custGeom>
            <a:avLst/>
            <a:gdLst>
              <a:gd name="T0" fmla="*/ 2519361 w 525"/>
              <a:gd name="T1" fmla="*/ 362902075 h 269"/>
              <a:gd name="T2" fmla="*/ 20161238 w 525"/>
              <a:gd name="T3" fmla="*/ 420864807 h 269"/>
              <a:gd name="T4" fmla="*/ 63003075 w 525"/>
              <a:gd name="T5" fmla="*/ 478829127 h 269"/>
              <a:gd name="T6" fmla="*/ 118446479 w 525"/>
              <a:gd name="T7" fmla="*/ 529232193 h 269"/>
              <a:gd name="T8" fmla="*/ 194051121 w 525"/>
              <a:gd name="T9" fmla="*/ 572074005 h 269"/>
              <a:gd name="T10" fmla="*/ 279736382 w 525"/>
              <a:gd name="T11" fmla="*/ 612396458 h 269"/>
              <a:gd name="T12" fmla="*/ 380542572 w 525"/>
              <a:gd name="T13" fmla="*/ 642638298 h 269"/>
              <a:gd name="T14" fmla="*/ 488910019 w 525"/>
              <a:gd name="T15" fmla="*/ 662799524 h 269"/>
              <a:gd name="T16" fmla="*/ 602316189 w 525"/>
              <a:gd name="T17" fmla="*/ 675401084 h 269"/>
              <a:gd name="T18" fmla="*/ 715723946 w 525"/>
              <a:gd name="T19" fmla="*/ 675401084 h 269"/>
              <a:gd name="T20" fmla="*/ 831651064 w 525"/>
              <a:gd name="T21" fmla="*/ 662799524 h 269"/>
              <a:gd name="T22" fmla="*/ 937497563 w 525"/>
              <a:gd name="T23" fmla="*/ 642638298 h 269"/>
              <a:gd name="T24" fmla="*/ 1038303752 w 525"/>
              <a:gd name="T25" fmla="*/ 612396458 h 269"/>
              <a:gd name="T26" fmla="*/ 1126508374 w 525"/>
              <a:gd name="T27" fmla="*/ 572074005 h 269"/>
              <a:gd name="T28" fmla="*/ 1202113016 w 525"/>
              <a:gd name="T29" fmla="*/ 529232193 h 269"/>
              <a:gd name="T30" fmla="*/ 1260077369 w 525"/>
              <a:gd name="T31" fmla="*/ 478829127 h 269"/>
              <a:gd name="T32" fmla="*/ 1297878896 w 525"/>
              <a:gd name="T33" fmla="*/ 420864807 h 269"/>
              <a:gd name="T34" fmla="*/ 1315520773 w 525"/>
              <a:gd name="T35" fmla="*/ 362902075 h 269"/>
              <a:gd name="T36" fmla="*/ 1315520773 w 525"/>
              <a:gd name="T37" fmla="*/ 304937755 h 269"/>
              <a:gd name="T38" fmla="*/ 1297878896 w 525"/>
              <a:gd name="T39" fmla="*/ 246975023 h 269"/>
              <a:gd name="T40" fmla="*/ 1260077369 w 525"/>
              <a:gd name="T41" fmla="*/ 194051010 h 269"/>
              <a:gd name="T42" fmla="*/ 1202113016 w 525"/>
              <a:gd name="T43" fmla="*/ 138607638 h 269"/>
              <a:gd name="T44" fmla="*/ 1126508374 w 525"/>
              <a:gd name="T45" fmla="*/ 95765825 h 269"/>
              <a:gd name="T46" fmla="*/ 1038303752 w 525"/>
              <a:gd name="T47" fmla="*/ 55443373 h 269"/>
              <a:gd name="T48" fmla="*/ 937497563 w 525"/>
              <a:gd name="T49" fmla="*/ 30241840 h 269"/>
              <a:gd name="T50" fmla="*/ 829130115 w 525"/>
              <a:gd name="T51" fmla="*/ 10080613 h 269"/>
              <a:gd name="T52" fmla="*/ 715723946 w 525"/>
              <a:gd name="T53" fmla="*/ 0 h 269"/>
              <a:gd name="T54" fmla="*/ 602316189 w 525"/>
              <a:gd name="T55" fmla="*/ 0 h 269"/>
              <a:gd name="T56" fmla="*/ 488910019 w 525"/>
              <a:gd name="T57" fmla="*/ 10080613 h 269"/>
              <a:gd name="T58" fmla="*/ 380542572 w 525"/>
              <a:gd name="T59" fmla="*/ 30241840 h 269"/>
              <a:gd name="T60" fmla="*/ 279736382 w 525"/>
              <a:gd name="T61" fmla="*/ 60483679 h 269"/>
              <a:gd name="T62" fmla="*/ 194051121 w 525"/>
              <a:gd name="T63" fmla="*/ 95765825 h 269"/>
              <a:gd name="T64" fmla="*/ 118446479 w 525"/>
              <a:gd name="T65" fmla="*/ 143647944 h 269"/>
              <a:gd name="T66" fmla="*/ 63003075 w 525"/>
              <a:gd name="T67" fmla="*/ 194051010 h 269"/>
              <a:gd name="T68" fmla="*/ 20161238 w 525"/>
              <a:gd name="T69" fmla="*/ 246975023 h 269"/>
              <a:gd name="T70" fmla="*/ 2519361 w 525"/>
              <a:gd name="T71" fmla="*/ 30493775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 name="Freeform 9"/>
          <p:cNvSpPr>
            <a:spLocks/>
          </p:cNvSpPr>
          <p:nvPr/>
        </p:nvSpPr>
        <p:spPr bwMode="auto">
          <a:xfrm>
            <a:off x="7664137" y="2468295"/>
            <a:ext cx="833438" cy="427038"/>
          </a:xfrm>
          <a:custGeom>
            <a:avLst/>
            <a:gdLst>
              <a:gd name="T0" fmla="*/ 2520952 w 525"/>
              <a:gd name="T1" fmla="*/ 367943243 h 269"/>
              <a:gd name="T2" fmla="*/ 20161262 w 525"/>
              <a:gd name="T3" fmla="*/ 425907699 h 269"/>
              <a:gd name="T4" fmla="*/ 63004738 w 525"/>
              <a:gd name="T5" fmla="*/ 478830248 h 269"/>
              <a:gd name="T6" fmla="*/ 118448209 w 525"/>
              <a:gd name="T7" fmla="*/ 529233432 h 269"/>
              <a:gd name="T8" fmla="*/ 194052941 w 525"/>
              <a:gd name="T9" fmla="*/ 577117251 h 269"/>
              <a:gd name="T10" fmla="*/ 279738305 w 525"/>
              <a:gd name="T11" fmla="*/ 612399480 h 269"/>
              <a:gd name="T12" fmla="*/ 380544616 w 525"/>
              <a:gd name="T13" fmla="*/ 645160755 h 269"/>
              <a:gd name="T14" fmla="*/ 488910606 w 525"/>
              <a:gd name="T15" fmla="*/ 662802664 h 269"/>
              <a:gd name="T16" fmla="*/ 602318499 w 525"/>
              <a:gd name="T17" fmla="*/ 675402666 h 269"/>
              <a:gd name="T18" fmla="*/ 715724804 w 525"/>
              <a:gd name="T19" fmla="*/ 675402666 h 269"/>
              <a:gd name="T20" fmla="*/ 831652061 w 525"/>
              <a:gd name="T21" fmla="*/ 662802664 h 269"/>
              <a:gd name="T22" fmla="*/ 937498687 w 525"/>
              <a:gd name="T23" fmla="*/ 642641390 h 269"/>
              <a:gd name="T24" fmla="*/ 1040825949 w 525"/>
              <a:gd name="T25" fmla="*/ 612399480 h 269"/>
              <a:gd name="T26" fmla="*/ 1126511313 w 525"/>
              <a:gd name="T27" fmla="*/ 572076932 h 269"/>
              <a:gd name="T28" fmla="*/ 1202116046 w 525"/>
              <a:gd name="T29" fmla="*/ 529233432 h 269"/>
              <a:gd name="T30" fmla="*/ 1260078881 w 525"/>
              <a:gd name="T31" fmla="*/ 478830248 h 269"/>
              <a:gd name="T32" fmla="*/ 1297882041 w 525"/>
              <a:gd name="T33" fmla="*/ 425907699 h 269"/>
              <a:gd name="T34" fmla="*/ 1320562667 w 525"/>
              <a:gd name="T35" fmla="*/ 367943243 h 269"/>
              <a:gd name="T36" fmla="*/ 1320562667 w 525"/>
              <a:gd name="T37" fmla="*/ 304940057 h 269"/>
              <a:gd name="T38" fmla="*/ 1297882041 w 525"/>
              <a:gd name="T39" fmla="*/ 246975602 h 269"/>
              <a:gd name="T40" fmla="*/ 1260078881 w 525"/>
              <a:gd name="T41" fmla="*/ 194053052 h 269"/>
              <a:gd name="T42" fmla="*/ 1202116046 w 525"/>
              <a:gd name="T43" fmla="*/ 143649868 h 269"/>
              <a:gd name="T44" fmla="*/ 1126511313 w 525"/>
              <a:gd name="T45" fmla="*/ 95766050 h 269"/>
              <a:gd name="T46" fmla="*/ 1040825949 w 525"/>
              <a:gd name="T47" fmla="*/ 60483821 h 269"/>
              <a:gd name="T48" fmla="*/ 937498687 w 525"/>
              <a:gd name="T49" fmla="*/ 30241910 h 269"/>
              <a:gd name="T50" fmla="*/ 831652061 w 525"/>
              <a:gd name="T51" fmla="*/ 10080637 h 269"/>
              <a:gd name="T52" fmla="*/ 715724804 w 525"/>
              <a:gd name="T53" fmla="*/ 0 h 269"/>
              <a:gd name="T54" fmla="*/ 602318499 w 525"/>
              <a:gd name="T55" fmla="*/ 0 h 269"/>
              <a:gd name="T56" fmla="*/ 488910606 w 525"/>
              <a:gd name="T57" fmla="*/ 10080637 h 269"/>
              <a:gd name="T58" fmla="*/ 380544616 w 525"/>
              <a:gd name="T59" fmla="*/ 30241910 h 269"/>
              <a:gd name="T60" fmla="*/ 279738305 w 525"/>
              <a:gd name="T61" fmla="*/ 60483821 h 269"/>
              <a:gd name="T62" fmla="*/ 194052941 w 525"/>
              <a:gd name="T63" fmla="*/ 95766050 h 269"/>
              <a:gd name="T64" fmla="*/ 118448209 w 525"/>
              <a:gd name="T65" fmla="*/ 143649868 h 269"/>
              <a:gd name="T66" fmla="*/ 63004738 w 525"/>
              <a:gd name="T67" fmla="*/ 194053052 h 269"/>
              <a:gd name="T68" fmla="*/ 20161262 w 525"/>
              <a:gd name="T69" fmla="*/ 246975602 h 269"/>
              <a:gd name="T70" fmla="*/ 2520952 w 525"/>
              <a:gd name="T71" fmla="*/ 304940057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7" name="Freeform 10"/>
          <p:cNvSpPr>
            <a:spLocks/>
          </p:cNvSpPr>
          <p:nvPr/>
        </p:nvSpPr>
        <p:spPr bwMode="auto">
          <a:xfrm>
            <a:off x="5246375" y="3019158"/>
            <a:ext cx="835025" cy="428625"/>
          </a:xfrm>
          <a:custGeom>
            <a:avLst/>
            <a:gdLst>
              <a:gd name="T0" fmla="*/ 1318042513 w 526"/>
              <a:gd name="T1" fmla="*/ 309980013 h 270"/>
              <a:gd name="T2" fmla="*/ 1300400625 w 526"/>
              <a:gd name="T3" fmla="*/ 252015625 h 270"/>
              <a:gd name="T4" fmla="*/ 1260078125 w 526"/>
              <a:gd name="T5" fmla="*/ 194052825 h 270"/>
              <a:gd name="T6" fmla="*/ 1202115325 w 526"/>
              <a:gd name="T7" fmla="*/ 143649700 h 270"/>
              <a:gd name="T8" fmla="*/ 1126510638 w 526"/>
              <a:gd name="T9" fmla="*/ 100806250 h 270"/>
              <a:gd name="T10" fmla="*/ 1040825325 w 526"/>
              <a:gd name="T11" fmla="*/ 60483750 h 270"/>
              <a:gd name="T12" fmla="*/ 940019075 w 526"/>
              <a:gd name="T13" fmla="*/ 30241875 h 270"/>
              <a:gd name="T14" fmla="*/ 831651563 w 526"/>
              <a:gd name="T15" fmla="*/ 10080625 h 270"/>
              <a:gd name="T16" fmla="*/ 715724375 w 526"/>
              <a:gd name="T17" fmla="*/ 2520950 h 270"/>
              <a:gd name="T18" fmla="*/ 604837500 w 526"/>
              <a:gd name="T19" fmla="*/ 2520950 h 270"/>
              <a:gd name="T20" fmla="*/ 488910313 w 526"/>
              <a:gd name="T21" fmla="*/ 10080625 h 270"/>
              <a:gd name="T22" fmla="*/ 380544388 w 526"/>
              <a:gd name="T23" fmla="*/ 30241875 h 270"/>
              <a:gd name="T24" fmla="*/ 279738138 w 526"/>
              <a:gd name="T25" fmla="*/ 60483750 h 270"/>
              <a:gd name="T26" fmla="*/ 194052825 w 526"/>
              <a:gd name="T27" fmla="*/ 100806250 h 270"/>
              <a:gd name="T28" fmla="*/ 118448138 w 526"/>
              <a:gd name="T29" fmla="*/ 143649700 h 270"/>
              <a:gd name="T30" fmla="*/ 63004700 w 526"/>
              <a:gd name="T31" fmla="*/ 194052825 h 270"/>
              <a:gd name="T32" fmla="*/ 20161250 w 526"/>
              <a:gd name="T33" fmla="*/ 252015625 h 270"/>
              <a:gd name="T34" fmla="*/ 2520950 w 526"/>
              <a:gd name="T35" fmla="*/ 309980013 h 270"/>
              <a:gd name="T36" fmla="*/ 2520950 w 526"/>
              <a:gd name="T37" fmla="*/ 365423450 h 270"/>
              <a:gd name="T38" fmla="*/ 20161250 w 526"/>
              <a:gd name="T39" fmla="*/ 423386250 h 270"/>
              <a:gd name="T40" fmla="*/ 63004700 w 526"/>
              <a:gd name="T41" fmla="*/ 478829688 h 270"/>
              <a:gd name="T42" fmla="*/ 118448138 w 526"/>
              <a:gd name="T43" fmla="*/ 531753763 h 270"/>
              <a:gd name="T44" fmla="*/ 194052825 w 526"/>
              <a:gd name="T45" fmla="*/ 574595625 h 270"/>
              <a:gd name="T46" fmla="*/ 279738138 w 526"/>
              <a:gd name="T47" fmla="*/ 614918125 h 270"/>
              <a:gd name="T48" fmla="*/ 380544388 w 526"/>
              <a:gd name="T49" fmla="*/ 640119688 h 270"/>
              <a:gd name="T50" fmla="*/ 488910313 w 526"/>
              <a:gd name="T51" fmla="*/ 662801888 h 270"/>
              <a:gd name="T52" fmla="*/ 604837500 w 526"/>
              <a:gd name="T53" fmla="*/ 672882513 h 270"/>
              <a:gd name="T54" fmla="*/ 715724375 w 526"/>
              <a:gd name="T55" fmla="*/ 672882513 h 270"/>
              <a:gd name="T56" fmla="*/ 831651563 w 526"/>
              <a:gd name="T57" fmla="*/ 662801888 h 270"/>
              <a:gd name="T58" fmla="*/ 940019075 w 526"/>
              <a:gd name="T59" fmla="*/ 640119688 h 270"/>
              <a:gd name="T60" fmla="*/ 1040825325 w 526"/>
              <a:gd name="T61" fmla="*/ 614918125 h 270"/>
              <a:gd name="T62" fmla="*/ 1126510638 w 526"/>
              <a:gd name="T63" fmla="*/ 574595625 h 270"/>
              <a:gd name="T64" fmla="*/ 1202115325 w 526"/>
              <a:gd name="T65" fmla="*/ 531753763 h 270"/>
              <a:gd name="T66" fmla="*/ 1260078125 w 526"/>
              <a:gd name="T67" fmla="*/ 478829688 h 270"/>
              <a:gd name="T68" fmla="*/ 1300400625 w 526"/>
              <a:gd name="T69" fmla="*/ 423386250 h 270"/>
              <a:gd name="T70" fmla="*/ 1318042513 w 526"/>
              <a:gd name="T71" fmla="*/ 365423450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8" name="Freeform 11"/>
          <p:cNvSpPr>
            <a:spLocks/>
          </p:cNvSpPr>
          <p:nvPr/>
        </p:nvSpPr>
        <p:spPr bwMode="auto">
          <a:xfrm>
            <a:off x="6779900" y="3019158"/>
            <a:ext cx="833437" cy="428625"/>
          </a:xfrm>
          <a:custGeom>
            <a:avLst/>
            <a:gdLst>
              <a:gd name="T0" fmla="*/ 2519361 w 525"/>
              <a:gd name="T1" fmla="*/ 365423450 h 270"/>
              <a:gd name="T2" fmla="*/ 20161238 w 525"/>
              <a:gd name="T3" fmla="*/ 423386250 h 270"/>
              <a:gd name="T4" fmla="*/ 57962765 w 525"/>
              <a:gd name="T5" fmla="*/ 478829688 h 270"/>
              <a:gd name="T6" fmla="*/ 115927118 w 525"/>
              <a:gd name="T7" fmla="*/ 531753763 h 270"/>
              <a:gd name="T8" fmla="*/ 191531760 w 525"/>
              <a:gd name="T9" fmla="*/ 574595625 h 270"/>
              <a:gd name="T10" fmla="*/ 279736382 w 525"/>
              <a:gd name="T11" fmla="*/ 614918125 h 270"/>
              <a:gd name="T12" fmla="*/ 380542572 w 525"/>
              <a:gd name="T13" fmla="*/ 640119688 h 270"/>
              <a:gd name="T14" fmla="*/ 488910019 w 525"/>
              <a:gd name="T15" fmla="*/ 662801888 h 270"/>
              <a:gd name="T16" fmla="*/ 602316189 w 525"/>
              <a:gd name="T17" fmla="*/ 672882513 h 270"/>
              <a:gd name="T18" fmla="*/ 715723946 w 525"/>
              <a:gd name="T19" fmla="*/ 672882513 h 270"/>
              <a:gd name="T20" fmla="*/ 829130115 w 525"/>
              <a:gd name="T21" fmla="*/ 662801888 h 270"/>
              <a:gd name="T22" fmla="*/ 937497563 w 525"/>
              <a:gd name="T23" fmla="*/ 640119688 h 270"/>
              <a:gd name="T24" fmla="*/ 1038303752 w 525"/>
              <a:gd name="T25" fmla="*/ 612398763 h 270"/>
              <a:gd name="T26" fmla="*/ 1123989013 w 525"/>
              <a:gd name="T27" fmla="*/ 574595625 h 270"/>
              <a:gd name="T28" fmla="*/ 1199593655 w 525"/>
              <a:gd name="T29" fmla="*/ 529232813 h 270"/>
              <a:gd name="T30" fmla="*/ 1255037060 w 525"/>
              <a:gd name="T31" fmla="*/ 478829688 h 270"/>
              <a:gd name="T32" fmla="*/ 1297878896 w 525"/>
              <a:gd name="T33" fmla="*/ 423386250 h 270"/>
              <a:gd name="T34" fmla="*/ 1315520773 w 525"/>
              <a:gd name="T35" fmla="*/ 365423450 h 270"/>
              <a:gd name="T36" fmla="*/ 1315520773 w 525"/>
              <a:gd name="T37" fmla="*/ 309980013 h 270"/>
              <a:gd name="T38" fmla="*/ 1297878896 w 525"/>
              <a:gd name="T39" fmla="*/ 252015625 h 270"/>
              <a:gd name="T40" fmla="*/ 1255037060 w 525"/>
              <a:gd name="T41" fmla="*/ 194052825 h 270"/>
              <a:gd name="T42" fmla="*/ 1199593655 w 525"/>
              <a:gd name="T43" fmla="*/ 143649700 h 270"/>
              <a:gd name="T44" fmla="*/ 1123989013 w 525"/>
              <a:gd name="T45" fmla="*/ 100806250 h 270"/>
              <a:gd name="T46" fmla="*/ 1038303752 w 525"/>
              <a:gd name="T47" fmla="*/ 60483750 h 270"/>
              <a:gd name="T48" fmla="*/ 937497563 w 525"/>
              <a:gd name="T49" fmla="*/ 30241875 h 270"/>
              <a:gd name="T50" fmla="*/ 829130115 w 525"/>
              <a:gd name="T51" fmla="*/ 10080625 h 270"/>
              <a:gd name="T52" fmla="*/ 715723946 w 525"/>
              <a:gd name="T53" fmla="*/ 2520950 h 270"/>
              <a:gd name="T54" fmla="*/ 602316189 w 525"/>
              <a:gd name="T55" fmla="*/ 2520950 h 270"/>
              <a:gd name="T56" fmla="*/ 486389071 w 525"/>
              <a:gd name="T57" fmla="*/ 10080625 h 270"/>
              <a:gd name="T58" fmla="*/ 380542572 w 525"/>
              <a:gd name="T59" fmla="*/ 30241875 h 270"/>
              <a:gd name="T60" fmla="*/ 279736382 w 525"/>
              <a:gd name="T61" fmla="*/ 60483750 h 270"/>
              <a:gd name="T62" fmla="*/ 191531760 w 525"/>
              <a:gd name="T63" fmla="*/ 100806250 h 270"/>
              <a:gd name="T64" fmla="*/ 115927118 w 525"/>
              <a:gd name="T65" fmla="*/ 143649700 h 270"/>
              <a:gd name="T66" fmla="*/ 57962765 w 525"/>
              <a:gd name="T67" fmla="*/ 194052825 h 270"/>
              <a:gd name="T68" fmla="*/ 20161238 w 525"/>
              <a:gd name="T69" fmla="*/ 252015625 h 270"/>
              <a:gd name="T70" fmla="*/ 2519361 w 525"/>
              <a:gd name="T71" fmla="*/ 30998001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9" name="Freeform 12"/>
          <p:cNvSpPr>
            <a:spLocks/>
          </p:cNvSpPr>
          <p:nvPr/>
        </p:nvSpPr>
        <p:spPr bwMode="auto">
          <a:xfrm>
            <a:off x="7621275" y="3543033"/>
            <a:ext cx="1250950" cy="701675"/>
          </a:xfrm>
          <a:custGeom>
            <a:avLst/>
            <a:gdLst>
              <a:gd name="T0" fmla="*/ 0 w 788"/>
              <a:gd name="T1" fmla="*/ 556955325 h 442"/>
              <a:gd name="T2" fmla="*/ 977820625 w 788"/>
              <a:gd name="T3" fmla="*/ 0 h 442"/>
              <a:gd name="T4" fmla="*/ 1983363763 w 788"/>
              <a:gd name="T5" fmla="*/ 577116575 h 442"/>
              <a:gd name="T6" fmla="*/ 977820625 w 788"/>
              <a:gd name="T7" fmla="*/ 1111389700 h 442"/>
              <a:gd name="T8" fmla="*/ 0 w 788"/>
              <a:gd name="T9" fmla="*/ 556955325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0" name="Freeform 13"/>
          <p:cNvSpPr>
            <a:spLocks/>
          </p:cNvSpPr>
          <p:nvPr/>
        </p:nvSpPr>
        <p:spPr bwMode="auto">
          <a:xfrm>
            <a:off x="9331012" y="3717658"/>
            <a:ext cx="1350963" cy="441325"/>
          </a:xfrm>
          <a:custGeom>
            <a:avLst/>
            <a:gdLst>
              <a:gd name="T0" fmla="*/ 2142133605 w 851"/>
              <a:gd name="T1" fmla="*/ 698084075 h 278"/>
              <a:gd name="T2" fmla="*/ 2142133605 w 851"/>
              <a:gd name="T3" fmla="*/ 0 h 278"/>
              <a:gd name="T4" fmla="*/ 0 w 851"/>
              <a:gd name="T5" fmla="*/ 0 h 278"/>
              <a:gd name="T6" fmla="*/ 0 w 851"/>
              <a:gd name="T7" fmla="*/ 698084075 h 278"/>
              <a:gd name="T8" fmla="*/ 2142133605 w 851"/>
              <a:gd name="T9" fmla="*/ 698084075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1" name="Freeform 14"/>
          <p:cNvSpPr>
            <a:spLocks/>
          </p:cNvSpPr>
          <p:nvPr/>
        </p:nvSpPr>
        <p:spPr bwMode="auto">
          <a:xfrm>
            <a:off x="5892487" y="3706545"/>
            <a:ext cx="1154113" cy="439738"/>
          </a:xfrm>
          <a:custGeom>
            <a:avLst/>
            <a:gdLst>
              <a:gd name="T0" fmla="*/ 1829634230 w 727"/>
              <a:gd name="T1" fmla="*/ 695563916 h 277"/>
              <a:gd name="T2" fmla="*/ 1829634230 w 727"/>
              <a:gd name="T3" fmla="*/ 0 h 277"/>
              <a:gd name="T4" fmla="*/ 0 w 727"/>
              <a:gd name="T5" fmla="*/ 0 h 277"/>
              <a:gd name="T6" fmla="*/ 0 w 727"/>
              <a:gd name="T7" fmla="*/ 695563916 h 277"/>
              <a:gd name="T8" fmla="*/ 1829634230 w 727"/>
              <a:gd name="T9" fmla="*/ 695563916 h 2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2" name="Freeform 15"/>
          <p:cNvSpPr>
            <a:spLocks/>
          </p:cNvSpPr>
          <p:nvPr/>
        </p:nvSpPr>
        <p:spPr bwMode="auto">
          <a:xfrm>
            <a:off x="9331012" y="2719120"/>
            <a:ext cx="835025" cy="427038"/>
          </a:xfrm>
          <a:custGeom>
            <a:avLst/>
            <a:gdLst>
              <a:gd name="T0" fmla="*/ 1318042513 w 526"/>
              <a:gd name="T1" fmla="*/ 304940057 h 269"/>
              <a:gd name="T2" fmla="*/ 1300400625 w 526"/>
              <a:gd name="T3" fmla="*/ 246975602 h 269"/>
              <a:gd name="T4" fmla="*/ 1262599075 w 526"/>
              <a:gd name="T5" fmla="*/ 194053052 h 269"/>
              <a:gd name="T6" fmla="*/ 1204634688 w 526"/>
              <a:gd name="T7" fmla="*/ 143649868 h 269"/>
              <a:gd name="T8" fmla="*/ 1129030000 w 526"/>
              <a:gd name="T9" fmla="*/ 95766050 h 269"/>
              <a:gd name="T10" fmla="*/ 1038304375 w 526"/>
              <a:gd name="T11" fmla="*/ 60483821 h 269"/>
              <a:gd name="T12" fmla="*/ 940019075 w 526"/>
              <a:gd name="T13" fmla="*/ 30241910 h 269"/>
              <a:gd name="T14" fmla="*/ 831651563 w 526"/>
              <a:gd name="T15" fmla="*/ 10080637 h 269"/>
              <a:gd name="T16" fmla="*/ 718245325 w 526"/>
              <a:gd name="T17" fmla="*/ 0 h 269"/>
              <a:gd name="T18" fmla="*/ 602318138 w 526"/>
              <a:gd name="T19" fmla="*/ 0 h 269"/>
              <a:gd name="T20" fmla="*/ 488910313 w 526"/>
              <a:gd name="T21" fmla="*/ 10080637 h 269"/>
              <a:gd name="T22" fmla="*/ 380544388 w 526"/>
              <a:gd name="T23" fmla="*/ 30241910 h 269"/>
              <a:gd name="T24" fmla="*/ 282257500 w 526"/>
              <a:gd name="T25" fmla="*/ 60483821 h 269"/>
              <a:gd name="T26" fmla="*/ 191531875 w 526"/>
              <a:gd name="T27" fmla="*/ 95766050 h 269"/>
              <a:gd name="T28" fmla="*/ 115927188 w 526"/>
              <a:gd name="T29" fmla="*/ 143649868 h 269"/>
              <a:gd name="T30" fmla="*/ 57964388 w 526"/>
              <a:gd name="T31" fmla="*/ 194053052 h 269"/>
              <a:gd name="T32" fmla="*/ 20161250 w 526"/>
              <a:gd name="T33" fmla="*/ 246975602 h 269"/>
              <a:gd name="T34" fmla="*/ 2520950 w 526"/>
              <a:gd name="T35" fmla="*/ 304940057 h 269"/>
              <a:gd name="T36" fmla="*/ 2520950 w 526"/>
              <a:gd name="T37" fmla="*/ 367943243 h 269"/>
              <a:gd name="T38" fmla="*/ 20161250 w 526"/>
              <a:gd name="T39" fmla="*/ 425907699 h 269"/>
              <a:gd name="T40" fmla="*/ 57964388 w 526"/>
              <a:gd name="T41" fmla="*/ 478830248 h 269"/>
              <a:gd name="T42" fmla="*/ 115927188 w 526"/>
              <a:gd name="T43" fmla="*/ 529233432 h 269"/>
              <a:gd name="T44" fmla="*/ 191531875 w 526"/>
              <a:gd name="T45" fmla="*/ 577117251 h 269"/>
              <a:gd name="T46" fmla="*/ 282257500 w 526"/>
              <a:gd name="T47" fmla="*/ 612399480 h 269"/>
              <a:gd name="T48" fmla="*/ 380544388 w 526"/>
              <a:gd name="T49" fmla="*/ 645160755 h 269"/>
              <a:gd name="T50" fmla="*/ 488910313 w 526"/>
              <a:gd name="T51" fmla="*/ 662802664 h 269"/>
              <a:gd name="T52" fmla="*/ 602318138 w 526"/>
              <a:gd name="T53" fmla="*/ 675402666 h 269"/>
              <a:gd name="T54" fmla="*/ 718245325 w 526"/>
              <a:gd name="T55" fmla="*/ 675402666 h 269"/>
              <a:gd name="T56" fmla="*/ 831651563 w 526"/>
              <a:gd name="T57" fmla="*/ 662802664 h 269"/>
              <a:gd name="T58" fmla="*/ 940019075 w 526"/>
              <a:gd name="T59" fmla="*/ 645160755 h 269"/>
              <a:gd name="T60" fmla="*/ 1038304375 w 526"/>
              <a:gd name="T61" fmla="*/ 612399480 h 269"/>
              <a:gd name="T62" fmla="*/ 1129030000 w 526"/>
              <a:gd name="T63" fmla="*/ 577117251 h 269"/>
              <a:gd name="T64" fmla="*/ 1204634688 w 526"/>
              <a:gd name="T65" fmla="*/ 529233432 h 269"/>
              <a:gd name="T66" fmla="*/ 1262599075 w 526"/>
              <a:gd name="T67" fmla="*/ 478830248 h 269"/>
              <a:gd name="T68" fmla="*/ 1300400625 w 526"/>
              <a:gd name="T69" fmla="*/ 425907699 h 269"/>
              <a:gd name="T70" fmla="*/ 1318042513 w 526"/>
              <a:gd name="T71" fmla="*/ 367943243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Rectangle 16"/>
          <p:cNvSpPr>
            <a:spLocks noChangeArrowheads="1"/>
          </p:cNvSpPr>
          <p:nvPr/>
        </p:nvSpPr>
        <p:spPr bwMode="auto">
          <a:xfrm>
            <a:off x="6905312" y="3085833"/>
            <a:ext cx="44403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err="1">
                <a:solidFill>
                  <a:srgbClr val="000000"/>
                </a:solidFill>
                <a:latin typeface="Arial" panose="020B0604020202020204" pitchFamily="34" charset="0"/>
              </a:rPr>
              <a:t>sal</a:t>
            </a:r>
            <a:endParaRPr lang="en-US" altLang="en-US" sz="1600">
              <a:solidFill>
                <a:srgbClr val="000000"/>
              </a:solidFill>
              <a:latin typeface="Arial" panose="020B0604020202020204" pitchFamily="34" charset="0"/>
            </a:endParaRPr>
          </a:p>
        </p:txBody>
      </p:sp>
      <p:sp>
        <p:nvSpPr>
          <p:cNvPr id="34" name="Rectangle 17"/>
          <p:cNvSpPr>
            <a:spLocks noChangeArrowheads="1"/>
          </p:cNvSpPr>
          <p:nvPr/>
        </p:nvSpPr>
        <p:spPr bwMode="auto">
          <a:xfrm>
            <a:off x="9365937" y="2758808"/>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dname</a:t>
            </a:r>
          </a:p>
        </p:txBody>
      </p:sp>
      <p:sp>
        <p:nvSpPr>
          <p:cNvPr id="35" name="Rectangle 18"/>
          <p:cNvSpPr>
            <a:spLocks noChangeArrowheads="1"/>
          </p:cNvSpPr>
          <p:nvPr/>
        </p:nvSpPr>
        <p:spPr bwMode="auto">
          <a:xfrm>
            <a:off x="10083487" y="3082658"/>
            <a:ext cx="8095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budget</a:t>
            </a:r>
          </a:p>
        </p:txBody>
      </p:sp>
      <p:sp>
        <p:nvSpPr>
          <p:cNvPr id="36" name="Rectangle 19"/>
          <p:cNvSpPr>
            <a:spLocks noChangeArrowheads="1"/>
          </p:cNvSpPr>
          <p:nvPr/>
        </p:nvSpPr>
        <p:spPr bwMode="auto">
          <a:xfrm>
            <a:off x="8686487" y="3085833"/>
            <a:ext cx="45525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a:solidFill>
                  <a:srgbClr val="000000"/>
                </a:solidFill>
                <a:latin typeface="Arial" panose="020B0604020202020204" pitchFamily="34" charset="0"/>
              </a:rPr>
              <a:t>did</a:t>
            </a:r>
          </a:p>
        </p:txBody>
      </p:sp>
      <p:sp>
        <p:nvSpPr>
          <p:cNvPr id="37" name="Rectangle 20"/>
          <p:cNvSpPr>
            <a:spLocks noChangeArrowheads="1"/>
          </p:cNvSpPr>
          <p:nvPr/>
        </p:nvSpPr>
        <p:spPr bwMode="auto">
          <a:xfrm>
            <a:off x="7738750" y="2534970"/>
            <a:ext cx="66043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since</a:t>
            </a:r>
          </a:p>
        </p:txBody>
      </p:sp>
      <p:sp>
        <p:nvSpPr>
          <p:cNvPr id="38" name="Rectangle 21"/>
          <p:cNvSpPr>
            <a:spLocks noChangeArrowheads="1"/>
          </p:cNvSpPr>
          <p:nvPr/>
        </p:nvSpPr>
        <p:spPr bwMode="auto">
          <a:xfrm>
            <a:off x="6060762" y="2747695"/>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name</a:t>
            </a:r>
          </a:p>
        </p:txBody>
      </p:sp>
      <p:sp>
        <p:nvSpPr>
          <p:cNvPr id="39" name="Rectangle 22"/>
          <p:cNvSpPr>
            <a:spLocks noChangeArrowheads="1"/>
          </p:cNvSpPr>
          <p:nvPr/>
        </p:nvSpPr>
        <p:spPr bwMode="auto">
          <a:xfrm>
            <a:off x="7665725" y="3749408"/>
            <a:ext cx="10462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Works_In</a:t>
            </a:r>
          </a:p>
        </p:txBody>
      </p:sp>
      <p:sp>
        <p:nvSpPr>
          <p:cNvPr id="40" name="Rectangle 23"/>
          <p:cNvSpPr>
            <a:spLocks noChangeArrowheads="1"/>
          </p:cNvSpPr>
          <p:nvPr/>
        </p:nvSpPr>
        <p:spPr bwMode="auto">
          <a:xfrm>
            <a:off x="9270687" y="3771633"/>
            <a:ext cx="135774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41" name="Rectangle 24"/>
          <p:cNvSpPr>
            <a:spLocks noChangeArrowheads="1"/>
          </p:cNvSpPr>
          <p:nvPr/>
        </p:nvSpPr>
        <p:spPr bwMode="auto">
          <a:xfrm>
            <a:off x="5889393" y="3749407"/>
            <a:ext cx="11958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sp>
        <p:nvSpPr>
          <p:cNvPr id="42" name="Rectangle 25"/>
          <p:cNvSpPr>
            <a:spLocks noChangeArrowheads="1"/>
          </p:cNvSpPr>
          <p:nvPr/>
        </p:nvSpPr>
        <p:spPr bwMode="auto">
          <a:xfrm>
            <a:off x="5332100" y="3073133"/>
            <a:ext cx="7405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err="1">
                <a:solidFill>
                  <a:srgbClr val="000000"/>
                </a:solidFill>
                <a:latin typeface="Arial" panose="020B0604020202020204" pitchFamily="34" charset="0"/>
              </a:rPr>
              <a:t>empid</a:t>
            </a:r>
            <a:endParaRPr lang="en-US" altLang="en-US" sz="1600">
              <a:solidFill>
                <a:srgbClr val="000000"/>
              </a:solidFill>
              <a:latin typeface="Arial" panose="020B0604020202020204" pitchFamily="34" charset="0"/>
            </a:endParaRPr>
          </a:p>
        </p:txBody>
      </p:sp>
      <p:sp>
        <p:nvSpPr>
          <p:cNvPr id="43" name="Line 26"/>
          <p:cNvSpPr>
            <a:spLocks noChangeShapeType="1"/>
          </p:cNvSpPr>
          <p:nvPr/>
        </p:nvSpPr>
        <p:spPr bwMode="auto">
          <a:xfrm>
            <a:off x="6381437" y="3117583"/>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4" name="Line 27"/>
          <p:cNvSpPr>
            <a:spLocks noChangeShapeType="1"/>
          </p:cNvSpPr>
          <p:nvPr/>
        </p:nvSpPr>
        <p:spPr bwMode="auto">
          <a:xfrm>
            <a:off x="5624200" y="3463658"/>
            <a:ext cx="627062" cy="2476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5" name="Line 28"/>
          <p:cNvSpPr>
            <a:spLocks noChangeShapeType="1"/>
          </p:cNvSpPr>
          <p:nvPr/>
        </p:nvSpPr>
        <p:spPr bwMode="auto">
          <a:xfrm flipH="1">
            <a:off x="6800537" y="3463658"/>
            <a:ext cx="401638" cy="225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6" name="Line 29"/>
          <p:cNvSpPr>
            <a:spLocks noChangeShapeType="1"/>
          </p:cNvSpPr>
          <p:nvPr/>
        </p:nvSpPr>
        <p:spPr bwMode="auto">
          <a:xfrm flipH="1">
            <a:off x="7024375" y="3890695"/>
            <a:ext cx="581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7" name="Line 30"/>
          <p:cNvSpPr>
            <a:spLocks noChangeShapeType="1"/>
          </p:cNvSpPr>
          <p:nvPr/>
        </p:nvSpPr>
        <p:spPr bwMode="auto">
          <a:xfrm>
            <a:off x="8872225" y="3908158"/>
            <a:ext cx="42227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8" name="Line 31"/>
          <p:cNvSpPr>
            <a:spLocks noChangeShapeType="1"/>
          </p:cNvSpPr>
          <p:nvPr/>
        </p:nvSpPr>
        <p:spPr bwMode="auto">
          <a:xfrm>
            <a:off x="8040375" y="2911208"/>
            <a:ext cx="185737" cy="6191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49" name="Line 32"/>
          <p:cNvSpPr>
            <a:spLocks noChangeShapeType="1"/>
          </p:cNvSpPr>
          <p:nvPr/>
        </p:nvSpPr>
        <p:spPr bwMode="auto">
          <a:xfrm>
            <a:off x="9002400" y="3485883"/>
            <a:ext cx="5556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0" name="Line 33"/>
          <p:cNvSpPr>
            <a:spLocks noChangeShapeType="1"/>
          </p:cNvSpPr>
          <p:nvPr/>
        </p:nvSpPr>
        <p:spPr bwMode="auto">
          <a:xfrm>
            <a:off x="9723125" y="3169970"/>
            <a:ext cx="119062" cy="558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1" name="Line 34"/>
          <p:cNvSpPr>
            <a:spLocks noChangeShapeType="1"/>
          </p:cNvSpPr>
          <p:nvPr/>
        </p:nvSpPr>
        <p:spPr bwMode="auto">
          <a:xfrm flipH="1">
            <a:off x="10191437" y="3455720"/>
            <a:ext cx="317500" cy="2460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3" name="Freeform 14"/>
          <p:cNvSpPr>
            <a:spLocks/>
          </p:cNvSpPr>
          <p:nvPr/>
        </p:nvSpPr>
        <p:spPr bwMode="auto">
          <a:xfrm>
            <a:off x="7718112" y="4598438"/>
            <a:ext cx="1154113" cy="439738"/>
          </a:xfrm>
          <a:custGeom>
            <a:avLst/>
            <a:gdLst>
              <a:gd name="T0" fmla="*/ 1829634230 w 727"/>
              <a:gd name="T1" fmla="*/ 695563916 h 277"/>
              <a:gd name="T2" fmla="*/ 1829634230 w 727"/>
              <a:gd name="T3" fmla="*/ 0 h 277"/>
              <a:gd name="T4" fmla="*/ 0 w 727"/>
              <a:gd name="T5" fmla="*/ 0 h 277"/>
              <a:gd name="T6" fmla="*/ 0 w 727"/>
              <a:gd name="T7" fmla="*/ 695563916 h 277"/>
              <a:gd name="T8" fmla="*/ 1829634230 w 727"/>
              <a:gd name="T9" fmla="*/ 695563916 h 2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4" name="Rectangle 24"/>
          <p:cNvSpPr>
            <a:spLocks noChangeArrowheads="1"/>
          </p:cNvSpPr>
          <p:nvPr/>
        </p:nvSpPr>
        <p:spPr bwMode="auto">
          <a:xfrm>
            <a:off x="7693505" y="4657936"/>
            <a:ext cx="105958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Locations</a:t>
            </a:r>
          </a:p>
        </p:txBody>
      </p:sp>
      <p:sp>
        <p:nvSpPr>
          <p:cNvPr id="55" name="Line 31"/>
          <p:cNvSpPr>
            <a:spLocks noChangeShapeType="1"/>
          </p:cNvSpPr>
          <p:nvPr/>
        </p:nvSpPr>
        <p:spPr bwMode="auto">
          <a:xfrm>
            <a:off x="8223299" y="4239863"/>
            <a:ext cx="2814" cy="3585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6" name="Freeform 8"/>
          <p:cNvSpPr>
            <a:spLocks/>
          </p:cNvSpPr>
          <p:nvPr/>
        </p:nvSpPr>
        <p:spPr bwMode="auto">
          <a:xfrm>
            <a:off x="8749484" y="5291837"/>
            <a:ext cx="973641" cy="453699"/>
          </a:xfrm>
          <a:custGeom>
            <a:avLst/>
            <a:gdLst>
              <a:gd name="T0" fmla="*/ 2519361 w 525"/>
              <a:gd name="T1" fmla="*/ 362902075 h 269"/>
              <a:gd name="T2" fmla="*/ 20161238 w 525"/>
              <a:gd name="T3" fmla="*/ 420864807 h 269"/>
              <a:gd name="T4" fmla="*/ 63003075 w 525"/>
              <a:gd name="T5" fmla="*/ 478829127 h 269"/>
              <a:gd name="T6" fmla="*/ 118446479 w 525"/>
              <a:gd name="T7" fmla="*/ 529232193 h 269"/>
              <a:gd name="T8" fmla="*/ 194051121 w 525"/>
              <a:gd name="T9" fmla="*/ 572074005 h 269"/>
              <a:gd name="T10" fmla="*/ 279736382 w 525"/>
              <a:gd name="T11" fmla="*/ 612396458 h 269"/>
              <a:gd name="T12" fmla="*/ 380542572 w 525"/>
              <a:gd name="T13" fmla="*/ 642638298 h 269"/>
              <a:gd name="T14" fmla="*/ 488910019 w 525"/>
              <a:gd name="T15" fmla="*/ 662799524 h 269"/>
              <a:gd name="T16" fmla="*/ 602316189 w 525"/>
              <a:gd name="T17" fmla="*/ 675401084 h 269"/>
              <a:gd name="T18" fmla="*/ 715723946 w 525"/>
              <a:gd name="T19" fmla="*/ 675401084 h 269"/>
              <a:gd name="T20" fmla="*/ 831651064 w 525"/>
              <a:gd name="T21" fmla="*/ 662799524 h 269"/>
              <a:gd name="T22" fmla="*/ 937497563 w 525"/>
              <a:gd name="T23" fmla="*/ 642638298 h 269"/>
              <a:gd name="T24" fmla="*/ 1038303752 w 525"/>
              <a:gd name="T25" fmla="*/ 612396458 h 269"/>
              <a:gd name="T26" fmla="*/ 1126508374 w 525"/>
              <a:gd name="T27" fmla="*/ 572074005 h 269"/>
              <a:gd name="T28" fmla="*/ 1202113016 w 525"/>
              <a:gd name="T29" fmla="*/ 529232193 h 269"/>
              <a:gd name="T30" fmla="*/ 1260077369 w 525"/>
              <a:gd name="T31" fmla="*/ 478829127 h 269"/>
              <a:gd name="T32" fmla="*/ 1297878896 w 525"/>
              <a:gd name="T33" fmla="*/ 420864807 h 269"/>
              <a:gd name="T34" fmla="*/ 1315520773 w 525"/>
              <a:gd name="T35" fmla="*/ 362902075 h 269"/>
              <a:gd name="T36" fmla="*/ 1315520773 w 525"/>
              <a:gd name="T37" fmla="*/ 304937755 h 269"/>
              <a:gd name="T38" fmla="*/ 1297878896 w 525"/>
              <a:gd name="T39" fmla="*/ 246975023 h 269"/>
              <a:gd name="T40" fmla="*/ 1260077369 w 525"/>
              <a:gd name="T41" fmla="*/ 194051010 h 269"/>
              <a:gd name="T42" fmla="*/ 1202113016 w 525"/>
              <a:gd name="T43" fmla="*/ 138607638 h 269"/>
              <a:gd name="T44" fmla="*/ 1126508374 w 525"/>
              <a:gd name="T45" fmla="*/ 95765825 h 269"/>
              <a:gd name="T46" fmla="*/ 1038303752 w 525"/>
              <a:gd name="T47" fmla="*/ 55443373 h 269"/>
              <a:gd name="T48" fmla="*/ 937497563 w 525"/>
              <a:gd name="T49" fmla="*/ 30241840 h 269"/>
              <a:gd name="T50" fmla="*/ 829130115 w 525"/>
              <a:gd name="T51" fmla="*/ 10080613 h 269"/>
              <a:gd name="T52" fmla="*/ 715723946 w 525"/>
              <a:gd name="T53" fmla="*/ 0 h 269"/>
              <a:gd name="T54" fmla="*/ 602316189 w 525"/>
              <a:gd name="T55" fmla="*/ 0 h 269"/>
              <a:gd name="T56" fmla="*/ 488910019 w 525"/>
              <a:gd name="T57" fmla="*/ 10080613 h 269"/>
              <a:gd name="T58" fmla="*/ 380542572 w 525"/>
              <a:gd name="T59" fmla="*/ 30241840 h 269"/>
              <a:gd name="T60" fmla="*/ 279736382 w 525"/>
              <a:gd name="T61" fmla="*/ 60483679 h 269"/>
              <a:gd name="T62" fmla="*/ 194051121 w 525"/>
              <a:gd name="T63" fmla="*/ 95765825 h 269"/>
              <a:gd name="T64" fmla="*/ 118446479 w 525"/>
              <a:gd name="T65" fmla="*/ 143647944 h 269"/>
              <a:gd name="T66" fmla="*/ 63003075 w 525"/>
              <a:gd name="T67" fmla="*/ 194051010 h 269"/>
              <a:gd name="T68" fmla="*/ 20161238 w 525"/>
              <a:gd name="T69" fmla="*/ 246975023 h 269"/>
              <a:gd name="T70" fmla="*/ 2519361 w 525"/>
              <a:gd name="T71" fmla="*/ 30493775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7" name="Rectangle 18"/>
          <p:cNvSpPr>
            <a:spLocks noChangeArrowheads="1"/>
          </p:cNvSpPr>
          <p:nvPr/>
        </p:nvSpPr>
        <p:spPr bwMode="auto">
          <a:xfrm>
            <a:off x="8719321" y="5342637"/>
            <a:ext cx="93455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capacity</a:t>
            </a:r>
          </a:p>
        </p:txBody>
      </p:sp>
      <p:sp>
        <p:nvSpPr>
          <p:cNvPr id="58" name="Line 34"/>
          <p:cNvSpPr>
            <a:spLocks noChangeShapeType="1"/>
          </p:cNvSpPr>
          <p:nvPr/>
        </p:nvSpPr>
        <p:spPr bwMode="auto">
          <a:xfrm>
            <a:off x="8608522" y="5056456"/>
            <a:ext cx="393878" cy="23538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9" name="Freeform 8"/>
          <p:cNvSpPr>
            <a:spLocks/>
          </p:cNvSpPr>
          <p:nvPr/>
        </p:nvSpPr>
        <p:spPr bwMode="auto">
          <a:xfrm>
            <a:off x="7202176" y="5358747"/>
            <a:ext cx="886486" cy="473341"/>
          </a:xfrm>
          <a:custGeom>
            <a:avLst/>
            <a:gdLst>
              <a:gd name="T0" fmla="*/ 2519361 w 525"/>
              <a:gd name="T1" fmla="*/ 362902075 h 269"/>
              <a:gd name="T2" fmla="*/ 20161238 w 525"/>
              <a:gd name="T3" fmla="*/ 420864807 h 269"/>
              <a:gd name="T4" fmla="*/ 63003075 w 525"/>
              <a:gd name="T5" fmla="*/ 478829127 h 269"/>
              <a:gd name="T6" fmla="*/ 118446479 w 525"/>
              <a:gd name="T7" fmla="*/ 529232193 h 269"/>
              <a:gd name="T8" fmla="*/ 194051121 w 525"/>
              <a:gd name="T9" fmla="*/ 572074005 h 269"/>
              <a:gd name="T10" fmla="*/ 279736382 w 525"/>
              <a:gd name="T11" fmla="*/ 612396458 h 269"/>
              <a:gd name="T12" fmla="*/ 380542572 w 525"/>
              <a:gd name="T13" fmla="*/ 642638298 h 269"/>
              <a:gd name="T14" fmla="*/ 488910019 w 525"/>
              <a:gd name="T15" fmla="*/ 662799524 h 269"/>
              <a:gd name="T16" fmla="*/ 602316189 w 525"/>
              <a:gd name="T17" fmla="*/ 675401084 h 269"/>
              <a:gd name="T18" fmla="*/ 715723946 w 525"/>
              <a:gd name="T19" fmla="*/ 675401084 h 269"/>
              <a:gd name="T20" fmla="*/ 831651064 w 525"/>
              <a:gd name="T21" fmla="*/ 662799524 h 269"/>
              <a:gd name="T22" fmla="*/ 937497563 w 525"/>
              <a:gd name="T23" fmla="*/ 642638298 h 269"/>
              <a:gd name="T24" fmla="*/ 1038303752 w 525"/>
              <a:gd name="T25" fmla="*/ 612396458 h 269"/>
              <a:gd name="T26" fmla="*/ 1126508374 w 525"/>
              <a:gd name="T27" fmla="*/ 572074005 h 269"/>
              <a:gd name="T28" fmla="*/ 1202113016 w 525"/>
              <a:gd name="T29" fmla="*/ 529232193 h 269"/>
              <a:gd name="T30" fmla="*/ 1260077369 w 525"/>
              <a:gd name="T31" fmla="*/ 478829127 h 269"/>
              <a:gd name="T32" fmla="*/ 1297878896 w 525"/>
              <a:gd name="T33" fmla="*/ 420864807 h 269"/>
              <a:gd name="T34" fmla="*/ 1315520773 w 525"/>
              <a:gd name="T35" fmla="*/ 362902075 h 269"/>
              <a:gd name="T36" fmla="*/ 1315520773 w 525"/>
              <a:gd name="T37" fmla="*/ 304937755 h 269"/>
              <a:gd name="T38" fmla="*/ 1297878896 w 525"/>
              <a:gd name="T39" fmla="*/ 246975023 h 269"/>
              <a:gd name="T40" fmla="*/ 1260077369 w 525"/>
              <a:gd name="T41" fmla="*/ 194051010 h 269"/>
              <a:gd name="T42" fmla="*/ 1202113016 w 525"/>
              <a:gd name="T43" fmla="*/ 138607638 h 269"/>
              <a:gd name="T44" fmla="*/ 1126508374 w 525"/>
              <a:gd name="T45" fmla="*/ 95765825 h 269"/>
              <a:gd name="T46" fmla="*/ 1038303752 w 525"/>
              <a:gd name="T47" fmla="*/ 55443373 h 269"/>
              <a:gd name="T48" fmla="*/ 937497563 w 525"/>
              <a:gd name="T49" fmla="*/ 30241840 h 269"/>
              <a:gd name="T50" fmla="*/ 829130115 w 525"/>
              <a:gd name="T51" fmla="*/ 10080613 h 269"/>
              <a:gd name="T52" fmla="*/ 715723946 w 525"/>
              <a:gd name="T53" fmla="*/ 0 h 269"/>
              <a:gd name="T54" fmla="*/ 602316189 w 525"/>
              <a:gd name="T55" fmla="*/ 0 h 269"/>
              <a:gd name="T56" fmla="*/ 488910019 w 525"/>
              <a:gd name="T57" fmla="*/ 10080613 h 269"/>
              <a:gd name="T58" fmla="*/ 380542572 w 525"/>
              <a:gd name="T59" fmla="*/ 30241840 h 269"/>
              <a:gd name="T60" fmla="*/ 279736382 w 525"/>
              <a:gd name="T61" fmla="*/ 60483679 h 269"/>
              <a:gd name="T62" fmla="*/ 194051121 w 525"/>
              <a:gd name="T63" fmla="*/ 95765825 h 269"/>
              <a:gd name="T64" fmla="*/ 118446479 w 525"/>
              <a:gd name="T65" fmla="*/ 143647944 h 269"/>
              <a:gd name="T66" fmla="*/ 63003075 w 525"/>
              <a:gd name="T67" fmla="*/ 194051010 h 269"/>
              <a:gd name="T68" fmla="*/ 20161238 w 525"/>
              <a:gd name="T69" fmla="*/ 246975023 h 269"/>
              <a:gd name="T70" fmla="*/ 2519361 w 525"/>
              <a:gd name="T71" fmla="*/ 304937755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0" name="Rectangle 18"/>
          <p:cNvSpPr>
            <a:spLocks noChangeArrowheads="1"/>
          </p:cNvSpPr>
          <p:nvPr/>
        </p:nvSpPr>
        <p:spPr bwMode="auto">
          <a:xfrm>
            <a:off x="7225061" y="5409547"/>
            <a:ext cx="91211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a:solidFill>
                  <a:srgbClr val="000000"/>
                </a:solidFill>
                <a:latin typeface="Arial" panose="020B0604020202020204" pitchFamily="34" charset="0"/>
              </a:rPr>
              <a:t>address</a:t>
            </a:r>
          </a:p>
        </p:txBody>
      </p:sp>
      <p:sp>
        <p:nvSpPr>
          <p:cNvPr id="61" name="Line 34"/>
          <p:cNvSpPr>
            <a:spLocks noChangeShapeType="1"/>
          </p:cNvSpPr>
          <p:nvPr/>
        </p:nvSpPr>
        <p:spPr bwMode="auto">
          <a:xfrm flipH="1">
            <a:off x="7718112" y="5034508"/>
            <a:ext cx="280504" cy="2799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Tree>
    <p:extLst>
      <p:ext uri="{BB962C8B-B14F-4D97-AF65-F5344CB8AC3E}">
        <p14:creationId xmlns:p14="http://schemas.microsoft.com/office/powerpoint/2010/main" val="310684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194" y="441930"/>
            <a:ext cx="10515600" cy="1325563"/>
          </a:xfrm>
        </p:spPr>
        <p:txBody>
          <a:bodyPr/>
          <a:lstStyle/>
          <a:p>
            <a:r>
              <a:rPr lang="en-IN"/>
              <a:t>Types of relationship</a:t>
            </a:r>
          </a:p>
        </p:txBody>
      </p:sp>
      <p:sp>
        <p:nvSpPr>
          <p:cNvPr id="3" name="Content Placeholder 2"/>
          <p:cNvSpPr>
            <a:spLocks noGrp="1"/>
          </p:cNvSpPr>
          <p:nvPr>
            <p:ph idx="1"/>
          </p:nvPr>
        </p:nvSpPr>
        <p:spPr>
          <a:xfrm>
            <a:off x="793317" y="1581477"/>
            <a:ext cx="8460812" cy="4351338"/>
          </a:xfrm>
        </p:spPr>
        <p:txBody>
          <a:bodyPr/>
          <a:lstStyle/>
          <a:p>
            <a:r>
              <a:rPr lang="en-IN"/>
              <a:t>One-to-one relationship(1:1) One instance in the (parent) entity refer to one and only one instance in the related (child) entity</a:t>
            </a:r>
          </a:p>
          <a:p>
            <a:r>
              <a:rPr lang="en-IN"/>
              <a:t>One-to-many relationship(1:N) One instance in the (parent) entity refer to one or more instance in the related (child) entity</a:t>
            </a:r>
          </a:p>
          <a:p>
            <a:r>
              <a:rPr lang="en-IN"/>
              <a:t>Many-to-many relationship(M:N) One instance of the first entity (parent) can relate to many instances of the second entity (child), and one instance of the second entity can relate to many instances of the first entity</a:t>
            </a:r>
          </a:p>
        </p:txBody>
      </p:sp>
      <p:sp>
        <p:nvSpPr>
          <p:cNvPr id="4" name="Slide Number Placeholder 3"/>
          <p:cNvSpPr>
            <a:spLocks noGrp="1"/>
          </p:cNvSpPr>
          <p:nvPr>
            <p:ph type="sldNum" sz="quarter" idx="12"/>
          </p:nvPr>
        </p:nvSpPr>
        <p:spPr/>
        <p:txBody>
          <a:bodyPr/>
          <a:lstStyle/>
          <a:p>
            <a:fld id="{AF5FB12C-948D-4C77-8613-2E4673F705B6}" type="slidenum">
              <a:rPr lang="en-IN" smtClean="0"/>
              <a:t>16</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Freeform 6"/>
          <p:cNvSpPr>
            <a:spLocks/>
          </p:cNvSpPr>
          <p:nvPr/>
        </p:nvSpPr>
        <p:spPr bwMode="auto">
          <a:xfrm>
            <a:off x="9995492" y="450836"/>
            <a:ext cx="338138" cy="2149475"/>
          </a:xfrm>
          <a:custGeom>
            <a:avLst/>
            <a:gdLst>
              <a:gd name="T0" fmla="*/ 531754549 w 213"/>
              <a:gd name="T1" fmla="*/ 1554937200 h 1354"/>
              <a:gd name="T2" fmla="*/ 524193275 w 213"/>
              <a:gd name="T3" fmla="*/ 1262599075 h 1354"/>
              <a:gd name="T4" fmla="*/ 509072315 w 213"/>
              <a:gd name="T5" fmla="*/ 982860938 h 1354"/>
              <a:gd name="T6" fmla="*/ 486391669 w 213"/>
              <a:gd name="T7" fmla="*/ 725805000 h 1354"/>
              <a:gd name="T8" fmla="*/ 456149750 w 213"/>
              <a:gd name="T9" fmla="*/ 498990938 h 1354"/>
              <a:gd name="T10" fmla="*/ 420867510 w 213"/>
              <a:gd name="T11" fmla="*/ 307459063 h 1354"/>
              <a:gd name="T12" fmla="*/ 380544950 w 213"/>
              <a:gd name="T13" fmla="*/ 158770638 h 1354"/>
              <a:gd name="T14" fmla="*/ 335182071 w 213"/>
              <a:gd name="T15" fmla="*/ 55443438 h 1354"/>
              <a:gd name="T16" fmla="*/ 289819191 w 213"/>
              <a:gd name="T17" fmla="*/ 5040313 h 1354"/>
              <a:gd name="T18" fmla="*/ 244456311 w 213"/>
              <a:gd name="T19" fmla="*/ 5040313 h 1354"/>
              <a:gd name="T20" fmla="*/ 199093432 w 213"/>
              <a:gd name="T21" fmla="*/ 55443438 h 1354"/>
              <a:gd name="T22" fmla="*/ 153730552 w 213"/>
              <a:gd name="T23" fmla="*/ 158770638 h 1354"/>
              <a:gd name="T24" fmla="*/ 113407993 w 213"/>
              <a:gd name="T25" fmla="*/ 307459063 h 1354"/>
              <a:gd name="T26" fmla="*/ 78125753 w 213"/>
              <a:gd name="T27" fmla="*/ 498990938 h 1354"/>
              <a:gd name="T28" fmla="*/ 47883833 w 213"/>
              <a:gd name="T29" fmla="*/ 725805000 h 1354"/>
              <a:gd name="T30" fmla="*/ 25201600 w 213"/>
              <a:gd name="T31" fmla="*/ 982860938 h 1354"/>
              <a:gd name="T32" fmla="*/ 10080640 w 213"/>
              <a:gd name="T33" fmla="*/ 1262599075 h 1354"/>
              <a:gd name="T34" fmla="*/ 2520954 w 213"/>
              <a:gd name="T35" fmla="*/ 1554937200 h 1354"/>
              <a:gd name="T36" fmla="*/ 2520954 w 213"/>
              <a:gd name="T37" fmla="*/ 1852315638 h 1354"/>
              <a:gd name="T38" fmla="*/ 10080640 w 213"/>
              <a:gd name="T39" fmla="*/ 2144653763 h 1354"/>
              <a:gd name="T40" fmla="*/ 25201600 w 213"/>
              <a:gd name="T41" fmla="*/ 2147483646 h 1354"/>
              <a:gd name="T42" fmla="*/ 47883833 w 213"/>
              <a:gd name="T43" fmla="*/ 2147483646 h 1354"/>
              <a:gd name="T44" fmla="*/ 78125753 w 213"/>
              <a:gd name="T45" fmla="*/ 2147483646 h 1354"/>
              <a:gd name="T46" fmla="*/ 113407993 w 213"/>
              <a:gd name="T47" fmla="*/ 2147483646 h 1354"/>
              <a:gd name="T48" fmla="*/ 153730552 w 213"/>
              <a:gd name="T49" fmla="*/ 2147483646 h 1354"/>
              <a:gd name="T50" fmla="*/ 199093432 w 213"/>
              <a:gd name="T51" fmla="*/ 2147483646 h 1354"/>
              <a:gd name="T52" fmla="*/ 244456311 w 213"/>
              <a:gd name="T53" fmla="*/ 2147483646 h 1354"/>
              <a:gd name="T54" fmla="*/ 289819191 w 213"/>
              <a:gd name="T55" fmla="*/ 2147483646 h 1354"/>
              <a:gd name="T56" fmla="*/ 335182071 w 213"/>
              <a:gd name="T57" fmla="*/ 2147483646 h 1354"/>
              <a:gd name="T58" fmla="*/ 380544950 w 213"/>
              <a:gd name="T59" fmla="*/ 2147483646 h 1354"/>
              <a:gd name="T60" fmla="*/ 420867510 w 213"/>
              <a:gd name="T61" fmla="*/ 2147483646 h 1354"/>
              <a:gd name="T62" fmla="*/ 456149750 w 213"/>
              <a:gd name="T63" fmla="*/ 2147483646 h 1354"/>
              <a:gd name="T64" fmla="*/ 486391669 w 213"/>
              <a:gd name="T65" fmla="*/ 2147483646 h 1354"/>
              <a:gd name="T66" fmla="*/ 509072315 w 213"/>
              <a:gd name="T67" fmla="*/ 2147483646 h 1354"/>
              <a:gd name="T68" fmla="*/ 524193275 w 213"/>
              <a:gd name="T69" fmla="*/ 2144653763 h 1354"/>
              <a:gd name="T70" fmla="*/ 531754549 w 213"/>
              <a:gd name="T71" fmla="*/ 1852315638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 name="Freeform 11"/>
          <p:cNvSpPr>
            <a:spLocks/>
          </p:cNvSpPr>
          <p:nvPr/>
        </p:nvSpPr>
        <p:spPr bwMode="auto">
          <a:xfrm>
            <a:off x="9352555" y="458774"/>
            <a:ext cx="338137" cy="2149475"/>
          </a:xfrm>
          <a:custGeom>
            <a:avLst/>
            <a:gdLst>
              <a:gd name="T0" fmla="*/ 531751389 w 213"/>
              <a:gd name="T1" fmla="*/ 1554937200 h 1354"/>
              <a:gd name="T2" fmla="*/ 526711084 w 213"/>
              <a:gd name="T3" fmla="*/ 1262599075 h 1354"/>
              <a:gd name="T4" fmla="*/ 509070810 w 213"/>
              <a:gd name="T5" fmla="*/ 982860938 h 1354"/>
              <a:gd name="T6" fmla="*/ 486388643 w 213"/>
              <a:gd name="T7" fmla="*/ 725805000 h 1354"/>
              <a:gd name="T8" fmla="*/ 456146813 w 213"/>
              <a:gd name="T9" fmla="*/ 498990938 h 1354"/>
              <a:gd name="T10" fmla="*/ 420864678 w 213"/>
              <a:gd name="T11" fmla="*/ 307459063 h 1354"/>
              <a:gd name="T12" fmla="*/ 380542237 w 213"/>
              <a:gd name="T13" fmla="*/ 158770638 h 1354"/>
              <a:gd name="T14" fmla="*/ 337700438 w 213"/>
              <a:gd name="T15" fmla="*/ 55443438 h 1354"/>
              <a:gd name="T16" fmla="*/ 289816746 w 213"/>
              <a:gd name="T17" fmla="*/ 5040313 h 1354"/>
              <a:gd name="T18" fmla="*/ 244454001 w 213"/>
              <a:gd name="T19" fmla="*/ 5040313 h 1354"/>
              <a:gd name="T20" fmla="*/ 199091256 w 213"/>
              <a:gd name="T21" fmla="*/ 55443438 h 1354"/>
              <a:gd name="T22" fmla="*/ 153728510 w 213"/>
              <a:gd name="T23" fmla="*/ 158770638 h 1354"/>
              <a:gd name="T24" fmla="*/ 115927016 w 213"/>
              <a:gd name="T25" fmla="*/ 307459063 h 1354"/>
              <a:gd name="T26" fmla="*/ 80644881 w 213"/>
              <a:gd name="T27" fmla="*/ 498990938 h 1354"/>
              <a:gd name="T28" fmla="*/ 50403050 w 213"/>
              <a:gd name="T29" fmla="*/ 725805000 h 1354"/>
              <a:gd name="T30" fmla="*/ 25201525 w 213"/>
              <a:gd name="T31" fmla="*/ 982860938 h 1354"/>
              <a:gd name="T32" fmla="*/ 10080610 w 213"/>
              <a:gd name="T33" fmla="*/ 1262599075 h 1354"/>
              <a:gd name="T34" fmla="*/ 2519359 w 213"/>
              <a:gd name="T35" fmla="*/ 1554937200 h 1354"/>
              <a:gd name="T36" fmla="*/ 2519359 w 213"/>
              <a:gd name="T37" fmla="*/ 1852315638 h 1354"/>
              <a:gd name="T38" fmla="*/ 10080610 w 213"/>
              <a:gd name="T39" fmla="*/ 2144653763 h 1354"/>
              <a:gd name="T40" fmla="*/ 25201525 w 213"/>
              <a:gd name="T41" fmla="*/ 2147483646 h 1354"/>
              <a:gd name="T42" fmla="*/ 50403050 w 213"/>
              <a:gd name="T43" fmla="*/ 2147483646 h 1354"/>
              <a:gd name="T44" fmla="*/ 80644881 w 213"/>
              <a:gd name="T45" fmla="*/ 2147483646 h 1354"/>
              <a:gd name="T46" fmla="*/ 115927016 w 213"/>
              <a:gd name="T47" fmla="*/ 2147483646 h 1354"/>
              <a:gd name="T48" fmla="*/ 153728510 w 213"/>
              <a:gd name="T49" fmla="*/ 2147483646 h 1354"/>
              <a:gd name="T50" fmla="*/ 199091256 w 213"/>
              <a:gd name="T51" fmla="*/ 2147483646 h 1354"/>
              <a:gd name="T52" fmla="*/ 244454001 w 213"/>
              <a:gd name="T53" fmla="*/ 2147483646 h 1354"/>
              <a:gd name="T54" fmla="*/ 289816746 w 213"/>
              <a:gd name="T55" fmla="*/ 2147483646 h 1354"/>
              <a:gd name="T56" fmla="*/ 337700438 w 213"/>
              <a:gd name="T57" fmla="*/ 2147483646 h 1354"/>
              <a:gd name="T58" fmla="*/ 380542237 w 213"/>
              <a:gd name="T59" fmla="*/ 2147483646 h 1354"/>
              <a:gd name="T60" fmla="*/ 420864678 w 213"/>
              <a:gd name="T61" fmla="*/ 2147483646 h 1354"/>
              <a:gd name="T62" fmla="*/ 456146813 w 213"/>
              <a:gd name="T63" fmla="*/ 2147483646 h 1354"/>
              <a:gd name="T64" fmla="*/ 486388643 w 213"/>
              <a:gd name="T65" fmla="*/ 2147483646 h 1354"/>
              <a:gd name="T66" fmla="*/ 509070810 w 213"/>
              <a:gd name="T67" fmla="*/ 2147483646 h 1354"/>
              <a:gd name="T68" fmla="*/ 526711084 w 213"/>
              <a:gd name="T69" fmla="*/ 2144653763 h 1354"/>
              <a:gd name="T70" fmla="*/ 531751389 w 213"/>
              <a:gd name="T71" fmla="*/ 1852315638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 name="Rectangle 15"/>
          <p:cNvSpPr>
            <a:spLocks noChangeArrowheads="1"/>
          </p:cNvSpPr>
          <p:nvPr/>
        </p:nvSpPr>
        <p:spPr bwMode="auto">
          <a:xfrm>
            <a:off x="9449392" y="2635236"/>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b="1">
                <a:latin typeface="Arial" panose="020B0604020202020204" pitchFamily="34" charset="0"/>
              </a:rPr>
              <a:t>1-to-1</a:t>
            </a:r>
          </a:p>
        </p:txBody>
      </p:sp>
      <p:sp>
        <p:nvSpPr>
          <p:cNvPr id="9" name="Line 18"/>
          <p:cNvSpPr>
            <a:spLocks noChangeShapeType="1"/>
          </p:cNvSpPr>
          <p:nvPr/>
        </p:nvSpPr>
        <p:spPr bwMode="auto">
          <a:xfrm>
            <a:off x="9536705" y="803261"/>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0" name="Line 19"/>
          <p:cNvSpPr>
            <a:spLocks noChangeShapeType="1"/>
          </p:cNvSpPr>
          <p:nvPr/>
        </p:nvSpPr>
        <p:spPr bwMode="auto">
          <a:xfrm>
            <a:off x="9517655" y="1163624"/>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1" name="Line 20"/>
          <p:cNvSpPr>
            <a:spLocks noChangeShapeType="1"/>
          </p:cNvSpPr>
          <p:nvPr/>
        </p:nvSpPr>
        <p:spPr bwMode="auto">
          <a:xfrm flipV="1">
            <a:off x="9489080" y="1671624"/>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2" name="Oval 58"/>
          <p:cNvSpPr>
            <a:spLocks noChangeArrowheads="1"/>
          </p:cNvSpPr>
          <p:nvPr/>
        </p:nvSpPr>
        <p:spPr bwMode="auto">
          <a:xfrm>
            <a:off x="9450980" y="761986"/>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13" name="Oval 59"/>
          <p:cNvSpPr>
            <a:spLocks noChangeArrowheads="1"/>
          </p:cNvSpPr>
          <p:nvPr/>
        </p:nvSpPr>
        <p:spPr bwMode="auto">
          <a:xfrm>
            <a:off x="9450980" y="11382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14" name="Oval 60"/>
          <p:cNvSpPr>
            <a:spLocks noChangeArrowheads="1"/>
          </p:cNvSpPr>
          <p:nvPr/>
        </p:nvSpPr>
        <p:spPr bwMode="auto">
          <a:xfrm>
            <a:off x="9450980" y="1504936"/>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15" name="Oval 61"/>
          <p:cNvSpPr>
            <a:spLocks noChangeArrowheads="1"/>
          </p:cNvSpPr>
          <p:nvPr/>
        </p:nvSpPr>
        <p:spPr bwMode="auto">
          <a:xfrm>
            <a:off x="9450980" y="18748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16" name="Oval 62"/>
          <p:cNvSpPr>
            <a:spLocks noChangeArrowheads="1"/>
          </p:cNvSpPr>
          <p:nvPr/>
        </p:nvSpPr>
        <p:spPr bwMode="auto">
          <a:xfrm>
            <a:off x="9450980" y="22431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grpSp>
        <p:nvGrpSpPr>
          <p:cNvPr id="17" name="Group 81"/>
          <p:cNvGrpSpPr>
            <a:grpSpLocks/>
          </p:cNvGrpSpPr>
          <p:nvPr/>
        </p:nvGrpSpPr>
        <p:grpSpPr bwMode="auto">
          <a:xfrm>
            <a:off x="10105030" y="841361"/>
            <a:ext cx="87312" cy="1295400"/>
            <a:chOff x="2433" y="2302"/>
            <a:chExt cx="55" cy="816"/>
          </a:xfrm>
        </p:grpSpPr>
        <p:sp>
          <p:nvSpPr>
            <p:cNvPr id="18" name="Oval 82"/>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19" name="Oval 83"/>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20" name="Oval 84"/>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21" name="Oval 85"/>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grpSp>
      <p:sp>
        <p:nvSpPr>
          <p:cNvPr id="22" name="Freeform 7"/>
          <p:cNvSpPr>
            <a:spLocks/>
          </p:cNvSpPr>
          <p:nvPr/>
        </p:nvSpPr>
        <p:spPr bwMode="auto">
          <a:xfrm>
            <a:off x="10685582" y="1964185"/>
            <a:ext cx="338137" cy="2149475"/>
          </a:xfrm>
          <a:custGeom>
            <a:avLst/>
            <a:gdLst>
              <a:gd name="T0" fmla="*/ 531751389 w 213"/>
              <a:gd name="T1" fmla="*/ 1554937200 h 1354"/>
              <a:gd name="T2" fmla="*/ 524191725 w 213"/>
              <a:gd name="T3" fmla="*/ 1262599075 h 1354"/>
              <a:gd name="T4" fmla="*/ 509070810 w 213"/>
              <a:gd name="T5" fmla="*/ 982860938 h 1354"/>
              <a:gd name="T6" fmla="*/ 486388643 w 213"/>
              <a:gd name="T7" fmla="*/ 725805000 h 1354"/>
              <a:gd name="T8" fmla="*/ 456146813 w 213"/>
              <a:gd name="T9" fmla="*/ 498990938 h 1354"/>
              <a:gd name="T10" fmla="*/ 420864678 w 213"/>
              <a:gd name="T11" fmla="*/ 307459063 h 1354"/>
              <a:gd name="T12" fmla="*/ 380542237 w 213"/>
              <a:gd name="T13" fmla="*/ 158770638 h 1354"/>
              <a:gd name="T14" fmla="*/ 335179492 w 213"/>
              <a:gd name="T15" fmla="*/ 55443438 h 1354"/>
              <a:gd name="T16" fmla="*/ 289816746 w 213"/>
              <a:gd name="T17" fmla="*/ 5040313 h 1354"/>
              <a:gd name="T18" fmla="*/ 244454001 w 213"/>
              <a:gd name="T19" fmla="*/ 5040313 h 1354"/>
              <a:gd name="T20" fmla="*/ 199091256 w 213"/>
              <a:gd name="T21" fmla="*/ 55443438 h 1354"/>
              <a:gd name="T22" fmla="*/ 153728510 w 213"/>
              <a:gd name="T23" fmla="*/ 158770638 h 1354"/>
              <a:gd name="T24" fmla="*/ 115927016 w 213"/>
              <a:gd name="T25" fmla="*/ 307459063 h 1354"/>
              <a:gd name="T26" fmla="*/ 78123934 w 213"/>
              <a:gd name="T27" fmla="*/ 498990938 h 1354"/>
              <a:gd name="T28" fmla="*/ 50403050 w 213"/>
              <a:gd name="T29" fmla="*/ 725805000 h 1354"/>
              <a:gd name="T30" fmla="*/ 25201525 w 213"/>
              <a:gd name="T31" fmla="*/ 982860938 h 1354"/>
              <a:gd name="T32" fmla="*/ 10080610 w 213"/>
              <a:gd name="T33" fmla="*/ 1262599075 h 1354"/>
              <a:gd name="T34" fmla="*/ 2519359 w 213"/>
              <a:gd name="T35" fmla="*/ 1554937200 h 1354"/>
              <a:gd name="T36" fmla="*/ 2519359 w 213"/>
              <a:gd name="T37" fmla="*/ 1852315638 h 1354"/>
              <a:gd name="T38" fmla="*/ 10080610 w 213"/>
              <a:gd name="T39" fmla="*/ 2144653763 h 1354"/>
              <a:gd name="T40" fmla="*/ 25201525 w 213"/>
              <a:gd name="T41" fmla="*/ 2147483646 h 1354"/>
              <a:gd name="T42" fmla="*/ 50403050 w 213"/>
              <a:gd name="T43" fmla="*/ 2147483646 h 1354"/>
              <a:gd name="T44" fmla="*/ 78123934 w 213"/>
              <a:gd name="T45" fmla="*/ 2147483646 h 1354"/>
              <a:gd name="T46" fmla="*/ 115927016 w 213"/>
              <a:gd name="T47" fmla="*/ 2147483646 h 1354"/>
              <a:gd name="T48" fmla="*/ 153728510 w 213"/>
              <a:gd name="T49" fmla="*/ 2147483646 h 1354"/>
              <a:gd name="T50" fmla="*/ 199091256 w 213"/>
              <a:gd name="T51" fmla="*/ 2147483646 h 1354"/>
              <a:gd name="T52" fmla="*/ 244454001 w 213"/>
              <a:gd name="T53" fmla="*/ 2147483646 h 1354"/>
              <a:gd name="T54" fmla="*/ 289816746 w 213"/>
              <a:gd name="T55" fmla="*/ 2147483646 h 1354"/>
              <a:gd name="T56" fmla="*/ 335179492 w 213"/>
              <a:gd name="T57" fmla="*/ 2147483646 h 1354"/>
              <a:gd name="T58" fmla="*/ 380542237 w 213"/>
              <a:gd name="T59" fmla="*/ 2147483646 h 1354"/>
              <a:gd name="T60" fmla="*/ 420864678 w 213"/>
              <a:gd name="T61" fmla="*/ 2147483646 h 1354"/>
              <a:gd name="T62" fmla="*/ 456146813 w 213"/>
              <a:gd name="T63" fmla="*/ 2147483646 h 1354"/>
              <a:gd name="T64" fmla="*/ 486388643 w 213"/>
              <a:gd name="T65" fmla="*/ 2147483646 h 1354"/>
              <a:gd name="T66" fmla="*/ 509070810 w 213"/>
              <a:gd name="T67" fmla="*/ 2147483646 h 1354"/>
              <a:gd name="T68" fmla="*/ 524191725 w 213"/>
              <a:gd name="T69" fmla="*/ 2144653763 h 1354"/>
              <a:gd name="T70" fmla="*/ 531751389 w 213"/>
              <a:gd name="T71" fmla="*/ 1852315638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3" name="Freeform 8"/>
          <p:cNvSpPr>
            <a:spLocks/>
          </p:cNvSpPr>
          <p:nvPr/>
        </p:nvSpPr>
        <p:spPr bwMode="auto">
          <a:xfrm>
            <a:off x="11344394" y="1956247"/>
            <a:ext cx="338138" cy="2149475"/>
          </a:xfrm>
          <a:custGeom>
            <a:avLst/>
            <a:gdLst>
              <a:gd name="T0" fmla="*/ 531754549 w 213"/>
              <a:gd name="T1" fmla="*/ 1554937200 h 1354"/>
              <a:gd name="T2" fmla="*/ 524193275 w 213"/>
              <a:gd name="T3" fmla="*/ 1262599075 h 1354"/>
              <a:gd name="T4" fmla="*/ 509072315 w 213"/>
              <a:gd name="T5" fmla="*/ 982860938 h 1354"/>
              <a:gd name="T6" fmla="*/ 486391669 w 213"/>
              <a:gd name="T7" fmla="*/ 725805000 h 1354"/>
              <a:gd name="T8" fmla="*/ 456149750 w 213"/>
              <a:gd name="T9" fmla="*/ 498990938 h 1354"/>
              <a:gd name="T10" fmla="*/ 420867510 w 213"/>
              <a:gd name="T11" fmla="*/ 307459063 h 1354"/>
              <a:gd name="T12" fmla="*/ 378023996 w 213"/>
              <a:gd name="T13" fmla="*/ 158770638 h 1354"/>
              <a:gd name="T14" fmla="*/ 335182071 w 213"/>
              <a:gd name="T15" fmla="*/ 55443438 h 1354"/>
              <a:gd name="T16" fmla="*/ 289819191 w 213"/>
              <a:gd name="T17" fmla="*/ 5040313 h 1354"/>
              <a:gd name="T18" fmla="*/ 244456311 w 213"/>
              <a:gd name="T19" fmla="*/ 5040313 h 1354"/>
              <a:gd name="T20" fmla="*/ 196572478 w 213"/>
              <a:gd name="T21" fmla="*/ 55443438 h 1354"/>
              <a:gd name="T22" fmla="*/ 153730552 w 213"/>
              <a:gd name="T23" fmla="*/ 158770638 h 1354"/>
              <a:gd name="T24" fmla="*/ 113407993 w 213"/>
              <a:gd name="T25" fmla="*/ 307459063 h 1354"/>
              <a:gd name="T26" fmla="*/ 78125753 w 213"/>
              <a:gd name="T27" fmla="*/ 498990938 h 1354"/>
              <a:gd name="T28" fmla="*/ 47883833 w 213"/>
              <a:gd name="T29" fmla="*/ 725805000 h 1354"/>
              <a:gd name="T30" fmla="*/ 25201600 w 213"/>
              <a:gd name="T31" fmla="*/ 982860938 h 1354"/>
              <a:gd name="T32" fmla="*/ 7561274 w 213"/>
              <a:gd name="T33" fmla="*/ 1262599075 h 1354"/>
              <a:gd name="T34" fmla="*/ 0 w 213"/>
              <a:gd name="T35" fmla="*/ 1554937200 h 1354"/>
              <a:gd name="T36" fmla="*/ 0 w 213"/>
              <a:gd name="T37" fmla="*/ 1852315638 h 1354"/>
              <a:gd name="T38" fmla="*/ 7561274 w 213"/>
              <a:gd name="T39" fmla="*/ 2144653763 h 1354"/>
              <a:gd name="T40" fmla="*/ 25201600 w 213"/>
              <a:gd name="T41" fmla="*/ 2147483646 h 1354"/>
              <a:gd name="T42" fmla="*/ 47883833 w 213"/>
              <a:gd name="T43" fmla="*/ 2147483646 h 1354"/>
              <a:gd name="T44" fmla="*/ 78125753 w 213"/>
              <a:gd name="T45" fmla="*/ 2147483646 h 1354"/>
              <a:gd name="T46" fmla="*/ 113407993 w 213"/>
              <a:gd name="T47" fmla="*/ 2147483646 h 1354"/>
              <a:gd name="T48" fmla="*/ 153730552 w 213"/>
              <a:gd name="T49" fmla="*/ 2147483646 h 1354"/>
              <a:gd name="T50" fmla="*/ 196572478 w 213"/>
              <a:gd name="T51" fmla="*/ 2147483646 h 1354"/>
              <a:gd name="T52" fmla="*/ 244456311 w 213"/>
              <a:gd name="T53" fmla="*/ 2147483646 h 1354"/>
              <a:gd name="T54" fmla="*/ 289819191 w 213"/>
              <a:gd name="T55" fmla="*/ 2147483646 h 1354"/>
              <a:gd name="T56" fmla="*/ 335182071 w 213"/>
              <a:gd name="T57" fmla="*/ 2147483646 h 1354"/>
              <a:gd name="T58" fmla="*/ 378023996 w 213"/>
              <a:gd name="T59" fmla="*/ 2147483646 h 1354"/>
              <a:gd name="T60" fmla="*/ 420867510 w 213"/>
              <a:gd name="T61" fmla="*/ 2147483646 h 1354"/>
              <a:gd name="T62" fmla="*/ 456149750 w 213"/>
              <a:gd name="T63" fmla="*/ 2147483646 h 1354"/>
              <a:gd name="T64" fmla="*/ 486391669 w 213"/>
              <a:gd name="T65" fmla="*/ 2147483646 h 1354"/>
              <a:gd name="T66" fmla="*/ 509072315 w 213"/>
              <a:gd name="T67" fmla="*/ 2147483646 h 1354"/>
              <a:gd name="T68" fmla="*/ 524193275 w 213"/>
              <a:gd name="T69" fmla="*/ 2144653763 h 1354"/>
              <a:gd name="T70" fmla="*/ 531754549 w 213"/>
              <a:gd name="T71" fmla="*/ 1852315638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4" name="Rectangle 16"/>
          <p:cNvSpPr>
            <a:spLocks noChangeArrowheads="1"/>
          </p:cNvSpPr>
          <p:nvPr/>
        </p:nvSpPr>
        <p:spPr bwMode="auto">
          <a:xfrm>
            <a:off x="10679232" y="4140647"/>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b="1">
                <a:latin typeface="Arial" panose="020B0604020202020204" pitchFamily="34" charset="0"/>
              </a:rPr>
              <a:t>1-to Many</a:t>
            </a:r>
          </a:p>
        </p:txBody>
      </p:sp>
      <p:sp>
        <p:nvSpPr>
          <p:cNvPr id="25" name="Line 21"/>
          <p:cNvSpPr>
            <a:spLocks noChangeShapeType="1"/>
          </p:cNvSpPr>
          <p:nvPr/>
        </p:nvSpPr>
        <p:spPr bwMode="auto">
          <a:xfrm>
            <a:off x="10887194" y="2288035"/>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6" name="Line 22"/>
          <p:cNvSpPr>
            <a:spLocks noChangeShapeType="1"/>
          </p:cNvSpPr>
          <p:nvPr/>
        </p:nvSpPr>
        <p:spPr bwMode="auto">
          <a:xfrm>
            <a:off x="10868144" y="2669035"/>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7" name="Line 23"/>
          <p:cNvSpPr>
            <a:spLocks noChangeShapeType="1"/>
          </p:cNvSpPr>
          <p:nvPr/>
        </p:nvSpPr>
        <p:spPr bwMode="auto">
          <a:xfrm>
            <a:off x="10887194" y="2689672"/>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8" name="Line 24"/>
          <p:cNvSpPr>
            <a:spLocks noChangeShapeType="1"/>
          </p:cNvSpPr>
          <p:nvPr/>
        </p:nvSpPr>
        <p:spPr bwMode="auto">
          <a:xfrm flipH="1">
            <a:off x="10834807" y="3210372"/>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grpSp>
        <p:nvGrpSpPr>
          <p:cNvPr id="29" name="Group 63"/>
          <p:cNvGrpSpPr>
            <a:grpSpLocks/>
          </p:cNvGrpSpPr>
          <p:nvPr/>
        </p:nvGrpSpPr>
        <p:grpSpPr bwMode="auto">
          <a:xfrm>
            <a:off x="10820519" y="2245172"/>
            <a:ext cx="87313" cy="1585913"/>
            <a:chOff x="2968" y="2238"/>
            <a:chExt cx="55" cy="999"/>
          </a:xfrm>
        </p:grpSpPr>
        <p:sp>
          <p:nvSpPr>
            <p:cNvPr id="30" name="Oval 64"/>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31" name="Oval 65"/>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32" name="Oval 66"/>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33" name="Oval 67"/>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34" name="Oval 68"/>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grpSp>
      <p:grpSp>
        <p:nvGrpSpPr>
          <p:cNvPr id="35" name="Group 86"/>
          <p:cNvGrpSpPr>
            <a:grpSpLocks/>
          </p:cNvGrpSpPr>
          <p:nvPr/>
        </p:nvGrpSpPr>
        <p:grpSpPr bwMode="auto">
          <a:xfrm>
            <a:off x="11465044" y="2357885"/>
            <a:ext cx="87313" cy="1295400"/>
            <a:chOff x="3374" y="2309"/>
            <a:chExt cx="55" cy="816"/>
          </a:xfrm>
        </p:grpSpPr>
        <p:sp>
          <p:nvSpPr>
            <p:cNvPr id="36" name="Oval 87"/>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37" name="Oval 88"/>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38" name="Oval 89"/>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39" name="Oval 90"/>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grpSp>
      <p:sp>
        <p:nvSpPr>
          <p:cNvPr id="40" name="Rectangle 12"/>
          <p:cNvSpPr>
            <a:spLocks noChangeArrowheads="1"/>
          </p:cNvSpPr>
          <p:nvPr/>
        </p:nvSpPr>
        <p:spPr bwMode="auto">
          <a:xfrm>
            <a:off x="9102043" y="607131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b="1">
                <a:latin typeface="Arial" panose="020B0604020202020204" pitchFamily="34" charset="0"/>
              </a:rPr>
              <a:t>Many-to-Many</a:t>
            </a:r>
          </a:p>
        </p:txBody>
      </p:sp>
      <p:sp>
        <p:nvSpPr>
          <p:cNvPr id="41" name="Freeform 13"/>
          <p:cNvSpPr>
            <a:spLocks/>
          </p:cNvSpPr>
          <p:nvPr/>
        </p:nvSpPr>
        <p:spPr bwMode="auto">
          <a:xfrm>
            <a:off x="9317943" y="3863104"/>
            <a:ext cx="338137" cy="2149475"/>
          </a:xfrm>
          <a:custGeom>
            <a:avLst/>
            <a:gdLst>
              <a:gd name="T0" fmla="*/ 531751389 w 213"/>
              <a:gd name="T1" fmla="*/ 1554937200 h 1354"/>
              <a:gd name="T2" fmla="*/ 524191725 w 213"/>
              <a:gd name="T3" fmla="*/ 1262599075 h 1354"/>
              <a:gd name="T4" fmla="*/ 509070810 w 213"/>
              <a:gd name="T5" fmla="*/ 982860938 h 1354"/>
              <a:gd name="T6" fmla="*/ 486388643 w 213"/>
              <a:gd name="T7" fmla="*/ 725805000 h 1354"/>
              <a:gd name="T8" fmla="*/ 456146813 w 213"/>
              <a:gd name="T9" fmla="*/ 498990938 h 1354"/>
              <a:gd name="T10" fmla="*/ 420864678 w 213"/>
              <a:gd name="T11" fmla="*/ 307459063 h 1354"/>
              <a:gd name="T12" fmla="*/ 380542237 w 213"/>
              <a:gd name="T13" fmla="*/ 158770638 h 1354"/>
              <a:gd name="T14" fmla="*/ 335179492 w 213"/>
              <a:gd name="T15" fmla="*/ 55443438 h 1354"/>
              <a:gd name="T16" fmla="*/ 289816746 w 213"/>
              <a:gd name="T17" fmla="*/ 5040313 h 1354"/>
              <a:gd name="T18" fmla="*/ 244454001 w 213"/>
              <a:gd name="T19" fmla="*/ 5040313 h 1354"/>
              <a:gd name="T20" fmla="*/ 199091256 w 213"/>
              <a:gd name="T21" fmla="*/ 55443438 h 1354"/>
              <a:gd name="T22" fmla="*/ 153728510 w 213"/>
              <a:gd name="T23" fmla="*/ 158770638 h 1354"/>
              <a:gd name="T24" fmla="*/ 113406070 w 213"/>
              <a:gd name="T25" fmla="*/ 307459063 h 1354"/>
              <a:gd name="T26" fmla="*/ 78123934 w 213"/>
              <a:gd name="T27" fmla="*/ 498990938 h 1354"/>
              <a:gd name="T28" fmla="*/ 47882104 w 213"/>
              <a:gd name="T29" fmla="*/ 725805000 h 1354"/>
              <a:gd name="T30" fmla="*/ 25201525 w 213"/>
              <a:gd name="T31" fmla="*/ 982860938 h 1354"/>
              <a:gd name="T32" fmla="*/ 10080610 w 213"/>
              <a:gd name="T33" fmla="*/ 1262599075 h 1354"/>
              <a:gd name="T34" fmla="*/ 0 w 213"/>
              <a:gd name="T35" fmla="*/ 1554937200 h 1354"/>
              <a:gd name="T36" fmla="*/ 0 w 213"/>
              <a:gd name="T37" fmla="*/ 1852315638 h 1354"/>
              <a:gd name="T38" fmla="*/ 10080610 w 213"/>
              <a:gd name="T39" fmla="*/ 2144653763 h 1354"/>
              <a:gd name="T40" fmla="*/ 25201525 w 213"/>
              <a:gd name="T41" fmla="*/ 2147483646 h 1354"/>
              <a:gd name="T42" fmla="*/ 47882104 w 213"/>
              <a:gd name="T43" fmla="*/ 2147483646 h 1354"/>
              <a:gd name="T44" fmla="*/ 78123934 w 213"/>
              <a:gd name="T45" fmla="*/ 2147483646 h 1354"/>
              <a:gd name="T46" fmla="*/ 113406070 w 213"/>
              <a:gd name="T47" fmla="*/ 2147483646 h 1354"/>
              <a:gd name="T48" fmla="*/ 153728510 w 213"/>
              <a:gd name="T49" fmla="*/ 2147483646 h 1354"/>
              <a:gd name="T50" fmla="*/ 199091256 w 213"/>
              <a:gd name="T51" fmla="*/ 2147483646 h 1354"/>
              <a:gd name="T52" fmla="*/ 244454001 w 213"/>
              <a:gd name="T53" fmla="*/ 2147483646 h 1354"/>
              <a:gd name="T54" fmla="*/ 289816746 w 213"/>
              <a:gd name="T55" fmla="*/ 2147483646 h 1354"/>
              <a:gd name="T56" fmla="*/ 335179492 w 213"/>
              <a:gd name="T57" fmla="*/ 2147483646 h 1354"/>
              <a:gd name="T58" fmla="*/ 380542237 w 213"/>
              <a:gd name="T59" fmla="*/ 2147483646 h 1354"/>
              <a:gd name="T60" fmla="*/ 420864678 w 213"/>
              <a:gd name="T61" fmla="*/ 2147483646 h 1354"/>
              <a:gd name="T62" fmla="*/ 456146813 w 213"/>
              <a:gd name="T63" fmla="*/ 2147483646 h 1354"/>
              <a:gd name="T64" fmla="*/ 486388643 w 213"/>
              <a:gd name="T65" fmla="*/ 2147483646 h 1354"/>
              <a:gd name="T66" fmla="*/ 509070810 w 213"/>
              <a:gd name="T67" fmla="*/ 2147483646 h 1354"/>
              <a:gd name="T68" fmla="*/ 524191725 w 213"/>
              <a:gd name="T69" fmla="*/ 2144653763 h 1354"/>
              <a:gd name="T70" fmla="*/ 531751389 w 213"/>
              <a:gd name="T71" fmla="*/ 1852315638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2" name="Freeform 14"/>
          <p:cNvSpPr>
            <a:spLocks/>
          </p:cNvSpPr>
          <p:nvPr/>
        </p:nvSpPr>
        <p:spPr bwMode="auto">
          <a:xfrm>
            <a:off x="9960880" y="3863104"/>
            <a:ext cx="338138" cy="2149475"/>
          </a:xfrm>
          <a:custGeom>
            <a:avLst/>
            <a:gdLst>
              <a:gd name="T0" fmla="*/ 531754549 w 213"/>
              <a:gd name="T1" fmla="*/ 1554937200 h 1354"/>
              <a:gd name="T2" fmla="*/ 524193275 w 213"/>
              <a:gd name="T3" fmla="*/ 1262599075 h 1354"/>
              <a:gd name="T4" fmla="*/ 509072315 w 213"/>
              <a:gd name="T5" fmla="*/ 982860938 h 1354"/>
              <a:gd name="T6" fmla="*/ 483870715 w 213"/>
              <a:gd name="T7" fmla="*/ 725805000 h 1354"/>
              <a:gd name="T8" fmla="*/ 456149750 w 213"/>
              <a:gd name="T9" fmla="*/ 498990938 h 1354"/>
              <a:gd name="T10" fmla="*/ 418346556 w 213"/>
              <a:gd name="T11" fmla="*/ 307459063 h 1354"/>
              <a:gd name="T12" fmla="*/ 378023996 w 213"/>
              <a:gd name="T13" fmla="*/ 158770638 h 1354"/>
              <a:gd name="T14" fmla="*/ 335182071 w 213"/>
              <a:gd name="T15" fmla="*/ 55443438 h 1354"/>
              <a:gd name="T16" fmla="*/ 289819191 w 213"/>
              <a:gd name="T17" fmla="*/ 5040313 h 1354"/>
              <a:gd name="T18" fmla="*/ 241935358 w 213"/>
              <a:gd name="T19" fmla="*/ 5040313 h 1354"/>
              <a:gd name="T20" fmla="*/ 196572478 w 213"/>
              <a:gd name="T21" fmla="*/ 55443438 h 1354"/>
              <a:gd name="T22" fmla="*/ 153730552 w 213"/>
              <a:gd name="T23" fmla="*/ 158770638 h 1354"/>
              <a:gd name="T24" fmla="*/ 113407993 w 213"/>
              <a:gd name="T25" fmla="*/ 307459063 h 1354"/>
              <a:gd name="T26" fmla="*/ 78125753 w 213"/>
              <a:gd name="T27" fmla="*/ 498990938 h 1354"/>
              <a:gd name="T28" fmla="*/ 47883833 w 213"/>
              <a:gd name="T29" fmla="*/ 725805000 h 1354"/>
              <a:gd name="T30" fmla="*/ 25201600 w 213"/>
              <a:gd name="T31" fmla="*/ 982860938 h 1354"/>
              <a:gd name="T32" fmla="*/ 7561274 w 213"/>
              <a:gd name="T33" fmla="*/ 1262599075 h 1354"/>
              <a:gd name="T34" fmla="*/ 0 w 213"/>
              <a:gd name="T35" fmla="*/ 1554937200 h 1354"/>
              <a:gd name="T36" fmla="*/ 0 w 213"/>
              <a:gd name="T37" fmla="*/ 1852315638 h 1354"/>
              <a:gd name="T38" fmla="*/ 7561274 w 213"/>
              <a:gd name="T39" fmla="*/ 2144653763 h 1354"/>
              <a:gd name="T40" fmla="*/ 25201600 w 213"/>
              <a:gd name="T41" fmla="*/ 2147483646 h 1354"/>
              <a:gd name="T42" fmla="*/ 47883833 w 213"/>
              <a:gd name="T43" fmla="*/ 2147483646 h 1354"/>
              <a:gd name="T44" fmla="*/ 78125753 w 213"/>
              <a:gd name="T45" fmla="*/ 2147483646 h 1354"/>
              <a:gd name="T46" fmla="*/ 113407993 w 213"/>
              <a:gd name="T47" fmla="*/ 2147483646 h 1354"/>
              <a:gd name="T48" fmla="*/ 153730552 w 213"/>
              <a:gd name="T49" fmla="*/ 2147483646 h 1354"/>
              <a:gd name="T50" fmla="*/ 196572478 w 213"/>
              <a:gd name="T51" fmla="*/ 2147483646 h 1354"/>
              <a:gd name="T52" fmla="*/ 241935358 w 213"/>
              <a:gd name="T53" fmla="*/ 2147483646 h 1354"/>
              <a:gd name="T54" fmla="*/ 289819191 w 213"/>
              <a:gd name="T55" fmla="*/ 2147483646 h 1354"/>
              <a:gd name="T56" fmla="*/ 335182071 w 213"/>
              <a:gd name="T57" fmla="*/ 2147483646 h 1354"/>
              <a:gd name="T58" fmla="*/ 378023996 w 213"/>
              <a:gd name="T59" fmla="*/ 2147483646 h 1354"/>
              <a:gd name="T60" fmla="*/ 418346556 w 213"/>
              <a:gd name="T61" fmla="*/ 2147483646 h 1354"/>
              <a:gd name="T62" fmla="*/ 456149750 w 213"/>
              <a:gd name="T63" fmla="*/ 2147483646 h 1354"/>
              <a:gd name="T64" fmla="*/ 483870715 w 213"/>
              <a:gd name="T65" fmla="*/ 2147483646 h 1354"/>
              <a:gd name="T66" fmla="*/ 509072315 w 213"/>
              <a:gd name="T67" fmla="*/ 2147483646 h 1354"/>
              <a:gd name="T68" fmla="*/ 524193275 w 213"/>
              <a:gd name="T69" fmla="*/ 2144653763 h 1354"/>
              <a:gd name="T70" fmla="*/ 531754549 w 213"/>
              <a:gd name="T71" fmla="*/ 1852315638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3" name="Line 29"/>
          <p:cNvSpPr>
            <a:spLocks noChangeShapeType="1"/>
          </p:cNvSpPr>
          <p:nvPr/>
        </p:nvSpPr>
        <p:spPr bwMode="auto">
          <a:xfrm>
            <a:off x="9467168" y="421552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4" name="Line 30"/>
          <p:cNvSpPr>
            <a:spLocks noChangeShapeType="1"/>
          </p:cNvSpPr>
          <p:nvPr/>
        </p:nvSpPr>
        <p:spPr bwMode="auto">
          <a:xfrm>
            <a:off x="9508443" y="459652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5" name="Line 31"/>
          <p:cNvSpPr>
            <a:spLocks noChangeShapeType="1"/>
          </p:cNvSpPr>
          <p:nvPr/>
        </p:nvSpPr>
        <p:spPr bwMode="auto">
          <a:xfrm flipV="1">
            <a:off x="9487805" y="4263154"/>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6" name="Line 32"/>
          <p:cNvSpPr>
            <a:spLocks noChangeShapeType="1"/>
          </p:cNvSpPr>
          <p:nvPr/>
        </p:nvSpPr>
        <p:spPr bwMode="auto">
          <a:xfrm>
            <a:off x="9467168" y="457589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grpSp>
        <p:nvGrpSpPr>
          <p:cNvPr id="47" name="Group 75"/>
          <p:cNvGrpSpPr>
            <a:grpSpLocks/>
          </p:cNvGrpSpPr>
          <p:nvPr/>
        </p:nvGrpSpPr>
        <p:grpSpPr bwMode="auto">
          <a:xfrm>
            <a:off x="9425893" y="4159967"/>
            <a:ext cx="87312" cy="1585912"/>
            <a:chOff x="4829" y="2243"/>
            <a:chExt cx="55" cy="999"/>
          </a:xfrm>
        </p:grpSpPr>
        <p:sp>
          <p:nvSpPr>
            <p:cNvPr id="48" name="Oval 76"/>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49" name="Oval 77"/>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50" name="Oval 78"/>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51" name="Oval 79"/>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52" name="Oval 80"/>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grpSp>
      <p:grpSp>
        <p:nvGrpSpPr>
          <p:cNvPr id="53" name="Group 96"/>
          <p:cNvGrpSpPr>
            <a:grpSpLocks/>
          </p:cNvGrpSpPr>
          <p:nvPr/>
        </p:nvGrpSpPr>
        <p:grpSpPr bwMode="auto">
          <a:xfrm>
            <a:off x="10095818" y="4244104"/>
            <a:ext cx="87312" cy="1295400"/>
            <a:chOff x="5251" y="2296"/>
            <a:chExt cx="55" cy="816"/>
          </a:xfrm>
        </p:grpSpPr>
        <p:sp>
          <p:nvSpPr>
            <p:cNvPr id="54" name="Oval 97"/>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55" name="Oval 98"/>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56" name="Oval 99"/>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sp>
          <p:nvSpPr>
            <p:cNvPr id="57" name="Oval 100"/>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b="1">
                <a:latin typeface="Times New Roman" panose="02020603050405020304" pitchFamily="18" charset="0"/>
              </a:endParaRPr>
            </a:p>
          </p:txBody>
        </p:sp>
      </p:grpSp>
    </p:spTree>
    <p:extLst>
      <p:ext uri="{BB962C8B-B14F-4D97-AF65-F5344CB8AC3E}">
        <p14:creationId xmlns:p14="http://schemas.microsoft.com/office/powerpoint/2010/main" val="132282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Key constraints</a:t>
            </a:r>
          </a:p>
        </p:txBody>
      </p:sp>
      <p:sp>
        <p:nvSpPr>
          <p:cNvPr id="3" name="Content Placeholder 2"/>
          <p:cNvSpPr>
            <a:spLocks noGrp="1"/>
          </p:cNvSpPr>
          <p:nvPr>
            <p:ph idx="1"/>
          </p:nvPr>
        </p:nvSpPr>
        <p:spPr>
          <a:xfrm>
            <a:off x="922849" y="1457635"/>
            <a:ext cx="10515600" cy="4351338"/>
          </a:xfrm>
        </p:spPr>
        <p:txBody>
          <a:bodyPr/>
          <a:lstStyle/>
          <a:p>
            <a:r>
              <a:rPr lang="en-US" altLang="en-US"/>
              <a:t>Consider </a:t>
            </a:r>
            <a:r>
              <a:rPr lang="en-US" altLang="en-US" err="1"/>
              <a:t>Works_In</a:t>
            </a:r>
            <a:r>
              <a:rPr lang="en-US" altLang="en-US"/>
              <a:t>:  An employee can work in many departments; a </a:t>
            </a:r>
            <a:r>
              <a:rPr lang="en-US" altLang="en-US" err="1"/>
              <a:t>dept</a:t>
            </a:r>
            <a:r>
              <a:rPr lang="en-US" altLang="en-US"/>
              <a:t> can have many employees. (no constraints)</a:t>
            </a:r>
          </a:p>
          <a:p>
            <a:endParaRPr lang="en-US" altLang="en-US"/>
          </a:p>
          <a:p>
            <a:endParaRPr lang="en-US" altLang="en-US" sz="800"/>
          </a:p>
          <a:p>
            <a:r>
              <a:rPr lang="en-US" altLang="en-US"/>
              <a:t>Consider another relationship called Manages between Employees and Departments</a:t>
            </a:r>
          </a:p>
          <a:p>
            <a:pPr lvl="1"/>
            <a:r>
              <a:rPr lang="en-US" altLang="en-US"/>
              <a:t>In contrast, each </a:t>
            </a:r>
            <a:r>
              <a:rPr lang="en-US" altLang="en-US" err="1"/>
              <a:t>dept</a:t>
            </a:r>
            <a:r>
              <a:rPr lang="en-US" altLang="en-US"/>
              <a:t> has </a:t>
            </a:r>
          </a:p>
          <a:p>
            <a:pPr marL="457200" lvl="1" indent="0">
              <a:buNone/>
            </a:pPr>
            <a:r>
              <a:rPr lang="en-US" altLang="en-US"/>
              <a:t>at most one manager, an </a:t>
            </a:r>
          </a:p>
          <a:p>
            <a:pPr marL="457200" lvl="1" indent="0">
              <a:buNone/>
            </a:pPr>
            <a:r>
              <a:rPr lang="en-US" altLang="en-US"/>
              <a:t>example of </a:t>
            </a:r>
            <a:r>
              <a:rPr lang="en-US" altLang="en-US" u="sng"/>
              <a:t>key constraint</a:t>
            </a:r>
            <a:r>
              <a:rPr lang="en-US" altLang="en-US"/>
              <a:t> </a:t>
            </a:r>
          </a:p>
          <a:p>
            <a:pPr marL="457200" lvl="1" indent="0">
              <a:buNone/>
            </a:pPr>
            <a:r>
              <a:rPr lang="en-US" altLang="en-US"/>
              <a:t>on Manages.</a:t>
            </a:r>
          </a:p>
          <a:p>
            <a:pPr lvl="1"/>
            <a:endParaRPr lang="en-US" altLang="en-US"/>
          </a:p>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17</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15" name="Freeform 12"/>
          <p:cNvSpPr>
            <a:spLocks/>
          </p:cNvSpPr>
          <p:nvPr/>
        </p:nvSpPr>
        <p:spPr bwMode="auto">
          <a:xfrm>
            <a:off x="5089950" y="2316408"/>
            <a:ext cx="1250950" cy="701675"/>
          </a:xfrm>
          <a:custGeom>
            <a:avLst/>
            <a:gdLst>
              <a:gd name="T0" fmla="*/ 0 w 788"/>
              <a:gd name="T1" fmla="*/ 556955325 h 442"/>
              <a:gd name="T2" fmla="*/ 977820625 w 788"/>
              <a:gd name="T3" fmla="*/ 0 h 442"/>
              <a:gd name="T4" fmla="*/ 1983363763 w 788"/>
              <a:gd name="T5" fmla="*/ 577116575 h 442"/>
              <a:gd name="T6" fmla="*/ 977820625 w 788"/>
              <a:gd name="T7" fmla="*/ 1111389700 h 442"/>
              <a:gd name="T8" fmla="*/ 0 w 788"/>
              <a:gd name="T9" fmla="*/ 556955325 h 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6" name="Freeform 13"/>
          <p:cNvSpPr>
            <a:spLocks/>
          </p:cNvSpPr>
          <p:nvPr/>
        </p:nvSpPr>
        <p:spPr bwMode="auto">
          <a:xfrm>
            <a:off x="6799687" y="2491033"/>
            <a:ext cx="1350963" cy="441325"/>
          </a:xfrm>
          <a:custGeom>
            <a:avLst/>
            <a:gdLst>
              <a:gd name="T0" fmla="*/ 2142133605 w 851"/>
              <a:gd name="T1" fmla="*/ 698084075 h 278"/>
              <a:gd name="T2" fmla="*/ 2142133605 w 851"/>
              <a:gd name="T3" fmla="*/ 0 h 278"/>
              <a:gd name="T4" fmla="*/ 0 w 851"/>
              <a:gd name="T5" fmla="*/ 0 h 278"/>
              <a:gd name="T6" fmla="*/ 0 w 851"/>
              <a:gd name="T7" fmla="*/ 698084075 h 278"/>
              <a:gd name="T8" fmla="*/ 2142133605 w 851"/>
              <a:gd name="T9" fmla="*/ 698084075 h 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7" name="Freeform 14"/>
          <p:cNvSpPr>
            <a:spLocks/>
          </p:cNvSpPr>
          <p:nvPr/>
        </p:nvSpPr>
        <p:spPr bwMode="auto">
          <a:xfrm>
            <a:off x="3361162" y="2479920"/>
            <a:ext cx="1154113" cy="439738"/>
          </a:xfrm>
          <a:custGeom>
            <a:avLst/>
            <a:gdLst>
              <a:gd name="T0" fmla="*/ 1829634230 w 727"/>
              <a:gd name="T1" fmla="*/ 695563916 h 277"/>
              <a:gd name="T2" fmla="*/ 1829634230 w 727"/>
              <a:gd name="T3" fmla="*/ 0 h 277"/>
              <a:gd name="T4" fmla="*/ 0 w 727"/>
              <a:gd name="T5" fmla="*/ 0 h 277"/>
              <a:gd name="T6" fmla="*/ 0 w 727"/>
              <a:gd name="T7" fmla="*/ 695563916 h 277"/>
              <a:gd name="T8" fmla="*/ 1829634230 w 727"/>
              <a:gd name="T9" fmla="*/ 695563916 h 2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 name="Rectangle 22"/>
          <p:cNvSpPr>
            <a:spLocks noChangeArrowheads="1"/>
          </p:cNvSpPr>
          <p:nvPr/>
        </p:nvSpPr>
        <p:spPr bwMode="auto">
          <a:xfrm>
            <a:off x="5134400" y="2522783"/>
            <a:ext cx="104624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Works_In</a:t>
            </a:r>
          </a:p>
        </p:txBody>
      </p:sp>
      <p:sp>
        <p:nvSpPr>
          <p:cNvPr id="26" name="Rectangle 23"/>
          <p:cNvSpPr>
            <a:spLocks noChangeArrowheads="1"/>
          </p:cNvSpPr>
          <p:nvPr/>
        </p:nvSpPr>
        <p:spPr bwMode="auto">
          <a:xfrm>
            <a:off x="6739362" y="2545008"/>
            <a:ext cx="1357745"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27" name="Rectangle 24"/>
          <p:cNvSpPr>
            <a:spLocks noChangeArrowheads="1"/>
          </p:cNvSpPr>
          <p:nvPr/>
        </p:nvSpPr>
        <p:spPr bwMode="auto">
          <a:xfrm>
            <a:off x="3299250" y="2545008"/>
            <a:ext cx="119584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sp>
        <p:nvSpPr>
          <p:cNvPr id="32" name="Line 29"/>
          <p:cNvSpPr>
            <a:spLocks noChangeShapeType="1"/>
          </p:cNvSpPr>
          <p:nvPr/>
        </p:nvSpPr>
        <p:spPr bwMode="auto">
          <a:xfrm flipH="1">
            <a:off x="4493050" y="2664070"/>
            <a:ext cx="581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Line 30"/>
          <p:cNvSpPr>
            <a:spLocks noChangeShapeType="1"/>
          </p:cNvSpPr>
          <p:nvPr/>
        </p:nvSpPr>
        <p:spPr bwMode="auto">
          <a:xfrm>
            <a:off x="6340900" y="2681533"/>
            <a:ext cx="42227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84" name="Freeform 33"/>
          <p:cNvSpPr>
            <a:spLocks/>
          </p:cNvSpPr>
          <p:nvPr/>
        </p:nvSpPr>
        <p:spPr bwMode="auto">
          <a:xfrm>
            <a:off x="8686837" y="4335504"/>
            <a:ext cx="720725" cy="519113"/>
          </a:xfrm>
          <a:custGeom>
            <a:avLst/>
            <a:gdLst>
              <a:gd name="T0" fmla="*/ 1136591263 w 454"/>
              <a:gd name="T1" fmla="*/ 372983484 h 327"/>
              <a:gd name="T2" fmla="*/ 1121470325 w 454"/>
              <a:gd name="T3" fmla="*/ 302419041 h 327"/>
              <a:gd name="T4" fmla="*/ 1086188138 w 454"/>
              <a:gd name="T5" fmla="*/ 236894916 h 327"/>
              <a:gd name="T6" fmla="*/ 1035785013 w 454"/>
              <a:gd name="T7" fmla="*/ 171370790 h 327"/>
              <a:gd name="T8" fmla="*/ 972780313 w 454"/>
              <a:gd name="T9" fmla="*/ 118448252 h 327"/>
              <a:gd name="T10" fmla="*/ 897175625 w 454"/>
              <a:gd name="T11" fmla="*/ 73085395 h 327"/>
              <a:gd name="T12" fmla="*/ 811490313 w 454"/>
              <a:gd name="T13" fmla="*/ 37803174 h 327"/>
              <a:gd name="T14" fmla="*/ 718245325 w 454"/>
              <a:gd name="T15" fmla="*/ 12601587 h 327"/>
              <a:gd name="T16" fmla="*/ 619958438 w 454"/>
              <a:gd name="T17" fmla="*/ 0 h 327"/>
              <a:gd name="T18" fmla="*/ 519152188 w 454"/>
              <a:gd name="T19" fmla="*/ 0 h 327"/>
              <a:gd name="T20" fmla="*/ 420866888 w 454"/>
              <a:gd name="T21" fmla="*/ 12601587 h 327"/>
              <a:gd name="T22" fmla="*/ 327620313 w 454"/>
              <a:gd name="T23" fmla="*/ 37803174 h 327"/>
              <a:gd name="T24" fmla="*/ 241935000 w 454"/>
              <a:gd name="T25" fmla="*/ 73085395 h 327"/>
              <a:gd name="T26" fmla="*/ 163810950 w 454"/>
              <a:gd name="T27" fmla="*/ 118448252 h 327"/>
              <a:gd name="T28" fmla="*/ 100806250 w 454"/>
              <a:gd name="T29" fmla="*/ 171370790 h 327"/>
              <a:gd name="T30" fmla="*/ 52924075 w 454"/>
              <a:gd name="T31" fmla="*/ 236894916 h 327"/>
              <a:gd name="T32" fmla="*/ 17641888 w 454"/>
              <a:gd name="T33" fmla="*/ 302419041 h 327"/>
              <a:gd name="T34" fmla="*/ 2520950 w 454"/>
              <a:gd name="T35" fmla="*/ 372983484 h 327"/>
              <a:gd name="T36" fmla="*/ 2520950 w 454"/>
              <a:gd name="T37" fmla="*/ 446068880 h 327"/>
              <a:gd name="T38" fmla="*/ 17641888 w 454"/>
              <a:gd name="T39" fmla="*/ 516633323 h 327"/>
              <a:gd name="T40" fmla="*/ 52924075 w 454"/>
              <a:gd name="T41" fmla="*/ 582157448 h 327"/>
              <a:gd name="T42" fmla="*/ 100806250 w 454"/>
              <a:gd name="T43" fmla="*/ 642641256 h 327"/>
              <a:gd name="T44" fmla="*/ 163810950 w 454"/>
              <a:gd name="T45" fmla="*/ 700604112 h 327"/>
              <a:gd name="T46" fmla="*/ 241935000 w 454"/>
              <a:gd name="T47" fmla="*/ 745966969 h 327"/>
              <a:gd name="T48" fmla="*/ 327620313 w 454"/>
              <a:gd name="T49" fmla="*/ 781249190 h 327"/>
              <a:gd name="T50" fmla="*/ 420866888 w 454"/>
              <a:gd name="T51" fmla="*/ 806450777 h 327"/>
              <a:gd name="T52" fmla="*/ 519152188 w 454"/>
              <a:gd name="T53" fmla="*/ 821571729 h 327"/>
              <a:gd name="T54" fmla="*/ 619958438 w 454"/>
              <a:gd name="T55" fmla="*/ 821571729 h 327"/>
              <a:gd name="T56" fmla="*/ 718245325 w 454"/>
              <a:gd name="T57" fmla="*/ 806450777 h 327"/>
              <a:gd name="T58" fmla="*/ 811490313 w 454"/>
              <a:gd name="T59" fmla="*/ 781249190 h 327"/>
              <a:gd name="T60" fmla="*/ 897175625 w 454"/>
              <a:gd name="T61" fmla="*/ 745966969 h 327"/>
              <a:gd name="T62" fmla="*/ 972780313 w 454"/>
              <a:gd name="T63" fmla="*/ 700604112 h 327"/>
              <a:gd name="T64" fmla="*/ 1035785013 w 454"/>
              <a:gd name="T65" fmla="*/ 642641256 h 327"/>
              <a:gd name="T66" fmla="*/ 1086188138 w 454"/>
              <a:gd name="T67" fmla="*/ 582157448 h 327"/>
              <a:gd name="T68" fmla="*/ 1121470325 w 454"/>
              <a:gd name="T69" fmla="*/ 516633323 h 327"/>
              <a:gd name="T70" fmla="*/ 1136591263 w 454"/>
              <a:gd name="T71" fmla="*/ 446068880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 name="Freeform 34"/>
          <p:cNvSpPr>
            <a:spLocks/>
          </p:cNvSpPr>
          <p:nvPr/>
        </p:nvSpPr>
        <p:spPr bwMode="auto">
          <a:xfrm>
            <a:off x="10006049" y="4357729"/>
            <a:ext cx="912813" cy="496888"/>
          </a:xfrm>
          <a:custGeom>
            <a:avLst/>
            <a:gdLst>
              <a:gd name="T0" fmla="*/ 2520951 w 575"/>
              <a:gd name="T1" fmla="*/ 425907629 h 313"/>
              <a:gd name="T2" fmla="*/ 22682212 w 575"/>
              <a:gd name="T3" fmla="*/ 493951122 h 313"/>
              <a:gd name="T4" fmla="*/ 70564414 w 575"/>
              <a:gd name="T5" fmla="*/ 556955885 h 313"/>
              <a:gd name="T6" fmla="*/ 131048197 w 575"/>
              <a:gd name="T7" fmla="*/ 614918744 h 313"/>
              <a:gd name="T8" fmla="*/ 211693241 w 575"/>
              <a:gd name="T9" fmla="*/ 670362237 h 313"/>
              <a:gd name="T10" fmla="*/ 309980182 w 575"/>
              <a:gd name="T11" fmla="*/ 713205730 h 313"/>
              <a:gd name="T12" fmla="*/ 415826803 w 575"/>
              <a:gd name="T13" fmla="*/ 748487953 h 313"/>
              <a:gd name="T14" fmla="*/ 536794369 w 575"/>
              <a:gd name="T15" fmla="*/ 771168588 h 313"/>
              <a:gd name="T16" fmla="*/ 660281299 w 575"/>
              <a:gd name="T17" fmla="*/ 786289541 h 313"/>
              <a:gd name="T18" fmla="*/ 783769817 w 575"/>
              <a:gd name="T19" fmla="*/ 786289541 h 313"/>
              <a:gd name="T20" fmla="*/ 909777698 w 575"/>
              <a:gd name="T21" fmla="*/ 771168588 h 313"/>
              <a:gd name="T22" fmla="*/ 1028224313 w 575"/>
              <a:gd name="T23" fmla="*/ 748487953 h 313"/>
              <a:gd name="T24" fmla="*/ 1136591885 w 575"/>
              <a:gd name="T25" fmla="*/ 713205730 h 313"/>
              <a:gd name="T26" fmla="*/ 1234877239 w 575"/>
              <a:gd name="T27" fmla="*/ 670362237 h 313"/>
              <a:gd name="T28" fmla="*/ 1315522283 w 575"/>
              <a:gd name="T29" fmla="*/ 614918744 h 313"/>
              <a:gd name="T30" fmla="*/ 1378527018 w 575"/>
              <a:gd name="T31" fmla="*/ 556955885 h 313"/>
              <a:gd name="T32" fmla="*/ 1421368904 w 575"/>
              <a:gd name="T33" fmla="*/ 493951122 h 313"/>
              <a:gd name="T34" fmla="*/ 1441530165 w 575"/>
              <a:gd name="T35" fmla="*/ 425907629 h 313"/>
              <a:gd name="T36" fmla="*/ 1441530165 w 575"/>
              <a:gd name="T37" fmla="*/ 355343183 h 313"/>
              <a:gd name="T38" fmla="*/ 1421368904 w 575"/>
              <a:gd name="T39" fmla="*/ 287298102 h 313"/>
              <a:gd name="T40" fmla="*/ 1378527018 w 575"/>
              <a:gd name="T41" fmla="*/ 226814291 h 313"/>
              <a:gd name="T42" fmla="*/ 1315522283 w 575"/>
              <a:gd name="T43" fmla="*/ 163811115 h 313"/>
              <a:gd name="T44" fmla="*/ 1234877239 w 575"/>
              <a:gd name="T45" fmla="*/ 113407939 h 313"/>
              <a:gd name="T46" fmla="*/ 1136591885 w 575"/>
              <a:gd name="T47" fmla="*/ 65524128 h 313"/>
              <a:gd name="T48" fmla="*/ 1028224313 w 575"/>
              <a:gd name="T49" fmla="*/ 35282223 h 313"/>
              <a:gd name="T50" fmla="*/ 909777698 w 575"/>
              <a:gd name="T51" fmla="*/ 12601588 h 313"/>
              <a:gd name="T52" fmla="*/ 783769817 w 575"/>
              <a:gd name="T53" fmla="*/ 0 h 313"/>
              <a:gd name="T54" fmla="*/ 660281299 w 575"/>
              <a:gd name="T55" fmla="*/ 0 h 313"/>
              <a:gd name="T56" fmla="*/ 534273418 w 575"/>
              <a:gd name="T57" fmla="*/ 12601588 h 313"/>
              <a:gd name="T58" fmla="*/ 415826803 w 575"/>
              <a:gd name="T59" fmla="*/ 35282223 h 313"/>
              <a:gd name="T60" fmla="*/ 309980182 w 575"/>
              <a:gd name="T61" fmla="*/ 70564446 h 313"/>
              <a:gd name="T62" fmla="*/ 211693241 w 575"/>
              <a:gd name="T63" fmla="*/ 113407939 h 313"/>
              <a:gd name="T64" fmla="*/ 131048197 w 575"/>
              <a:gd name="T65" fmla="*/ 163811115 h 313"/>
              <a:gd name="T66" fmla="*/ 70564414 w 575"/>
              <a:gd name="T67" fmla="*/ 226814291 h 313"/>
              <a:gd name="T68" fmla="*/ 22682212 w 575"/>
              <a:gd name="T69" fmla="*/ 289819054 h 313"/>
              <a:gd name="T70" fmla="*/ 2520951 w 575"/>
              <a:gd name="T71" fmla="*/ 357862548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86" name="Group 35"/>
          <p:cNvGrpSpPr>
            <a:grpSpLocks/>
          </p:cNvGrpSpPr>
          <p:nvPr/>
        </p:nvGrpSpPr>
        <p:grpSpPr bwMode="auto">
          <a:xfrm>
            <a:off x="9256749" y="3954504"/>
            <a:ext cx="939800" cy="519113"/>
            <a:chOff x="4672" y="468"/>
            <a:chExt cx="592" cy="327"/>
          </a:xfrm>
        </p:grpSpPr>
        <p:sp>
          <p:nvSpPr>
            <p:cNvPr id="87" name="Freeform 36"/>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 name="Rectangle 37"/>
            <p:cNvSpPr>
              <a:spLocks noChangeArrowheads="1"/>
            </p:cNvSpPr>
            <p:nvPr/>
          </p:nvSpPr>
          <p:spPr bwMode="auto">
            <a:xfrm>
              <a:off x="4696" y="507"/>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dname</a:t>
              </a:r>
            </a:p>
          </p:txBody>
        </p:sp>
      </p:grpSp>
      <p:sp>
        <p:nvSpPr>
          <p:cNvPr id="89" name="Rectangle 38"/>
          <p:cNvSpPr>
            <a:spLocks noChangeArrowheads="1"/>
          </p:cNvSpPr>
          <p:nvPr/>
        </p:nvSpPr>
        <p:spPr bwMode="auto">
          <a:xfrm>
            <a:off x="10061612" y="4413292"/>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budget</a:t>
            </a:r>
          </a:p>
        </p:txBody>
      </p:sp>
      <p:sp>
        <p:nvSpPr>
          <p:cNvPr id="90" name="Rectangle 39"/>
          <p:cNvSpPr>
            <a:spLocks noChangeArrowheads="1"/>
          </p:cNvSpPr>
          <p:nvPr/>
        </p:nvSpPr>
        <p:spPr bwMode="auto">
          <a:xfrm>
            <a:off x="8785262" y="4413292"/>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a:solidFill>
                  <a:srgbClr val="000000"/>
                </a:solidFill>
                <a:latin typeface="Arial" panose="020B0604020202020204" pitchFamily="34" charset="0"/>
              </a:rPr>
              <a:t>did</a:t>
            </a:r>
          </a:p>
        </p:txBody>
      </p:sp>
      <p:grpSp>
        <p:nvGrpSpPr>
          <p:cNvPr id="91" name="Group 40"/>
          <p:cNvGrpSpPr>
            <a:grpSpLocks/>
          </p:cNvGrpSpPr>
          <p:nvPr/>
        </p:nvGrpSpPr>
        <p:grpSpPr bwMode="auto">
          <a:xfrm>
            <a:off x="7588287" y="3649704"/>
            <a:ext cx="722312" cy="519113"/>
            <a:chOff x="3621" y="276"/>
            <a:chExt cx="455" cy="327"/>
          </a:xfrm>
        </p:grpSpPr>
        <p:sp>
          <p:nvSpPr>
            <p:cNvPr id="92" name="Freeform 41"/>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3" name="Rectangle 42"/>
            <p:cNvSpPr>
              <a:spLocks noChangeArrowheads="1"/>
            </p:cNvSpPr>
            <p:nvPr/>
          </p:nvSpPr>
          <p:spPr bwMode="auto">
            <a:xfrm>
              <a:off x="3621" y="334"/>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since</a:t>
              </a:r>
            </a:p>
          </p:txBody>
        </p:sp>
      </p:grpSp>
      <p:grpSp>
        <p:nvGrpSpPr>
          <p:cNvPr id="94" name="Group 43"/>
          <p:cNvGrpSpPr>
            <a:grpSpLocks/>
          </p:cNvGrpSpPr>
          <p:nvPr/>
        </p:nvGrpSpPr>
        <p:grpSpPr bwMode="auto">
          <a:xfrm>
            <a:off x="5124487" y="3938629"/>
            <a:ext cx="2039937" cy="900113"/>
            <a:chOff x="2069" y="458"/>
            <a:chExt cx="1285" cy="567"/>
          </a:xfrm>
        </p:grpSpPr>
        <p:sp>
          <p:nvSpPr>
            <p:cNvPr id="95" name="Freeform 44"/>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6" name="Freeform 45"/>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 name="Freeform 46"/>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 name="Rectangle 47"/>
            <p:cNvSpPr>
              <a:spLocks noChangeArrowheads="1"/>
            </p:cNvSpPr>
            <p:nvPr/>
          </p:nvSpPr>
          <p:spPr bwMode="auto">
            <a:xfrm>
              <a:off x="2976" y="757"/>
              <a:ext cx="2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err="1">
                  <a:solidFill>
                    <a:srgbClr val="000000"/>
                  </a:solidFill>
                  <a:latin typeface="Arial" panose="020B0604020202020204" pitchFamily="34" charset="0"/>
                </a:rPr>
                <a:t>sal</a:t>
              </a:r>
              <a:endParaRPr lang="en-US" altLang="en-US" sz="1600">
                <a:solidFill>
                  <a:srgbClr val="000000"/>
                </a:solidFill>
                <a:latin typeface="Arial" panose="020B0604020202020204" pitchFamily="34" charset="0"/>
              </a:endParaRPr>
            </a:p>
          </p:txBody>
        </p:sp>
        <p:sp>
          <p:nvSpPr>
            <p:cNvPr id="99" name="Rectangle 48"/>
            <p:cNvSpPr>
              <a:spLocks noChangeArrowheads="1"/>
            </p:cNvSpPr>
            <p:nvPr/>
          </p:nvSpPr>
          <p:spPr bwMode="auto">
            <a:xfrm>
              <a:off x="2470" y="49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name</a:t>
              </a:r>
            </a:p>
          </p:txBody>
        </p:sp>
        <p:sp>
          <p:nvSpPr>
            <p:cNvPr id="100" name="Rectangle 49"/>
            <p:cNvSpPr>
              <a:spLocks noChangeArrowheads="1"/>
            </p:cNvSpPr>
            <p:nvPr/>
          </p:nvSpPr>
          <p:spPr bwMode="auto">
            <a:xfrm>
              <a:off x="2084" y="745"/>
              <a:ext cx="4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err="1">
                  <a:solidFill>
                    <a:srgbClr val="000000"/>
                  </a:solidFill>
                  <a:latin typeface="Arial" panose="020B0604020202020204" pitchFamily="34" charset="0"/>
                </a:rPr>
                <a:t>empid</a:t>
              </a:r>
              <a:endParaRPr lang="en-US" altLang="en-US" sz="1600" u="sng">
                <a:solidFill>
                  <a:srgbClr val="000000"/>
                </a:solidFill>
                <a:latin typeface="Arial" panose="020B0604020202020204" pitchFamily="34" charset="0"/>
              </a:endParaRPr>
            </a:p>
          </p:txBody>
        </p:sp>
      </p:grpSp>
      <p:grpSp>
        <p:nvGrpSpPr>
          <p:cNvPr id="101" name="Group 50"/>
          <p:cNvGrpSpPr>
            <a:grpSpLocks/>
          </p:cNvGrpSpPr>
          <p:nvPr/>
        </p:nvGrpSpPr>
        <p:grpSpPr bwMode="auto">
          <a:xfrm>
            <a:off x="7326349" y="4883192"/>
            <a:ext cx="1220788" cy="920750"/>
            <a:chOff x="3456" y="1053"/>
            <a:chExt cx="769" cy="580"/>
          </a:xfrm>
        </p:grpSpPr>
        <p:sp>
          <p:nvSpPr>
            <p:cNvPr id="102" name="Rectangle 51"/>
            <p:cNvSpPr>
              <a:spLocks noChangeArrowheads="1"/>
            </p:cNvSpPr>
            <p:nvPr/>
          </p:nvSpPr>
          <p:spPr bwMode="auto">
            <a:xfrm>
              <a:off x="3522" y="1266"/>
              <a:ext cx="6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Manages</a:t>
              </a:r>
            </a:p>
          </p:txBody>
        </p:sp>
        <p:sp>
          <p:nvSpPr>
            <p:cNvPr id="103" name="Freeform 52"/>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4" name="Freeform 53"/>
          <p:cNvSpPr>
            <a:spLocks/>
          </p:cNvSpPr>
          <p:nvPr/>
        </p:nvSpPr>
        <p:spPr bwMode="auto">
          <a:xfrm>
            <a:off x="9104349" y="5173704"/>
            <a:ext cx="1295400" cy="479425"/>
          </a:xfrm>
          <a:custGeom>
            <a:avLst/>
            <a:gdLst>
              <a:gd name="T0" fmla="*/ 2053928138 w 816"/>
              <a:gd name="T1" fmla="*/ 758567825 h 302"/>
              <a:gd name="T2" fmla="*/ 2053928138 w 816"/>
              <a:gd name="T3" fmla="*/ 0 h 302"/>
              <a:gd name="T4" fmla="*/ 0 w 816"/>
              <a:gd name="T5" fmla="*/ 0 h 302"/>
              <a:gd name="T6" fmla="*/ 0 w 816"/>
              <a:gd name="T7" fmla="*/ 758567825 h 302"/>
              <a:gd name="T8" fmla="*/ 2053928138 w 816"/>
              <a:gd name="T9" fmla="*/ 758567825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5" name="Group 54"/>
          <p:cNvGrpSpPr>
            <a:grpSpLocks/>
          </p:cNvGrpSpPr>
          <p:nvPr/>
        </p:nvGrpSpPr>
        <p:grpSpPr bwMode="auto">
          <a:xfrm>
            <a:off x="5535649" y="5157829"/>
            <a:ext cx="1292225" cy="468313"/>
            <a:chOff x="2328" y="1226"/>
            <a:chExt cx="814" cy="295"/>
          </a:xfrm>
        </p:grpSpPr>
        <p:sp>
          <p:nvSpPr>
            <p:cNvPr id="106" name="Freeform 55"/>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 name="Rectangle 56"/>
            <p:cNvSpPr>
              <a:spLocks noChangeArrowheads="1"/>
            </p:cNvSpPr>
            <p:nvPr/>
          </p:nvSpPr>
          <p:spPr bwMode="auto">
            <a:xfrm>
              <a:off x="2336" y="1266"/>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grpSp>
      <p:sp>
        <p:nvSpPr>
          <p:cNvPr id="178" name="Rectangle 57"/>
          <p:cNvSpPr>
            <a:spLocks noChangeArrowheads="1"/>
          </p:cNvSpPr>
          <p:nvPr/>
        </p:nvSpPr>
        <p:spPr bwMode="auto">
          <a:xfrm>
            <a:off x="9017037" y="5237204"/>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179" name="Line 101"/>
          <p:cNvSpPr>
            <a:spLocks noChangeShapeType="1"/>
          </p:cNvSpPr>
          <p:nvPr/>
        </p:nvSpPr>
        <p:spPr bwMode="auto">
          <a:xfrm flipH="1">
            <a:off x="6786599" y="5345154"/>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0" name="Line 102"/>
          <p:cNvSpPr>
            <a:spLocks noChangeShapeType="1"/>
          </p:cNvSpPr>
          <p:nvPr/>
        </p:nvSpPr>
        <p:spPr bwMode="auto">
          <a:xfrm>
            <a:off x="8551899" y="5345154"/>
            <a:ext cx="520700"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81" name="Line 103"/>
          <p:cNvSpPr>
            <a:spLocks noChangeShapeType="1"/>
          </p:cNvSpPr>
          <p:nvPr/>
        </p:nvSpPr>
        <p:spPr bwMode="auto">
          <a:xfrm flipH="1">
            <a:off x="6557999" y="4818104"/>
            <a:ext cx="2413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2" name="Line 104"/>
          <p:cNvSpPr>
            <a:spLocks noChangeShapeType="1"/>
          </p:cNvSpPr>
          <p:nvPr/>
        </p:nvSpPr>
        <p:spPr bwMode="auto">
          <a:xfrm>
            <a:off x="6107149" y="4437104"/>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3" name="Line 105"/>
          <p:cNvSpPr>
            <a:spLocks noChangeShapeType="1"/>
          </p:cNvSpPr>
          <p:nvPr/>
        </p:nvSpPr>
        <p:spPr bwMode="auto">
          <a:xfrm>
            <a:off x="5580099" y="4818104"/>
            <a:ext cx="1397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 name="Line 106"/>
          <p:cNvSpPr>
            <a:spLocks noChangeShapeType="1"/>
          </p:cNvSpPr>
          <p:nvPr/>
        </p:nvSpPr>
        <p:spPr bwMode="auto">
          <a:xfrm>
            <a:off x="7935949" y="4208504"/>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5" name="Line 107"/>
          <p:cNvSpPr>
            <a:spLocks noChangeShapeType="1"/>
          </p:cNvSpPr>
          <p:nvPr/>
        </p:nvSpPr>
        <p:spPr bwMode="auto">
          <a:xfrm>
            <a:off x="9161499" y="4818104"/>
            <a:ext cx="2159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6" name="Line 108"/>
          <p:cNvSpPr>
            <a:spLocks noChangeShapeType="1"/>
          </p:cNvSpPr>
          <p:nvPr/>
        </p:nvSpPr>
        <p:spPr bwMode="auto">
          <a:xfrm>
            <a:off x="9688549" y="4513304"/>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 name="Line 109"/>
          <p:cNvSpPr>
            <a:spLocks noChangeShapeType="1"/>
          </p:cNvSpPr>
          <p:nvPr/>
        </p:nvSpPr>
        <p:spPr bwMode="auto">
          <a:xfrm flipH="1">
            <a:off x="10063199" y="4818104"/>
            <a:ext cx="1651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4743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Arrows in relationships (1)</a:t>
            </a:r>
          </a:p>
        </p:txBody>
      </p:sp>
      <p:sp>
        <p:nvSpPr>
          <p:cNvPr id="3" name="Content Placeholder 2"/>
          <p:cNvSpPr>
            <a:spLocks noGrp="1"/>
          </p:cNvSpPr>
          <p:nvPr>
            <p:ph idx="1"/>
          </p:nvPr>
        </p:nvSpPr>
        <p:spPr>
          <a:xfrm>
            <a:off x="693272" y="1553624"/>
            <a:ext cx="5628506" cy="4351338"/>
          </a:xfrm>
        </p:spPr>
        <p:txBody>
          <a:bodyPr>
            <a:normAutofit lnSpcReduction="10000"/>
          </a:bodyPr>
          <a:lstStyle/>
          <a:p>
            <a:r>
              <a:rPr lang="en-US"/>
              <a:t>What does the arrow mean ?</a:t>
            </a:r>
          </a:p>
          <a:p>
            <a:pPr lvl="1"/>
            <a:r>
              <a:rPr lang="en-US"/>
              <a:t>Given a department, we can</a:t>
            </a:r>
          </a:p>
          <a:p>
            <a:pPr marL="457200" lvl="1" indent="0">
              <a:buNone/>
            </a:pPr>
            <a:r>
              <a:rPr lang="en-US"/>
              <a:t>    uniquely identify its manager</a:t>
            </a:r>
          </a:p>
          <a:p>
            <a:pPr lvl="1"/>
            <a:r>
              <a:rPr lang="en-US"/>
              <a:t>Some departments may have no manager</a:t>
            </a:r>
          </a:p>
          <a:p>
            <a:pPr lvl="1"/>
            <a:r>
              <a:rPr lang="en-US"/>
              <a:t>Draw an arrow from the entity set with key constraint to the relationship</a:t>
            </a:r>
          </a:p>
          <a:p>
            <a:pPr lvl="1"/>
            <a:endParaRPr lang="en-US"/>
          </a:p>
          <a:p>
            <a:r>
              <a:rPr lang="en-US"/>
              <a:t>Bold arrow</a:t>
            </a:r>
          </a:p>
          <a:p>
            <a:pPr lvl="1"/>
            <a:r>
              <a:rPr lang="en-US"/>
              <a:t>Each department has exactly</a:t>
            </a:r>
          </a:p>
          <a:p>
            <a:pPr marL="457200" lvl="1" indent="0">
              <a:buNone/>
            </a:pPr>
            <a:r>
              <a:rPr lang="en-US"/>
              <a:t>   one manager</a:t>
            </a:r>
          </a:p>
          <a:p>
            <a:pPr marL="457200" lvl="1" indent="0">
              <a:buNone/>
            </a:pPr>
            <a:endParaRPr lang="en-US"/>
          </a:p>
          <a:p>
            <a:pPr marL="457200" lvl="1" indent="0">
              <a:buNone/>
            </a:pPr>
            <a:endParaRPr lang="en-US"/>
          </a:p>
          <a:p>
            <a:pPr lvl="1"/>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18</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grpSp>
        <p:nvGrpSpPr>
          <p:cNvPr id="7" name="Group 50"/>
          <p:cNvGrpSpPr>
            <a:grpSpLocks/>
          </p:cNvGrpSpPr>
          <p:nvPr/>
        </p:nvGrpSpPr>
        <p:grpSpPr bwMode="auto">
          <a:xfrm>
            <a:off x="8352261" y="1716251"/>
            <a:ext cx="1220788" cy="920750"/>
            <a:chOff x="3456" y="1053"/>
            <a:chExt cx="769" cy="580"/>
          </a:xfrm>
        </p:grpSpPr>
        <p:sp>
          <p:nvSpPr>
            <p:cNvPr id="8" name="Rectangle 51"/>
            <p:cNvSpPr>
              <a:spLocks noChangeArrowheads="1"/>
            </p:cNvSpPr>
            <p:nvPr/>
          </p:nvSpPr>
          <p:spPr bwMode="auto">
            <a:xfrm>
              <a:off x="3522" y="1266"/>
              <a:ext cx="6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Manages</a:t>
              </a:r>
            </a:p>
          </p:txBody>
        </p:sp>
        <p:sp>
          <p:nvSpPr>
            <p:cNvPr id="9" name="Freeform 52"/>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 name="Freeform 53"/>
          <p:cNvSpPr>
            <a:spLocks/>
          </p:cNvSpPr>
          <p:nvPr/>
        </p:nvSpPr>
        <p:spPr bwMode="auto">
          <a:xfrm>
            <a:off x="10130261" y="2006763"/>
            <a:ext cx="1295400" cy="479425"/>
          </a:xfrm>
          <a:custGeom>
            <a:avLst/>
            <a:gdLst>
              <a:gd name="T0" fmla="*/ 2053928138 w 816"/>
              <a:gd name="T1" fmla="*/ 758567825 h 302"/>
              <a:gd name="T2" fmla="*/ 2053928138 w 816"/>
              <a:gd name="T3" fmla="*/ 0 h 302"/>
              <a:gd name="T4" fmla="*/ 0 w 816"/>
              <a:gd name="T5" fmla="*/ 0 h 302"/>
              <a:gd name="T6" fmla="*/ 0 w 816"/>
              <a:gd name="T7" fmla="*/ 758567825 h 302"/>
              <a:gd name="T8" fmla="*/ 2053928138 w 816"/>
              <a:gd name="T9" fmla="*/ 758567825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1" name="Group 54"/>
          <p:cNvGrpSpPr>
            <a:grpSpLocks/>
          </p:cNvGrpSpPr>
          <p:nvPr/>
        </p:nvGrpSpPr>
        <p:grpSpPr bwMode="auto">
          <a:xfrm>
            <a:off x="6561561" y="1990888"/>
            <a:ext cx="1292225" cy="468313"/>
            <a:chOff x="2328" y="1226"/>
            <a:chExt cx="814" cy="295"/>
          </a:xfrm>
        </p:grpSpPr>
        <p:sp>
          <p:nvSpPr>
            <p:cNvPr id="12" name="Freeform 55"/>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Rectangle 56"/>
            <p:cNvSpPr>
              <a:spLocks noChangeArrowheads="1"/>
            </p:cNvSpPr>
            <p:nvPr/>
          </p:nvSpPr>
          <p:spPr bwMode="auto">
            <a:xfrm>
              <a:off x="2336" y="1266"/>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grpSp>
      <p:sp>
        <p:nvSpPr>
          <p:cNvPr id="14" name="Rectangle 57"/>
          <p:cNvSpPr>
            <a:spLocks noChangeArrowheads="1"/>
          </p:cNvSpPr>
          <p:nvPr/>
        </p:nvSpPr>
        <p:spPr bwMode="auto">
          <a:xfrm>
            <a:off x="10042949" y="2070263"/>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15" name="Line 101"/>
          <p:cNvSpPr>
            <a:spLocks noChangeShapeType="1"/>
          </p:cNvSpPr>
          <p:nvPr/>
        </p:nvSpPr>
        <p:spPr bwMode="auto">
          <a:xfrm flipH="1">
            <a:off x="7812511" y="2178213"/>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02"/>
          <p:cNvSpPr>
            <a:spLocks noChangeShapeType="1"/>
          </p:cNvSpPr>
          <p:nvPr/>
        </p:nvSpPr>
        <p:spPr bwMode="auto">
          <a:xfrm>
            <a:off x="9577811" y="2178213"/>
            <a:ext cx="520700"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grpSp>
        <p:nvGrpSpPr>
          <p:cNvPr id="28" name="Group 50"/>
          <p:cNvGrpSpPr>
            <a:grpSpLocks/>
          </p:cNvGrpSpPr>
          <p:nvPr/>
        </p:nvGrpSpPr>
        <p:grpSpPr bwMode="auto">
          <a:xfrm>
            <a:off x="8471202" y="3831265"/>
            <a:ext cx="1220788" cy="920750"/>
            <a:chOff x="3456" y="1053"/>
            <a:chExt cx="769" cy="580"/>
          </a:xfrm>
        </p:grpSpPr>
        <p:sp>
          <p:nvSpPr>
            <p:cNvPr id="29" name="Rectangle 51"/>
            <p:cNvSpPr>
              <a:spLocks noChangeArrowheads="1"/>
            </p:cNvSpPr>
            <p:nvPr/>
          </p:nvSpPr>
          <p:spPr bwMode="auto">
            <a:xfrm>
              <a:off x="3522" y="1266"/>
              <a:ext cx="6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Manages</a:t>
              </a:r>
            </a:p>
          </p:txBody>
        </p:sp>
        <p:sp>
          <p:nvSpPr>
            <p:cNvPr id="30" name="Freeform 52"/>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1" name="Freeform 53"/>
          <p:cNvSpPr>
            <a:spLocks/>
          </p:cNvSpPr>
          <p:nvPr/>
        </p:nvSpPr>
        <p:spPr bwMode="auto">
          <a:xfrm>
            <a:off x="10249202" y="4121777"/>
            <a:ext cx="1295400" cy="479425"/>
          </a:xfrm>
          <a:custGeom>
            <a:avLst/>
            <a:gdLst>
              <a:gd name="T0" fmla="*/ 2053928138 w 816"/>
              <a:gd name="T1" fmla="*/ 758567825 h 302"/>
              <a:gd name="T2" fmla="*/ 2053928138 w 816"/>
              <a:gd name="T3" fmla="*/ 0 h 302"/>
              <a:gd name="T4" fmla="*/ 0 w 816"/>
              <a:gd name="T5" fmla="*/ 0 h 302"/>
              <a:gd name="T6" fmla="*/ 0 w 816"/>
              <a:gd name="T7" fmla="*/ 758567825 h 302"/>
              <a:gd name="T8" fmla="*/ 2053928138 w 816"/>
              <a:gd name="T9" fmla="*/ 758567825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2" name="Group 54"/>
          <p:cNvGrpSpPr>
            <a:grpSpLocks/>
          </p:cNvGrpSpPr>
          <p:nvPr/>
        </p:nvGrpSpPr>
        <p:grpSpPr bwMode="auto">
          <a:xfrm>
            <a:off x="6680502" y="4105902"/>
            <a:ext cx="1292225" cy="468313"/>
            <a:chOff x="2328" y="1226"/>
            <a:chExt cx="814" cy="295"/>
          </a:xfrm>
        </p:grpSpPr>
        <p:sp>
          <p:nvSpPr>
            <p:cNvPr id="33" name="Freeform 55"/>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Rectangle 56"/>
            <p:cNvSpPr>
              <a:spLocks noChangeArrowheads="1"/>
            </p:cNvSpPr>
            <p:nvPr/>
          </p:nvSpPr>
          <p:spPr bwMode="auto">
            <a:xfrm>
              <a:off x="2336" y="1266"/>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grpSp>
      <p:sp>
        <p:nvSpPr>
          <p:cNvPr id="35" name="Rectangle 57"/>
          <p:cNvSpPr>
            <a:spLocks noChangeArrowheads="1"/>
          </p:cNvSpPr>
          <p:nvPr/>
        </p:nvSpPr>
        <p:spPr bwMode="auto">
          <a:xfrm>
            <a:off x="10161890" y="4185277"/>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36" name="Line 101"/>
          <p:cNvSpPr>
            <a:spLocks noChangeShapeType="1"/>
          </p:cNvSpPr>
          <p:nvPr/>
        </p:nvSpPr>
        <p:spPr bwMode="auto">
          <a:xfrm flipH="1">
            <a:off x="7931452" y="4293227"/>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102"/>
          <p:cNvSpPr>
            <a:spLocks noChangeShapeType="1"/>
          </p:cNvSpPr>
          <p:nvPr/>
        </p:nvSpPr>
        <p:spPr bwMode="auto">
          <a:xfrm>
            <a:off x="9696752" y="4293227"/>
            <a:ext cx="520700" cy="0"/>
          </a:xfrm>
          <a:prstGeom prst="line">
            <a:avLst/>
          </a:prstGeom>
          <a:noFill/>
          <a:ln w="3175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Tree>
    <p:extLst>
      <p:ext uri="{BB962C8B-B14F-4D97-AF65-F5344CB8AC3E}">
        <p14:creationId xmlns:p14="http://schemas.microsoft.com/office/powerpoint/2010/main" val="113593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Arrows in relationships(2)</a:t>
            </a:r>
          </a:p>
        </p:txBody>
      </p:sp>
      <p:sp>
        <p:nvSpPr>
          <p:cNvPr id="3" name="Content Placeholder 2"/>
          <p:cNvSpPr>
            <a:spLocks noGrp="1"/>
          </p:cNvSpPr>
          <p:nvPr>
            <p:ph idx="1"/>
          </p:nvPr>
        </p:nvSpPr>
        <p:spPr>
          <a:xfrm>
            <a:off x="693272" y="1553624"/>
            <a:ext cx="10515600" cy="4351338"/>
          </a:xfrm>
        </p:spPr>
        <p:txBody>
          <a:bodyPr/>
          <a:lstStyle/>
          <a:p>
            <a:pPr marL="457200" lvl="1" indent="0">
              <a:buNone/>
            </a:pPr>
            <a:endParaRPr lang="en-US"/>
          </a:p>
          <a:p>
            <a:pPr marL="457200" lvl="1" indent="0">
              <a:buNone/>
            </a:pPr>
            <a:endParaRPr lang="en-US"/>
          </a:p>
          <a:p>
            <a:r>
              <a:rPr lang="en-US"/>
              <a:t>Arrows in multiway relationships</a:t>
            </a:r>
          </a:p>
          <a:p>
            <a:pPr lvl="1">
              <a:defRPr/>
            </a:pPr>
            <a:r>
              <a:rPr lang="en-US"/>
              <a:t>given a store, can determine who </a:t>
            </a:r>
          </a:p>
          <a:p>
            <a:pPr marL="457200" lvl="1" indent="0">
              <a:buNone/>
              <a:defRPr/>
            </a:pPr>
            <a:r>
              <a:rPr lang="en-US"/>
              <a:t>   shopped there and the product they bought</a:t>
            </a:r>
          </a:p>
          <a:p>
            <a:pPr lvl="1"/>
            <a:r>
              <a:rPr lang="en-US"/>
              <a:t>each store sells one product and to </a:t>
            </a:r>
          </a:p>
          <a:p>
            <a:pPr marL="457200" lvl="1" indent="0">
              <a:buNone/>
            </a:pPr>
            <a:r>
              <a:rPr lang="en-US"/>
              <a:t>   one person, ever</a:t>
            </a:r>
          </a:p>
          <a:p>
            <a:pPr lvl="1"/>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19</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21" name="AutoShape 5"/>
          <p:cNvSpPr>
            <a:spLocks noChangeAspect="1" noChangeArrowheads="1"/>
          </p:cNvSpPr>
          <p:nvPr/>
        </p:nvSpPr>
        <p:spPr bwMode="auto">
          <a:xfrm>
            <a:off x="8798114" y="2770905"/>
            <a:ext cx="959198" cy="864394"/>
          </a:xfrm>
          <a:prstGeom prst="diamond">
            <a:avLst/>
          </a:prstGeom>
          <a:no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sz="1500"/>
              <a:t>Purchase</a:t>
            </a:r>
          </a:p>
        </p:txBody>
      </p:sp>
      <p:sp>
        <p:nvSpPr>
          <p:cNvPr id="22" name="Rectangle 6"/>
          <p:cNvSpPr>
            <a:spLocks noChangeAspect="1" noChangeArrowheads="1"/>
          </p:cNvSpPr>
          <p:nvPr/>
        </p:nvSpPr>
        <p:spPr bwMode="auto">
          <a:xfrm>
            <a:off x="7242712" y="2435148"/>
            <a:ext cx="1188244" cy="409575"/>
          </a:xfrm>
          <a:prstGeom prst="rect">
            <a:avLst/>
          </a:prstGeom>
          <a:no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a:solidFill>
                  <a:srgbClr val="000000"/>
                </a:solidFill>
              </a:rPr>
              <a:t>Product</a:t>
            </a:r>
          </a:p>
        </p:txBody>
      </p:sp>
      <p:sp>
        <p:nvSpPr>
          <p:cNvPr id="23" name="Rectangle 7"/>
          <p:cNvSpPr>
            <a:spLocks noChangeAspect="1" noChangeArrowheads="1"/>
          </p:cNvSpPr>
          <p:nvPr/>
        </p:nvSpPr>
        <p:spPr bwMode="auto">
          <a:xfrm>
            <a:off x="8677416" y="4032967"/>
            <a:ext cx="1188244" cy="409575"/>
          </a:xfrm>
          <a:prstGeom prst="rect">
            <a:avLst/>
          </a:prstGeom>
          <a:no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a:solidFill>
                  <a:srgbClr val="000000"/>
                </a:solidFill>
              </a:rPr>
              <a:t>Person</a:t>
            </a:r>
          </a:p>
        </p:txBody>
      </p:sp>
      <p:sp>
        <p:nvSpPr>
          <p:cNvPr id="24" name="Rectangle 8"/>
          <p:cNvSpPr>
            <a:spLocks noChangeAspect="1" noChangeArrowheads="1"/>
          </p:cNvSpPr>
          <p:nvPr/>
        </p:nvSpPr>
        <p:spPr bwMode="auto">
          <a:xfrm>
            <a:off x="10397868" y="3011411"/>
            <a:ext cx="1188244" cy="409575"/>
          </a:xfrm>
          <a:prstGeom prst="rect">
            <a:avLst/>
          </a:prstGeom>
          <a:no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a:solidFill>
                  <a:srgbClr val="000000"/>
                </a:solidFill>
              </a:rPr>
              <a:t>Store</a:t>
            </a:r>
          </a:p>
        </p:txBody>
      </p:sp>
      <p:sp>
        <p:nvSpPr>
          <p:cNvPr id="25" name="Line 10"/>
          <p:cNvSpPr>
            <a:spLocks noChangeAspect="1" noChangeShapeType="1"/>
          </p:cNvSpPr>
          <p:nvPr/>
        </p:nvSpPr>
        <p:spPr bwMode="auto">
          <a:xfrm>
            <a:off x="9291777" y="3623392"/>
            <a:ext cx="0" cy="409575"/>
          </a:xfrm>
          <a:prstGeom prst="line">
            <a:avLst/>
          </a:prstGeom>
          <a:noFill/>
          <a:ln w="9525">
            <a:solidFill>
              <a:schemeClr val="tx1"/>
            </a:solidFill>
            <a:round/>
            <a:headEnd type="none" w="lg" len="lg"/>
            <a:tailEnd type="none"/>
          </a:ln>
        </p:spPr>
        <p:txBody>
          <a:bodyPr wrap="none" anchor="ctr">
            <a:prstTxWarp prst="textNoShape">
              <a:avLst/>
            </a:prstTxWarp>
          </a:bodyPr>
          <a:lstStyle/>
          <a:p>
            <a:pPr fontAlgn="base">
              <a:spcBef>
                <a:spcPct val="0"/>
              </a:spcBef>
              <a:spcAft>
                <a:spcPct val="0"/>
              </a:spcAft>
            </a:pPr>
            <a:endParaRPr lang="en-US">
              <a:solidFill>
                <a:srgbClr val="000000"/>
              </a:solidFill>
            </a:endParaRPr>
          </a:p>
        </p:txBody>
      </p:sp>
      <p:sp>
        <p:nvSpPr>
          <p:cNvPr id="26" name="Line 11"/>
          <p:cNvSpPr>
            <a:spLocks noChangeAspect="1" noChangeShapeType="1"/>
          </p:cNvSpPr>
          <p:nvPr/>
        </p:nvSpPr>
        <p:spPr bwMode="auto">
          <a:xfrm>
            <a:off x="8430955" y="2844723"/>
            <a:ext cx="367295" cy="333375"/>
          </a:xfrm>
          <a:prstGeom prst="line">
            <a:avLst/>
          </a:prstGeom>
          <a:noFill/>
          <a:ln w="9525">
            <a:solidFill>
              <a:schemeClr val="tx1"/>
            </a:solidFill>
            <a:round/>
            <a:headEnd/>
            <a:tailEnd/>
          </a:ln>
        </p:spPr>
        <p:txBody>
          <a:bodyPr wrap="none" anchor="ctr">
            <a:prstTxWarp prst="textNoShape">
              <a:avLst/>
            </a:prstTxWarp>
          </a:bodyPr>
          <a:lstStyle/>
          <a:p>
            <a:pPr fontAlgn="base">
              <a:spcBef>
                <a:spcPct val="0"/>
              </a:spcBef>
              <a:spcAft>
                <a:spcPct val="0"/>
              </a:spcAft>
            </a:pPr>
            <a:endParaRPr lang="en-US">
              <a:solidFill>
                <a:srgbClr val="000000"/>
              </a:solidFill>
            </a:endParaRPr>
          </a:p>
        </p:txBody>
      </p:sp>
      <p:cxnSp>
        <p:nvCxnSpPr>
          <p:cNvPr id="27" name="Straight Connector 26"/>
          <p:cNvCxnSpPr>
            <a:stCxn id="24" idx="1"/>
            <a:endCxn id="21" idx="3"/>
          </p:cNvCxnSpPr>
          <p:nvPr/>
        </p:nvCxnSpPr>
        <p:spPr bwMode="auto">
          <a:xfrm flipH="1" flipV="1">
            <a:off x="9757312" y="3203103"/>
            <a:ext cx="640556" cy="13096"/>
          </a:xfrm>
          <a:prstGeom prst="line">
            <a:avLst/>
          </a:prstGeom>
          <a:solidFill>
            <a:srgbClr val="C0C0C0">
              <a:alpha val="50000"/>
            </a:srgbClr>
          </a:solidFill>
          <a:ln w="9525"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4900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Steps in Database Design (1)</a:t>
            </a:r>
          </a:p>
        </p:txBody>
      </p:sp>
      <p:sp>
        <p:nvSpPr>
          <p:cNvPr id="3" name="Content Placeholder 2"/>
          <p:cNvSpPr>
            <a:spLocks noGrp="1"/>
          </p:cNvSpPr>
          <p:nvPr>
            <p:ph idx="1"/>
          </p:nvPr>
        </p:nvSpPr>
        <p:spPr/>
        <p:txBody>
          <a:bodyPr/>
          <a:lstStyle/>
          <a:p>
            <a:pPr marL="514350" indent="-514350">
              <a:buFont typeface="+mj-lt"/>
              <a:buAutoNum type="arabicPeriod"/>
            </a:pPr>
            <a:r>
              <a:rPr lang="en-IN"/>
              <a:t>Requirement Analysis: understand what data is to be stored</a:t>
            </a:r>
          </a:p>
        </p:txBody>
      </p:sp>
      <p:sp>
        <p:nvSpPr>
          <p:cNvPr id="4" name="Slide Number Placeholder 3"/>
          <p:cNvSpPr>
            <a:spLocks noGrp="1"/>
          </p:cNvSpPr>
          <p:nvPr>
            <p:ph type="sldNum" sz="quarter" idx="12"/>
          </p:nvPr>
        </p:nvSpPr>
        <p:spPr/>
        <p:txBody>
          <a:bodyPr/>
          <a:lstStyle/>
          <a:p>
            <a:fld id="{AF5FB12C-948D-4C77-8613-2E4673F705B6}" type="slidenum">
              <a:rPr lang="en-IN" smtClean="0"/>
              <a:t>2</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1459121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Participation Constraints</a:t>
            </a:r>
          </a:p>
        </p:txBody>
      </p:sp>
      <p:sp>
        <p:nvSpPr>
          <p:cNvPr id="3" name="Content Placeholder 2"/>
          <p:cNvSpPr>
            <a:spLocks noGrp="1"/>
          </p:cNvSpPr>
          <p:nvPr>
            <p:ph idx="1"/>
          </p:nvPr>
        </p:nvSpPr>
        <p:spPr>
          <a:xfrm>
            <a:off x="838200" y="1589674"/>
            <a:ext cx="10515600" cy="4351338"/>
          </a:xfrm>
        </p:spPr>
        <p:txBody>
          <a:bodyPr/>
          <a:lstStyle/>
          <a:p>
            <a:r>
              <a:rPr lang="en-US" altLang="en-US" sz="2400"/>
              <a:t>Does every department have a manager?</a:t>
            </a:r>
          </a:p>
          <a:p>
            <a:pPr lvl="1">
              <a:buSzPct val="75000"/>
            </a:pPr>
            <a:r>
              <a:rPr lang="en-US" altLang="en-US" sz="2000"/>
              <a:t>If so, this is a </a:t>
            </a:r>
            <a:r>
              <a:rPr lang="en-US" altLang="en-US" sz="2000" u="sng"/>
              <a:t>participation constraint</a:t>
            </a:r>
            <a:r>
              <a:rPr lang="en-US" altLang="en-US" sz="2000"/>
              <a:t>:  the participation of Departments in Manages is said to be total (whereas Employees is partial, since every employee will not be a manager).</a:t>
            </a:r>
          </a:p>
          <a:p>
            <a:pPr lvl="2"/>
            <a:r>
              <a:rPr lang="en-US" altLang="en-US"/>
              <a:t>Every Departments entity must appear in an instance of the Manages relationship.</a:t>
            </a:r>
          </a:p>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20</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Rectangle 2"/>
          <p:cNvSpPr>
            <a:spLocks noChangeArrowheads="1"/>
          </p:cNvSpPr>
          <p:nvPr/>
        </p:nvSpPr>
        <p:spPr bwMode="auto">
          <a:xfrm>
            <a:off x="2197604" y="5728287"/>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a:latin typeface="Times New Roman" panose="02020603050405020304" pitchFamily="18" charset="0"/>
            </a:endParaRPr>
          </a:p>
        </p:txBody>
      </p:sp>
      <p:sp>
        <p:nvSpPr>
          <p:cNvPr id="7" name="Rectangle 3"/>
          <p:cNvSpPr>
            <a:spLocks noChangeArrowheads="1"/>
          </p:cNvSpPr>
          <p:nvPr/>
        </p:nvSpPr>
        <p:spPr bwMode="auto">
          <a:xfrm>
            <a:off x="4636004" y="5728287"/>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a:latin typeface="Times New Roman" panose="02020603050405020304" pitchFamily="18" charset="0"/>
            </a:endParaRPr>
          </a:p>
        </p:txBody>
      </p:sp>
      <p:sp>
        <p:nvSpPr>
          <p:cNvPr id="8" name="Freeform 6"/>
          <p:cNvSpPr>
            <a:spLocks/>
          </p:cNvSpPr>
          <p:nvPr/>
        </p:nvSpPr>
        <p:spPr bwMode="auto">
          <a:xfrm>
            <a:off x="6868029" y="3628024"/>
            <a:ext cx="1057275" cy="371475"/>
          </a:xfrm>
          <a:custGeom>
            <a:avLst/>
            <a:gdLst>
              <a:gd name="T0" fmla="*/ 1668343438 w 666"/>
              <a:gd name="T1" fmla="*/ 267136563 h 234"/>
              <a:gd name="T2" fmla="*/ 1643141875 w 666"/>
              <a:gd name="T3" fmla="*/ 216733438 h 234"/>
              <a:gd name="T4" fmla="*/ 1595259700 w 666"/>
              <a:gd name="T5" fmla="*/ 171370625 h 234"/>
              <a:gd name="T6" fmla="*/ 1522174375 w 666"/>
              <a:gd name="T7" fmla="*/ 126007813 h 234"/>
              <a:gd name="T8" fmla="*/ 1426408438 w 666"/>
              <a:gd name="T9" fmla="*/ 85685313 h 234"/>
              <a:gd name="T10" fmla="*/ 1315521563 w 666"/>
              <a:gd name="T11" fmla="*/ 52924075 h 234"/>
              <a:gd name="T12" fmla="*/ 1189513750 w 666"/>
              <a:gd name="T13" fmla="*/ 27722513 h 234"/>
              <a:gd name="T14" fmla="*/ 1055946263 w 666"/>
              <a:gd name="T15" fmla="*/ 10080625 h 234"/>
              <a:gd name="T16" fmla="*/ 907256250 w 666"/>
              <a:gd name="T17" fmla="*/ 2520950 h 234"/>
              <a:gd name="T18" fmla="*/ 766127500 w 666"/>
              <a:gd name="T19" fmla="*/ 2520950 h 234"/>
              <a:gd name="T20" fmla="*/ 622479388 w 666"/>
              <a:gd name="T21" fmla="*/ 10080625 h 234"/>
              <a:gd name="T22" fmla="*/ 481350638 w 666"/>
              <a:gd name="T23" fmla="*/ 27722513 h 234"/>
              <a:gd name="T24" fmla="*/ 355342825 w 666"/>
              <a:gd name="T25" fmla="*/ 52924075 h 234"/>
              <a:gd name="T26" fmla="*/ 246975313 w 666"/>
              <a:gd name="T27" fmla="*/ 85685313 h 234"/>
              <a:gd name="T28" fmla="*/ 151209375 w 666"/>
              <a:gd name="T29" fmla="*/ 126007813 h 234"/>
              <a:gd name="T30" fmla="*/ 78125638 w 666"/>
              <a:gd name="T31" fmla="*/ 171370625 h 234"/>
              <a:gd name="T32" fmla="*/ 25201563 w 666"/>
              <a:gd name="T33" fmla="*/ 216733438 h 234"/>
              <a:gd name="T34" fmla="*/ 2520950 w 666"/>
              <a:gd name="T35" fmla="*/ 267136563 h 234"/>
              <a:gd name="T36" fmla="*/ 2520950 w 666"/>
              <a:gd name="T37" fmla="*/ 320060638 h 234"/>
              <a:gd name="T38" fmla="*/ 25201563 w 666"/>
              <a:gd name="T39" fmla="*/ 370463763 h 234"/>
              <a:gd name="T40" fmla="*/ 78125638 w 666"/>
              <a:gd name="T41" fmla="*/ 418345938 h 234"/>
              <a:gd name="T42" fmla="*/ 151209375 w 666"/>
              <a:gd name="T43" fmla="*/ 461189388 h 234"/>
              <a:gd name="T44" fmla="*/ 246975313 w 666"/>
              <a:gd name="T45" fmla="*/ 501511888 h 234"/>
              <a:gd name="T46" fmla="*/ 355342825 w 666"/>
              <a:gd name="T47" fmla="*/ 534273125 h 234"/>
              <a:gd name="T48" fmla="*/ 481350638 w 666"/>
              <a:gd name="T49" fmla="*/ 559474688 h 234"/>
              <a:gd name="T50" fmla="*/ 622479388 w 666"/>
              <a:gd name="T51" fmla="*/ 577116575 h 234"/>
              <a:gd name="T52" fmla="*/ 766127500 w 666"/>
              <a:gd name="T53" fmla="*/ 584676250 h 234"/>
              <a:gd name="T54" fmla="*/ 907256250 w 666"/>
              <a:gd name="T55" fmla="*/ 584676250 h 234"/>
              <a:gd name="T56" fmla="*/ 1055946263 w 666"/>
              <a:gd name="T57" fmla="*/ 577116575 h 234"/>
              <a:gd name="T58" fmla="*/ 1189513750 w 666"/>
              <a:gd name="T59" fmla="*/ 559474688 h 234"/>
              <a:gd name="T60" fmla="*/ 1315521563 w 666"/>
              <a:gd name="T61" fmla="*/ 534273125 h 234"/>
              <a:gd name="T62" fmla="*/ 1426408438 w 666"/>
              <a:gd name="T63" fmla="*/ 501511888 h 234"/>
              <a:gd name="T64" fmla="*/ 1522174375 w 666"/>
              <a:gd name="T65" fmla="*/ 461189388 h 234"/>
              <a:gd name="T66" fmla="*/ 1595259700 w 666"/>
              <a:gd name="T67" fmla="*/ 418345938 h 234"/>
              <a:gd name="T68" fmla="*/ 1643141875 w 666"/>
              <a:gd name="T69" fmla="*/ 370463763 h 234"/>
              <a:gd name="T70" fmla="*/ 1668343438 w 666"/>
              <a:gd name="T71" fmla="*/ 320060638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Freeform 7"/>
          <p:cNvSpPr>
            <a:spLocks/>
          </p:cNvSpPr>
          <p:nvPr/>
        </p:nvSpPr>
        <p:spPr bwMode="auto">
          <a:xfrm>
            <a:off x="8807954" y="3628024"/>
            <a:ext cx="1185862" cy="371475"/>
          </a:xfrm>
          <a:custGeom>
            <a:avLst/>
            <a:gdLst>
              <a:gd name="T0" fmla="*/ 2519361 w 747"/>
              <a:gd name="T1" fmla="*/ 320060638 h 234"/>
              <a:gd name="T2" fmla="*/ 30241862 w 747"/>
              <a:gd name="T3" fmla="*/ 370463763 h 234"/>
              <a:gd name="T4" fmla="*/ 88204638 w 747"/>
              <a:gd name="T5" fmla="*/ 418345938 h 234"/>
              <a:gd name="T6" fmla="*/ 166330242 w 747"/>
              <a:gd name="T7" fmla="*/ 461189388 h 234"/>
              <a:gd name="T8" fmla="*/ 272176760 w 747"/>
              <a:gd name="T9" fmla="*/ 501511888 h 234"/>
              <a:gd name="T10" fmla="*/ 400703881 w 747"/>
              <a:gd name="T11" fmla="*/ 534273125 h 234"/>
              <a:gd name="T12" fmla="*/ 541832572 w 747"/>
              <a:gd name="T13" fmla="*/ 559474688 h 234"/>
              <a:gd name="T14" fmla="*/ 695562832 w 747"/>
              <a:gd name="T15" fmla="*/ 577116575 h 234"/>
              <a:gd name="T16" fmla="*/ 856852764 w 747"/>
              <a:gd name="T17" fmla="*/ 584676250 h 234"/>
              <a:gd name="T18" fmla="*/ 1020662057 w 747"/>
              <a:gd name="T19" fmla="*/ 584676250 h 234"/>
              <a:gd name="T20" fmla="*/ 1181951989 w 747"/>
              <a:gd name="T21" fmla="*/ 577116575 h 234"/>
              <a:gd name="T22" fmla="*/ 1335682249 w 747"/>
              <a:gd name="T23" fmla="*/ 559474688 h 234"/>
              <a:gd name="T24" fmla="*/ 1476810940 w 747"/>
              <a:gd name="T25" fmla="*/ 534273125 h 234"/>
              <a:gd name="T26" fmla="*/ 1605338061 w 747"/>
              <a:gd name="T27" fmla="*/ 498990938 h 234"/>
              <a:gd name="T28" fmla="*/ 1706144268 w 747"/>
              <a:gd name="T29" fmla="*/ 461189388 h 234"/>
              <a:gd name="T30" fmla="*/ 1789310183 w 747"/>
              <a:gd name="T31" fmla="*/ 418345938 h 234"/>
              <a:gd name="T32" fmla="*/ 1847272959 w 747"/>
              <a:gd name="T33" fmla="*/ 367942813 h 234"/>
              <a:gd name="T34" fmla="*/ 1874995459 w 747"/>
              <a:gd name="T35" fmla="*/ 317539688 h 234"/>
              <a:gd name="T36" fmla="*/ 1874995459 w 747"/>
              <a:gd name="T37" fmla="*/ 267136563 h 234"/>
              <a:gd name="T38" fmla="*/ 1847272959 w 747"/>
              <a:gd name="T39" fmla="*/ 216733438 h 234"/>
              <a:gd name="T40" fmla="*/ 1789310183 w 747"/>
              <a:gd name="T41" fmla="*/ 168851263 h 234"/>
              <a:gd name="T42" fmla="*/ 1706144268 w 747"/>
              <a:gd name="T43" fmla="*/ 126007813 h 234"/>
              <a:gd name="T44" fmla="*/ 1605338061 w 747"/>
              <a:gd name="T45" fmla="*/ 85685313 h 234"/>
              <a:gd name="T46" fmla="*/ 1476810940 w 747"/>
              <a:gd name="T47" fmla="*/ 52924075 h 234"/>
              <a:gd name="T48" fmla="*/ 1335682249 w 747"/>
              <a:gd name="T49" fmla="*/ 27722513 h 234"/>
              <a:gd name="T50" fmla="*/ 1181951989 w 747"/>
              <a:gd name="T51" fmla="*/ 10080625 h 234"/>
              <a:gd name="T52" fmla="*/ 1020662057 w 747"/>
              <a:gd name="T53" fmla="*/ 2520950 h 234"/>
              <a:gd name="T54" fmla="*/ 856852764 w 747"/>
              <a:gd name="T55" fmla="*/ 2520950 h 234"/>
              <a:gd name="T56" fmla="*/ 695562832 w 747"/>
              <a:gd name="T57" fmla="*/ 10080625 h 234"/>
              <a:gd name="T58" fmla="*/ 541832572 w 747"/>
              <a:gd name="T59" fmla="*/ 27722513 h 234"/>
              <a:gd name="T60" fmla="*/ 400703881 w 747"/>
              <a:gd name="T61" fmla="*/ 52924075 h 234"/>
              <a:gd name="T62" fmla="*/ 272176760 w 747"/>
              <a:gd name="T63" fmla="*/ 85685313 h 234"/>
              <a:gd name="T64" fmla="*/ 166330242 w 747"/>
              <a:gd name="T65" fmla="*/ 126007813 h 234"/>
              <a:gd name="T66" fmla="*/ 88204638 w 747"/>
              <a:gd name="T67" fmla="*/ 171370625 h 234"/>
              <a:gd name="T68" fmla="*/ 30241862 w 747"/>
              <a:gd name="T69" fmla="*/ 216733438 h 234"/>
              <a:gd name="T70" fmla="*/ 2519361 w 747"/>
              <a:gd name="T71" fmla="*/ 267136563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Freeform 8"/>
          <p:cNvSpPr>
            <a:spLocks/>
          </p:cNvSpPr>
          <p:nvPr/>
        </p:nvSpPr>
        <p:spPr bwMode="auto">
          <a:xfrm>
            <a:off x="2628611" y="3628023"/>
            <a:ext cx="1055687" cy="371475"/>
          </a:xfrm>
          <a:custGeom>
            <a:avLst/>
            <a:gdLst>
              <a:gd name="T0" fmla="*/ 1668342647 w 665"/>
              <a:gd name="T1" fmla="*/ 267136563 h 234"/>
              <a:gd name="T2" fmla="*/ 1645660458 w 665"/>
              <a:gd name="T3" fmla="*/ 216733438 h 234"/>
              <a:gd name="T4" fmla="*/ 1595257357 w 665"/>
              <a:gd name="T5" fmla="*/ 171370625 h 234"/>
              <a:gd name="T6" fmla="*/ 1522173654 w 665"/>
              <a:gd name="T7" fmla="*/ 126007813 h 234"/>
              <a:gd name="T8" fmla="*/ 1428927123 w 665"/>
              <a:gd name="T9" fmla="*/ 85685313 h 234"/>
              <a:gd name="T10" fmla="*/ 1315520939 w 665"/>
              <a:gd name="T11" fmla="*/ 52924075 h 234"/>
              <a:gd name="T12" fmla="*/ 1189513187 w 665"/>
              <a:gd name="T13" fmla="*/ 27722513 h 234"/>
              <a:gd name="T14" fmla="*/ 1053424814 w 665"/>
              <a:gd name="T15" fmla="*/ 12601575 h 234"/>
              <a:gd name="T16" fmla="*/ 909775182 w 665"/>
              <a:gd name="T17" fmla="*/ 2520950 h 234"/>
              <a:gd name="T18" fmla="*/ 761086827 w 665"/>
              <a:gd name="T19" fmla="*/ 2520950 h 234"/>
              <a:gd name="T20" fmla="*/ 622477505 w 665"/>
              <a:gd name="T21" fmla="*/ 12601575 h 234"/>
              <a:gd name="T22" fmla="*/ 481348822 w 665"/>
              <a:gd name="T23" fmla="*/ 27722513 h 234"/>
              <a:gd name="T24" fmla="*/ 355341069 w 665"/>
              <a:gd name="T25" fmla="*/ 52924075 h 234"/>
              <a:gd name="T26" fmla="*/ 241934885 w 665"/>
              <a:gd name="T27" fmla="*/ 85685313 h 234"/>
              <a:gd name="T28" fmla="*/ 151209303 w 665"/>
              <a:gd name="T29" fmla="*/ 126007813 h 234"/>
              <a:gd name="T30" fmla="*/ 78124013 w 665"/>
              <a:gd name="T31" fmla="*/ 171370625 h 234"/>
              <a:gd name="T32" fmla="*/ 25201551 w 665"/>
              <a:gd name="T33" fmla="*/ 216733438 h 234"/>
              <a:gd name="T34" fmla="*/ 2519361 w 665"/>
              <a:gd name="T35" fmla="*/ 267136563 h 234"/>
              <a:gd name="T36" fmla="*/ 2519361 w 665"/>
              <a:gd name="T37" fmla="*/ 320060638 h 234"/>
              <a:gd name="T38" fmla="*/ 25201551 w 665"/>
              <a:gd name="T39" fmla="*/ 370463763 h 234"/>
              <a:gd name="T40" fmla="*/ 78124013 w 665"/>
              <a:gd name="T41" fmla="*/ 418345938 h 234"/>
              <a:gd name="T42" fmla="*/ 151209303 w 665"/>
              <a:gd name="T43" fmla="*/ 461189388 h 234"/>
              <a:gd name="T44" fmla="*/ 241934885 w 665"/>
              <a:gd name="T45" fmla="*/ 501511888 h 234"/>
              <a:gd name="T46" fmla="*/ 355341069 w 665"/>
              <a:gd name="T47" fmla="*/ 534273125 h 234"/>
              <a:gd name="T48" fmla="*/ 481348822 w 665"/>
              <a:gd name="T49" fmla="*/ 559474688 h 234"/>
              <a:gd name="T50" fmla="*/ 622477505 w 665"/>
              <a:gd name="T51" fmla="*/ 577116575 h 234"/>
              <a:gd name="T52" fmla="*/ 761086827 w 665"/>
              <a:gd name="T53" fmla="*/ 584676250 h 234"/>
              <a:gd name="T54" fmla="*/ 909775182 w 665"/>
              <a:gd name="T55" fmla="*/ 584676250 h 234"/>
              <a:gd name="T56" fmla="*/ 1053424814 w 665"/>
              <a:gd name="T57" fmla="*/ 577116575 h 234"/>
              <a:gd name="T58" fmla="*/ 1189513187 w 665"/>
              <a:gd name="T59" fmla="*/ 559474688 h 234"/>
              <a:gd name="T60" fmla="*/ 1315520939 w 665"/>
              <a:gd name="T61" fmla="*/ 534273125 h 234"/>
              <a:gd name="T62" fmla="*/ 1428927123 w 665"/>
              <a:gd name="T63" fmla="*/ 501511888 h 234"/>
              <a:gd name="T64" fmla="*/ 1522173654 w 665"/>
              <a:gd name="T65" fmla="*/ 461189388 h 234"/>
              <a:gd name="T66" fmla="*/ 1595257357 w 665"/>
              <a:gd name="T67" fmla="*/ 418345938 h 234"/>
              <a:gd name="T68" fmla="*/ 1645660458 w 665"/>
              <a:gd name="T69" fmla="*/ 370463763 h 234"/>
              <a:gd name="T70" fmla="*/ 1668342647 w 665"/>
              <a:gd name="T71" fmla="*/ 320060638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Freeform 9"/>
          <p:cNvSpPr>
            <a:spLocks/>
          </p:cNvSpPr>
          <p:nvPr/>
        </p:nvSpPr>
        <p:spPr bwMode="auto">
          <a:xfrm>
            <a:off x="3597779" y="3347037"/>
            <a:ext cx="1057275" cy="369887"/>
          </a:xfrm>
          <a:custGeom>
            <a:avLst/>
            <a:gdLst>
              <a:gd name="T0" fmla="*/ 1670864388 w 666"/>
              <a:gd name="T1" fmla="*/ 267136201 h 233"/>
              <a:gd name="T2" fmla="*/ 1643141875 w 666"/>
              <a:gd name="T3" fmla="*/ 216733145 h 233"/>
              <a:gd name="T4" fmla="*/ 1595259700 w 666"/>
              <a:gd name="T5" fmla="*/ 166330088 h 233"/>
              <a:gd name="T6" fmla="*/ 1524695325 w 666"/>
              <a:gd name="T7" fmla="*/ 123486696 h 233"/>
              <a:gd name="T8" fmla="*/ 1431448750 w 666"/>
              <a:gd name="T9" fmla="*/ 85685197 h 233"/>
              <a:gd name="T10" fmla="*/ 1318042513 w 666"/>
              <a:gd name="T11" fmla="*/ 52922416 h 233"/>
              <a:gd name="T12" fmla="*/ 1189513750 w 666"/>
              <a:gd name="T13" fmla="*/ 25201528 h 233"/>
              <a:gd name="T14" fmla="*/ 1055946263 w 666"/>
              <a:gd name="T15" fmla="*/ 7559665 h 233"/>
              <a:gd name="T16" fmla="*/ 912296563 w 666"/>
              <a:gd name="T17" fmla="*/ 0 h 233"/>
              <a:gd name="T18" fmla="*/ 766127500 w 666"/>
              <a:gd name="T19" fmla="*/ 0 h 233"/>
              <a:gd name="T20" fmla="*/ 622479388 w 666"/>
              <a:gd name="T21" fmla="*/ 7559665 h 233"/>
              <a:gd name="T22" fmla="*/ 483870000 w 666"/>
              <a:gd name="T23" fmla="*/ 25201528 h 233"/>
              <a:gd name="T24" fmla="*/ 355342825 w 666"/>
              <a:gd name="T25" fmla="*/ 52922416 h 233"/>
              <a:gd name="T26" fmla="*/ 246975313 w 666"/>
              <a:gd name="T27" fmla="*/ 85685197 h 233"/>
              <a:gd name="T28" fmla="*/ 151209375 w 666"/>
              <a:gd name="T29" fmla="*/ 123486696 h 233"/>
              <a:gd name="T30" fmla="*/ 78125638 w 666"/>
              <a:gd name="T31" fmla="*/ 166330088 h 233"/>
              <a:gd name="T32" fmla="*/ 30241875 w 666"/>
              <a:gd name="T33" fmla="*/ 216733145 h 233"/>
              <a:gd name="T34" fmla="*/ 2520950 w 666"/>
              <a:gd name="T35" fmla="*/ 267136201 h 233"/>
              <a:gd name="T36" fmla="*/ 2520950 w 666"/>
              <a:gd name="T37" fmla="*/ 317539258 h 233"/>
              <a:gd name="T38" fmla="*/ 30241875 w 666"/>
              <a:gd name="T39" fmla="*/ 367942315 h 233"/>
              <a:gd name="T40" fmla="*/ 78125638 w 666"/>
              <a:gd name="T41" fmla="*/ 415824425 h 233"/>
              <a:gd name="T42" fmla="*/ 151209375 w 666"/>
              <a:gd name="T43" fmla="*/ 458667817 h 233"/>
              <a:gd name="T44" fmla="*/ 246975313 w 666"/>
              <a:gd name="T45" fmla="*/ 498990263 h 233"/>
              <a:gd name="T46" fmla="*/ 355342825 w 666"/>
              <a:gd name="T47" fmla="*/ 531751456 h 233"/>
              <a:gd name="T48" fmla="*/ 483870000 w 666"/>
              <a:gd name="T49" fmla="*/ 556952985 h 233"/>
              <a:gd name="T50" fmla="*/ 622479388 w 666"/>
              <a:gd name="T51" fmla="*/ 574594848 h 233"/>
              <a:gd name="T52" fmla="*/ 766127500 w 666"/>
              <a:gd name="T53" fmla="*/ 584675460 h 233"/>
              <a:gd name="T54" fmla="*/ 912296563 w 666"/>
              <a:gd name="T55" fmla="*/ 584675460 h 233"/>
              <a:gd name="T56" fmla="*/ 1055946263 w 666"/>
              <a:gd name="T57" fmla="*/ 574594848 h 233"/>
              <a:gd name="T58" fmla="*/ 1189513750 w 666"/>
              <a:gd name="T59" fmla="*/ 556952985 h 233"/>
              <a:gd name="T60" fmla="*/ 1318042513 w 666"/>
              <a:gd name="T61" fmla="*/ 531751456 h 233"/>
              <a:gd name="T62" fmla="*/ 1431448750 w 666"/>
              <a:gd name="T63" fmla="*/ 498990263 h 233"/>
              <a:gd name="T64" fmla="*/ 1524695325 w 666"/>
              <a:gd name="T65" fmla="*/ 458667817 h 233"/>
              <a:gd name="T66" fmla="*/ 1595259700 w 666"/>
              <a:gd name="T67" fmla="*/ 415824425 h 233"/>
              <a:gd name="T68" fmla="*/ 1643141875 w 666"/>
              <a:gd name="T69" fmla="*/ 367942315 h 233"/>
              <a:gd name="T70" fmla="*/ 1670864388 w 666"/>
              <a:gd name="T71" fmla="*/ 317539258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Freeform 11"/>
          <p:cNvSpPr>
            <a:spLocks/>
          </p:cNvSpPr>
          <p:nvPr/>
        </p:nvSpPr>
        <p:spPr bwMode="auto">
          <a:xfrm>
            <a:off x="5707566" y="3139074"/>
            <a:ext cx="1055688" cy="371475"/>
          </a:xfrm>
          <a:custGeom>
            <a:avLst/>
            <a:gdLst>
              <a:gd name="T0" fmla="*/ 2520951 w 665"/>
              <a:gd name="T1" fmla="*/ 320060638 h 234"/>
              <a:gd name="T2" fmla="*/ 30241889 w 665"/>
              <a:gd name="T3" fmla="*/ 370463763 h 234"/>
              <a:gd name="T4" fmla="*/ 78125675 w 665"/>
              <a:gd name="T5" fmla="*/ 418345938 h 234"/>
              <a:gd name="T6" fmla="*/ 151209447 w 665"/>
              <a:gd name="T7" fmla="*/ 461189388 h 234"/>
              <a:gd name="T8" fmla="*/ 241935115 w 665"/>
              <a:gd name="T9" fmla="*/ 501511888 h 234"/>
              <a:gd name="T10" fmla="*/ 355342993 w 665"/>
              <a:gd name="T11" fmla="*/ 534273125 h 234"/>
              <a:gd name="T12" fmla="*/ 483870229 w 665"/>
              <a:gd name="T13" fmla="*/ 559474688 h 234"/>
              <a:gd name="T14" fmla="*/ 617439367 w 665"/>
              <a:gd name="T15" fmla="*/ 577116575 h 234"/>
              <a:gd name="T16" fmla="*/ 761087548 w 665"/>
              <a:gd name="T17" fmla="*/ 584676250 h 234"/>
              <a:gd name="T18" fmla="*/ 909777631 w 665"/>
              <a:gd name="T19" fmla="*/ 584676250 h 234"/>
              <a:gd name="T20" fmla="*/ 1053425811 w 665"/>
              <a:gd name="T21" fmla="*/ 577116575 h 234"/>
              <a:gd name="T22" fmla="*/ 1189514313 w 665"/>
              <a:gd name="T23" fmla="*/ 559474688 h 234"/>
              <a:gd name="T24" fmla="*/ 1318043137 w 665"/>
              <a:gd name="T25" fmla="*/ 534273125 h 234"/>
              <a:gd name="T26" fmla="*/ 1428930064 w 665"/>
              <a:gd name="T27" fmla="*/ 501511888 h 234"/>
              <a:gd name="T28" fmla="*/ 1522175096 w 665"/>
              <a:gd name="T29" fmla="*/ 461189388 h 234"/>
              <a:gd name="T30" fmla="*/ 1595260456 w 665"/>
              <a:gd name="T31" fmla="*/ 418345938 h 234"/>
              <a:gd name="T32" fmla="*/ 1645663604 w 665"/>
              <a:gd name="T33" fmla="*/ 370463763 h 234"/>
              <a:gd name="T34" fmla="*/ 1673384543 w 665"/>
              <a:gd name="T35" fmla="*/ 320060638 h 234"/>
              <a:gd name="T36" fmla="*/ 1673384543 w 665"/>
              <a:gd name="T37" fmla="*/ 267136563 h 234"/>
              <a:gd name="T38" fmla="*/ 1645663604 w 665"/>
              <a:gd name="T39" fmla="*/ 219254388 h 234"/>
              <a:gd name="T40" fmla="*/ 1595260456 w 665"/>
              <a:gd name="T41" fmla="*/ 171370625 h 234"/>
              <a:gd name="T42" fmla="*/ 1522175096 w 665"/>
              <a:gd name="T43" fmla="*/ 126007813 h 234"/>
              <a:gd name="T44" fmla="*/ 1428930064 w 665"/>
              <a:gd name="T45" fmla="*/ 85685313 h 234"/>
              <a:gd name="T46" fmla="*/ 1318043137 w 665"/>
              <a:gd name="T47" fmla="*/ 52924075 h 234"/>
              <a:gd name="T48" fmla="*/ 1189514313 w 665"/>
              <a:gd name="T49" fmla="*/ 30241875 h 234"/>
              <a:gd name="T50" fmla="*/ 1053425811 w 665"/>
              <a:gd name="T51" fmla="*/ 12601575 h 234"/>
              <a:gd name="T52" fmla="*/ 909777631 w 665"/>
              <a:gd name="T53" fmla="*/ 2520950 h 234"/>
              <a:gd name="T54" fmla="*/ 761087548 w 665"/>
              <a:gd name="T55" fmla="*/ 2520950 h 234"/>
              <a:gd name="T56" fmla="*/ 617439367 w 665"/>
              <a:gd name="T57" fmla="*/ 12601575 h 234"/>
              <a:gd name="T58" fmla="*/ 483870229 w 665"/>
              <a:gd name="T59" fmla="*/ 30241875 h 234"/>
              <a:gd name="T60" fmla="*/ 355342993 w 665"/>
              <a:gd name="T61" fmla="*/ 55443438 h 234"/>
              <a:gd name="T62" fmla="*/ 241935115 w 665"/>
              <a:gd name="T63" fmla="*/ 88206263 h 234"/>
              <a:gd name="T64" fmla="*/ 151209447 w 665"/>
              <a:gd name="T65" fmla="*/ 126007813 h 234"/>
              <a:gd name="T66" fmla="*/ 78125675 w 665"/>
              <a:gd name="T67" fmla="*/ 171370625 h 234"/>
              <a:gd name="T68" fmla="*/ 30241889 w 665"/>
              <a:gd name="T69" fmla="*/ 219254388 h 234"/>
              <a:gd name="T70" fmla="*/ 2520951 w 665"/>
              <a:gd name="T71" fmla="*/ 269657513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Freeform 12"/>
          <p:cNvSpPr>
            <a:spLocks/>
          </p:cNvSpPr>
          <p:nvPr/>
        </p:nvSpPr>
        <p:spPr bwMode="auto">
          <a:xfrm>
            <a:off x="4588379" y="3616912"/>
            <a:ext cx="1055687" cy="371475"/>
          </a:xfrm>
          <a:custGeom>
            <a:avLst/>
            <a:gdLst>
              <a:gd name="T0" fmla="*/ 2519361 w 665"/>
              <a:gd name="T1" fmla="*/ 320060638 h 234"/>
              <a:gd name="T2" fmla="*/ 25201551 w 665"/>
              <a:gd name="T3" fmla="*/ 370463763 h 234"/>
              <a:gd name="T4" fmla="*/ 78124013 w 665"/>
              <a:gd name="T5" fmla="*/ 418345938 h 234"/>
              <a:gd name="T6" fmla="*/ 148688355 w 665"/>
              <a:gd name="T7" fmla="*/ 461189388 h 234"/>
              <a:gd name="T8" fmla="*/ 241934885 w 665"/>
              <a:gd name="T9" fmla="*/ 501511888 h 234"/>
              <a:gd name="T10" fmla="*/ 355341069 w 665"/>
              <a:gd name="T11" fmla="*/ 534273125 h 234"/>
              <a:gd name="T12" fmla="*/ 481348822 w 665"/>
              <a:gd name="T13" fmla="*/ 559474688 h 234"/>
              <a:gd name="T14" fmla="*/ 617437195 w 665"/>
              <a:gd name="T15" fmla="*/ 577116575 h 234"/>
              <a:gd name="T16" fmla="*/ 761086827 w 665"/>
              <a:gd name="T17" fmla="*/ 584676250 h 234"/>
              <a:gd name="T18" fmla="*/ 909775182 w 665"/>
              <a:gd name="T19" fmla="*/ 584676250 h 234"/>
              <a:gd name="T20" fmla="*/ 1053424814 w 665"/>
              <a:gd name="T21" fmla="*/ 577116575 h 234"/>
              <a:gd name="T22" fmla="*/ 1189513187 w 665"/>
              <a:gd name="T23" fmla="*/ 559474688 h 234"/>
              <a:gd name="T24" fmla="*/ 1315520939 w 665"/>
              <a:gd name="T25" fmla="*/ 534273125 h 234"/>
              <a:gd name="T26" fmla="*/ 1423886813 w 665"/>
              <a:gd name="T27" fmla="*/ 501511888 h 234"/>
              <a:gd name="T28" fmla="*/ 1519652705 w 665"/>
              <a:gd name="T29" fmla="*/ 461189388 h 234"/>
              <a:gd name="T30" fmla="*/ 1592737996 w 665"/>
              <a:gd name="T31" fmla="*/ 418345938 h 234"/>
              <a:gd name="T32" fmla="*/ 1645660458 w 665"/>
              <a:gd name="T33" fmla="*/ 370463763 h 234"/>
              <a:gd name="T34" fmla="*/ 1668342647 w 665"/>
              <a:gd name="T35" fmla="*/ 320060638 h 234"/>
              <a:gd name="T36" fmla="*/ 1668342647 w 665"/>
              <a:gd name="T37" fmla="*/ 267136563 h 234"/>
              <a:gd name="T38" fmla="*/ 1645660458 w 665"/>
              <a:gd name="T39" fmla="*/ 216733438 h 234"/>
              <a:gd name="T40" fmla="*/ 1592737996 w 665"/>
              <a:gd name="T41" fmla="*/ 171370625 h 234"/>
              <a:gd name="T42" fmla="*/ 1519652705 w 665"/>
              <a:gd name="T43" fmla="*/ 126007813 h 234"/>
              <a:gd name="T44" fmla="*/ 1423886813 w 665"/>
              <a:gd name="T45" fmla="*/ 85685313 h 234"/>
              <a:gd name="T46" fmla="*/ 1315520939 w 665"/>
              <a:gd name="T47" fmla="*/ 52924075 h 234"/>
              <a:gd name="T48" fmla="*/ 1189513187 w 665"/>
              <a:gd name="T49" fmla="*/ 27722513 h 234"/>
              <a:gd name="T50" fmla="*/ 1048384503 w 665"/>
              <a:gd name="T51" fmla="*/ 12601575 h 234"/>
              <a:gd name="T52" fmla="*/ 909775182 w 665"/>
              <a:gd name="T53" fmla="*/ 2520950 h 234"/>
              <a:gd name="T54" fmla="*/ 761086827 w 665"/>
              <a:gd name="T55" fmla="*/ 2520950 h 234"/>
              <a:gd name="T56" fmla="*/ 617437195 w 665"/>
              <a:gd name="T57" fmla="*/ 12601575 h 234"/>
              <a:gd name="T58" fmla="*/ 481348822 w 665"/>
              <a:gd name="T59" fmla="*/ 30241875 h 234"/>
              <a:gd name="T60" fmla="*/ 355341069 w 665"/>
              <a:gd name="T61" fmla="*/ 52924075 h 234"/>
              <a:gd name="T62" fmla="*/ 241934885 w 665"/>
              <a:gd name="T63" fmla="*/ 88206263 h 234"/>
              <a:gd name="T64" fmla="*/ 148688355 w 665"/>
              <a:gd name="T65" fmla="*/ 126007813 h 234"/>
              <a:gd name="T66" fmla="*/ 78124013 w 665"/>
              <a:gd name="T67" fmla="*/ 171370625 h 234"/>
              <a:gd name="T68" fmla="*/ 25201551 w 665"/>
              <a:gd name="T69" fmla="*/ 216733438 h 234"/>
              <a:gd name="T70" fmla="*/ 2519361 w 665"/>
              <a:gd name="T71" fmla="*/ 269657513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Freeform 13"/>
          <p:cNvSpPr>
            <a:spLocks/>
          </p:cNvSpPr>
          <p:nvPr/>
        </p:nvSpPr>
        <p:spPr bwMode="auto">
          <a:xfrm>
            <a:off x="5655179" y="4074112"/>
            <a:ext cx="1176337" cy="609600"/>
          </a:xfrm>
          <a:custGeom>
            <a:avLst/>
            <a:gdLst>
              <a:gd name="T0" fmla="*/ 0 w 741"/>
              <a:gd name="T1" fmla="*/ 481350638 h 384"/>
              <a:gd name="T2" fmla="*/ 919855847 w 741"/>
              <a:gd name="T3" fmla="*/ 0 h 384"/>
              <a:gd name="T4" fmla="*/ 1864914832 w 741"/>
              <a:gd name="T5" fmla="*/ 498990938 h 384"/>
              <a:gd name="T6" fmla="*/ 919855847 w 741"/>
              <a:gd name="T7" fmla="*/ 965220638 h 384"/>
              <a:gd name="T8" fmla="*/ 0 w 741"/>
              <a:gd name="T9" fmla="*/ 481350638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1" h="384">
                <a:moveTo>
                  <a:pt x="0" y="191"/>
                </a:moveTo>
                <a:lnTo>
                  <a:pt x="365" y="0"/>
                </a:lnTo>
                <a:lnTo>
                  <a:pt x="740" y="198"/>
                </a:lnTo>
                <a:lnTo>
                  <a:pt x="365" y="383"/>
                </a:lnTo>
                <a:lnTo>
                  <a:pt x="0" y="19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Freeform 14"/>
          <p:cNvSpPr>
            <a:spLocks/>
          </p:cNvSpPr>
          <p:nvPr/>
        </p:nvSpPr>
        <p:spPr bwMode="auto">
          <a:xfrm>
            <a:off x="3597779" y="4215399"/>
            <a:ext cx="1249362" cy="331788"/>
          </a:xfrm>
          <a:custGeom>
            <a:avLst/>
            <a:gdLst>
              <a:gd name="T0" fmla="*/ 1980842020 w 787"/>
              <a:gd name="T1" fmla="*/ 524193290 h 209"/>
              <a:gd name="T2" fmla="*/ 1980842020 w 787"/>
              <a:gd name="T3" fmla="*/ 0 h 209"/>
              <a:gd name="T4" fmla="*/ 0 w 787"/>
              <a:gd name="T5" fmla="*/ 0 h 209"/>
              <a:gd name="T6" fmla="*/ 0 w 787"/>
              <a:gd name="T7" fmla="*/ 524193290 h 209"/>
              <a:gd name="T8" fmla="*/ 1980842020 w 787"/>
              <a:gd name="T9" fmla="*/ 524193290 h 2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7" h="209">
                <a:moveTo>
                  <a:pt x="786" y="208"/>
                </a:moveTo>
                <a:lnTo>
                  <a:pt x="786" y="0"/>
                </a:lnTo>
                <a:lnTo>
                  <a:pt x="0" y="0"/>
                </a:lnTo>
                <a:lnTo>
                  <a:pt x="0" y="208"/>
                </a:lnTo>
                <a:lnTo>
                  <a:pt x="786" y="20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Freeform 15"/>
          <p:cNvSpPr>
            <a:spLocks/>
          </p:cNvSpPr>
          <p:nvPr/>
        </p:nvSpPr>
        <p:spPr bwMode="auto">
          <a:xfrm>
            <a:off x="7815766" y="3356562"/>
            <a:ext cx="1058863" cy="371475"/>
          </a:xfrm>
          <a:custGeom>
            <a:avLst/>
            <a:gdLst>
              <a:gd name="T0" fmla="*/ 1673384540 w 667"/>
              <a:gd name="T1" fmla="*/ 269657513 h 234"/>
              <a:gd name="T2" fmla="*/ 1650703917 w 667"/>
              <a:gd name="T3" fmla="*/ 216733438 h 234"/>
              <a:gd name="T4" fmla="*/ 1597779817 w 667"/>
              <a:gd name="T5" fmla="*/ 168851263 h 234"/>
              <a:gd name="T6" fmla="*/ 1527215409 w 667"/>
              <a:gd name="T7" fmla="*/ 126007813 h 234"/>
              <a:gd name="T8" fmla="*/ 1431449426 w 667"/>
              <a:gd name="T9" fmla="*/ 88206263 h 234"/>
              <a:gd name="T10" fmla="*/ 1320562499 w 667"/>
              <a:gd name="T11" fmla="*/ 52924075 h 234"/>
              <a:gd name="T12" fmla="*/ 1194554627 w 667"/>
              <a:gd name="T13" fmla="*/ 27722513 h 234"/>
              <a:gd name="T14" fmla="*/ 1055946761 w 667"/>
              <a:gd name="T15" fmla="*/ 10080625 h 234"/>
              <a:gd name="T16" fmla="*/ 912296993 w 667"/>
              <a:gd name="T17" fmla="*/ 2520950 h 234"/>
              <a:gd name="T18" fmla="*/ 766127862 w 667"/>
              <a:gd name="T19" fmla="*/ 2520950 h 234"/>
              <a:gd name="T20" fmla="*/ 622479681 w 667"/>
              <a:gd name="T21" fmla="*/ 10080625 h 234"/>
              <a:gd name="T22" fmla="*/ 483870228 w 667"/>
              <a:gd name="T23" fmla="*/ 27722513 h 234"/>
              <a:gd name="T24" fmla="*/ 360383308 w 667"/>
              <a:gd name="T25" fmla="*/ 52924075 h 234"/>
              <a:gd name="T26" fmla="*/ 246975429 w 667"/>
              <a:gd name="T27" fmla="*/ 88206263 h 234"/>
              <a:gd name="T28" fmla="*/ 151209446 w 667"/>
              <a:gd name="T29" fmla="*/ 126007813 h 234"/>
              <a:gd name="T30" fmla="*/ 78125674 w 667"/>
              <a:gd name="T31" fmla="*/ 168851263 h 234"/>
              <a:gd name="T32" fmla="*/ 30241889 w 667"/>
              <a:gd name="T33" fmla="*/ 216733438 h 234"/>
              <a:gd name="T34" fmla="*/ 5040315 w 667"/>
              <a:gd name="T35" fmla="*/ 269657513 h 234"/>
              <a:gd name="T36" fmla="*/ 5040315 w 667"/>
              <a:gd name="T37" fmla="*/ 320060638 h 234"/>
              <a:gd name="T38" fmla="*/ 30241889 w 667"/>
              <a:gd name="T39" fmla="*/ 370463763 h 234"/>
              <a:gd name="T40" fmla="*/ 78125674 w 667"/>
              <a:gd name="T41" fmla="*/ 418345938 h 234"/>
              <a:gd name="T42" fmla="*/ 151209446 w 667"/>
              <a:gd name="T43" fmla="*/ 461189388 h 234"/>
              <a:gd name="T44" fmla="*/ 246975429 w 667"/>
              <a:gd name="T45" fmla="*/ 501511888 h 234"/>
              <a:gd name="T46" fmla="*/ 360383308 w 667"/>
              <a:gd name="T47" fmla="*/ 534273125 h 234"/>
              <a:gd name="T48" fmla="*/ 483870228 w 667"/>
              <a:gd name="T49" fmla="*/ 559474688 h 234"/>
              <a:gd name="T50" fmla="*/ 622479681 w 667"/>
              <a:gd name="T51" fmla="*/ 577116575 h 234"/>
              <a:gd name="T52" fmla="*/ 766127862 w 667"/>
              <a:gd name="T53" fmla="*/ 584676250 h 234"/>
              <a:gd name="T54" fmla="*/ 912296993 w 667"/>
              <a:gd name="T55" fmla="*/ 584676250 h 234"/>
              <a:gd name="T56" fmla="*/ 1055946761 w 667"/>
              <a:gd name="T57" fmla="*/ 577116575 h 234"/>
              <a:gd name="T58" fmla="*/ 1194554627 w 667"/>
              <a:gd name="T59" fmla="*/ 559474688 h 234"/>
              <a:gd name="T60" fmla="*/ 1320562499 w 667"/>
              <a:gd name="T61" fmla="*/ 534273125 h 234"/>
              <a:gd name="T62" fmla="*/ 1431449426 w 667"/>
              <a:gd name="T63" fmla="*/ 501511888 h 234"/>
              <a:gd name="T64" fmla="*/ 1527215409 w 667"/>
              <a:gd name="T65" fmla="*/ 461189388 h 234"/>
              <a:gd name="T66" fmla="*/ 1597779817 w 667"/>
              <a:gd name="T67" fmla="*/ 418345938 h 234"/>
              <a:gd name="T68" fmla="*/ 1650703917 w 667"/>
              <a:gd name="T69" fmla="*/ 370463763 h 234"/>
              <a:gd name="T70" fmla="*/ 1673384540 w 667"/>
              <a:gd name="T71" fmla="*/ 320060638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Rectangle 16"/>
          <p:cNvSpPr>
            <a:spLocks noChangeArrowheads="1"/>
          </p:cNvSpPr>
          <p:nvPr/>
        </p:nvSpPr>
        <p:spPr bwMode="auto">
          <a:xfrm>
            <a:off x="4901116" y="3612149"/>
            <a:ext cx="44403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err="1">
                <a:solidFill>
                  <a:srgbClr val="000000"/>
                </a:solidFill>
                <a:latin typeface="Arial" panose="020B0604020202020204" pitchFamily="34" charset="0"/>
              </a:rPr>
              <a:t>sal</a:t>
            </a:r>
            <a:endParaRPr lang="en-US" altLang="en-US" sz="1600">
              <a:solidFill>
                <a:srgbClr val="000000"/>
              </a:solidFill>
              <a:latin typeface="Arial" panose="020B0604020202020204" pitchFamily="34" charset="0"/>
            </a:endParaRPr>
          </a:p>
        </p:txBody>
      </p:sp>
      <p:sp>
        <p:nvSpPr>
          <p:cNvPr id="18" name="Freeform 17"/>
          <p:cNvSpPr>
            <a:spLocks/>
          </p:cNvSpPr>
          <p:nvPr/>
        </p:nvSpPr>
        <p:spPr bwMode="auto">
          <a:xfrm>
            <a:off x="7815766" y="4224924"/>
            <a:ext cx="1474788" cy="361950"/>
          </a:xfrm>
          <a:custGeom>
            <a:avLst/>
            <a:gdLst>
              <a:gd name="T0" fmla="*/ 2147483646 w 929"/>
              <a:gd name="T1" fmla="*/ 572076263 h 228"/>
              <a:gd name="T2" fmla="*/ 2147483646 w 929"/>
              <a:gd name="T3" fmla="*/ 0 h 228"/>
              <a:gd name="T4" fmla="*/ 0 w 929"/>
              <a:gd name="T5" fmla="*/ 0 h 228"/>
              <a:gd name="T6" fmla="*/ 0 w 929"/>
              <a:gd name="T7" fmla="*/ 572076263 h 228"/>
              <a:gd name="T8" fmla="*/ 2147483646 w 929"/>
              <a:gd name="T9" fmla="*/ 572076263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9" h="228">
                <a:moveTo>
                  <a:pt x="928" y="227"/>
                </a:moveTo>
                <a:lnTo>
                  <a:pt x="928" y="0"/>
                </a:lnTo>
                <a:lnTo>
                  <a:pt x="0" y="0"/>
                </a:lnTo>
                <a:lnTo>
                  <a:pt x="0" y="227"/>
                </a:lnTo>
                <a:lnTo>
                  <a:pt x="928" y="22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Freeform 18"/>
          <p:cNvSpPr>
            <a:spLocks/>
          </p:cNvSpPr>
          <p:nvPr/>
        </p:nvSpPr>
        <p:spPr bwMode="auto">
          <a:xfrm>
            <a:off x="5655179" y="4886912"/>
            <a:ext cx="1404937" cy="609600"/>
          </a:xfrm>
          <a:custGeom>
            <a:avLst/>
            <a:gdLst>
              <a:gd name="T0" fmla="*/ 0 w 885"/>
              <a:gd name="T1" fmla="*/ 483870000 h 384"/>
              <a:gd name="T2" fmla="*/ 1098787734 w 885"/>
              <a:gd name="T3" fmla="*/ 0 h 384"/>
              <a:gd name="T4" fmla="*/ 2147483646 w 885"/>
              <a:gd name="T5" fmla="*/ 498990938 h 384"/>
              <a:gd name="T6" fmla="*/ 1098787734 w 885"/>
              <a:gd name="T7" fmla="*/ 965220638 h 384"/>
              <a:gd name="T8" fmla="*/ 0 w 885"/>
              <a:gd name="T9" fmla="*/ 48387000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5" h="384">
                <a:moveTo>
                  <a:pt x="0" y="192"/>
                </a:moveTo>
                <a:lnTo>
                  <a:pt x="436" y="0"/>
                </a:lnTo>
                <a:lnTo>
                  <a:pt x="884" y="198"/>
                </a:lnTo>
                <a:lnTo>
                  <a:pt x="436" y="383"/>
                </a:lnTo>
                <a:lnTo>
                  <a:pt x="0" y="19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Rectangle 19"/>
          <p:cNvSpPr>
            <a:spLocks noChangeArrowheads="1"/>
          </p:cNvSpPr>
          <p:nvPr/>
        </p:nvSpPr>
        <p:spPr bwMode="auto">
          <a:xfrm>
            <a:off x="3831141" y="3318462"/>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name</a:t>
            </a:r>
          </a:p>
        </p:txBody>
      </p:sp>
      <p:sp>
        <p:nvSpPr>
          <p:cNvPr id="21" name="Rectangle 20"/>
          <p:cNvSpPr>
            <a:spLocks noChangeArrowheads="1"/>
          </p:cNvSpPr>
          <p:nvPr/>
        </p:nvSpPr>
        <p:spPr bwMode="auto">
          <a:xfrm>
            <a:off x="8012616" y="3327987"/>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dname</a:t>
            </a:r>
          </a:p>
        </p:txBody>
      </p:sp>
      <p:sp>
        <p:nvSpPr>
          <p:cNvPr id="22" name="Rectangle 21"/>
          <p:cNvSpPr>
            <a:spLocks noChangeArrowheads="1"/>
          </p:cNvSpPr>
          <p:nvPr/>
        </p:nvSpPr>
        <p:spPr bwMode="auto">
          <a:xfrm>
            <a:off x="9028616" y="3610562"/>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budget</a:t>
            </a:r>
          </a:p>
        </p:txBody>
      </p:sp>
      <p:sp>
        <p:nvSpPr>
          <p:cNvPr id="23" name="Rectangle 22"/>
          <p:cNvSpPr>
            <a:spLocks noChangeArrowheads="1"/>
          </p:cNvSpPr>
          <p:nvPr/>
        </p:nvSpPr>
        <p:spPr bwMode="auto">
          <a:xfrm>
            <a:off x="7153779" y="3610562"/>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did</a:t>
            </a:r>
          </a:p>
        </p:txBody>
      </p:sp>
      <p:sp>
        <p:nvSpPr>
          <p:cNvPr id="24" name="Rectangle 23"/>
          <p:cNvSpPr>
            <a:spLocks noChangeArrowheads="1"/>
          </p:cNvSpPr>
          <p:nvPr/>
        </p:nvSpPr>
        <p:spPr bwMode="auto">
          <a:xfrm>
            <a:off x="5953629" y="3132724"/>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since</a:t>
            </a:r>
          </a:p>
        </p:txBody>
      </p:sp>
      <p:sp>
        <p:nvSpPr>
          <p:cNvPr id="25" name="Rectangle 24"/>
          <p:cNvSpPr>
            <a:spLocks noChangeArrowheads="1"/>
          </p:cNvSpPr>
          <p:nvPr/>
        </p:nvSpPr>
        <p:spPr bwMode="auto">
          <a:xfrm>
            <a:off x="3831141" y="3318462"/>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name</a:t>
            </a:r>
          </a:p>
        </p:txBody>
      </p:sp>
      <p:sp>
        <p:nvSpPr>
          <p:cNvPr id="26" name="Rectangle 25"/>
          <p:cNvSpPr>
            <a:spLocks noChangeArrowheads="1"/>
          </p:cNvSpPr>
          <p:nvPr/>
        </p:nvSpPr>
        <p:spPr bwMode="auto">
          <a:xfrm>
            <a:off x="8012616" y="3327987"/>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dname</a:t>
            </a:r>
          </a:p>
        </p:txBody>
      </p:sp>
      <p:sp>
        <p:nvSpPr>
          <p:cNvPr id="27" name="Rectangle 26"/>
          <p:cNvSpPr>
            <a:spLocks noChangeArrowheads="1"/>
          </p:cNvSpPr>
          <p:nvPr/>
        </p:nvSpPr>
        <p:spPr bwMode="auto">
          <a:xfrm>
            <a:off x="9028616" y="3610562"/>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budget</a:t>
            </a:r>
          </a:p>
        </p:txBody>
      </p:sp>
      <p:sp>
        <p:nvSpPr>
          <p:cNvPr id="28" name="Rectangle 27"/>
          <p:cNvSpPr>
            <a:spLocks noChangeArrowheads="1"/>
          </p:cNvSpPr>
          <p:nvPr/>
        </p:nvSpPr>
        <p:spPr bwMode="auto">
          <a:xfrm>
            <a:off x="7153779" y="3610562"/>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a:solidFill>
                  <a:srgbClr val="000000"/>
                </a:solidFill>
                <a:latin typeface="Arial" panose="020B0604020202020204" pitchFamily="34" charset="0"/>
              </a:rPr>
              <a:t>did</a:t>
            </a:r>
          </a:p>
        </p:txBody>
      </p:sp>
      <p:sp>
        <p:nvSpPr>
          <p:cNvPr id="29" name="Rectangle 28"/>
          <p:cNvSpPr>
            <a:spLocks noChangeArrowheads="1"/>
          </p:cNvSpPr>
          <p:nvPr/>
        </p:nvSpPr>
        <p:spPr bwMode="auto">
          <a:xfrm>
            <a:off x="5953629" y="3132724"/>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since</a:t>
            </a:r>
          </a:p>
        </p:txBody>
      </p:sp>
      <p:sp>
        <p:nvSpPr>
          <p:cNvPr id="30" name="Rectangle 29"/>
          <p:cNvSpPr>
            <a:spLocks noChangeArrowheads="1"/>
          </p:cNvSpPr>
          <p:nvPr/>
        </p:nvSpPr>
        <p:spPr bwMode="auto">
          <a:xfrm>
            <a:off x="5693279" y="4224924"/>
            <a:ext cx="1050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Manages</a:t>
            </a:r>
          </a:p>
        </p:txBody>
      </p:sp>
      <p:sp>
        <p:nvSpPr>
          <p:cNvPr id="31" name="Rectangle 30"/>
          <p:cNvSpPr>
            <a:spLocks noChangeArrowheads="1"/>
          </p:cNvSpPr>
          <p:nvPr/>
        </p:nvSpPr>
        <p:spPr bwMode="auto">
          <a:xfrm>
            <a:off x="5955216" y="5845762"/>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since</a:t>
            </a:r>
          </a:p>
        </p:txBody>
      </p:sp>
      <p:sp>
        <p:nvSpPr>
          <p:cNvPr id="32" name="Rectangle 31"/>
          <p:cNvSpPr>
            <a:spLocks noChangeArrowheads="1"/>
          </p:cNvSpPr>
          <p:nvPr/>
        </p:nvSpPr>
        <p:spPr bwMode="auto">
          <a:xfrm>
            <a:off x="7868154" y="4207462"/>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33" name="Rectangle 32"/>
          <p:cNvSpPr>
            <a:spLocks noChangeArrowheads="1"/>
          </p:cNvSpPr>
          <p:nvPr/>
        </p:nvSpPr>
        <p:spPr bwMode="auto">
          <a:xfrm>
            <a:off x="3673979" y="4209049"/>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sp>
        <p:nvSpPr>
          <p:cNvPr id="34" name="Rectangle 33"/>
          <p:cNvSpPr>
            <a:spLocks noChangeArrowheads="1"/>
          </p:cNvSpPr>
          <p:nvPr/>
        </p:nvSpPr>
        <p:spPr bwMode="auto">
          <a:xfrm>
            <a:off x="2790932" y="3616912"/>
            <a:ext cx="74058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err="1">
                <a:solidFill>
                  <a:srgbClr val="000000"/>
                </a:solidFill>
                <a:latin typeface="Arial" panose="020B0604020202020204" pitchFamily="34" charset="0"/>
              </a:rPr>
              <a:t>empid</a:t>
            </a:r>
            <a:endParaRPr lang="en-US" altLang="en-US" sz="1600" u="sng">
              <a:solidFill>
                <a:srgbClr val="000000"/>
              </a:solidFill>
              <a:latin typeface="Arial" panose="020B0604020202020204" pitchFamily="34" charset="0"/>
            </a:endParaRPr>
          </a:p>
        </p:txBody>
      </p:sp>
      <p:sp>
        <p:nvSpPr>
          <p:cNvPr id="35" name="Rectangle 34"/>
          <p:cNvSpPr>
            <a:spLocks noChangeArrowheads="1"/>
          </p:cNvSpPr>
          <p:nvPr/>
        </p:nvSpPr>
        <p:spPr bwMode="auto">
          <a:xfrm>
            <a:off x="5863141" y="5010737"/>
            <a:ext cx="1095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Works_In</a:t>
            </a:r>
          </a:p>
        </p:txBody>
      </p:sp>
      <p:sp>
        <p:nvSpPr>
          <p:cNvPr id="36" name="Line 35"/>
          <p:cNvSpPr>
            <a:spLocks noChangeShapeType="1"/>
          </p:cNvSpPr>
          <p:nvPr/>
        </p:nvSpPr>
        <p:spPr bwMode="auto">
          <a:xfrm>
            <a:off x="3173916" y="4010612"/>
            <a:ext cx="646113"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36"/>
          <p:cNvSpPr>
            <a:spLocks noChangeShapeType="1"/>
          </p:cNvSpPr>
          <p:nvPr/>
        </p:nvSpPr>
        <p:spPr bwMode="auto">
          <a:xfrm>
            <a:off x="4116891" y="3729624"/>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37"/>
          <p:cNvSpPr>
            <a:spLocks noChangeShapeType="1"/>
          </p:cNvSpPr>
          <p:nvPr/>
        </p:nvSpPr>
        <p:spPr bwMode="auto">
          <a:xfrm flipH="1">
            <a:off x="4428041" y="4010612"/>
            <a:ext cx="668338"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 name="Line 38"/>
          <p:cNvSpPr>
            <a:spLocks noChangeShapeType="1"/>
          </p:cNvSpPr>
          <p:nvPr/>
        </p:nvSpPr>
        <p:spPr bwMode="auto">
          <a:xfrm flipV="1">
            <a:off x="6233029" y="3467687"/>
            <a:ext cx="0" cy="5953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9"/>
          <p:cNvSpPr>
            <a:spLocks noChangeShapeType="1"/>
          </p:cNvSpPr>
          <p:nvPr/>
        </p:nvSpPr>
        <p:spPr bwMode="auto">
          <a:xfrm>
            <a:off x="7382379" y="4010612"/>
            <a:ext cx="838200"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40"/>
          <p:cNvSpPr>
            <a:spLocks noChangeShapeType="1"/>
          </p:cNvSpPr>
          <p:nvPr/>
        </p:nvSpPr>
        <p:spPr bwMode="auto">
          <a:xfrm>
            <a:off x="8347579" y="3729624"/>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41"/>
          <p:cNvSpPr>
            <a:spLocks noChangeShapeType="1"/>
          </p:cNvSpPr>
          <p:nvPr/>
        </p:nvSpPr>
        <p:spPr bwMode="auto">
          <a:xfrm flipH="1">
            <a:off x="8803191" y="4010612"/>
            <a:ext cx="547688" cy="2270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42"/>
          <p:cNvSpPr>
            <a:spLocks noChangeShapeType="1"/>
          </p:cNvSpPr>
          <p:nvPr/>
        </p:nvSpPr>
        <p:spPr bwMode="auto">
          <a:xfrm flipH="1">
            <a:off x="6226679" y="5493337"/>
            <a:ext cx="13335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Line 43"/>
          <p:cNvSpPr>
            <a:spLocks noChangeShapeType="1"/>
          </p:cNvSpPr>
          <p:nvPr/>
        </p:nvSpPr>
        <p:spPr bwMode="auto">
          <a:xfrm>
            <a:off x="6841041" y="4385262"/>
            <a:ext cx="920750" cy="0"/>
          </a:xfrm>
          <a:prstGeom prst="line">
            <a:avLst/>
          </a:prstGeom>
          <a:noFill/>
          <a:ln w="508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44"/>
          <p:cNvSpPr>
            <a:spLocks noChangeShapeType="1"/>
          </p:cNvSpPr>
          <p:nvPr/>
        </p:nvSpPr>
        <p:spPr bwMode="auto">
          <a:xfrm flipH="1">
            <a:off x="4864604" y="4385262"/>
            <a:ext cx="76676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Line 45"/>
          <p:cNvSpPr>
            <a:spLocks noChangeShapeType="1"/>
          </p:cNvSpPr>
          <p:nvPr/>
        </p:nvSpPr>
        <p:spPr bwMode="auto">
          <a:xfrm flipH="1" flipV="1">
            <a:off x="4812216" y="4431299"/>
            <a:ext cx="830263" cy="773113"/>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Line 46"/>
          <p:cNvSpPr>
            <a:spLocks noChangeShapeType="1"/>
          </p:cNvSpPr>
          <p:nvPr/>
        </p:nvSpPr>
        <p:spPr bwMode="auto">
          <a:xfrm flipV="1">
            <a:off x="7060116" y="4580524"/>
            <a:ext cx="1066800" cy="650875"/>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Callout 1 47"/>
          <p:cNvSpPr/>
          <p:nvPr/>
        </p:nvSpPr>
        <p:spPr>
          <a:xfrm>
            <a:off x="8430922" y="5493337"/>
            <a:ext cx="1649780" cy="612648"/>
          </a:xfrm>
          <a:prstGeom prst="borderCallout1">
            <a:avLst>
              <a:gd name="adj1" fmla="val 18750"/>
              <a:gd name="adj2" fmla="val -8333"/>
              <a:gd name="adj3" fmla="val -69516"/>
              <a:gd name="adj4" fmla="val -66160"/>
            </a:avLst>
          </a:prstGeom>
          <a:noFill/>
          <a:ln>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Total Participation</a:t>
            </a:r>
          </a:p>
        </p:txBody>
      </p:sp>
      <p:sp>
        <p:nvSpPr>
          <p:cNvPr id="49" name="Freeform 48"/>
          <p:cNvSpPr>
            <a:spLocks/>
          </p:cNvSpPr>
          <p:nvPr/>
        </p:nvSpPr>
        <p:spPr bwMode="auto">
          <a:xfrm>
            <a:off x="5765510" y="5818140"/>
            <a:ext cx="1055688" cy="371475"/>
          </a:xfrm>
          <a:custGeom>
            <a:avLst/>
            <a:gdLst>
              <a:gd name="T0" fmla="*/ 2520951 w 665"/>
              <a:gd name="T1" fmla="*/ 320060638 h 234"/>
              <a:gd name="T2" fmla="*/ 30241889 w 665"/>
              <a:gd name="T3" fmla="*/ 370463763 h 234"/>
              <a:gd name="T4" fmla="*/ 78125675 w 665"/>
              <a:gd name="T5" fmla="*/ 418345938 h 234"/>
              <a:gd name="T6" fmla="*/ 151209447 w 665"/>
              <a:gd name="T7" fmla="*/ 461189388 h 234"/>
              <a:gd name="T8" fmla="*/ 241935115 w 665"/>
              <a:gd name="T9" fmla="*/ 501511888 h 234"/>
              <a:gd name="T10" fmla="*/ 355342993 w 665"/>
              <a:gd name="T11" fmla="*/ 534273125 h 234"/>
              <a:gd name="T12" fmla="*/ 483870229 w 665"/>
              <a:gd name="T13" fmla="*/ 559474688 h 234"/>
              <a:gd name="T14" fmla="*/ 617439367 w 665"/>
              <a:gd name="T15" fmla="*/ 577116575 h 234"/>
              <a:gd name="T16" fmla="*/ 761087548 w 665"/>
              <a:gd name="T17" fmla="*/ 584676250 h 234"/>
              <a:gd name="T18" fmla="*/ 909777631 w 665"/>
              <a:gd name="T19" fmla="*/ 584676250 h 234"/>
              <a:gd name="T20" fmla="*/ 1053425811 w 665"/>
              <a:gd name="T21" fmla="*/ 577116575 h 234"/>
              <a:gd name="T22" fmla="*/ 1189514313 w 665"/>
              <a:gd name="T23" fmla="*/ 559474688 h 234"/>
              <a:gd name="T24" fmla="*/ 1318043137 w 665"/>
              <a:gd name="T25" fmla="*/ 534273125 h 234"/>
              <a:gd name="T26" fmla="*/ 1428930064 w 665"/>
              <a:gd name="T27" fmla="*/ 501511888 h 234"/>
              <a:gd name="T28" fmla="*/ 1522175096 w 665"/>
              <a:gd name="T29" fmla="*/ 461189388 h 234"/>
              <a:gd name="T30" fmla="*/ 1595260456 w 665"/>
              <a:gd name="T31" fmla="*/ 418345938 h 234"/>
              <a:gd name="T32" fmla="*/ 1645663604 w 665"/>
              <a:gd name="T33" fmla="*/ 370463763 h 234"/>
              <a:gd name="T34" fmla="*/ 1673384543 w 665"/>
              <a:gd name="T35" fmla="*/ 320060638 h 234"/>
              <a:gd name="T36" fmla="*/ 1673384543 w 665"/>
              <a:gd name="T37" fmla="*/ 267136563 h 234"/>
              <a:gd name="T38" fmla="*/ 1645663604 w 665"/>
              <a:gd name="T39" fmla="*/ 219254388 h 234"/>
              <a:gd name="T40" fmla="*/ 1595260456 w 665"/>
              <a:gd name="T41" fmla="*/ 171370625 h 234"/>
              <a:gd name="T42" fmla="*/ 1522175096 w 665"/>
              <a:gd name="T43" fmla="*/ 126007813 h 234"/>
              <a:gd name="T44" fmla="*/ 1428930064 w 665"/>
              <a:gd name="T45" fmla="*/ 85685313 h 234"/>
              <a:gd name="T46" fmla="*/ 1318043137 w 665"/>
              <a:gd name="T47" fmla="*/ 52924075 h 234"/>
              <a:gd name="T48" fmla="*/ 1189514313 w 665"/>
              <a:gd name="T49" fmla="*/ 30241875 h 234"/>
              <a:gd name="T50" fmla="*/ 1053425811 w 665"/>
              <a:gd name="T51" fmla="*/ 12601575 h 234"/>
              <a:gd name="T52" fmla="*/ 909777631 w 665"/>
              <a:gd name="T53" fmla="*/ 2520950 h 234"/>
              <a:gd name="T54" fmla="*/ 761087548 w 665"/>
              <a:gd name="T55" fmla="*/ 2520950 h 234"/>
              <a:gd name="T56" fmla="*/ 617439367 w 665"/>
              <a:gd name="T57" fmla="*/ 12601575 h 234"/>
              <a:gd name="T58" fmla="*/ 483870229 w 665"/>
              <a:gd name="T59" fmla="*/ 30241875 h 234"/>
              <a:gd name="T60" fmla="*/ 355342993 w 665"/>
              <a:gd name="T61" fmla="*/ 55443438 h 234"/>
              <a:gd name="T62" fmla="*/ 241935115 w 665"/>
              <a:gd name="T63" fmla="*/ 88206263 h 234"/>
              <a:gd name="T64" fmla="*/ 151209447 w 665"/>
              <a:gd name="T65" fmla="*/ 126007813 h 234"/>
              <a:gd name="T66" fmla="*/ 78125675 w 665"/>
              <a:gd name="T67" fmla="*/ 171370625 h 234"/>
              <a:gd name="T68" fmla="*/ 30241889 w 665"/>
              <a:gd name="T69" fmla="*/ 219254388 h 234"/>
              <a:gd name="T70" fmla="*/ 2520951 w 665"/>
              <a:gd name="T71" fmla="*/ 269657513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1882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Cardinality constraints</a:t>
            </a:r>
          </a:p>
        </p:txBody>
      </p:sp>
      <p:sp>
        <p:nvSpPr>
          <p:cNvPr id="3" name="Content Placeholder 2"/>
          <p:cNvSpPr>
            <a:spLocks noGrp="1"/>
          </p:cNvSpPr>
          <p:nvPr>
            <p:ph idx="1"/>
          </p:nvPr>
        </p:nvSpPr>
        <p:spPr>
          <a:xfrm>
            <a:off x="922849" y="1569147"/>
            <a:ext cx="10515600" cy="4642082"/>
          </a:xfrm>
        </p:spPr>
        <p:txBody>
          <a:bodyPr>
            <a:normAutofit lnSpcReduction="10000"/>
          </a:bodyPr>
          <a:lstStyle/>
          <a:p>
            <a:r>
              <a:rPr lang="en-IN"/>
              <a:t>Each entity set participates in a relationship set with a minimum (min) and a maximum (max) cardinality</a:t>
            </a:r>
          </a:p>
          <a:p>
            <a:r>
              <a:rPr lang="en-IN"/>
              <a:t>Express cardinality constraints by drawing either a directed line  (      ) signifying one or an undirected line (         ) signifying many between the relationship set and the entity</a:t>
            </a:r>
          </a:p>
          <a:p>
            <a:r>
              <a:rPr lang="en-IN"/>
              <a:t>Alternative: Structural constraint</a:t>
            </a:r>
          </a:p>
          <a:p>
            <a:pPr lvl="1"/>
            <a:r>
              <a:rPr lang="en-IN"/>
              <a:t>cardinalities are pairs of non‐negative integers (n, N) such that n ≤ N, where N means "any number“</a:t>
            </a:r>
          </a:p>
          <a:p>
            <a:pPr lvl="1"/>
            <a:r>
              <a:rPr lang="en-IN"/>
              <a:t>Minimum cardinality: 0 (participation optional); 1 (participation mandatory)</a:t>
            </a:r>
          </a:p>
          <a:p>
            <a:pPr lvl="1"/>
            <a:r>
              <a:rPr lang="en-IN"/>
              <a:t>Maximum cardinality: 1 (each entity instance associated at most with a single instance of the relationship); N (each entity instance associated with many instances of the relationship).</a:t>
            </a:r>
          </a:p>
        </p:txBody>
      </p:sp>
      <p:sp>
        <p:nvSpPr>
          <p:cNvPr id="5" name="Footer Placeholder 4"/>
          <p:cNvSpPr>
            <a:spLocks noGrp="1"/>
          </p:cNvSpPr>
          <p:nvPr>
            <p:ph type="ftr" sz="quarter" idx="3"/>
          </p:nvPr>
        </p:nvSpPr>
        <p:spPr/>
        <p:txBody>
          <a:bodyPr/>
          <a:lstStyle/>
          <a:p>
            <a:r>
              <a:rPr lang="en-IN"/>
              <a:t>MA 518: Database Management Systems</a:t>
            </a:r>
          </a:p>
        </p:txBody>
      </p:sp>
      <p:cxnSp>
        <p:nvCxnSpPr>
          <p:cNvPr id="7" name="Straight Arrow Connector 6"/>
          <p:cNvCxnSpPr/>
          <p:nvPr/>
        </p:nvCxnSpPr>
        <p:spPr>
          <a:xfrm flipV="1">
            <a:off x="10661364" y="2588529"/>
            <a:ext cx="396000" cy="31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604196" y="2956520"/>
            <a:ext cx="5214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53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a:t>Each department has a manager</a:t>
            </a:r>
          </a:p>
          <a:p>
            <a:endParaRPr lang="en-IN"/>
          </a:p>
          <a:p>
            <a:endParaRPr lang="en-IN" sz="2000"/>
          </a:p>
          <a:p>
            <a:r>
              <a:rPr lang="en-IN"/>
              <a:t>Each person resides in a city</a:t>
            </a:r>
          </a:p>
          <a:p>
            <a:endParaRPr lang="en-IN"/>
          </a:p>
          <a:p>
            <a:endParaRPr lang="en-IN" sz="2000"/>
          </a:p>
          <a:p>
            <a:r>
              <a:rPr lang="en-IN"/>
              <a:t>A tourist can go on 1 or more voyages</a:t>
            </a:r>
          </a:p>
        </p:txBody>
      </p:sp>
      <p:sp>
        <p:nvSpPr>
          <p:cNvPr id="4" name="Slide Number Placeholder 3"/>
          <p:cNvSpPr>
            <a:spLocks noGrp="1"/>
          </p:cNvSpPr>
          <p:nvPr>
            <p:ph type="sldNum" sz="quarter" idx="12"/>
          </p:nvPr>
        </p:nvSpPr>
        <p:spPr/>
        <p:txBody>
          <a:bodyPr/>
          <a:lstStyle/>
          <a:p>
            <a:fld id="{AF5FB12C-948D-4C77-8613-2E4673F705B6}" type="slidenum">
              <a:rPr lang="en-IN" smtClean="0"/>
              <a:t>22</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grpSp>
        <p:nvGrpSpPr>
          <p:cNvPr id="6" name="Group 50"/>
          <p:cNvGrpSpPr>
            <a:grpSpLocks/>
          </p:cNvGrpSpPr>
          <p:nvPr/>
        </p:nvGrpSpPr>
        <p:grpSpPr bwMode="auto">
          <a:xfrm>
            <a:off x="3111188" y="2218051"/>
            <a:ext cx="1220788" cy="920750"/>
            <a:chOff x="3456" y="1053"/>
            <a:chExt cx="769" cy="580"/>
          </a:xfrm>
        </p:grpSpPr>
        <p:sp>
          <p:nvSpPr>
            <p:cNvPr id="7" name="Rectangle 51"/>
            <p:cNvSpPr>
              <a:spLocks noChangeArrowheads="1"/>
            </p:cNvSpPr>
            <p:nvPr/>
          </p:nvSpPr>
          <p:spPr bwMode="auto">
            <a:xfrm>
              <a:off x="3522" y="1266"/>
              <a:ext cx="6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Manages</a:t>
              </a:r>
            </a:p>
          </p:txBody>
        </p:sp>
        <p:sp>
          <p:nvSpPr>
            <p:cNvPr id="8" name="Freeform 52"/>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 name="Freeform 53"/>
          <p:cNvSpPr>
            <a:spLocks/>
          </p:cNvSpPr>
          <p:nvPr/>
        </p:nvSpPr>
        <p:spPr bwMode="auto">
          <a:xfrm>
            <a:off x="4911490" y="2430504"/>
            <a:ext cx="1295400" cy="479425"/>
          </a:xfrm>
          <a:custGeom>
            <a:avLst/>
            <a:gdLst>
              <a:gd name="T0" fmla="*/ 2053928138 w 816"/>
              <a:gd name="T1" fmla="*/ 758567825 h 302"/>
              <a:gd name="T2" fmla="*/ 2053928138 w 816"/>
              <a:gd name="T3" fmla="*/ 0 h 302"/>
              <a:gd name="T4" fmla="*/ 0 w 816"/>
              <a:gd name="T5" fmla="*/ 0 h 302"/>
              <a:gd name="T6" fmla="*/ 0 w 816"/>
              <a:gd name="T7" fmla="*/ 758567825 h 302"/>
              <a:gd name="T8" fmla="*/ 2053928138 w 816"/>
              <a:gd name="T9" fmla="*/ 758567825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 name="Group 54"/>
          <p:cNvGrpSpPr>
            <a:grpSpLocks/>
          </p:cNvGrpSpPr>
          <p:nvPr/>
        </p:nvGrpSpPr>
        <p:grpSpPr bwMode="auto">
          <a:xfrm>
            <a:off x="1320488" y="2492688"/>
            <a:ext cx="1292225" cy="468313"/>
            <a:chOff x="2328" y="1226"/>
            <a:chExt cx="814" cy="295"/>
          </a:xfrm>
        </p:grpSpPr>
        <p:sp>
          <p:nvSpPr>
            <p:cNvPr id="11" name="Freeform 55"/>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6"/>
            <p:cNvSpPr>
              <a:spLocks noChangeArrowheads="1"/>
            </p:cNvSpPr>
            <p:nvPr/>
          </p:nvSpPr>
          <p:spPr bwMode="auto">
            <a:xfrm>
              <a:off x="2336" y="1266"/>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grpSp>
      <p:sp>
        <p:nvSpPr>
          <p:cNvPr id="13" name="Rectangle 57"/>
          <p:cNvSpPr>
            <a:spLocks noChangeArrowheads="1"/>
          </p:cNvSpPr>
          <p:nvPr/>
        </p:nvSpPr>
        <p:spPr bwMode="auto">
          <a:xfrm>
            <a:off x="4824178" y="2494004"/>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Departments</a:t>
            </a:r>
          </a:p>
        </p:txBody>
      </p:sp>
      <p:sp>
        <p:nvSpPr>
          <p:cNvPr id="14" name="Line 101"/>
          <p:cNvSpPr>
            <a:spLocks noChangeShapeType="1"/>
          </p:cNvSpPr>
          <p:nvPr/>
        </p:nvSpPr>
        <p:spPr bwMode="auto">
          <a:xfrm flipH="1">
            <a:off x="2571438" y="2680013"/>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01"/>
          <p:cNvSpPr>
            <a:spLocks noChangeShapeType="1"/>
          </p:cNvSpPr>
          <p:nvPr/>
        </p:nvSpPr>
        <p:spPr bwMode="auto">
          <a:xfrm flipH="1">
            <a:off x="4343088" y="2680013"/>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2591486" y="2275728"/>
            <a:ext cx="622286" cy="369332"/>
          </a:xfrm>
          <a:prstGeom prst="rect">
            <a:avLst/>
          </a:prstGeom>
          <a:noFill/>
        </p:spPr>
        <p:txBody>
          <a:bodyPr wrap="none" rtlCol="0">
            <a:spAutoFit/>
          </a:bodyPr>
          <a:lstStyle/>
          <a:p>
            <a:r>
              <a:rPr lang="en-IN"/>
              <a:t>(0,n)</a:t>
            </a:r>
          </a:p>
        </p:txBody>
      </p:sp>
      <p:sp>
        <p:nvSpPr>
          <p:cNvPr id="18" name="TextBox 17"/>
          <p:cNvSpPr txBox="1"/>
          <p:nvPr/>
        </p:nvSpPr>
        <p:spPr>
          <a:xfrm>
            <a:off x="4270408" y="2353081"/>
            <a:ext cx="617477" cy="369332"/>
          </a:xfrm>
          <a:prstGeom prst="rect">
            <a:avLst/>
          </a:prstGeom>
          <a:noFill/>
        </p:spPr>
        <p:txBody>
          <a:bodyPr wrap="none" rtlCol="0">
            <a:spAutoFit/>
          </a:bodyPr>
          <a:lstStyle/>
          <a:p>
            <a:r>
              <a:rPr lang="en-IN"/>
              <a:t>(1,1)</a:t>
            </a:r>
          </a:p>
        </p:txBody>
      </p:sp>
      <p:grpSp>
        <p:nvGrpSpPr>
          <p:cNvPr id="19" name="Group 50"/>
          <p:cNvGrpSpPr>
            <a:grpSpLocks/>
          </p:cNvGrpSpPr>
          <p:nvPr/>
        </p:nvGrpSpPr>
        <p:grpSpPr bwMode="auto">
          <a:xfrm>
            <a:off x="3152080" y="3686296"/>
            <a:ext cx="1231901" cy="920750"/>
            <a:chOff x="3456" y="1053"/>
            <a:chExt cx="776" cy="580"/>
          </a:xfrm>
        </p:grpSpPr>
        <p:sp>
          <p:nvSpPr>
            <p:cNvPr id="20" name="Rectangle 51"/>
            <p:cNvSpPr>
              <a:spLocks noChangeArrowheads="1"/>
            </p:cNvSpPr>
            <p:nvPr/>
          </p:nvSpPr>
          <p:spPr bwMode="auto">
            <a:xfrm>
              <a:off x="3508" y="1266"/>
              <a:ext cx="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Residence</a:t>
              </a:r>
            </a:p>
          </p:txBody>
        </p:sp>
        <p:sp>
          <p:nvSpPr>
            <p:cNvPr id="21" name="Freeform 52"/>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2" name="Freeform 53"/>
          <p:cNvSpPr>
            <a:spLocks/>
          </p:cNvSpPr>
          <p:nvPr/>
        </p:nvSpPr>
        <p:spPr bwMode="auto">
          <a:xfrm>
            <a:off x="4952380" y="3898749"/>
            <a:ext cx="1295400" cy="479425"/>
          </a:xfrm>
          <a:custGeom>
            <a:avLst/>
            <a:gdLst>
              <a:gd name="T0" fmla="*/ 2053928138 w 816"/>
              <a:gd name="T1" fmla="*/ 758567825 h 302"/>
              <a:gd name="T2" fmla="*/ 2053928138 w 816"/>
              <a:gd name="T3" fmla="*/ 0 h 302"/>
              <a:gd name="T4" fmla="*/ 0 w 816"/>
              <a:gd name="T5" fmla="*/ 0 h 302"/>
              <a:gd name="T6" fmla="*/ 0 w 816"/>
              <a:gd name="T7" fmla="*/ 758567825 h 302"/>
              <a:gd name="T8" fmla="*/ 2053928138 w 816"/>
              <a:gd name="T9" fmla="*/ 758567825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3" name="Group 54"/>
          <p:cNvGrpSpPr>
            <a:grpSpLocks/>
          </p:cNvGrpSpPr>
          <p:nvPr/>
        </p:nvGrpSpPr>
        <p:grpSpPr bwMode="auto">
          <a:xfrm>
            <a:off x="1361378" y="3960933"/>
            <a:ext cx="1292225" cy="468313"/>
            <a:chOff x="2328" y="1226"/>
            <a:chExt cx="814" cy="295"/>
          </a:xfrm>
        </p:grpSpPr>
        <p:sp>
          <p:nvSpPr>
            <p:cNvPr id="24" name="Freeform 55"/>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Rectangle 56"/>
            <p:cNvSpPr>
              <a:spLocks noChangeArrowheads="1"/>
            </p:cNvSpPr>
            <p:nvPr/>
          </p:nvSpPr>
          <p:spPr bwMode="auto">
            <a:xfrm>
              <a:off x="2336" y="1266"/>
              <a:ext cx="5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Person</a:t>
              </a:r>
            </a:p>
          </p:txBody>
        </p:sp>
      </p:grpSp>
      <p:sp>
        <p:nvSpPr>
          <p:cNvPr id="26" name="Rectangle 57"/>
          <p:cNvSpPr>
            <a:spLocks noChangeArrowheads="1"/>
          </p:cNvSpPr>
          <p:nvPr/>
        </p:nvSpPr>
        <p:spPr bwMode="auto">
          <a:xfrm>
            <a:off x="5204604" y="3972394"/>
            <a:ext cx="53540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City</a:t>
            </a:r>
          </a:p>
        </p:txBody>
      </p:sp>
      <p:sp>
        <p:nvSpPr>
          <p:cNvPr id="27" name="Line 101"/>
          <p:cNvSpPr>
            <a:spLocks noChangeShapeType="1"/>
          </p:cNvSpPr>
          <p:nvPr/>
        </p:nvSpPr>
        <p:spPr bwMode="auto">
          <a:xfrm flipH="1">
            <a:off x="2612328" y="4148258"/>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101"/>
          <p:cNvSpPr>
            <a:spLocks noChangeShapeType="1"/>
          </p:cNvSpPr>
          <p:nvPr/>
        </p:nvSpPr>
        <p:spPr bwMode="auto">
          <a:xfrm flipH="1">
            <a:off x="4383978" y="4148258"/>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TextBox 28"/>
          <p:cNvSpPr txBox="1"/>
          <p:nvPr/>
        </p:nvSpPr>
        <p:spPr>
          <a:xfrm>
            <a:off x="2632376" y="3743973"/>
            <a:ext cx="617477" cy="369332"/>
          </a:xfrm>
          <a:prstGeom prst="rect">
            <a:avLst/>
          </a:prstGeom>
          <a:noFill/>
        </p:spPr>
        <p:txBody>
          <a:bodyPr wrap="none" rtlCol="0">
            <a:spAutoFit/>
          </a:bodyPr>
          <a:lstStyle/>
          <a:p>
            <a:r>
              <a:rPr lang="en-IN"/>
              <a:t>(1,1)</a:t>
            </a:r>
          </a:p>
        </p:txBody>
      </p:sp>
      <p:sp>
        <p:nvSpPr>
          <p:cNvPr id="30" name="TextBox 29"/>
          <p:cNvSpPr txBox="1"/>
          <p:nvPr/>
        </p:nvSpPr>
        <p:spPr>
          <a:xfrm>
            <a:off x="4311298" y="3821326"/>
            <a:ext cx="622286" cy="369332"/>
          </a:xfrm>
          <a:prstGeom prst="rect">
            <a:avLst/>
          </a:prstGeom>
          <a:noFill/>
        </p:spPr>
        <p:txBody>
          <a:bodyPr wrap="none" rtlCol="0">
            <a:spAutoFit/>
          </a:bodyPr>
          <a:lstStyle/>
          <a:p>
            <a:r>
              <a:rPr lang="en-IN"/>
              <a:t>(0,n)</a:t>
            </a:r>
          </a:p>
        </p:txBody>
      </p:sp>
      <p:pic>
        <p:nvPicPr>
          <p:cNvPr id="31" name="Picture 30"/>
          <p:cNvPicPr>
            <a:picLocks noChangeAspect="1"/>
          </p:cNvPicPr>
          <p:nvPr/>
        </p:nvPicPr>
        <p:blipFill>
          <a:blip r:embed="rId3"/>
          <a:stretch>
            <a:fillRect/>
          </a:stretch>
        </p:blipFill>
        <p:spPr>
          <a:xfrm>
            <a:off x="6850259" y="1452226"/>
            <a:ext cx="4781496" cy="2569818"/>
          </a:xfrm>
          <a:prstGeom prst="rect">
            <a:avLst/>
          </a:prstGeom>
        </p:spPr>
      </p:pic>
      <p:grpSp>
        <p:nvGrpSpPr>
          <p:cNvPr id="32" name="Group 50"/>
          <p:cNvGrpSpPr>
            <a:grpSpLocks/>
          </p:cNvGrpSpPr>
          <p:nvPr/>
        </p:nvGrpSpPr>
        <p:grpSpPr bwMode="auto">
          <a:xfrm>
            <a:off x="3181818" y="5102055"/>
            <a:ext cx="1522345" cy="1040141"/>
            <a:chOff x="3456" y="1053"/>
            <a:chExt cx="814" cy="580"/>
          </a:xfrm>
        </p:grpSpPr>
        <p:sp>
          <p:nvSpPr>
            <p:cNvPr id="33" name="Rectangle 51"/>
            <p:cNvSpPr>
              <a:spLocks noChangeArrowheads="1"/>
            </p:cNvSpPr>
            <p:nvPr/>
          </p:nvSpPr>
          <p:spPr bwMode="auto">
            <a:xfrm>
              <a:off x="3466" y="1237"/>
              <a:ext cx="8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Reservation</a:t>
              </a:r>
            </a:p>
          </p:txBody>
        </p:sp>
        <p:sp>
          <p:nvSpPr>
            <p:cNvPr id="34" name="Freeform 52"/>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5" name="Freeform 53"/>
          <p:cNvSpPr>
            <a:spLocks/>
          </p:cNvSpPr>
          <p:nvPr/>
        </p:nvSpPr>
        <p:spPr bwMode="auto">
          <a:xfrm>
            <a:off x="5234343" y="5366994"/>
            <a:ext cx="1295400" cy="479425"/>
          </a:xfrm>
          <a:custGeom>
            <a:avLst/>
            <a:gdLst>
              <a:gd name="T0" fmla="*/ 2053928138 w 816"/>
              <a:gd name="T1" fmla="*/ 758567825 h 302"/>
              <a:gd name="T2" fmla="*/ 2053928138 w 816"/>
              <a:gd name="T3" fmla="*/ 0 h 302"/>
              <a:gd name="T4" fmla="*/ 0 w 816"/>
              <a:gd name="T5" fmla="*/ 0 h 302"/>
              <a:gd name="T6" fmla="*/ 0 w 816"/>
              <a:gd name="T7" fmla="*/ 758567825 h 302"/>
              <a:gd name="T8" fmla="*/ 2053928138 w 816"/>
              <a:gd name="T9" fmla="*/ 758567825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6" name="Group 54"/>
          <p:cNvGrpSpPr>
            <a:grpSpLocks/>
          </p:cNvGrpSpPr>
          <p:nvPr/>
        </p:nvGrpSpPr>
        <p:grpSpPr bwMode="auto">
          <a:xfrm>
            <a:off x="1391117" y="5496083"/>
            <a:ext cx="1292225" cy="468313"/>
            <a:chOff x="2328" y="1226"/>
            <a:chExt cx="814" cy="295"/>
          </a:xfrm>
        </p:grpSpPr>
        <p:sp>
          <p:nvSpPr>
            <p:cNvPr id="37" name="Freeform 55"/>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Rectangle 56"/>
            <p:cNvSpPr>
              <a:spLocks noChangeArrowheads="1"/>
            </p:cNvSpPr>
            <p:nvPr/>
          </p:nvSpPr>
          <p:spPr bwMode="auto">
            <a:xfrm>
              <a:off x="2336" y="1266"/>
              <a:ext cx="4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Tourist</a:t>
              </a:r>
            </a:p>
          </p:txBody>
        </p:sp>
      </p:grpSp>
      <p:sp>
        <p:nvSpPr>
          <p:cNvPr id="39" name="Rectangle 57"/>
          <p:cNvSpPr>
            <a:spLocks noChangeArrowheads="1"/>
          </p:cNvSpPr>
          <p:nvPr/>
        </p:nvSpPr>
        <p:spPr bwMode="auto">
          <a:xfrm>
            <a:off x="5234343" y="5507544"/>
            <a:ext cx="8654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Voyage</a:t>
            </a:r>
          </a:p>
        </p:txBody>
      </p:sp>
      <p:sp>
        <p:nvSpPr>
          <p:cNvPr id="40" name="Line 101"/>
          <p:cNvSpPr>
            <a:spLocks noChangeShapeType="1"/>
          </p:cNvSpPr>
          <p:nvPr/>
        </p:nvSpPr>
        <p:spPr bwMode="auto">
          <a:xfrm flipH="1">
            <a:off x="2642067" y="5683408"/>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101"/>
          <p:cNvSpPr>
            <a:spLocks noChangeShapeType="1"/>
          </p:cNvSpPr>
          <p:nvPr/>
        </p:nvSpPr>
        <p:spPr bwMode="auto">
          <a:xfrm flipH="1">
            <a:off x="4579146" y="5648455"/>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TextBox 41"/>
          <p:cNvSpPr txBox="1"/>
          <p:nvPr/>
        </p:nvSpPr>
        <p:spPr>
          <a:xfrm>
            <a:off x="2662115" y="5279123"/>
            <a:ext cx="622286" cy="369332"/>
          </a:xfrm>
          <a:prstGeom prst="rect">
            <a:avLst/>
          </a:prstGeom>
          <a:noFill/>
        </p:spPr>
        <p:txBody>
          <a:bodyPr wrap="none" rtlCol="0">
            <a:spAutoFit/>
          </a:bodyPr>
          <a:lstStyle/>
          <a:p>
            <a:r>
              <a:rPr lang="en-IN"/>
              <a:t>(1,n)</a:t>
            </a:r>
          </a:p>
        </p:txBody>
      </p:sp>
      <p:sp>
        <p:nvSpPr>
          <p:cNvPr id="43" name="TextBox 42"/>
          <p:cNvSpPr txBox="1"/>
          <p:nvPr/>
        </p:nvSpPr>
        <p:spPr>
          <a:xfrm>
            <a:off x="4527898" y="5297094"/>
            <a:ext cx="622286" cy="369332"/>
          </a:xfrm>
          <a:prstGeom prst="rect">
            <a:avLst/>
          </a:prstGeom>
          <a:noFill/>
        </p:spPr>
        <p:txBody>
          <a:bodyPr wrap="none" rtlCol="0">
            <a:spAutoFit/>
          </a:bodyPr>
          <a:lstStyle/>
          <a:p>
            <a:r>
              <a:rPr lang="en-IN"/>
              <a:t>(0,n)</a:t>
            </a:r>
          </a:p>
        </p:txBody>
      </p:sp>
    </p:spTree>
    <p:extLst>
      <p:ext uri="{BB962C8B-B14F-4D97-AF65-F5344CB8AC3E}">
        <p14:creationId xmlns:p14="http://schemas.microsoft.com/office/powerpoint/2010/main" val="957481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Crow’s foot notation</a:t>
            </a:r>
          </a:p>
        </p:txBody>
      </p:sp>
      <p:sp>
        <p:nvSpPr>
          <p:cNvPr id="3" name="Content Placeholder 2"/>
          <p:cNvSpPr>
            <a:spLocks noGrp="1"/>
          </p:cNvSpPr>
          <p:nvPr>
            <p:ph idx="1"/>
          </p:nvPr>
        </p:nvSpPr>
        <p:spPr>
          <a:xfrm>
            <a:off x="838200" y="1541371"/>
            <a:ext cx="10515600" cy="4351338"/>
          </a:xfrm>
        </p:spPr>
        <p:txBody>
          <a:bodyPr/>
          <a:lstStyle/>
          <a:p>
            <a:r>
              <a:rPr lang="en-IN"/>
              <a:t>Crow’s feet is a common method of indicating cardinality</a:t>
            </a:r>
          </a:p>
        </p:txBody>
      </p:sp>
      <p:sp>
        <p:nvSpPr>
          <p:cNvPr id="4" name="Slide Number Placeholder 3"/>
          <p:cNvSpPr>
            <a:spLocks noGrp="1"/>
          </p:cNvSpPr>
          <p:nvPr>
            <p:ph type="sldNum" sz="quarter" idx="12"/>
          </p:nvPr>
        </p:nvSpPr>
        <p:spPr/>
        <p:txBody>
          <a:bodyPr/>
          <a:lstStyle/>
          <a:p>
            <a:fld id="{AF5FB12C-948D-4C77-8613-2E4673F705B6}" type="slidenum">
              <a:rPr lang="en-IN" smtClean="0"/>
              <a:t>23</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graphicFrame>
        <p:nvGraphicFramePr>
          <p:cNvPr id="6" name="Content Placeholder 5"/>
          <p:cNvGraphicFramePr>
            <a:graphicFrameLocks/>
          </p:cNvGraphicFramePr>
          <p:nvPr>
            <p:extLst>
              <p:ext uri="{D42A27DB-BD31-4B8C-83A1-F6EECF244321}">
                <p14:modId xmlns:p14="http://schemas.microsoft.com/office/powerpoint/2010/main" val="1036653475"/>
              </p:ext>
            </p:extLst>
          </p:nvPr>
        </p:nvGraphicFramePr>
        <p:xfrm>
          <a:off x="5475110" y="2265773"/>
          <a:ext cx="5113868" cy="3437940"/>
        </p:xfrm>
        <a:graphic>
          <a:graphicData uri="http://schemas.openxmlformats.org/drawingml/2006/table">
            <a:tbl>
              <a:tblPr firstRow="1" bandRow="1">
                <a:tableStyleId>{5C22544A-7EE6-4342-B048-85BDC9FD1C3A}</a:tableStyleId>
              </a:tblPr>
              <a:tblGrid>
                <a:gridCol w="2940779">
                  <a:extLst>
                    <a:ext uri="{9D8B030D-6E8A-4147-A177-3AD203B41FA5}">
                      <a16:colId xmlns:a16="http://schemas.microsoft.com/office/drawing/2014/main" val="3118613278"/>
                    </a:ext>
                  </a:extLst>
                </a:gridCol>
                <a:gridCol w="2173089">
                  <a:extLst>
                    <a:ext uri="{9D8B030D-6E8A-4147-A177-3AD203B41FA5}">
                      <a16:colId xmlns:a16="http://schemas.microsoft.com/office/drawing/2014/main" val="2314263308"/>
                    </a:ext>
                  </a:extLst>
                </a:gridCol>
              </a:tblGrid>
              <a:tr h="457200">
                <a:tc>
                  <a:txBody>
                    <a:bodyPr/>
                    <a:lstStyle/>
                    <a:p>
                      <a:pPr algn="ctr"/>
                      <a:r>
                        <a:rPr lang="en-IN" sz="2000"/>
                        <a:t>Symbol</a:t>
                      </a:r>
                    </a:p>
                  </a:txBody>
                  <a:tcPr/>
                </a:tc>
                <a:tc>
                  <a:txBody>
                    <a:bodyPr/>
                    <a:lstStyle/>
                    <a:p>
                      <a:r>
                        <a:rPr lang="en-IN" sz="2000"/>
                        <a:t>Meaning</a:t>
                      </a:r>
                    </a:p>
                  </a:txBody>
                  <a:tcPr/>
                </a:tc>
                <a:extLst>
                  <a:ext uri="{0D108BD9-81ED-4DB2-BD59-A6C34878D82A}">
                    <a16:rowId xmlns:a16="http://schemas.microsoft.com/office/drawing/2014/main" val="3231408659"/>
                  </a:ext>
                </a:extLst>
              </a:tr>
              <a:tr h="745185">
                <a:tc>
                  <a:txBody>
                    <a:bodyPr/>
                    <a:lstStyle/>
                    <a:p>
                      <a:endParaRPr lang="en-IN"/>
                    </a:p>
                  </a:txBody>
                  <a:tcPr/>
                </a:tc>
                <a:tc>
                  <a:txBody>
                    <a:bodyPr/>
                    <a:lstStyle/>
                    <a:p>
                      <a:r>
                        <a:rPr lang="en-IN"/>
                        <a:t>Zero or one</a:t>
                      </a:r>
                    </a:p>
                  </a:txBody>
                  <a:tcPr/>
                </a:tc>
                <a:extLst>
                  <a:ext uri="{0D108BD9-81ED-4DB2-BD59-A6C34878D82A}">
                    <a16:rowId xmlns:a16="http://schemas.microsoft.com/office/drawing/2014/main" val="2335978700"/>
                  </a:ext>
                </a:extLst>
              </a:tr>
              <a:tr h="745185">
                <a:tc>
                  <a:txBody>
                    <a:bodyPr/>
                    <a:lstStyle/>
                    <a:p>
                      <a:endParaRPr lang="en-IN"/>
                    </a:p>
                  </a:txBody>
                  <a:tcPr/>
                </a:tc>
                <a:tc>
                  <a:txBody>
                    <a:bodyPr/>
                    <a:lstStyle/>
                    <a:p>
                      <a:r>
                        <a:rPr lang="en-IN"/>
                        <a:t>One and only one</a:t>
                      </a:r>
                    </a:p>
                  </a:txBody>
                  <a:tcPr/>
                </a:tc>
                <a:extLst>
                  <a:ext uri="{0D108BD9-81ED-4DB2-BD59-A6C34878D82A}">
                    <a16:rowId xmlns:a16="http://schemas.microsoft.com/office/drawing/2014/main" val="1637256038"/>
                  </a:ext>
                </a:extLst>
              </a:tr>
              <a:tr h="745185">
                <a:tc>
                  <a:txBody>
                    <a:bodyPr/>
                    <a:lstStyle/>
                    <a:p>
                      <a:endParaRPr lang="en-IN"/>
                    </a:p>
                  </a:txBody>
                  <a:tcPr/>
                </a:tc>
                <a:tc>
                  <a:txBody>
                    <a:bodyPr/>
                    <a:lstStyle/>
                    <a:p>
                      <a:r>
                        <a:rPr lang="en-IN"/>
                        <a:t>Zero</a:t>
                      </a:r>
                      <a:r>
                        <a:rPr lang="en-IN" baseline="0"/>
                        <a:t> or many</a:t>
                      </a:r>
                      <a:endParaRPr lang="en-IN"/>
                    </a:p>
                  </a:txBody>
                  <a:tcPr/>
                </a:tc>
                <a:extLst>
                  <a:ext uri="{0D108BD9-81ED-4DB2-BD59-A6C34878D82A}">
                    <a16:rowId xmlns:a16="http://schemas.microsoft.com/office/drawing/2014/main" val="3566094988"/>
                  </a:ext>
                </a:extLst>
              </a:tr>
              <a:tr h="745185">
                <a:tc>
                  <a:txBody>
                    <a:bodyPr/>
                    <a:lstStyle/>
                    <a:p>
                      <a:endParaRPr lang="en-IN"/>
                    </a:p>
                  </a:txBody>
                  <a:tcPr/>
                </a:tc>
                <a:tc>
                  <a:txBody>
                    <a:bodyPr/>
                    <a:lstStyle/>
                    <a:p>
                      <a:r>
                        <a:rPr lang="en-IN"/>
                        <a:t>One or</a:t>
                      </a:r>
                      <a:r>
                        <a:rPr lang="en-IN" baseline="0"/>
                        <a:t> many</a:t>
                      </a:r>
                      <a:endParaRPr lang="en-IN"/>
                    </a:p>
                  </a:txBody>
                  <a:tcPr/>
                </a:tc>
                <a:extLst>
                  <a:ext uri="{0D108BD9-81ED-4DB2-BD59-A6C34878D82A}">
                    <a16:rowId xmlns:a16="http://schemas.microsoft.com/office/drawing/2014/main" val="3468332969"/>
                  </a:ext>
                </a:extLst>
              </a:tr>
            </a:tbl>
          </a:graphicData>
        </a:graphic>
      </p:graphicFrame>
      <p:pic>
        <p:nvPicPr>
          <p:cNvPr id="7" name="Picture 6"/>
          <p:cNvPicPr>
            <a:picLocks noChangeAspect="1"/>
          </p:cNvPicPr>
          <p:nvPr/>
        </p:nvPicPr>
        <p:blipFill>
          <a:blip r:embed="rId3"/>
          <a:stretch>
            <a:fillRect/>
          </a:stretch>
        </p:blipFill>
        <p:spPr>
          <a:xfrm>
            <a:off x="6361040" y="2787034"/>
            <a:ext cx="1236791" cy="499799"/>
          </a:xfrm>
          <a:prstGeom prst="rect">
            <a:avLst/>
          </a:prstGeom>
        </p:spPr>
      </p:pic>
      <p:pic>
        <p:nvPicPr>
          <p:cNvPr id="8" name="Picture 7"/>
          <p:cNvPicPr>
            <a:picLocks noChangeAspect="1"/>
          </p:cNvPicPr>
          <p:nvPr/>
        </p:nvPicPr>
        <p:blipFill>
          <a:blip r:embed="rId4"/>
          <a:stretch>
            <a:fillRect/>
          </a:stretch>
        </p:blipFill>
        <p:spPr>
          <a:xfrm>
            <a:off x="6397808" y="3467455"/>
            <a:ext cx="1236791" cy="535407"/>
          </a:xfrm>
          <a:prstGeom prst="rect">
            <a:avLst/>
          </a:prstGeom>
        </p:spPr>
      </p:pic>
      <p:pic>
        <p:nvPicPr>
          <p:cNvPr id="9" name="Picture 8"/>
          <p:cNvPicPr>
            <a:picLocks noChangeAspect="1"/>
          </p:cNvPicPr>
          <p:nvPr/>
        </p:nvPicPr>
        <p:blipFill>
          <a:blip r:embed="rId5"/>
          <a:stretch>
            <a:fillRect/>
          </a:stretch>
        </p:blipFill>
        <p:spPr>
          <a:xfrm>
            <a:off x="6397808" y="4302922"/>
            <a:ext cx="1236791" cy="508714"/>
          </a:xfrm>
          <a:prstGeom prst="rect">
            <a:avLst/>
          </a:prstGeom>
        </p:spPr>
      </p:pic>
      <p:pic>
        <p:nvPicPr>
          <p:cNvPr id="10" name="Picture 9"/>
          <p:cNvPicPr>
            <a:picLocks noChangeAspect="1"/>
          </p:cNvPicPr>
          <p:nvPr/>
        </p:nvPicPr>
        <p:blipFill>
          <a:blip r:embed="rId6"/>
          <a:stretch>
            <a:fillRect/>
          </a:stretch>
        </p:blipFill>
        <p:spPr>
          <a:xfrm>
            <a:off x="6397808" y="5071974"/>
            <a:ext cx="1236791" cy="512206"/>
          </a:xfrm>
          <a:prstGeom prst="rect">
            <a:avLst/>
          </a:prstGeom>
        </p:spPr>
      </p:pic>
      <p:graphicFrame>
        <p:nvGraphicFramePr>
          <p:cNvPr id="12" name="Content Placeholder 5"/>
          <p:cNvGraphicFramePr>
            <a:graphicFrameLocks/>
          </p:cNvGraphicFramePr>
          <p:nvPr>
            <p:extLst>
              <p:ext uri="{D42A27DB-BD31-4B8C-83A1-F6EECF244321}">
                <p14:modId xmlns:p14="http://schemas.microsoft.com/office/powerpoint/2010/main" val="2790153800"/>
              </p:ext>
            </p:extLst>
          </p:nvPr>
        </p:nvGraphicFramePr>
        <p:xfrm>
          <a:off x="1049866" y="2265806"/>
          <a:ext cx="4456633" cy="1947570"/>
        </p:xfrm>
        <a:graphic>
          <a:graphicData uri="http://schemas.openxmlformats.org/drawingml/2006/table">
            <a:tbl>
              <a:tblPr firstRow="1" bandRow="1">
                <a:tableStyleId>{5C22544A-7EE6-4342-B048-85BDC9FD1C3A}</a:tableStyleId>
              </a:tblPr>
              <a:tblGrid>
                <a:gridCol w="3033007">
                  <a:extLst>
                    <a:ext uri="{9D8B030D-6E8A-4147-A177-3AD203B41FA5}">
                      <a16:colId xmlns:a16="http://schemas.microsoft.com/office/drawing/2014/main" val="3118613278"/>
                    </a:ext>
                  </a:extLst>
                </a:gridCol>
                <a:gridCol w="1423626">
                  <a:extLst>
                    <a:ext uri="{9D8B030D-6E8A-4147-A177-3AD203B41FA5}">
                      <a16:colId xmlns:a16="http://schemas.microsoft.com/office/drawing/2014/main" val="2314263308"/>
                    </a:ext>
                  </a:extLst>
                </a:gridCol>
              </a:tblGrid>
              <a:tr h="457200">
                <a:tc>
                  <a:txBody>
                    <a:bodyPr/>
                    <a:lstStyle/>
                    <a:p>
                      <a:pPr algn="ctr"/>
                      <a:r>
                        <a:rPr lang="en-IN" sz="2000"/>
                        <a:t>Symbol</a:t>
                      </a:r>
                    </a:p>
                  </a:txBody>
                  <a:tcPr/>
                </a:tc>
                <a:tc>
                  <a:txBody>
                    <a:bodyPr/>
                    <a:lstStyle/>
                    <a:p>
                      <a:r>
                        <a:rPr lang="en-IN" sz="2000"/>
                        <a:t>Meaning</a:t>
                      </a:r>
                    </a:p>
                  </a:txBody>
                  <a:tcPr/>
                </a:tc>
                <a:extLst>
                  <a:ext uri="{0D108BD9-81ED-4DB2-BD59-A6C34878D82A}">
                    <a16:rowId xmlns:a16="http://schemas.microsoft.com/office/drawing/2014/main" val="3231408659"/>
                  </a:ext>
                </a:extLst>
              </a:tr>
              <a:tr h="745185">
                <a:tc>
                  <a:txBody>
                    <a:bodyPr/>
                    <a:lstStyle/>
                    <a:p>
                      <a:endParaRPr lang="en-IN"/>
                    </a:p>
                  </a:txBody>
                  <a:tcPr/>
                </a:tc>
                <a:tc>
                  <a:txBody>
                    <a:bodyPr/>
                    <a:lstStyle/>
                    <a:p>
                      <a:r>
                        <a:rPr lang="en-IN"/>
                        <a:t>One</a:t>
                      </a:r>
                    </a:p>
                  </a:txBody>
                  <a:tcPr/>
                </a:tc>
                <a:extLst>
                  <a:ext uri="{0D108BD9-81ED-4DB2-BD59-A6C34878D82A}">
                    <a16:rowId xmlns:a16="http://schemas.microsoft.com/office/drawing/2014/main" val="2335978700"/>
                  </a:ext>
                </a:extLst>
              </a:tr>
              <a:tr h="745185">
                <a:tc>
                  <a:txBody>
                    <a:bodyPr/>
                    <a:lstStyle/>
                    <a:p>
                      <a:endParaRPr lang="en-IN"/>
                    </a:p>
                  </a:txBody>
                  <a:tcPr/>
                </a:tc>
                <a:tc>
                  <a:txBody>
                    <a:bodyPr/>
                    <a:lstStyle/>
                    <a:p>
                      <a:r>
                        <a:rPr lang="en-IN"/>
                        <a:t>Many</a:t>
                      </a:r>
                    </a:p>
                  </a:txBody>
                  <a:tcPr/>
                </a:tc>
                <a:extLst>
                  <a:ext uri="{0D108BD9-81ED-4DB2-BD59-A6C34878D82A}">
                    <a16:rowId xmlns:a16="http://schemas.microsoft.com/office/drawing/2014/main" val="1637256038"/>
                  </a:ext>
                </a:extLst>
              </a:tr>
            </a:tbl>
          </a:graphicData>
        </a:graphic>
      </p:graphicFrame>
      <p:pic>
        <p:nvPicPr>
          <p:cNvPr id="13" name="Picture 12"/>
          <p:cNvPicPr>
            <a:picLocks noChangeAspect="1"/>
          </p:cNvPicPr>
          <p:nvPr/>
        </p:nvPicPr>
        <p:blipFill>
          <a:blip r:embed="rId7"/>
          <a:stretch>
            <a:fillRect/>
          </a:stretch>
        </p:blipFill>
        <p:spPr>
          <a:xfrm>
            <a:off x="2030253" y="2866934"/>
            <a:ext cx="1015541" cy="400061"/>
          </a:xfrm>
          <a:prstGeom prst="rect">
            <a:avLst/>
          </a:prstGeom>
        </p:spPr>
      </p:pic>
      <p:pic>
        <p:nvPicPr>
          <p:cNvPr id="14" name="Picture 13"/>
          <p:cNvPicPr>
            <a:picLocks noChangeAspect="1"/>
          </p:cNvPicPr>
          <p:nvPr/>
        </p:nvPicPr>
        <p:blipFill>
          <a:blip r:embed="rId8"/>
          <a:stretch>
            <a:fillRect/>
          </a:stretch>
        </p:blipFill>
        <p:spPr>
          <a:xfrm>
            <a:off x="2030253" y="3609284"/>
            <a:ext cx="1011457" cy="465590"/>
          </a:xfrm>
          <a:prstGeom prst="rect">
            <a:avLst/>
          </a:prstGeom>
        </p:spPr>
      </p:pic>
    </p:spTree>
    <p:extLst>
      <p:ext uri="{BB962C8B-B14F-4D97-AF65-F5344CB8AC3E}">
        <p14:creationId xmlns:p14="http://schemas.microsoft.com/office/powerpoint/2010/main" val="353033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Weak Entities</a:t>
            </a:r>
          </a:p>
        </p:txBody>
      </p:sp>
      <p:sp>
        <p:nvSpPr>
          <p:cNvPr id="3" name="Content Placeholder 2"/>
          <p:cNvSpPr>
            <a:spLocks noGrp="1"/>
          </p:cNvSpPr>
          <p:nvPr>
            <p:ph idx="1"/>
          </p:nvPr>
        </p:nvSpPr>
        <p:spPr>
          <a:xfrm>
            <a:off x="838200" y="1703698"/>
            <a:ext cx="10515600" cy="4351338"/>
          </a:xfrm>
        </p:spPr>
        <p:txBody>
          <a:bodyPr/>
          <a:lstStyle/>
          <a:p>
            <a:r>
              <a:rPr lang="en-US" altLang="en-US" sz="2400"/>
              <a:t>A </a:t>
            </a:r>
            <a:r>
              <a:rPr lang="en-US" altLang="en-US" sz="2400" b="1"/>
              <a:t>weak entity </a:t>
            </a:r>
            <a:r>
              <a:rPr lang="en-US" altLang="en-US" sz="2400"/>
              <a:t>can be identified uniquely only by considering the primary key of another (</a:t>
            </a:r>
            <a:r>
              <a:rPr lang="en-US" altLang="en-US" sz="2400" i="1"/>
              <a:t>owner</a:t>
            </a:r>
            <a:r>
              <a:rPr lang="en-US" altLang="en-US" sz="2400"/>
              <a:t>) entity.</a:t>
            </a:r>
          </a:p>
          <a:p>
            <a:pPr lvl="1">
              <a:buSzPct val="75000"/>
            </a:pPr>
            <a:r>
              <a:rPr lang="en-US" altLang="en-US"/>
              <a:t>Owner entity set and weak entity set must participate in a one-to-many relationship set (one owner, many weak entities).</a:t>
            </a:r>
          </a:p>
          <a:p>
            <a:pPr lvl="1">
              <a:buSzPct val="75000"/>
            </a:pPr>
            <a:r>
              <a:rPr lang="en-US" altLang="en-US"/>
              <a:t>Weak entity set must have total participation in this </a:t>
            </a:r>
            <a:r>
              <a:rPr lang="en-US" altLang="en-US" b="1"/>
              <a:t>identifying</a:t>
            </a:r>
            <a:r>
              <a:rPr lang="en-US" altLang="en-US" i="1">
                <a:solidFill>
                  <a:schemeClr val="accent2"/>
                </a:solidFill>
              </a:rPr>
              <a:t> </a:t>
            </a:r>
            <a:r>
              <a:rPr lang="en-US" altLang="en-US"/>
              <a:t>relationship set.  </a:t>
            </a:r>
          </a:p>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24</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Freeform 6"/>
          <p:cNvSpPr>
            <a:spLocks/>
          </p:cNvSpPr>
          <p:nvPr/>
        </p:nvSpPr>
        <p:spPr bwMode="auto">
          <a:xfrm>
            <a:off x="7752037" y="4444034"/>
            <a:ext cx="1254125" cy="530225"/>
          </a:xfrm>
          <a:custGeom>
            <a:avLst/>
            <a:gdLst>
              <a:gd name="T0" fmla="*/ 1985883125 w 790"/>
              <a:gd name="T1" fmla="*/ 385584700 h 334"/>
              <a:gd name="T2" fmla="*/ 1953121888 w 790"/>
              <a:gd name="T3" fmla="*/ 312499375 h 334"/>
              <a:gd name="T4" fmla="*/ 1895157500 w 790"/>
              <a:gd name="T5" fmla="*/ 244455950 h 334"/>
              <a:gd name="T6" fmla="*/ 1809472188 w 790"/>
              <a:gd name="T7" fmla="*/ 178931888 h 334"/>
              <a:gd name="T8" fmla="*/ 1698585313 w 790"/>
              <a:gd name="T9" fmla="*/ 126007813 h 334"/>
              <a:gd name="T10" fmla="*/ 1565017825 w 790"/>
              <a:gd name="T11" fmla="*/ 75604688 h 334"/>
              <a:gd name="T12" fmla="*/ 1413808450 w 790"/>
              <a:gd name="T13" fmla="*/ 42843450 h 334"/>
              <a:gd name="T14" fmla="*/ 1252518450 w 790"/>
              <a:gd name="T15" fmla="*/ 15120938 h 334"/>
              <a:gd name="T16" fmla="*/ 1081147825 w 790"/>
              <a:gd name="T17" fmla="*/ 2520950 h 334"/>
              <a:gd name="T18" fmla="*/ 907256250 w 790"/>
              <a:gd name="T19" fmla="*/ 2520950 h 334"/>
              <a:gd name="T20" fmla="*/ 738406575 w 790"/>
              <a:gd name="T21" fmla="*/ 15120938 h 334"/>
              <a:gd name="T22" fmla="*/ 574595625 w 790"/>
              <a:gd name="T23" fmla="*/ 42843450 h 334"/>
              <a:gd name="T24" fmla="*/ 425907200 w 790"/>
              <a:gd name="T25" fmla="*/ 75604688 h 334"/>
              <a:gd name="T26" fmla="*/ 292338125 w 790"/>
              <a:gd name="T27" fmla="*/ 126007813 h 334"/>
              <a:gd name="T28" fmla="*/ 181451250 w 790"/>
              <a:gd name="T29" fmla="*/ 178931888 h 334"/>
              <a:gd name="T30" fmla="*/ 95765938 w 790"/>
              <a:gd name="T31" fmla="*/ 244455950 h 334"/>
              <a:gd name="T32" fmla="*/ 35282188 w 790"/>
              <a:gd name="T33" fmla="*/ 312499375 h 334"/>
              <a:gd name="T34" fmla="*/ 5040313 w 790"/>
              <a:gd name="T35" fmla="*/ 385584700 h 334"/>
              <a:gd name="T36" fmla="*/ 5040313 w 790"/>
              <a:gd name="T37" fmla="*/ 456149075 h 334"/>
              <a:gd name="T38" fmla="*/ 35282188 w 790"/>
              <a:gd name="T39" fmla="*/ 529232813 h 334"/>
              <a:gd name="T40" fmla="*/ 95765938 w 790"/>
              <a:gd name="T41" fmla="*/ 597277825 h 334"/>
              <a:gd name="T42" fmla="*/ 181451250 w 790"/>
              <a:gd name="T43" fmla="*/ 660280938 h 334"/>
              <a:gd name="T44" fmla="*/ 292338125 w 790"/>
              <a:gd name="T45" fmla="*/ 715724375 h 334"/>
              <a:gd name="T46" fmla="*/ 425907200 w 790"/>
              <a:gd name="T47" fmla="*/ 763608138 h 334"/>
              <a:gd name="T48" fmla="*/ 574595625 w 790"/>
              <a:gd name="T49" fmla="*/ 798890325 h 334"/>
              <a:gd name="T50" fmla="*/ 738406575 w 790"/>
              <a:gd name="T51" fmla="*/ 824091888 h 334"/>
              <a:gd name="T52" fmla="*/ 907256250 w 790"/>
              <a:gd name="T53" fmla="*/ 836691875 h 334"/>
              <a:gd name="T54" fmla="*/ 1081147825 w 790"/>
              <a:gd name="T55" fmla="*/ 836691875 h 334"/>
              <a:gd name="T56" fmla="*/ 1252518450 w 790"/>
              <a:gd name="T57" fmla="*/ 824091888 h 334"/>
              <a:gd name="T58" fmla="*/ 1413808450 w 790"/>
              <a:gd name="T59" fmla="*/ 798890325 h 334"/>
              <a:gd name="T60" fmla="*/ 1565017825 w 790"/>
              <a:gd name="T61" fmla="*/ 763608138 h 334"/>
              <a:gd name="T62" fmla="*/ 1698585313 w 790"/>
              <a:gd name="T63" fmla="*/ 715724375 h 334"/>
              <a:gd name="T64" fmla="*/ 1809472188 w 790"/>
              <a:gd name="T65" fmla="*/ 660280938 h 334"/>
              <a:gd name="T66" fmla="*/ 1895157500 w 790"/>
              <a:gd name="T67" fmla="*/ 597277825 h 334"/>
              <a:gd name="T68" fmla="*/ 1953121888 w 790"/>
              <a:gd name="T69" fmla="*/ 529232813 h 334"/>
              <a:gd name="T70" fmla="*/ 1985883125 w 790"/>
              <a:gd name="T71" fmla="*/ 45614907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Freeform 7"/>
          <p:cNvSpPr>
            <a:spLocks/>
          </p:cNvSpPr>
          <p:nvPr/>
        </p:nvSpPr>
        <p:spPr bwMode="auto">
          <a:xfrm>
            <a:off x="9285562" y="4459909"/>
            <a:ext cx="1254125" cy="530225"/>
          </a:xfrm>
          <a:custGeom>
            <a:avLst/>
            <a:gdLst>
              <a:gd name="T0" fmla="*/ 5040313 w 790"/>
              <a:gd name="T1" fmla="*/ 456149075 h 334"/>
              <a:gd name="T2" fmla="*/ 32762825 w 790"/>
              <a:gd name="T3" fmla="*/ 529232813 h 334"/>
              <a:gd name="T4" fmla="*/ 95765938 w 790"/>
              <a:gd name="T5" fmla="*/ 597277825 h 334"/>
              <a:gd name="T6" fmla="*/ 181451250 w 790"/>
              <a:gd name="T7" fmla="*/ 660280938 h 334"/>
              <a:gd name="T8" fmla="*/ 292338125 w 790"/>
              <a:gd name="T9" fmla="*/ 715724375 h 334"/>
              <a:gd name="T10" fmla="*/ 425907200 w 790"/>
              <a:gd name="T11" fmla="*/ 763608138 h 334"/>
              <a:gd name="T12" fmla="*/ 574595625 w 790"/>
              <a:gd name="T13" fmla="*/ 798890325 h 334"/>
              <a:gd name="T14" fmla="*/ 738406575 w 790"/>
              <a:gd name="T15" fmla="*/ 824091888 h 334"/>
              <a:gd name="T16" fmla="*/ 907256250 w 790"/>
              <a:gd name="T17" fmla="*/ 836691875 h 334"/>
              <a:gd name="T18" fmla="*/ 1081147825 w 790"/>
              <a:gd name="T19" fmla="*/ 836691875 h 334"/>
              <a:gd name="T20" fmla="*/ 1252518450 w 790"/>
              <a:gd name="T21" fmla="*/ 824091888 h 334"/>
              <a:gd name="T22" fmla="*/ 1413808450 w 790"/>
              <a:gd name="T23" fmla="*/ 798890325 h 334"/>
              <a:gd name="T24" fmla="*/ 1565017825 w 790"/>
              <a:gd name="T25" fmla="*/ 763608138 h 334"/>
              <a:gd name="T26" fmla="*/ 1696065950 w 790"/>
              <a:gd name="T27" fmla="*/ 715724375 h 334"/>
              <a:gd name="T28" fmla="*/ 1806952825 w 790"/>
              <a:gd name="T29" fmla="*/ 660280938 h 334"/>
              <a:gd name="T30" fmla="*/ 1895157500 w 790"/>
              <a:gd name="T31" fmla="*/ 597277825 h 334"/>
              <a:gd name="T32" fmla="*/ 1953121888 w 790"/>
              <a:gd name="T33" fmla="*/ 529232813 h 334"/>
              <a:gd name="T34" fmla="*/ 1983363763 w 790"/>
              <a:gd name="T35" fmla="*/ 456149075 h 334"/>
              <a:gd name="T36" fmla="*/ 1983363763 w 790"/>
              <a:gd name="T37" fmla="*/ 383063750 h 334"/>
              <a:gd name="T38" fmla="*/ 1953121888 w 790"/>
              <a:gd name="T39" fmla="*/ 312499375 h 334"/>
              <a:gd name="T40" fmla="*/ 1892638138 w 790"/>
              <a:gd name="T41" fmla="*/ 244455950 h 334"/>
              <a:gd name="T42" fmla="*/ 1806952825 w 790"/>
              <a:gd name="T43" fmla="*/ 178931888 h 334"/>
              <a:gd name="T44" fmla="*/ 1696065950 w 790"/>
              <a:gd name="T45" fmla="*/ 123488450 h 334"/>
              <a:gd name="T46" fmla="*/ 1562496875 w 790"/>
              <a:gd name="T47" fmla="*/ 75604688 h 334"/>
              <a:gd name="T48" fmla="*/ 1413808450 w 790"/>
              <a:gd name="T49" fmla="*/ 40322500 h 334"/>
              <a:gd name="T50" fmla="*/ 1249997500 w 790"/>
              <a:gd name="T51" fmla="*/ 15120938 h 334"/>
              <a:gd name="T52" fmla="*/ 1081147825 w 790"/>
              <a:gd name="T53" fmla="*/ 2520950 h 334"/>
              <a:gd name="T54" fmla="*/ 907256250 w 790"/>
              <a:gd name="T55" fmla="*/ 2520950 h 334"/>
              <a:gd name="T56" fmla="*/ 738406575 w 790"/>
              <a:gd name="T57" fmla="*/ 17641888 h 334"/>
              <a:gd name="T58" fmla="*/ 574595625 w 790"/>
              <a:gd name="T59" fmla="*/ 40322500 h 334"/>
              <a:gd name="T60" fmla="*/ 425907200 w 790"/>
              <a:gd name="T61" fmla="*/ 75604688 h 334"/>
              <a:gd name="T62" fmla="*/ 292338125 w 790"/>
              <a:gd name="T63" fmla="*/ 126007813 h 334"/>
              <a:gd name="T64" fmla="*/ 181451250 w 790"/>
              <a:gd name="T65" fmla="*/ 178931888 h 334"/>
              <a:gd name="T66" fmla="*/ 95765938 w 790"/>
              <a:gd name="T67" fmla="*/ 244455950 h 334"/>
              <a:gd name="T68" fmla="*/ 32762825 w 790"/>
              <a:gd name="T69" fmla="*/ 312499375 h 334"/>
              <a:gd name="T70" fmla="*/ 5040313 w 790"/>
              <a:gd name="T71" fmla="*/ 383063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Freeform 8"/>
          <p:cNvSpPr>
            <a:spLocks/>
          </p:cNvSpPr>
          <p:nvPr/>
        </p:nvSpPr>
        <p:spPr bwMode="auto">
          <a:xfrm>
            <a:off x="2403750" y="4475784"/>
            <a:ext cx="1254125" cy="530225"/>
          </a:xfrm>
          <a:custGeom>
            <a:avLst/>
            <a:gdLst>
              <a:gd name="T0" fmla="*/ 1983363763 w 790"/>
              <a:gd name="T1" fmla="*/ 383063750 h 334"/>
              <a:gd name="T2" fmla="*/ 1955641250 w 790"/>
              <a:gd name="T3" fmla="*/ 312499375 h 334"/>
              <a:gd name="T4" fmla="*/ 1895157500 w 790"/>
              <a:gd name="T5" fmla="*/ 241935000 h 334"/>
              <a:gd name="T6" fmla="*/ 1806952825 w 790"/>
              <a:gd name="T7" fmla="*/ 178931888 h 334"/>
              <a:gd name="T8" fmla="*/ 1696065950 w 790"/>
              <a:gd name="T9" fmla="*/ 123488450 h 334"/>
              <a:gd name="T10" fmla="*/ 1562496875 w 790"/>
              <a:gd name="T11" fmla="*/ 75604688 h 334"/>
              <a:gd name="T12" fmla="*/ 1413808450 w 790"/>
              <a:gd name="T13" fmla="*/ 40322500 h 334"/>
              <a:gd name="T14" fmla="*/ 1252518450 w 790"/>
              <a:gd name="T15" fmla="*/ 15120938 h 334"/>
              <a:gd name="T16" fmla="*/ 1081147825 w 790"/>
              <a:gd name="T17" fmla="*/ 2520950 h 334"/>
              <a:gd name="T18" fmla="*/ 907256250 w 790"/>
              <a:gd name="T19" fmla="*/ 2520950 h 334"/>
              <a:gd name="T20" fmla="*/ 738406575 w 790"/>
              <a:gd name="T21" fmla="*/ 15120938 h 334"/>
              <a:gd name="T22" fmla="*/ 574595625 w 790"/>
              <a:gd name="T23" fmla="*/ 40322500 h 334"/>
              <a:gd name="T24" fmla="*/ 425907200 w 790"/>
              <a:gd name="T25" fmla="*/ 75604688 h 334"/>
              <a:gd name="T26" fmla="*/ 292338125 w 790"/>
              <a:gd name="T27" fmla="*/ 123488450 h 334"/>
              <a:gd name="T28" fmla="*/ 181451250 w 790"/>
              <a:gd name="T29" fmla="*/ 178931888 h 334"/>
              <a:gd name="T30" fmla="*/ 95765938 w 790"/>
              <a:gd name="T31" fmla="*/ 241935000 h 334"/>
              <a:gd name="T32" fmla="*/ 35282188 w 790"/>
              <a:gd name="T33" fmla="*/ 312499375 h 334"/>
              <a:gd name="T34" fmla="*/ 5040313 w 790"/>
              <a:gd name="T35" fmla="*/ 383063750 h 334"/>
              <a:gd name="T36" fmla="*/ 5040313 w 790"/>
              <a:gd name="T37" fmla="*/ 456149075 h 334"/>
              <a:gd name="T38" fmla="*/ 35282188 w 790"/>
              <a:gd name="T39" fmla="*/ 529232813 h 334"/>
              <a:gd name="T40" fmla="*/ 95765938 w 790"/>
              <a:gd name="T41" fmla="*/ 597277825 h 334"/>
              <a:gd name="T42" fmla="*/ 181451250 w 790"/>
              <a:gd name="T43" fmla="*/ 660280938 h 334"/>
              <a:gd name="T44" fmla="*/ 292338125 w 790"/>
              <a:gd name="T45" fmla="*/ 715724375 h 334"/>
              <a:gd name="T46" fmla="*/ 425907200 w 790"/>
              <a:gd name="T47" fmla="*/ 763608138 h 334"/>
              <a:gd name="T48" fmla="*/ 574595625 w 790"/>
              <a:gd name="T49" fmla="*/ 798890325 h 334"/>
              <a:gd name="T50" fmla="*/ 738406575 w 790"/>
              <a:gd name="T51" fmla="*/ 824091888 h 334"/>
              <a:gd name="T52" fmla="*/ 907256250 w 790"/>
              <a:gd name="T53" fmla="*/ 836691875 h 334"/>
              <a:gd name="T54" fmla="*/ 1081147825 w 790"/>
              <a:gd name="T55" fmla="*/ 836691875 h 334"/>
              <a:gd name="T56" fmla="*/ 1252518450 w 790"/>
              <a:gd name="T57" fmla="*/ 824091888 h 334"/>
              <a:gd name="T58" fmla="*/ 1413808450 w 790"/>
              <a:gd name="T59" fmla="*/ 798890325 h 334"/>
              <a:gd name="T60" fmla="*/ 1562496875 w 790"/>
              <a:gd name="T61" fmla="*/ 763608138 h 334"/>
              <a:gd name="T62" fmla="*/ 1696065950 w 790"/>
              <a:gd name="T63" fmla="*/ 715724375 h 334"/>
              <a:gd name="T64" fmla="*/ 1806952825 w 790"/>
              <a:gd name="T65" fmla="*/ 660280938 h 334"/>
              <a:gd name="T66" fmla="*/ 1895157500 w 790"/>
              <a:gd name="T67" fmla="*/ 597277825 h 334"/>
              <a:gd name="T68" fmla="*/ 1955641250 w 790"/>
              <a:gd name="T69" fmla="*/ 529232813 h 334"/>
              <a:gd name="T70" fmla="*/ 1983363763 w 790"/>
              <a:gd name="T71" fmla="*/ 45614907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Freeform 9"/>
          <p:cNvSpPr>
            <a:spLocks/>
          </p:cNvSpPr>
          <p:nvPr/>
        </p:nvSpPr>
        <p:spPr bwMode="auto">
          <a:xfrm>
            <a:off x="4704037" y="4475784"/>
            <a:ext cx="1252538" cy="530225"/>
          </a:xfrm>
          <a:custGeom>
            <a:avLst/>
            <a:gdLst>
              <a:gd name="T0" fmla="*/ 5040315 w 789"/>
              <a:gd name="T1" fmla="*/ 456149075 h 334"/>
              <a:gd name="T2" fmla="*/ 32762838 w 789"/>
              <a:gd name="T3" fmla="*/ 529232813 h 334"/>
              <a:gd name="T4" fmla="*/ 93246612 w 789"/>
              <a:gd name="T5" fmla="*/ 597277825 h 334"/>
              <a:gd name="T6" fmla="*/ 178931959 w 789"/>
              <a:gd name="T7" fmla="*/ 660280938 h 334"/>
              <a:gd name="T8" fmla="*/ 292338242 w 789"/>
              <a:gd name="T9" fmla="*/ 715724375 h 334"/>
              <a:gd name="T10" fmla="*/ 423386419 w 789"/>
              <a:gd name="T11" fmla="*/ 763608138 h 334"/>
              <a:gd name="T12" fmla="*/ 572076491 w 789"/>
              <a:gd name="T13" fmla="*/ 798890325 h 334"/>
              <a:gd name="T14" fmla="*/ 738406870 w 789"/>
              <a:gd name="T15" fmla="*/ 824091888 h 334"/>
              <a:gd name="T16" fmla="*/ 907256612 w 789"/>
              <a:gd name="T17" fmla="*/ 836691875 h 334"/>
              <a:gd name="T18" fmla="*/ 1078627306 w 789"/>
              <a:gd name="T19" fmla="*/ 836691875 h 334"/>
              <a:gd name="T20" fmla="*/ 1252518950 w 789"/>
              <a:gd name="T21" fmla="*/ 824091888 h 334"/>
              <a:gd name="T22" fmla="*/ 1413809014 w 789"/>
              <a:gd name="T23" fmla="*/ 798890325 h 334"/>
              <a:gd name="T24" fmla="*/ 1562497499 w 789"/>
              <a:gd name="T25" fmla="*/ 761087188 h 334"/>
              <a:gd name="T26" fmla="*/ 1696066627 w 789"/>
              <a:gd name="T27" fmla="*/ 715724375 h 334"/>
              <a:gd name="T28" fmla="*/ 1806953546 w 789"/>
              <a:gd name="T29" fmla="*/ 657761575 h 334"/>
              <a:gd name="T30" fmla="*/ 1892638893 w 789"/>
              <a:gd name="T31" fmla="*/ 597277825 h 334"/>
              <a:gd name="T32" fmla="*/ 1953122667 w 789"/>
              <a:gd name="T33" fmla="*/ 526713450 h 334"/>
              <a:gd name="T34" fmla="*/ 1983364554 w 789"/>
              <a:gd name="T35" fmla="*/ 453628125 h 334"/>
              <a:gd name="T36" fmla="*/ 1983364554 w 789"/>
              <a:gd name="T37" fmla="*/ 383063750 h 334"/>
              <a:gd name="T38" fmla="*/ 1953122667 w 789"/>
              <a:gd name="T39" fmla="*/ 312499375 h 334"/>
              <a:gd name="T40" fmla="*/ 1892638893 w 789"/>
              <a:gd name="T41" fmla="*/ 241935000 h 334"/>
              <a:gd name="T42" fmla="*/ 1806953546 w 789"/>
              <a:gd name="T43" fmla="*/ 178931888 h 334"/>
              <a:gd name="T44" fmla="*/ 1696066627 w 789"/>
              <a:gd name="T45" fmla="*/ 123488450 h 334"/>
              <a:gd name="T46" fmla="*/ 1562497499 w 789"/>
              <a:gd name="T47" fmla="*/ 75604688 h 334"/>
              <a:gd name="T48" fmla="*/ 1413809014 w 789"/>
              <a:gd name="T49" fmla="*/ 40322500 h 334"/>
              <a:gd name="T50" fmla="*/ 1249997999 w 789"/>
              <a:gd name="T51" fmla="*/ 15120938 h 334"/>
              <a:gd name="T52" fmla="*/ 1078627306 w 789"/>
              <a:gd name="T53" fmla="*/ 2520950 h 334"/>
              <a:gd name="T54" fmla="*/ 907256612 w 789"/>
              <a:gd name="T55" fmla="*/ 2520950 h 334"/>
              <a:gd name="T56" fmla="*/ 735885919 w 789"/>
              <a:gd name="T57" fmla="*/ 15120938 h 334"/>
              <a:gd name="T58" fmla="*/ 572076491 w 789"/>
              <a:gd name="T59" fmla="*/ 40322500 h 334"/>
              <a:gd name="T60" fmla="*/ 423386419 w 789"/>
              <a:gd name="T61" fmla="*/ 75604688 h 334"/>
              <a:gd name="T62" fmla="*/ 292338242 w 789"/>
              <a:gd name="T63" fmla="*/ 123488450 h 334"/>
              <a:gd name="T64" fmla="*/ 178931959 w 789"/>
              <a:gd name="T65" fmla="*/ 178931888 h 334"/>
              <a:gd name="T66" fmla="*/ 93246612 w 789"/>
              <a:gd name="T67" fmla="*/ 244455950 h 334"/>
              <a:gd name="T68" fmla="*/ 32762838 w 789"/>
              <a:gd name="T69" fmla="*/ 312499375 h 334"/>
              <a:gd name="T70" fmla="*/ 5040315 w 789"/>
              <a:gd name="T71" fmla="*/ 383063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Freeform 10"/>
          <p:cNvSpPr>
            <a:spLocks/>
          </p:cNvSpPr>
          <p:nvPr/>
        </p:nvSpPr>
        <p:spPr bwMode="auto">
          <a:xfrm>
            <a:off x="6251850" y="4351959"/>
            <a:ext cx="1252537" cy="528637"/>
          </a:xfrm>
          <a:custGeom>
            <a:avLst/>
            <a:gdLst>
              <a:gd name="T0" fmla="*/ 5040310 w 789"/>
              <a:gd name="T1" fmla="*/ 456147056 h 333"/>
              <a:gd name="T2" fmla="*/ 35282173 w 789"/>
              <a:gd name="T3" fmla="*/ 526711364 h 333"/>
              <a:gd name="T4" fmla="*/ 95765899 w 789"/>
              <a:gd name="T5" fmla="*/ 597275673 h 333"/>
              <a:gd name="T6" fmla="*/ 181451178 w 789"/>
              <a:gd name="T7" fmla="*/ 660280313 h 333"/>
              <a:gd name="T8" fmla="*/ 292338008 w 789"/>
              <a:gd name="T9" fmla="*/ 715723698 h 333"/>
              <a:gd name="T10" fmla="*/ 425905442 w 789"/>
              <a:gd name="T11" fmla="*/ 761086468 h 333"/>
              <a:gd name="T12" fmla="*/ 574595396 w 789"/>
              <a:gd name="T13" fmla="*/ 798887982 h 333"/>
              <a:gd name="T14" fmla="*/ 735885331 w 789"/>
              <a:gd name="T15" fmla="*/ 824089521 h 333"/>
              <a:gd name="T16" fmla="*/ 907255888 w 789"/>
              <a:gd name="T17" fmla="*/ 836691084 h 333"/>
              <a:gd name="T18" fmla="*/ 1081145806 w 789"/>
              <a:gd name="T19" fmla="*/ 836691084 h 333"/>
              <a:gd name="T20" fmla="*/ 1249997001 w 789"/>
              <a:gd name="T21" fmla="*/ 824089521 h 333"/>
              <a:gd name="T22" fmla="*/ 1411286937 w 789"/>
              <a:gd name="T23" fmla="*/ 798887982 h 333"/>
              <a:gd name="T24" fmla="*/ 1562496251 w 789"/>
              <a:gd name="T25" fmla="*/ 761086468 h 333"/>
              <a:gd name="T26" fmla="*/ 1696063685 w 789"/>
              <a:gd name="T27" fmla="*/ 715723698 h 333"/>
              <a:gd name="T28" fmla="*/ 1804431155 w 789"/>
              <a:gd name="T29" fmla="*/ 660280313 h 333"/>
              <a:gd name="T30" fmla="*/ 1892635794 w 789"/>
              <a:gd name="T31" fmla="*/ 594756312 h 333"/>
              <a:gd name="T32" fmla="*/ 1953119520 w 789"/>
              <a:gd name="T33" fmla="*/ 526711364 h 333"/>
              <a:gd name="T34" fmla="*/ 1980842022 w 789"/>
              <a:gd name="T35" fmla="*/ 456147056 h 333"/>
              <a:gd name="T36" fmla="*/ 1980842022 w 789"/>
              <a:gd name="T37" fmla="*/ 380542440 h 333"/>
              <a:gd name="T38" fmla="*/ 1953119520 w 789"/>
              <a:gd name="T39" fmla="*/ 309978132 h 333"/>
              <a:gd name="T40" fmla="*/ 1892635794 w 789"/>
              <a:gd name="T41" fmla="*/ 241934771 h 333"/>
              <a:gd name="T42" fmla="*/ 1804431155 w 789"/>
              <a:gd name="T43" fmla="*/ 178930131 h 333"/>
              <a:gd name="T44" fmla="*/ 1693544324 w 789"/>
              <a:gd name="T45" fmla="*/ 120967386 h 333"/>
              <a:gd name="T46" fmla="*/ 1562496251 w 789"/>
              <a:gd name="T47" fmla="*/ 75604616 h 333"/>
              <a:gd name="T48" fmla="*/ 1411286937 w 789"/>
              <a:gd name="T49" fmla="*/ 37801514 h 333"/>
              <a:gd name="T50" fmla="*/ 1249997001 w 789"/>
              <a:gd name="T51" fmla="*/ 15120923 h 333"/>
              <a:gd name="T52" fmla="*/ 1078626444 w 789"/>
              <a:gd name="T53" fmla="*/ 2519360 h 333"/>
              <a:gd name="T54" fmla="*/ 907255888 w 789"/>
              <a:gd name="T55" fmla="*/ 2519360 h 333"/>
              <a:gd name="T56" fmla="*/ 735885331 w 789"/>
              <a:gd name="T57" fmla="*/ 15120923 h 333"/>
              <a:gd name="T58" fmla="*/ 574595396 w 789"/>
              <a:gd name="T59" fmla="*/ 40322462 h 333"/>
              <a:gd name="T60" fmla="*/ 425905442 w 789"/>
              <a:gd name="T61" fmla="*/ 75604616 h 333"/>
              <a:gd name="T62" fmla="*/ 292338008 w 789"/>
              <a:gd name="T63" fmla="*/ 123486746 h 333"/>
              <a:gd name="T64" fmla="*/ 181451178 w 789"/>
              <a:gd name="T65" fmla="*/ 178930131 h 333"/>
              <a:gd name="T66" fmla="*/ 95765899 w 789"/>
              <a:gd name="T67" fmla="*/ 241934771 h 333"/>
              <a:gd name="T68" fmla="*/ 35282173 w 789"/>
              <a:gd name="T69" fmla="*/ 309978132 h 333"/>
              <a:gd name="T70" fmla="*/ 5040310 w 789"/>
              <a:gd name="T71" fmla="*/ 383063388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Freeform 11"/>
          <p:cNvSpPr>
            <a:spLocks/>
          </p:cNvSpPr>
          <p:nvPr/>
        </p:nvSpPr>
        <p:spPr bwMode="auto">
          <a:xfrm>
            <a:off x="8534675" y="5345734"/>
            <a:ext cx="1449387" cy="544512"/>
          </a:xfrm>
          <a:custGeom>
            <a:avLst/>
            <a:gdLst>
              <a:gd name="T0" fmla="*/ 2147483646 w 913"/>
              <a:gd name="T1" fmla="*/ 861892646 h 343"/>
              <a:gd name="T2" fmla="*/ 2147483646 w 913"/>
              <a:gd name="T3" fmla="*/ 0 h 343"/>
              <a:gd name="T4" fmla="*/ 0 w 913"/>
              <a:gd name="T5" fmla="*/ 0 h 343"/>
              <a:gd name="T6" fmla="*/ 0 w 913"/>
              <a:gd name="T7" fmla="*/ 861892646 h 343"/>
              <a:gd name="T8" fmla="*/ 2147483646 w 913"/>
              <a:gd name="T9" fmla="*/ 861892646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Freeform 12"/>
          <p:cNvSpPr>
            <a:spLocks/>
          </p:cNvSpPr>
          <p:nvPr/>
        </p:nvSpPr>
        <p:spPr bwMode="auto">
          <a:xfrm>
            <a:off x="3530875" y="5329859"/>
            <a:ext cx="1252537" cy="544512"/>
          </a:xfrm>
          <a:custGeom>
            <a:avLst/>
            <a:gdLst>
              <a:gd name="T0" fmla="*/ 1985882332 w 789"/>
              <a:gd name="T1" fmla="*/ 861892646 h 343"/>
              <a:gd name="T2" fmla="*/ 1985882332 w 789"/>
              <a:gd name="T3" fmla="*/ 0 h 343"/>
              <a:gd name="T4" fmla="*/ 0 w 789"/>
              <a:gd name="T5" fmla="*/ 0 h 343"/>
              <a:gd name="T6" fmla="*/ 0 w 789"/>
              <a:gd name="T7" fmla="*/ 861892646 h 343"/>
              <a:gd name="T8" fmla="*/ 1985882332 w 789"/>
              <a:gd name="T9" fmla="*/ 861892646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Freeform 13"/>
          <p:cNvSpPr>
            <a:spLocks/>
          </p:cNvSpPr>
          <p:nvPr/>
        </p:nvSpPr>
        <p:spPr bwMode="auto">
          <a:xfrm>
            <a:off x="3530875" y="4088434"/>
            <a:ext cx="1252537" cy="528637"/>
          </a:xfrm>
          <a:custGeom>
            <a:avLst/>
            <a:gdLst>
              <a:gd name="T0" fmla="*/ 1983361383 w 789"/>
              <a:gd name="T1" fmla="*/ 380542440 h 333"/>
              <a:gd name="T2" fmla="*/ 1953119520 w 789"/>
              <a:gd name="T3" fmla="*/ 309978132 h 333"/>
              <a:gd name="T4" fmla="*/ 1892635794 w 789"/>
              <a:gd name="T5" fmla="*/ 241934771 h 333"/>
              <a:gd name="T6" fmla="*/ 1806950516 w 789"/>
              <a:gd name="T7" fmla="*/ 176410771 h 333"/>
              <a:gd name="T8" fmla="*/ 1696063685 w 789"/>
              <a:gd name="T9" fmla="*/ 123486746 h 333"/>
              <a:gd name="T10" fmla="*/ 1562496251 w 789"/>
              <a:gd name="T11" fmla="*/ 75604616 h 333"/>
              <a:gd name="T12" fmla="*/ 1413806298 w 789"/>
              <a:gd name="T13" fmla="*/ 40322462 h 333"/>
              <a:gd name="T14" fmla="*/ 1249997001 w 789"/>
              <a:gd name="T15" fmla="*/ 15120923 h 333"/>
              <a:gd name="T16" fmla="*/ 1081145806 w 789"/>
              <a:gd name="T17" fmla="*/ 0 h 333"/>
              <a:gd name="T18" fmla="*/ 907255888 w 789"/>
              <a:gd name="T19" fmla="*/ 0 h 333"/>
              <a:gd name="T20" fmla="*/ 735885331 w 789"/>
              <a:gd name="T21" fmla="*/ 15120923 h 333"/>
              <a:gd name="T22" fmla="*/ 574595396 w 789"/>
              <a:gd name="T23" fmla="*/ 40322462 h 333"/>
              <a:gd name="T24" fmla="*/ 423386081 w 789"/>
              <a:gd name="T25" fmla="*/ 75604616 h 333"/>
              <a:gd name="T26" fmla="*/ 289817059 w 789"/>
              <a:gd name="T27" fmla="*/ 123486746 h 333"/>
              <a:gd name="T28" fmla="*/ 178930229 w 789"/>
              <a:gd name="T29" fmla="*/ 176410771 h 333"/>
              <a:gd name="T30" fmla="*/ 93244950 w 789"/>
              <a:gd name="T31" fmla="*/ 241934771 h 333"/>
              <a:gd name="T32" fmla="*/ 35282173 w 789"/>
              <a:gd name="T33" fmla="*/ 309978132 h 333"/>
              <a:gd name="T34" fmla="*/ 2519361 w 789"/>
              <a:gd name="T35" fmla="*/ 380542440 h 333"/>
              <a:gd name="T36" fmla="*/ 2519361 w 789"/>
              <a:gd name="T37" fmla="*/ 453627696 h 333"/>
              <a:gd name="T38" fmla="*/ 35282173 w 789"/>
              <a:gd name="T39" fmla="*/ 526711364 h 333"/>
              <a:gd name="T40" fmla="*/ 93244950 w 789"/>
              <a:gd name="T41" fmla="*/ 594756312 h 333"/>
              <a:gd name="T42" fmla="*/ 178930229 w 789"/>
              <a:gd name="T43" fmla="*/ 657759365 h 333"/>
              <a:gd name="T44" fmla="*/ 289817059 w 789"/>
              <a:gd name="T45" fmla="*/ 715723698 h 333"/>
              <a:gd name="T46" fmla="*/ 423386081 w 789"/>
              <a:gd name="T47" fmla="*/ 761086468 h 333"/>
              <a:gd name="T48" fmla="*/ 574595396 w 789"/>
              <a:gd name="T49" fmla="*/ 798887982 h 333"/>
              <a:gd name="T50" fmla="*/ 735885331 w 789"/>
              <a:gd name="T51" fmla="*/ 824089521 h 333"/>
              <a:gd name="T52" fmla="*/ 907255888 w 789"/>
              <a:gd name="T53" fmla="*/ 834170136 h 333"/>
              <a:gd name="T54" fmla="*/ 1081145806 w 789"/>
              <a:gd name="T55" fmla="*/ 834170136 h 333"/>
              <a:gd name="T56" fmla="*/ 1249997001 w 789"/>
              <a:gd name="T57" fmla="*/ 824089521 h 333"/>
              <a:gd name="T58" fmla="*/ 1413806298 w 789"/>
              <a:gd name="T59" fmla="*/ 798887982 h 333"/>
              <a:gd name="T60" fmla="*/ 1562496251 w 789"/>
              <a:gd name="T61" fmla="*/ 761086468 h 333"/>
              <a:gd name="T62" fmla="*/ 1696063685 w 789"/>
              <a:gd name="T63" fmla="*/ 715723698 h 333"/>
              <a:gd name="T64" fmla="*/ 1806950516 w 789"/>
              <a:gd name="T65" fmla="*/ 657759365 h 333"/>
              <a:gd name="T66" fmla="*/ 1892635794 w 789"/>
              <a:gd name="T67" fmla="*/ 594756312 h 333"/>
              <a:gd name="T68" fmla="*/ 1953119520 w 789"/>
              <a:gd name="T69" fmla="*/ 526711364 h 333"/>
              <a:gd name="T70" fmla="*/ 1983361383 w 789"/>
              <a:gd name="T71" fmla="*/ 453627696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Rectangle 14"/>
          <p:cNvSpPr>
            <a:spLocks noChangeArrowheads="1"/>
          </p:cNvSpPr>
          <p:nvPr/>
        </p:nvSpPr>
        <p:spPr bwMode="auto">
          <a:xfrm>
            <a:off x="5140600" y="4582146"/>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lot</a:t>
            </a:r>
          </a:p>
        </p:txBody>
      </p:sp>
      <p:sp>
        <p:nvSpPr>
          <p:cNvPr id="15" name="Freeform 15"/>
          <p:cNvSpPr>
            <a:spLocks/>
          </p:cNvSpPr>
          <p:nvPr/>
        </p:nvSpPr>
        <p:spPr bwMode="auto">
          <a:xfrm>
            <a:off x="6267725" y="5267946"/>
            <a:ext cx="1252537" cy="622300"/>
          </a:xfrm>
          <a:custGeom>
            <a:avLst/>
            <a:gdLst>
              <a:gd name="T0" fmla="*/ 0 w 789"/>
              <a:gd name="T1" fmla="*/ 493950625 h 392"/>
              <a:gd name="T2" fmla="*/ 992941166 w 789"/>
              <a:gd name="T3" fmla="*/ 0 h 392"/>
              <a:gd name="T4" fmla="*/ 1985882332 w 789"/>
              <a:gd name="T5" fmla="*/ 493950625 h 392"/>
              <a:gd name="T6" fmla="*/ 992941166 w 789"/>
              <a:gd name="T7" fmla="*/ 985381888 h 392"/>
              <a:gd name="T8" fmla="*/ 0 w 789"/>
              <a:gd name="T9" fmla="*/ 493950625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Rectangle 16"/>
          <p:cNvSpPr>
            <a:spLocks noChangeArrowheads="1"/>
          </p:cNvSpPr>
          <p:nvPr/>
        </p:nvSpPr>
        <p:spPr bwMode="auto">
          <a:xfrm>
            <a:off x="3873775" y="4163046"/>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name</a:t>
            </a:r>
          </a:p>
        </p:txBody>
      </p:sp>
      <p:sp>
        <p:nvSpPr>
          <p:cNvPr id="17" name="Rectangle 17"/>
          <p:cNvSpPr>
            <a:spLocks noChangeArrowheads="1"/>
          </p:cNvSpPr>
          <p:nvPr/>
        </p:nvSpPr>
        <p:spPr bwMode="auto">
          <a:xfrm>
            <a:off x="9704662" y="4536109"/>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age</a:t>
            </a:r>
          </a:p>
        </p:txBody>
      </p:sp>
      <p:sp>
        <p:nvSpPr>
          <p:cNvPr id="18" name="Rectangle 18"/>
          <p:cNvSpPr>
            <a:spLocks noChangeArrowheads="1"/>
          </p:cNvSpPr>
          <p:nvPr/>
        </p:nvSpPr>
        <p:spPr bwMode="auto">
          <a:xfrm>
            <a:off x="8047312" y="4520234"/>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pname</a:t>
            </a:r>
          </a:p>
        </p:txBody>
      </p:sp>
      <p:sp>
        <p:nvSpPr>
          <p:cNvPr id="19" name="Rectangle 19"/>
          <p:cNvSpPr>
            <a:spLocks noChangeArrowheads="1"/>
          </p:cNvSpPr>
          <p:nvPr/>
        </p:nvSpPr>
        <p:spPr bwMode="auto">
          <a:xfrm>
            <a:off x="8642625" y="5420346"/>
            <a:ext cx="1344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Dependents</a:t>
            </a:r>
          </a:p>
        </p:txBody>
      </p:sp>
      <p:sp>
        <p:nvSpPr>
          <p:cNvPr id="20" name="Rectangle 20"/>
          <p:cNvSpPr>
            <a:spLocks noChangeArrowheads="1"/>
          </p:cNvSpPr>
          <p:nvPr/>
        </p:nvSpPr>
        <p:spPr bwMode="auto">
          <a:xfrm>
            <a:off x="3519762" y="5437809"/>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Employees</a:t>
            </a:r>
          </a:p>
        </p:txBody>
      </p:sp>
      <p:sp>
        <p:nvSpPr>
          <p:cNvPr id="21" name="Rectangle 21"/>
          <p:cNvSpPr>
            <a:spLocks noChangeArrowheads="1"/>
          </p:cNvSpPr>
          <p:nvPr/>
        </p:nvSpPr>
        <p:spPr bwMode="auto">
          <a:xfrm>
            <a:off x="2778400" y="4567859"/>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u="sng">
                <a:solidFill>
                  <a:srgbClr val="000000"/>
                </a:solidFill>
                <a:latin typeface="Arial" panose="020B0604020202020204" pitchFamily="34" charset="0"/>
              </a:rPr>
              <a:t>ssn</a:t>
            </a:r>
          </a:p>
        </p:txBody>
      </p:sp>
      <p:sp>
        <p:nvSpPr>
          <p:cNvPr id="22" name="Rectangle 22"/>
          <p:cNvSpPr>
            <a:spLocks noChangeArrowheads="1"/>
          </p:cNvSpPr>
          <p:nvPr/>
        </p:nvSpPr>
        <p:spPr bwMode="auto">
          <a:xfrm>
            <a:off x="6494737" y="5420346"/>
            <a:ext cx="7794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Policy</a:t>
            </a:r>
          </a:p>
        </p:txBody>
      </p:sp>
      <p:sp>
        <p:nvSpPr>
          <p:cNvPr id="23" name="Rectangle 23"/>
          <p:cNvSpPr>
            <a:spLocks noChangeArrowheads="1"/>
          </p:cNvSpPr>
          <p:nvPr/>
        </p:nvSpPr>
        <p:spPr bwMode="auto">
          <a:xfrm>
            <a:off x="6609037" y="4458321"/>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1600">
                <a:solidFill>
                  <a:srgbClr val="000000"/>
                </a:solidFill>
                <a:latin typeface="Arial" panose="020B0604020202020204" pitchFamily="34" charset="0"/>
              </a:rPr>
              <a:t>cost</a:t>
            </a:r>
          </a:p>
        </p:txBody>
      </p:sp>
      <p:sp>
        <p:nvSpPr>
          <p:cNvPr id="24" name="Line 24"/>
          <p:cNvSpPr>
            <a:spLocks noChangeShapeType="1"/>
          </p:cNvSpPr>
          <p:nvPr/>
        </p:nvSpPr>
        <p:spPr bwMode="auto">
          <a:xfrm flipH="1">
            <a:off x="8144150" y="4829796"/>
            <a:ext cx="609600" cy="0"/>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5"/>
          <p:cNvSpPr>
            <a:spLocks noChangeShapeType="1"/>
          </p:cNvSpPr>
          <p:nvPr/>
        </p:nvSpPr>
        <p:spPr bwMode="auto">
          <a:xfrm>
            <a:off x="4172225" y="4640884"/>
            <a:ext cx="0" cy="668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6"/>
          <p:cNvSpPr>
            <a:spLocks noChangeShapeType="1"/>
          </p:cNvSpPr>
          <p:nvPr/>
        </p:nvSpPr>
        <p:spPr bwMode="auto">
          <a:xfrm>
            <a:off x="3014937" y="5020296"/>
            <a:ext cx="809625" cy="3095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7"/>
          <p:cNvSpPr>
            <a:spLocks noChangeShapeType="1"/>
          </p:cNvSpPr>
          <p:nvPr/>
        </p:nvSpPr>
        <p:spPr bwMode="auto">
          <a:xfrm flipH="1">
            <a:off x="4507187" y="5001246"/>
            <a:ext cx="814388" cy="328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8"/>
          <p:cNvSpPr>
            <a:spLocks noChangeShapeType="1"/>
          </p:cNvSpPr>
          <p:nvPr/>
        </p:nvSpPr>
        <p:spPr bwMode="auto">
          <a:xfrm flipV="1">
            <a:off x="6880500" y="4859959"/>
            <a:ext cx="0" cy="414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9"/>
          <p:cNvSpPr>
            <a:spLocks noChangeShapeType="1"/>
          </p:cNvSpPr>
          <p:nvPr/>
        </p:nvSpPr>
        <p:spPr bwMode="auto">
          <a:xfrm>
            <a:off x="8390212" y="5001246"/>
            <a:ext cx="369888" cy="3476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30"/>
          <p:cNvSpPr>
            <a:spLocks noChangeShapeType="1"/>
          </p:cNvSpPr>
          <p:nvPr/>
        </p:nvSpPr>
        <p:spPr bwMode="auto">
          <a:xfrm flipH="1">
            <a:off x="9380812" y="5001246"/>
            <a:ext cx="514350" cy="3476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31"/>
          <p:cNvSpPr>
            <a:spLocks noChangeShapeType="1"/>
          </p:cNvSpPr>
          <p:nvPr/>
        </p:nvSpPr>
        <p:spPr bwMode="auto">
          <a:xfrm flipH="1">
            <a:off x="4788175" y="5575921"/>
            <a:ext cx="141605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2"/>
          <p:cNvSpPr>
            <a:spLocks noChangeShapeType="1"/>
          </p:cNvSpPr>
          <p:nvPr/>
        </p:nvSpPr>
        <p:spPr bwMode="auto">
          <a:xfrm>
            <a:off x="7547250" y="5575921"/>
            <a:ext cx="931862" cy="0"/>
          </a:xfrm>
          <a:prstGeom prst="line">
            <a:avLst/>
          </a:prstGeom>
          <a:noFill/>
          <a:ln w="508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585546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69" y="261180"/>
            <a:ext cx="10515600" cy="1325563"/>
          </a:xfrm>
        </p:spPr>
        <p:txBody>
          <a:bodyPr/>
          <a:lstStyle/>
          <a:p>
            <a:r>
              <a:rPr lang="en-IN"/>
              <a:t>Summary of ER Symbols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2965623"/>
              </p:ext>
            </p:extLst>
          </p:nvPr>
        </p:nvGraphicFramePr>
        <p:xfrm>
          <a:off x="347547" y="1745008"/>
          <a:ext cx="5306122" cy="4006461"/>
        </p:xfrm>
        <a:graphic>
          <a:graphicData uri="http://schemas.openxmlformats.org/drawingml/2006/table">
            <a:tbl>
              <a:tblPr firstRow="1" bandRow="1">
                <a:tableStyleId>{5C22544A-7EE6-4342-B048-85BDC9FD1C3A}</a:tableStyleId>
              </a:tblPr>
              <a:tblGrid>
                <a:gridCol w="3611136">
                  <a:extLst>
                    <a:ext uri="{9D8B030D-6E8A-4147-A177-3AD203B41FA5}">
                      <a16:colId xmlns:a16="http://schemas.microsoft.com/office/drawing/2014/main" val="3118613278"/>
                    </a:ext>
                  </a:extLst>
                </a:gridCol>
                <a:gridCol w="1694986">
                  <a:extLst>
                    <a:ext uri="{9D8B030D-6E8A-4147-A177-3AD203B41FA5}">
                      <a16:colId xmlns:a16="http://schemas.microsoft.com/office/drawing/2014/main" val="2314263308"/>
                    </a:ext>
                  </a:extLst>
                </a:gridCol>
              </a:tblGrid>
              <a:tr h="794913">
                <a:tc>
                  <a:txBody>
                    <a:bodyPr/>
                    <a:lstStyle/>
                    <a:p>
                      <a:pPr algn="ctr"/>
                      <a:r>
                        <a:rPr lang="en-IN" sz="2000"/>
                        <a:t>Symbol</a:t>
                      </a:r>
                    </a:p>
                  </a:txBody>
                  <a:tcPr/>
                </a:tc>
                <a:tc>
                  <a:txBody>
                    <a:bodyPr/>
                    <a:lstStyle/>
                    <a:p>
                      <a:r>
                        <a:rPr lang="en-IN" sz="2000"/>
                        <a:t>Meaning</a:t>
                      </a:r>
                    </a:p>
                  </a:txBody>
                  <a:tcPr/>
                </a:tc>
                <a:extLst>
                  <a:ext uri="{0D108BD9-81ED-4DB2-BD59-A6C34878D82A}">
                    <a16:rowId xmlns:a16="http://schemas.microsoft.com/office/drawing/2014/main" val="3231408659"/>
                  </a:ext>
                </a:extLst>
              </a:tr>
              <a:tr h="802887">
                <a:tc>
                  <a:txBody>
                    <a:bodyPr/>
                    <a:lstStyle/>
                    <a:p>
                      <a:endParaRPr lang="en-IN"/>
                    </a:p>
                  </a:txBody>
                  <a:tcPr/>
                </a:tc>
                <a:tc>
                  <a:txBody>
                    <a:bodyPr/>
                    <a:lstStyle/>
                    <a:p>
                      <a:r>
                        <a:rPr lang="en-IN"/>
                        <a:t>Entity</a:t>
                      </a:r>
                    </a:p>
                  </a:txBody>
                  <a:tcPr/>
                </a:tc>
                <a:extLst>
                  <a:ext uri="{0D108BD9-81ED-4DB2-BD59-A6C34878D82A}">
                    <a16:rowId xmlns:a16="http://schemas.microsoft.com/office/drawing/2014/main" val="2335978700"/>
                  </a:ext>
                </a:extLst>
              </a:tr>
              <a:tr h="802887">
                <a:tc>
                  <a:txBody>
                    <a:bodyPr/>
                    <a:lstStyle/>
                    <a:p>
                      <a:endParaRPr lang="en-IN"/>
                    </a:p>
                  </a:txBody>
                  <a:tcPr/>
                </a:tc>
                <a:tc>
                  <a:txBody>
                    <a:bodyPr/>
                    <a:lstStyle/>
                    <a:p>
                      <a:r>
                        <a:rPr lang="en-IN"/>
                        <a:t>Weak Entity</a:t>
                      </a:r>
                    </a:p>
                  </a:txBody>
                  <a:tcPr/>
                </a:tc>
                <a:extLst>
                  <a:ext uri="{0D108BD9-81ED-4DB2-BD59-A6C34878D82A}">
                    <a16:rowId xmlns:a16="http://schemas.microsoft.com/office/drawing/2014/main" val="1637256038"/>
                  </a:ext>
                </a:extLst>
              </a:tr>
              <a:tr h="802887">
                <a:tc>
                  <a:txBody>
                    <a:bodyPr/>
                    <a:lstStyle/>
                    <a:p>
                      <a:endParaRPr lang="en-IN"/>
                    </a:p>
                  </a:txBody>
                  <a:tcPr/>
                </a:tc>
                <a:tc>
                  <a:txBody>
                    <a:bodyPr/>
                    <a:lstStyle/>
                    <a:p>
                      <a:r>
                        <a:rPr lang="en-IN"/>
                        <a:t>Relationship</a:t>
                      </a:r>
                    </a:p>
                  </a:txBody>
                  <a:tcPr/>
                </a:tc>
                <a:extLst>
                  <a:ext uri="{0D108BD9-81ED-4DB2-BD59-A6C34878D82A}">
                    <a16:rowId xmlns:a16="http://schemas.microsoft.com/office/drawing/2014/main" val="3566094988"/>
                  </a:ext>
                </a:extLst>
              </a:tr>
              <a:tr h="802887">
                <a:tc>
                  <a:txBody>
                    <a:bodyPr/>
                    <a:lstStyle/>
                    <a:p>
                      <a:endParaRPr lang="en-IN"/>
                    </a:p>
                  </a:txBody>
                  <a:tcPr/>
                </a:tc>
                <a:tc>
                  <a:txBody>
                    <a:bodyPr/>
                    <a:lstStyle/>
                    <a:p>
                      <a:r>
                        <a:rPr lang="en-IN"/>
                        <a:t>Identifying Relationship</a:t>
                      </a:r>
                    </a:p>
                  </a:txBody>
                  <a:tcPr/>
                </a:tc>
                <a:extLst>
                  <a:ext uri="{0D108BD9-81ED-4DB2-BD59-A6C34878D82A}">
                    <a16:rowId xmlns:a16="http://schemas.microsoft.com/office/drawing/2014/main" val="3468332969"/>
                  </a:ext>
                </a:extLst>
              </a:tr>
            </a:tbl>
          </a:graphicData>
        </a:graphic>
      </p:graphicFrame>
      <p:sp>
        <p:nvSpPr>
          <p:cNvPr id="4" name="Slide Number Placeholder 3"/>
          <p:cNvSpPr>
            <a:spLocks noGrp="1"/>
          </p:cNvSpPr>
          <p:nvPr>
            <p:ph type="sldNum" sz="quarter" idx="12"/>
          </p:nvPr>
        </p:nvSpPr>
        <p:spPr>
          <a:xfrm>
            <a:off x="8580863" y="6999132"/>
            <a:ext cx="2743200" cy="365125"/>
          </a:xfrm>
        </p:spPr>
        <p:txBody>
          <a:bodyPr/>
          <a:lstStyle/>
          <a:p>
            <a:fld id="{AF5FB12C-948D-4C77-8613-2E4673F705B6}" type="slidenum">
              <a:rPr lang="en-IN" smtClean="0"/>
              <a:t>25</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7" name="Rectangle 6"/>
          <p:cNvSpPr/>
          <p:nvPr/>
        </p:nvSpPr>
        <p:spPr>
          <a:xfrm>
            <a:off x="657922" y="2755782"/>
            <a:ext cx="1360449" cy="379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24471" y="3564404"/>
            <a:ext cx="1360449" cy="379141"/>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69279" y="3586706"/>
            <a:ext cx="1360449" cy="379141"/>
          </a:xfrm>
          <a:prstGeom prst="rect">
            <a:avLst/>
          </a:prstGeom>
          <a:noFill/>
          <a:ln w="635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mond 9"/>
          <p:cNvSpPr/>
          <p:nvPr/>
        </p:nvSpPr>
        <p:spPr>
          <a:xfrm>
            <a:off x="1037063" y="4260074"/>
            <a:ext cx="602166" cy="60216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p:cNvSpPr/>
          <p:nvPr/>
        </p:nvSpPr>
        <p:spPr>
          <a:xfrm>
            <a:off x="1037063" y="5040659"/>
            <a:ext cx="602166" cy="602166"/>
          </a:xfrm>
          <a:prstGeom prst="diamond">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p:cNvSpPr/>
          <p:nvPr/>
        </p:nvSpPr>
        <p:spPr>
          <a:xfrm>
            <a:off x="2594517" y="5040659"/>
            <a:ext cx="602166" cy="602166"/>
          </a:xfrm>
          <a:prstGeom prst="diamond">
            <a:avLst/>
          </a:prstGeom>
          <a:noFill/>
          <a:ln w="635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3" name="Content Placeholder 5"/>
          <p:cNvGraphicFramePr>
            <a:graphicFrameLocks/>
          </p:cNvGraphicFramePr>
          <p:nvPr>
            <p:extLst>
              <p:ext uri="{D42A27DB-BD31-4B8C-83A1-F6EECF244321}">
                <p14:modId xmlns:p14="http://schemas.microsoft.com/office/powerpoint/2010/main" val="1566099551"/>
              </p:ext>
            </p:extLst>
          </p:nvPr>
        </p:nvGraphicFramePr>
        <p:xfrm>
          <a:off x="6343185" y="379140"/>
          <a:ext cx="5306122" cy="5973359"/>
        </p:xfrm>
        <a:graphic>
          <a:graphicData uri="http://schemas.openxmlformats.org/drawingml/2006/table">
            <a:tbl>
              <a:tblPr firstRow="1" bandRow="1">
                <a:tableStyleId>{5C22544A-7EE6-4342-B048-85BDC9FD1C3A}</a:tableStyleId>
              </a:tblPr>
              <a:tblGrid>
                <a:gridCol w="3611136">
                  <a:extLst>
                    <a:ext uri="{9D8B030D-6E8A-4147-A177-3AD203B41FA5}">
                      <a16:colId xmlns:a16="http://schemas.microsoft.com/office/drawing/2014/main" val="3118613278"/>
                    </a:ext>
                  </a:extLst>
                </a:gridCol>
                <a:gridCol w="1694986">
                  <a:extLst>
                    <a:ext uri="{9D8B030D-6E8A-4147-A177-3AD203B41FA5}">
                      <a16:colId xmlns:a16="http://schemas.microsoft.com/office/drawing/2014/main" val="2314263308"/>
                    </a:ext>
                  </a:extLst>
                </a:gridCol>
              </a:tblGrid>
              <a:tr h="748922">
                <a:tc>
                  <a:txBody>
                    <a:bodyPr/>
                    <a:lstStyle/>
                    <a:p>
                      <a:pPr algn="ctr"/>
                      <a:r>
                        <a:rPr lang="en-IN" sz="2000"/>
                        <a:t>Symbol</a:t>
                      </a:r>
                    </a:p>
                  </a:txBody>
                  <a:tcPr/>
                </a:tc>
                <a:tc>
                  <a:txBody>
                    <a:bodyPr/>
                    <a:lstStyle/>
                    <a:p>
                      <a:pPr marL="0" algn="l" defTabSz="914400" rtl="0" eaLnBrk="1" latinLnBrk="0" hangingPunct="1"/>
                      <a:r>
                        <a:rPr lang="en-IN" sz="2000" b="1" kern="1200">
                          <a:solidFill>
                            <a:schemeClr val="lt1"/>
                          </a:solidFill>
                          <a:latin typeface="+mn-lt"/>
                          <a:ea typeface="+mn-ea"/>
                          <a:cs typeface="+mn-cs"/>
                        </a:rPr>
                        <a:t>Meaning</a:t>
                      </a:r>
                    </a:p>
                  </a:txBody>
                  <a:tcPr/>
                </a:tc>
                <a:extLst>
                  <a:ext uri="{0D108BD9-81ED-4DB2-BD59-A6C34878D82A}">
                    <a16:rowId xmlns:a16="http://schemas.microsoft.com/office/drawing/2014/main" val="3231408659"/>
                  </a:ext>
                </a:extLst>
              </a:tr>
              <a:tr h="756434">
                <a:tc>
                  <a:txBody>
                    <a:bodyPr/>
                    <a:lstStyle/>
                    <a:p>
                      <a:endParaRPr lang="en-IN"/>
                    </a:p>
                  </a:txBody>
                  <a:tcPr/>
                </a:tc>
                <a:tc>
                  <a:txBody>
                    <a:bodyPr/>
                    <a:lstStyle/>
                    <a:p>
                      <a:r>
                        <a:rPr lang="en-IN"/>
                        <a:t>Attribute</a:t>
                      </a:r>
                    </a:p>
                  </a:txBody>
                  <a:tcPr/>
                </a:tc>
                <a:extLst>
                  <a:ext uri="{0D108BD9-81ED-4DB2-BD59-A6C34878D82A}">
                    <a16:rowId xmlns:a16="http://schemas.microsoft.com/office/drawing/2014/main" val="2335978700"/>
                  </a:ext>
                </a:extLst>
              </a:tr>
              <a:tr h="756434">
                <a:tc>
                  <a:txBody>
                    <a:bodyPr/>
                    <a:lstStyle/>
                    <a:p>
                      <a:endParaRPr lang="en-IN"/>
                    </a:p>
                  </a:txBody>
                  <a:tcPr/>
                </a:tc>
                <a:tc>
                  <a:txBody>
                    <a:bodyPr/>
                    <a:lstStyle/>
                    <a:p>
                      <a:r>
                        <a:rPr lang="en-IN"/>
                        <a:t>Key attribute</a:t>
                      </a:r>
                    </a:p>
                  </a:txBody>
                  <a:tcPr/>
                </a:tc>
                <a:extLst>
                  <a:ext uri="{0D108BD9-81ED-4DB2-BD59-A6C34878D82A}">
                    <a16:rowId xmlns:a16="http://schemas.microsoft.com/office/drawing/2014/main" val="1637256038"/>
                  </a:ext>
                </a:extLst>
              </a:tr>
              <a:tr h="756434">
                <a:tc>
                  <a:txBody>
                    <a:bodyPr/>
                    <a:lstStyle/>
                    <a:p>
                      <a:endParaRPr lang="en-IN"/>
                    </a:p>
                  </a:txBody>
                  <a:tcPr/>
                </a:tc>
                <a:tc>
                  <a:txBody>
                    <a:bodyPr/>
                    <a:lstStyle/>
                    <a:p>
                      <a:r>
                        <a:rPr lang="en-IN"/>
                        <a:t>Multivalued attribute</a:t>
                      </a:r>
                    </a:p>
                  </a:txBody>
                  <a:tcPr/>
                </a:tc>
                <a:extLst>
                  <a:ext uri="{0D108BD9-81ED-4DB2-BD59-A6C34878D82A}">
                    <a16:rowId xmlns:a16="http://schemas.microsoft.com/office/drawing/2014/main" val="3566094988"/>
                  </a:ext>
                </a:extLst>
              </a:tr>
              <a:tr h="1787953">
                <a:tc>
                  <a:txBody>
                    <a:bodyPr/>
                    <a:lstStyle/>
                    <a:p>
                      <a:endParaRPr lang="en-IN"/>
                    </a:p>
                  </a:txBody>
                  <a:tcPr/>
                </a:tc>
                <a:tc>
                  <a:txBody>
                    <a:bodyPr/>
                    <a:lstStyle/>
                    <a:p>
                      <a:endParaRPr lang="en-IN"/>
                    </a:p>
                    <a:p>
                      <a:r>
                        <a:rPr lang="en-IN"/>
                        <a:t>Composite</a:t>
                      </a:r>
                      <a:r>
                        <a:rPr lang="en-IN" baseline="0"/>
                        <a:t> attribute</a:t>
                      </a:r>
                      <a:endParaRPr lang="en-IN"/>
                    </a:p>
                  </a:txBody>
                  <a:tcPr/>
                </a:tc>
                <a:extLst>
                  <a:ext uri="{0D108BD9-81ED-4DB2-BD59-A6C34878D82A}">
                    <a16:rowId xmlns:a16="http://schemas.microsoft.com/office/drawing/2014/main" val="3468332969"/>
                  </a:ext>
                </a:extLst>
              </a:tr>
              <a:tr h="1167182">
                <a:tc>
                  <a:txBody>
                    <a:bodyPr/>
                    <a:lstStyle/>
                    <a:p>
                      <a:endParaRPr lang="en-IN"/>
                    </a:p>
                  </a:txBody>
                  <a:tcPr/>
                </a:tc>
                <a:tc>
                  <a:txBody>
                    <a:bodyPr/>
                    <a:lstStyle/>
                    <a:p>
                      <a:endParaRPr lang="en-IN"/>
                    </a:p>
                    <a:p>
                      <a:r>
                        <a:rPr lang="en-IN"/>
                        <a:t>Derived attribute</a:t>
                      </a:r>
                    </a:p>
                  </a:txBody>
                  <a:tcPr/>
                </a:tc>
                <a:extLst>
                  <a:ext uri="{0D108BD9-81ED-4DB2-BD59-A6C34878D82A}">
                    <a16:rowId xmlns:a16="http://schemas.microsoft.com/office/drawing/2014/main" val="3188444189"/>
                  </a:ext>
                </a:extLst>
              </a:tr>
            </a:tbl>
          </a:graphicData>
        </a:graphic>
      </p:graphicFrame>
      <p:sp>
        <p:nvSpPr>
          <p:cNvPr id="14" name="Oval 13"/>
          <p:cNvSpPr/>
          <p:nvPr/>
        </p:nvSpPr>
        <p:spPr>
          <a:xfrm>
            <a:off x="7452738" y="1312411"/>
            <a:ext cx="1278667" cy="47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7575401" y="2071568"/>
            <a:ext cx="1278667" cy="47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p:nvPr/>
        </p:nvCxnSpPr>
        <p:spPr>
          <a:xfrm>
            <a:off x="6848710" y="1551447"/>
            <a:ext cx="604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956400" y="2346629"/>
            <a:ext cx="604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71373" y="2346629"/>
            <a:ext cx="60402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633018" y="2768574"/>
            <a:ext cx="1278667" cy="478072"/>
          </a:xfrm>
          <a:prstGeom prst="ellipse">
            <a:avLst/>
          </a:prstGeom>
          <a:noFill/>
          <a:ln w="635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a:off x="7028990" y="3007610"/>
            <a:ext cx="60402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717579" y="4384168"/>
            <a:ext cx="1278667" cy="47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8479573" y="3679202"/>
            <a:ext cx="1278667" cy="47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6511390" y="3726811"/>
            <a:ext cx="1278667" cy="47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8356912" y="4859950"/>
            <a:ext cx="0" cy="180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560428" y="4128965"/>
            <a:ext cx="322449" cy="25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88043" y="4157274"/>
            <a:ext cx="604028" cy="226894"/>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790057" y="5446700"/>
            <a:ext cx="1278667" cy="478072"/>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p:cNvCxnSpPr/>
          <p:nvPr/>
        </p:nvCxnSpPr>
        <p:spPr>
          <a:xfrm>
            <a:off x="7186029" y="5685736"/>
            <a:ext cx="60402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945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9875242"/>
              </p:ext>
            </p:extLst>
          </p:nvPr>
        </p:nvGraphicFramePr>
        <p:xfrm>
          <a:off x="838200" y="365125"/>
          <a:ext cx="10515600" cy="5811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F5FB12C-948D-4C77-8613-2E4673F705B6}" type="slidenum">
              <a:rPr lang="en-IN" smtClean="0"/>
              <a:t>26</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4874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Steps in Database Design (2)</a:t>
            </a:r>
          </a:p>
        </p:txBody>
      </p:sp>
      <p:sp>
        <p:nvSpPr>
          <p:cNvPr id="3" name="Content Placeholder 2"/>
          <p:cNvSpPr>
            <a:spLocks noGrp="1"/>
          </p:cNvSpPr>
          <p:nvPr>
            <p:ph idx="1"/>
          </p:nvPr>
        </p:nvSpPr>
        <p:spPr/>
        <p:txBody>
          <a:bodyPr/>
          <a:lstStyle/>
          <a:p>
            <a:pPr marL="514350" indent="-514350">
              <a:buFont typeface="+mj-lt"/>
              <a:buAutoNum type="arabicPeriod"/>
            </a:pPr>
            <a:r>
              <a:rPr lang="en-IN"/>
              <a:t>Requirement Analysis: understand what data is to be stored</a:t>
            </a:r>
          </a:p>
          <a:p>
            <a:pPr marL="514350" indent="-514350">
              <a:buFont typeface="+mj-lt"/>
              <a:buAutoNum type="arabicPeriod"/>
            </a:pPr>
            <a:r>
              <a:rPr lang="en-IN"/>
              <a:t>Conceptual Database Design: high level description of the data to be stored – </a:t>
            </a:r>
            <a:r>
              <a:rPr lang="en-IN" b="1"/>
              <a:t>Entity Relationship (ER) Model </a:t>
            </a:r>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325348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Steps in Database Design (3)</a:t>
            </a:r>
          </a:p>
        </p:txBody>
      </p:sp>
      <p:sp>
        <p:nvSpPr>
          <p:cNvPr id="3" name="Content Placeholder 2"/>
          <p:cNvSpPr>
            <a:spLocks noGrp="1"/>
          </p:cNvSpPr>
          <p:nvPr>
            <p:ph idx="1"/>
          </p:nvPr>
        </p:nvSpPr>
        <p:spPr/>
        <p:txBody>
          <a:bodyPr/>
          <a:lstStyle/>
          <a:p>
            <a:pPr marL="514350" indent="-514350">
              <a:buFont typeface="+mj-lt"/>
              <a:buAutoNum type="arabicPeriod"/>
            </a:pPr>
            <a:r>
              <a:rPr lang="en-IN"/>
              <a:t>Requirement Analysis: understand what data is to be stored</a:t>
            </a:r>
          </a:p>
          <a:p>
            <a:pPr marL="514350" indent="-514350">
              <a:buFont typeface="+mj-lt"/>
              <a:buAutoNum type="arabicPeriod"/>
            </a:pPr>
            <a:r>
              <a:rPr lang="en-IN"/>
              <a:t>Conceptual Database Design: high level description of the data to be stored – </a:t>
            </a:r>
            <a:r>
              <a:rPr lang="en-IN" b="1"/>
              <a:t>Entity Relationship (ER) Model </a:t>
            </a:r>
          </a:p>
          <a:p>
            <a:pPr marL="514350" indent="-514350">
              <a:buFont typeface="+mj-lt"/>
              <a:buAutoNum type="arabicPeriod"/>
            </a:pPr>
            <a:r>
              <a:rPr lang="en-IN"/>
              <a:t>Logical Database Design: select a DBMS to implement and convert the conceptual design to a database schema</a:t>
            </a:r>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89558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Steps in Database Design (4)</a:t>
            </a:r>
          </a:p>
        </p:txBody>
      </p:sp>
      <p:sp>
        <p:nvSpPr>
          <p:cNvPr id="3" name="Content Placeholder 2"/>
          <p:cNvSpPr>
            <a:spLocks noGrp="1"/>
          </p:cNvSpPr>
          <p:nvPr>
            <p:ph idx="1"/>
          </p:nvPr>
        </p:nvSpPr>
        <p:spPr/>
        <p:txBody>
          <a:bodyPr/>
          <a:lstStyle/>
          <a:p>
            <a:pPr marL="514350" indent="-514350">
              <a:buFont typeface="+mj-lt"/>
              <a:buAutoNum type="arabicPeriod"/>
            </a:pPr>
            <a:r>
              <a:rPr lang="en-IN"/>
              <a:t>Requirement Analysis: understand what data is to be stored</a:t>
            </a:r>
          </a:p>
          <a:p>
            <a:pPr marL="514350" indent="-514350">
              <a:buFont typeface="+mj-lt"/>
              <a:buAutoNum type="arabicPeriod"/>
            </a:pPr>
            <a:r>
              <a:rPr lang="en-IN"/>
              <a:t>Conceptual Database Design: high level description of the data to be stored – </a:t>
            </a:r>
            <a:r>
              <a:rPr lang="en-IN" b="1"/>
              <a:t>Entity Relationship (ER) Model </a:t>
            </a:r>
          </a:p>
          <a:p>
            <a:pPr marL="514350" indent="-514350">
              <a:buFont typeface="+mj-lt"/>
              <a:buAutoNum type="arabicPeriod"/>
            </a:pPr>
            <a:r>
              <a:rPr lang="en-IN"/>
              <a:t>Logical Database Design: select a DBMS to implement and convert the conceptual design to a database schema</a:t>
            </a:r>
          </a:p>
          <a:p>
            <a:pPr marL="514350" indent="-514350">
              <a:buFont typeface="+mj-lt"/>
              <a:buAutoNum type="arabicPeriod"/>
            </a:pPr>
            <a:r>
              <a:rPr lang="en-IN"/>
              <a:t>Schema Refinement – identify problems and refine</a:t>
            </a:r>
          </a:p>
          <a:p>
            <a:pPr marL="514350" indent="-514350">
              <a:buFont typeface="+mj-lt"/>
              <a:buAutoNum type="arabicPeriod"/>
            </a:pPr>
            <a:r>
              <a:rPr lang="en-IN"/>
              <a:t>Physical Database design – Understand expected workloads and make provisions accordingly (build indexes </a:t>
            </a:r>
            <a:r>
              <a:rPr lang="en-IN" err="1"/>
              <a:t>etc</a:t>
            </a:r>
            <a:r>
              <a:rPr lang="en-IN"/>
              <a:t>)</a:t>
            </a:r>
          </a:p>
          <a:p>
            <a:pPr marL="514350" indent="-514350">
              <a:buFont typeface="+mj-lt"/>
              <a:buAutoNum type="arabicPeriod"/>
            </a:pPr>
            <a:r>
              <a:rPr lang="en-IN"/>
              <a:t>Security Design</a:t>
            </a:r>
          </a:p>
        </p:txBody>
      </p:sp>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370821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Data Model</a:t>
            </a:r>
          </a:p>
        </p:txBody>
      </p:sp>
      <p:sp>
        <p:nvSpPr>
          <p:cNvPr id="3" name="Content Placeholder 2"/>
          <p:cNvSpPr>
            <a:spLocks noGrp="1"/>
          </p:cNvSpPr>
          <p:nvPr>
            <p:ph idx="1"/>
          </p:nvPr>
        </p:nvSpPr>
        <p:spPr/>
        <p:txBody>
          <a:bodyPr/>
          <a:lstStyle/>
          <a:p>
            <a:r>
              <a:rPr lang="en-IN"/>
              <a:t>Data Model</a:t>
            </a:r>
          </a:p>
          <a:p>
            <a:r>
              <a:rPr lang="en-IN"/>
              <a:t>Schema</a:t>
            </a:r>
          </a:p>
          <a:p>
            <a:r>
              <a:rPr lang="en-IN"/>
              <a:t>Layers in Database Application Development</a:t>
            </a:r>
          </a:p>
          <a:p>
            <a:endParaRPr lang="en-IN"/>
          </a:p>
          <a:p>
            <a:pPr marL="0" indent="0">
              <a:buNone/>
            </a:pPr>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Rectangle 5"/>
          <p:cNvSpPr/>
          <p:nvPr/>
        </p:nvSpPr>
        <p:spPr>
          <a:xfrm>
            <a:off x="2895600" y="1825625"/>
            <a:ext cx="7492820" cy="480131"/>
          </a:xfrm>
          <a:prstGeom prst="rect">
            <a:avLst/>
          </a:prstGeom>
        </p:spPr>
        <p:txBody>
          <a:bodyPr wrap="none">
            <a:spAutoFit/>
          </a:bodyPr>
          <a:lstStyle/>
          <a:p>
            <a:pPr>
              <a:lnSpc>
                <a:spcPct val="90000"/>
              </a:lnSpc>
              <a:spcBef>
                <a:spcPts val="1000"/>
              </a:spcBef>
            </a:pPr>
            <a:r>
              <a:rPr lang="en-IN" sz="2800"/>
              <a:t>: Description of how data is stored and processed </a:t>
            </a:r>
          </a:p>
        </p:txBody>
      </p:sp>
      <p:sp>
        <p:nvSpPr>
          <p:cNvPr id="7" name="Rectangle 6"/>
          <p:cNvSpPr/>
          <p:nvPr/>
        </p:nvSpPr>
        <p:spPr>
          <a:xfrm>
            <a:off x="2297925" y="2321228"/>
            <a:ext cx="9418860" cy="480131"/>
          </a:xfrm>
          <a:prstGeom prst="rect">
            <a:avLst/>
          </a:prstGeom>
        </p:spPr>
        <p:txBody>
          <a:bodyPr wrap="none">
            <a:spAutoFit/>
          </a:bodyPr>
          <a:lstStyle/>
          <a:p>
            <a:pPr>
              <a:lnSpc>
                <a:spcPct val="90000"/>
              </a:lnSpc>
              <a:spcBef>
                <a:spcPts val="1000"/>
              </a:spcBef>
            </a:pPr>
            <a:r>
              <a:rPr lang="en-IN" sz="2800"/>
              <a:t>: Description of collection of data using a particular data model </a:t>
            </a:r>
          </a:p>
        </p:txBody>
      </p:sp>
      <p:grpSp>
        <p:nvGrpSpPr>
          <p:cNvPr id="27" name="Group 26"/>
          <p:cNvGrpSpPr/>
          <p:nvPr/>
        </p:nvGrpSpPr>
        <p:grpSpPr>
          <a:xfrm>
            <a:off x="5252546" y="3355040"/>
            <a:ext cx="3711575" cy="3278187"/>
            <a:chOff x="4506311" y="3433106"/>
            <a:chExt cx="3711575" cy="3278187"/>
          </a:xfrm>
        </p:grpSpPr>
        <p:sp>
          <p:nvSpPr>
            <p:cNvPr id="8" name="Oval 9"/>
            <p:cNvSpPr>
              <a:spLocks noChangeArrowheads="1"/>
            </p:cNvSpPr>
            <p:nvPr/>
          </p:nvSpPr>
          <p:spPr bwMode="auto">
            <a:xfrm>
              <a:off x="5830286" y="5593693"/>
              <a:ext cx="1041400" cy="20320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IN" altLang="en-US"/>
            </a:p>
          </p:txBody>
        </p:sp>
        <p:sp>
          <p:nvSpPr>
            <p:cNvPr id="9" name="Line 10"/>
            <p:cNvSpPr>
              <a:spLocks noChangeShapeType="1"/>
            </p:cNvSpPr>
            <p:nvPr/>
          </p:nvSpPr>
          <p:spPr bwMode="auto">
            <a:xfrm>
              <a:off x="5814411" y="5690531"/>
              <a:ext cx="3175" cy="957262"/>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Oval 11"/>
            <p:cNvSpPr>
              <a:spLocks noChangeArrowheads="1"/>
            </p:cNvSpPr>
            <p:nvPr/>
          </p:nvSpPr>
          <p:spPr bwMode="auto">
            <a:xfrm>
              <a:off x="5830286" y="6508093"/>
              <a:ext cx="1041400" cy="20320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IN" altLang="en-US"/>
            </a:p>
          </p:txBody>
        </p:sp>
        <p:sp>
          <p:nvSpPr>
            <p:cNvPr id="11" name="Line 12"/>
            <p:cNvSpPr>
              <a:spLocks noChangeShapeType="1"/>
            </p:cNvSpPr>
            <p:nvPr/>
          </p:nvSpPr>
          <p:spPr bwMode="auto">
            <a:xfrm>
              <a:off x="6884386" y="5733393"/>
              <a:ext cx="0" cy="83820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13"/>
            <p:cNvSpPr>
              <a:spLocks noChangeArrowheads="1"/>
            </p:cNvSpPr>
            <p:nvPr/>
          </p:nvSpPr>
          <p:spPr bwMode="auto">
            <a:xfrm>
              <a:off x="5192111" y="4957106"/>
              <a:ext cx="2422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solidFill>
                    <a:schemeClr val="tx2"/>
                  </a:solidFill>
                  <a:latin typeface="Book Antiqua" panose="02040602050305030304" pitchFamily="18" charset="0"/>
                </a:rPr>
                <a:t>Physical Schema</a:t>
              </a:r>
            </a:p>
          </p:txBody>
        </p:sp>
        <p:sp>
          <p:nvSpPr>
            <p:cNvPr id="13" name="Rectangle 14"/>
            <p:cNvSpPr>
              <a:spLocks noChangeArrowheads="1"/>
            </p:cNvSpPr>
            <p:nvPr/>
          </p:nvSpPr>
          <p:spPr bwMode="auto">
            <a:xfrm>
              <a:off x="4957161" y="4271306"/>
              <a:ext cx="28463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solidFill>
                    <a:schemeClr val="tx2"/>
                  </a:solidFill>
                  <a:latin typeface="Book Antiqua" panose="02040602050305030304" pitchFamily="18" charset="0"/>
                </a:rPr>
                <a:t>Conceptual Schema</a:t>
              </a:r>
            </a:p>
          </p:txBody>
        </p:sp>
        <p:sp>
          <p:nvSpPr>
            <p:cNvPr id="14" name="Rectangle 15"/>
            <p:cNvSpPr>
              <a:spLocks noChangeArrowheads="1"/>
            </p:cNvSpPr>
            <p:nvPr/>
          </p:nvSpPr>
          <p:spPr bwMode="auto">
            <a:xfrm>
              <a:off x="4506311" y="3433106"/>
              <a:ext cx="1119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solidFill>
                    <a:schemeClr val="tx2"/>
                  </a:solidFill>
                  <a:latin typeface="Book Antiqua" panose="02040602050305030304" pitchFamily="18" charset="0"/>
                </a:rPr>
                <a:t>View 1</a:t>
              </a:r>
            </a:p>
          </p:txBody>
        </p:sp>
        <p:sp>
          <p:nvSpPr>
            <p:cNvPr id="15" name="Rectangle 16"/>
            <p:cNvSpPr>
              <a:spLocks noChangeArrowheads="1"/>
            </p:cNvSpPr>
            <p:nvPr/>
          </p:nvSpPr>
          <p:spPr bwMode="auto">
            <a:xfrm>
              <a:off x="5801711" y="3433106"/>
              <a:ext cx="1119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solidFill>
                    <a:schemeClr val="tx2"/>
                  </a:solidFill>
                  <a:latin typeface="Book Antiqua" panose="02040602050305030304" pitchFamily="18" charset="0"/>
                </a:rPr>
                <a:t>View 2</a:t>
              </a:r>
            </a:p>
          </p:txBody>
        </p:sp>
        <p:sp>
          <p:nvSpPr>
            <p:cNvPr id="16" name="Rectangle 17"/>
            <p:cNvSpPr>
              <a:spLocks noChangeArrowheads="1"/>
            </p:cNvSpPr>
            <p:nvPr/>
          </p:nvSpPr>
          <p:spPr bwMode="auto">
            <a:xfrm>
              <a:off x="7098699" y="3433106"/>
              <a:ext cx="11191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solidFill>
                    <a:schemeClr val="tx2"/>
                  </a:solidFill>
                  <a:latin typeface="Book Antiqua" panose="02040602050305030304" pitchFamily="18" charset="0"/>
                </a:rPr>
                <a:t>View 3</a:t>
              </a:r>
            </a:p>
          </p:txBody>
        </p:sp>
        <p:sp>
          <p:nvSpPr>
            <p:cNvPr id="17" name="Rectangle 18"/>
            <p:cNvSpPr>
              <a:spLocks noChangeArrowheads="1"/>
            </p:cNvSpPr>
            <p:nvPr/>
          </p:nvSpPr>
          <p:spPr bwMode="auto">
            <a:xfrm>
              <a:off x="4534886" y="3460093"/>
              <a:ext cx="10414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IN" altLang="en-US"/>
            </a:p>
          </p:txBody>
        </p:sp>
        <p:sp>
          <p:nvSpPr>
            <p:cNvPr id="18" name="Rectangle 19"/>
            <p:cNvSpPr>
              <a:spLocks noChangeArrowheads="1"/>
            </p:cNvSpPr>
            <p:nvPr/>
          </p:nvSpPr>
          <p:spPr bwMode="auto">
            <a:xfrm>
              <a:off x="5830286" y="3460093"/>
              <a:ext cx="10414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IN" altLang="en-US"/>
            </a:p>
          </p:txBody>
        </p:sp>
        <p:sp>
          <p:nvSpPr>
            <p:cNvPr id="19" name="Rectangle 20"/>
            <p:cNvSpPr>
              <a:spLocks noChangeArrowheads="1"/>
            </p:cNvSpPr>
            <p:nvPr/>
          </p:nvSpPr>
          <p:spPr bwMode="auto">
            <a:xfrm>
              <a:off x="7125686" y="3460093"/>
              <a:ext cx="10414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IN" altLang="en-US"/>
            </a:p>
          </p:txBody>
        </p:sp>
        <p:sp>
          <p:nvSpPr>
            <p:cNvPr id="20" name="Rectangle 21"/>
            <p:cNvSpPr>
              <a:spLocks noChangeArrowheads="1"/>
            </p:cNvSpPr>
            <p:nvPr/>
          </p:nvSpPr>
          <p:spPr bwMode="auto">
            <a:xfrm>
              <a:off x="4992086" y="4298293"/>
              <a:ext cx="27940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IN" altLang="en-US"/>
            </a:p>
          </p:txBody>
        </p:sp>
        <p:sp>
          <p:nvSpPr>
            <p:cNvPr id="21" name="Rectangle 22"/>
            <p:cNvSpPr>
              <a:spLocks noChangeArrowheads="1"/>
            </p:cNvSpPr>
            <p:nvPr/>
          </p:nvSpPr>
          <p:spPr bwMode="auto">
            <a:xfrm>
              <a:off x="5220686" y="4984093"/>
              <a:ext cx="23368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IN" altLang="en-US"/>
            </a:p>
          </p:txBody>
        </p:sp>
        <p:sp>
          <p:nvSpPr>
            <p:cNvPr id="22" name="Line 23"/>
            <p:cNvSpPr>
              <a:spLocks noChangeShapeType="1"/>
            </p:cNvSpPr>
            <p:nvPr/>
          </p:nvSpPr>
          <p:spPr bwMode="auto">
            <a:xfrm>
              <a:off x="5055586" y="3828393"/>
              <a:ext cx="533400" cy="45720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24"/>
            <p:cNvSpPr>
              <a:spLocks noChangeShapeType="1"/>
            </p:cNvSpPr>
            <p:nvPr/>
          </p:nvSpPr>
          <p:spPr bwMode="auto">
            <a:xfrm>
              <a:off x="6350986" y="3828393"/>
              <a:ext cx="0" cy="45720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5"/>
            <p:cNvSpPr>
              <a:spLocks noChangeShapeType="1"/>
            </p:cNvSpPr>
            <p:nvPr/>
          </p:nvSpPr>
          <p:spPr bwMode="auto">
            <a:xfrm flipH="1">
              <a:off x="7112986" y="3828393"/>
              <a:ext cx="533400" cy="45720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6"/>
            <p:cNvSpPr>
              <a:spLocks noChangeShapeType="1"/>
            </p:cNvSpPr>
            <p:nvPr/>
          </p:nvSpPr>
          <p:spPr bwMode="auto">
            <a:xfrm>
              <a:off x="6350986" y="4666593"/>
              <a:ext cx="0" cy="30480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7"/>
            <p:cNvSpPr>
              <a:spLocks noChangeShapeType="1"/>
            </p:cNvSpPr>
            <p:nvPr/>
          </p:nvSpPr>
          <p:spPr bwMode="auto">
            <a:xfrm>
              <a:off x="6350986" y="5352393"/>
              <a:ext cx="0" cy="381000"/>
            </a:xfrm>
            <a:prstGeom prst="line">
              <a:avLst/>
            </a:prstGeom>
            <a:noFill/>
            <a:ln w="12700">
              <a:solidFill>
                <a:schemeClr val="tx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53543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Overview of Database Design</a:t>
            </a:r>
            <a:endParaRPr lang="en-IN"/>
          </a:p>
        </p:txBody>
      </p:sp>
      <p:sp>
        <p:nvSpPr>
          <p:cNvPr id="3" name="Content Placeholder 2"/>
          <p:cNvSpPr>
            <a:spLocks noGrp="1"/>
          </p:cNvSpPr>
          <p:nvPr>
            <p:ph idx="1"/>
          </p:nvPr>
        </p:nvSpPr>
        <p:spPr/>
        <p:txBody>
          <a:bodyPr/>
          <a:lstStyle/>
          <a:p>
            <a:r>
              <a:rPr lang="en-US" altLang="en-US"/>
              <a:t>Conceptual design:  (ER Model)</a:t>
            </a:r>
          </a:p>
          <a:p>
            <a:pPr lvl="1"/>
            <a:r>
              <a:rPr lang="en-US" altLang="en-US"/>
              <a:t>What are the </a:t>
            </a:r>
            <a:r>
              <a:rPr lang="en-US" altLang="en-US" b="1"/>
              <a:t>entities</a:t>
            </a:r>
            <a:r>
              <a:rPr lang="en-US" altLang="en-US"/>
              <a:t> and </a:t>
            </a:r>
            <a:r>
              <a:rPr lang="en-US" altLang="en-US" b="1"/>
              <a:t>relationships</a:t>
            </a:r>
            <a:r>
              <a:rPr lang="en-US" altLang="en-US"/>
              <a:t> in the enterprise?</a:t>
            </a:r>
          </a:p>
          <a:p>
            <a:pPr lvl="1">
              <a:buSzPct val="75000"/>
            </a:pPr>
            <a:r>
              <a:rPr lang="en-US" altLang="en-US"/>
              <a:t>What information about these entities and relationships should we store in the database?</a:t>
            </a:r>
          </a:p>
          <a:p>
            <a:pPr lvl="1">
              <a:buSzPct val="75000"/>
            </a:pPr>
            <a:r>
              <a:rPr lang="en-US" altLang="en-US"/>
              <a:t>What are the </a:t>
            </a:r>
            <a:r>
              <a:rPr lang="en-US" altLang="en-US" b="1"/>
              <a:t>integrity constraints</a:t>
            </a:r>
            <a:r>
              <a:rPr lang="en-US" altLang="en-US" i="1"/>
              <a:t> </a:t>
            </a:r>
            <a:r>
              <a:rPr lang="en-US" altLang="en-US"/>
              <a:t>or </a:t>
            </a:r>
            <a:r>
              <a:rPr lang="en-US" altLang="en-US" b="1"/>
              <a:t>business rules</a:t>
            </a:r>
            <a:r>
              <a:rPr lang="en-US" altLang="en-US" i="1"/>
              <a:t> </a:t>
            </a:r>
            <a:r>
              <a:rPr lang="en-US" altLang="en-US"/>
              <a:t>that hold? </a:t>
            </a:r>
          </a:p>
          <a:p>
            <a:pPr lvl="1">
              <a:buSzPct val="75000"/>
            </a:pPr>
            <a:r>
              <a:rPr lang="en-US" altLang="en-US"/>
              <a:t>A database `schema’ in the ER Model can be represented pictorially (</a:t>
            </a:r>
            <a:r>
              <a:rPr lang="en-US" altLang="en-US" i="1"/>
              <a:t>ER diagrams</a:t>
            </a:r>
            <a:r>
              <a:rPr lang="en-US" altLang="en-US"/>
              <a:t>).</a:t>
            </a:r>
          </a:p>
          <a:p>
            <a:pPr lvl="1">
              <a:buSzPct val="75000"/>
            </a:pPr>
            <a:r>
              <a:rPr lang="en-US" altLang="en-US"/>
              <a:t>Can map an ER diagram into a relational schema.</a:t>
            </a:r>
          </a:p>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Tree>
    <p:extLst>
      <p:ext uri="{BB962C8B-B14F-4D97-AF65-F5344CB8AC3E}">
        <p14:creationId xmlns:p14="http://schemas.microsoft.com/office/powerpoint/2010/main" val="302966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Entity</a:t>
            </a:r>
          </a:p>
        </p:txBody>
      </p:sp>
      <p:sp>
        <p:nvSpPr>
          <p:cNvPr id="3" name="Content Placeholder 2"/>
          <p:cNvSpPr>
            <a:spLocks noGrp="1"/>
          </p:cNvSpPr>
          <p:nvPr>
            <p:ph idx="1"/>
          </p:nvPr>
        </p:nvSpPr>
        <p:spPr/>
        <p:txBody>
          <a:bodyPr/>
          <a:lstStyle/>
          <a:p>
            <a:r>
              <a:rPr lang="en-US" altLang="en-US"/>
              <a:t>Entity: </a:t>
            </a:r>
            <a:r>
              <a:rPr lang="en-US" altLang="en-US" i="1">
                <a:solidFill>
                  <a:schemeClr val="accent2"/>
                </a:solidFill>
              </a:rPr>
              <a:t> </a:t>
            </a:r>
            <a:r>
              <a:rPr lang="en-US" altLang="en-US"/>
              <a:t>Real-world object distinguishable from other objects. An entity is described (in DB) using a set of </a:t>
            </a:r>
            <a:r>
              <a:rPr lang="en-US" altLang="en-US" u="sng"/>
              <a:t>attributes</a:t>
            </a:r>
            <a:r>
              <a:rPr lang="en-US" altLang="en-US"/>
              <a:t>. </a:t>
            </a:r>
          </a:p>
          <a:p>
            <a:endParaRPr lang="en-US" altLang="en-US" sz="3200"/>
          </a:p>
          <a:p>
            <a:endParaRPr lang="en-US" altLang="en-US" sz="3200"/>
          </a:p>
          <a:p>
            <a:endParaRPr lang="en-US" altLang="en-US" sz="3200"/>
          </a:p>
          <a:p>
            <a:r>
              <a:rPr lang="en-US" altLang="en-US"/>
              <a:t>Entity Set:  A collection of similar entities. (same attributes)</a:t>
            </a:r>
          </a:p>
          <a:p>
            <a:r>
              <a:rPr lang="en-US"/>
              <a:t>Each attribute associated with a domain(set of permitted values)</a:t>
            </a:r>
          </a:p>
          <a:p>
            <a:pPr lvl="1"/>
            <a:r>
              <a:rPr lang="en-US"/>
              <a:t>For name, the domain can be a the set of 20 character strings</a:t>
            </a:r>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grpSp>
        <p:nvGrpSpPr>
          <p:cNvPr id="6" name="Group 6"/>
          <p:cNvGrpSpPr>
            <a:grpSpLocks/>
          </p:cNvGrpSpPr>
          <p:nvPr/>
        </p:nvGrpSpPr>
        <p:grpSpPr bwMode="auto">
          <a:xfrm>
            <a:off x="3829490" y="2772113"/>
            <a:ext cx="4406900" cy="1663700"/>
            <a:chOff x="2836" y="196"/>
            <a:chExt cx="2776" cy="1048"/>
          </a:xfrm>
        </p:grpSpPr>
        <p:grpSp>
          <p:nvGrpSpPr>
            <p:cNvPr id="7" name="Group 7"/>
            <p:cNvGrpSpPr>
              <a:grpSpLocks/>
            </p:cNvGrpSpPr>
            <p:nvPr/>
          </p:nvGrpSpPr>
          <p:grpSpPr bwMode="auto">
            <a:xfrm>
              <a:off x="3700" y="916"/>
              <a:ext cx="1144" cy="328"/>
              <a:chOff x="3700" y="916"/>
              <a:chExt cx="1144" cy="328"/>
            </a:xfrm>
          </p:grpSpPr>
          <p:sp>
            <p:nvSpPr>
              <p:cNvPr id="17" name="Rectangle 8"/>
              <p:cNvSpPr>
                <a:spLocks noChangeArrowheads="1"/>
              </p:cNvSpPr>
              <p:nvPr/>
            </p:nvSpPr>
            <p:spPr bwMode="auto">
              <a:xfrm>
                <a:off x="3700" y="916"/>
                <a:ext cx="1144" cy="32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a:latin typeface="Times New Roman" panose="02020603050405020304" pitchFamily="18" charset="0"/>
                </a:endParaRPr>
              </a:p>
            </p:txBody>
          </p:sp>
          <p:sp>
            <p:nvSpPr>
              <p:cNvPr id="18" name="Rectangle 9"/>
              <p:cNvSpPr>
                <a:spLocks noChangeArrowheads="1"/>
              </p:cNvSpPr>
              <p:nvPr/>
            </p:nvSpPr>
            <p:spPr bwMode="auto">
              <a:xfrm>
                <a:off x="3779" y="929"/>
                <a:ext cx="9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b="1">
                    <a:solidFill>
                      <a:schemeClr val="tx2"/>
                    </a:solidFill>
                    <a:latin typeface="Arial" panose="020B0604020202020204" pitchFamily="34" charset="0"/>
                  </a:rPr>
                  <a:t>Employees</a:t>
                </a:r>
              </a:p>
            </p:txBody>
          </p:sp>
        </p:grpSp>
        <p:sp>
          <p:nvSpPr>
            <p:cNvPr id="8" name="Oval 10"/>
            <p:cNvSpPr>
              <a:spLocks noChangeArrowheads="1"/>
            </p:cNvSpPr>
            <p:nvPr/>
          </p:nvSpPr>
          <p:spPr bwMode="auto">
            <a:xfrm>
              <a:off x="2836"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a:latin typeface="Times New Roman" panose="02020603050405020304" pitchFamily="18" charset="0"/>
              </a:endParaRPr>
            </a:p>
          </p:txBody>
        </p:sp>
        <p:sp>
          <p:nvSpPr>
            <p:cNvPr id="9" name="Rectangle 11"/>
            <p:cNvSpPr>
              <a:spLocks noChangeArrowheads="1"/>
            </p:cNvSpPr>
            <p:nvPr/>
          </p:nvSpPr>
          <p:spPr bwMode="auto">
            <a:xfrm>
              <a:off x="2896" y="382"/>
              <a:ext cx="5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b="1" u="sng" err="1">
                  <a:solidFill>
                    <a:schemeClr val="tx2"/>
                  </a:solidFill>
                  <a:latin typeface="Arial" panose="020B0604020202020204" pitchFamily="34" charset="0"/>
                </a:rPr>
                <a:t>empid</a:t>
              </a:r>
              <a:endParaRPr lang="en-US" altLang="en-US" sz="2000" b="1" u="sng">
                <a:solidFill>
                  <a:schemeClr val="tx2"/>
                </a:solidFill>
                <a:latin typeface="Arial" panose="020B0604020202020204" pitchFamily="34" charset="0"/>
              </a:endParaRPr>
            </a:p>
          </p:txBody>
        </p:sp>
        <p:sp>
          <p:nvSpPr>
            <p:cNvPr id="10" name="Oval 12"/>
            <p:cNvSpPr>
              <a:spLocks noChangeArrowheads="1"/>
            </p:cNvSpPr>
            <p:nvPr/>
          </p:nvSpPr>
          <p:spPr bwMode="auto">
            <a:xfrm>
              <a:off x="3892" y="196"/>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a:latin typeface="Times New Roman" panose="02020603050405020304" pitchFamily="18" charset="0"/>
              </a:endParaRPr>
            </a:p>
          </p:txBody>
        </p:sp>
        <p:sp>
          <p:nvSpPr>
            <p:cNvPr id="11" name="Oval 13"/>
            <p:cNvSpPr>
              <a:spLocks noChangeArrowheads="1"/>
            </p:cNvSpPr>
            <p:nvPr/>
          </p:nvSpPr>
          <p:spPr bwMode="auto">
            <a:xfrm>
              <a:off x="4900"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endParaRPr lang="en-IN" altLang="en-US" sz="2400">
                <a:latin typeface="Times New Roman" panose="02020603050405020304" pitchFamily="18" charset="0"/>
              </a:endParaRPr>
            </a:p>
          </p:txBody>
        </p:sp>
        <p:sp>
          <p:nvSpPr>
            <p:cNvPr id="12" name="Rectangle 14"/>
            <p:cNvSpPr>
              <a:spLocks noChangeArrowheads="1"/>
            </p:cNvSpPr>
            <p:nvPr/>
          </p:nvSpPr>
          <p:spPr bwMode="auto">
            <a:xfrm>
              <a:off x="3923" y="257"/>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b="1">
                  <a:solidFill>
                    <a:schemeClr val="tx2"/>
                  </a:solidFill>
                  <a:latin typeface="Arial" panose="020B0604020202020204" pitchFamily="34" charset="0"/>
                </a:rPr>
                <a:t>name</a:t>
              </a:r>
            </a:p>
          </p:txBody>
        </p:sp>
        <p:sp>
          <p:nvSpPr>
            <p:cNvPr id="13" name="Rectangle 15"/>
            <p:cNvSpPr>
              <a:spLocks noChangeArrowheads="1"/>
            </p:cNvSpPr>
            <p:nvPr/>
          </p:nvSpPr>
          <p:spPr bwMode="auto">
            <a:xfrm>
              <a:off x="5075" y="402"/>
              <a:ext cx="3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a:solidFill>
                    <a:schemeClr val="tx1"/>
                  </a:solidFill>
                  <a:latin typeface="Book Antiqua" panose="02040602050305030304" pitchFamily="18" charset="0"/>
                </a:defRPr>
              </a:lvl4pPr>
              <a:lvl5pPr marL="2057400" indent="-228600">
                <a:spcBef>
                  <a:spcPct val="20000"/>
                </a:spcBef>
                <a:buClr>
                  <a:schemeClr val="tx1"/>
                </a:buClr>
                <a:buChar char="•"/>
                <a:defRPr>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defRPr>
              </a:lvl9pPr>
            </a:lstStyle>
            <a:p>
              <a:pPr>
                <a:spcBef>
                  <a:spcPct val="0"/>
                </a:spcBef>
                <a:buClrTx/>
                <a:buSzTx/>
                <a:buFontTx/>
                <a:buNone/>
              </a:pPr>
              <a:r>
                <a:rPr lang="en-US" altLang="en-US" sz="2000" b="1" err="1">
                  <a:solidFill>
                    <a:schemeClr val="tx2"/>
                  </a:solidFill>
                  <a:latin typeface="Arial" panose="020B0604020202020204" pitchFamily="34" charset="0"/>
                </a:rPr>
                <a:t>sal</a:t>
              </a:r>
              <a:endParaRPr lang="en-US" altLang="en-US" sz="2000" b="1">
                <a:solidFill>
                  <a:schemeClr val="tx2"/>
                </a:solidFill>
                <a:latin typeface="Arial" panose="020B0604020202020204" pitchFamily="34" charset="0"/>
              </a:endParaRPr>
            </a:p>
          </p:txBody>
        </p:sp>
        <p:sp>
          <p:nvSpPr>
            <p:cNvPr id="14" name="Line 16"/>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17"/>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8"/>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74178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90" y="132168"/>
            <a:ext cx="10515600" cy="1325563"/>
          </a:xfrm>
        </p:spPr>
        <p:txBody>
          <a:bodyPr/>
          <a:lstStyle/>
          <a:p>
            <a:r>
              <a:rPr lang="en-IN"/>
              <a:t>Types of attribute (1)</a:t>
            </a:r>
          </a:p>
        </p:txBody>
      </p:sp>
      <p:sp>
        <p:nvSpPr>
          <p:cNvPr id="3" name="Content Placeholder 2"/>
          <p:cNvSpPr>
            <a:spLocks noGrp="1"/>
          </p:cNvSpPr>
          <p:nvPr>
            <p:ph idx="1"/>
          </p:nvPr>
        </p:nvSpPr>
        <p:spPr>
          <a:xfrm>
            <a:off x="767576" y="1336800"/>
            <a:ext cx="10515600" cy="4351338"/>
          </a:xfrm>
        </p:spPr>
        <p:txBody>
          <a:bodyPr>
            <a:normAutofit/>
          </a:bodyPr>
          <a:lstStyle/>
          <a:p>
            <a:r>
              <a:rPr lang="en-IN"/>
              <a:t>Single-valued: An atomic or single-valued attribute can only take on a single value. </a:t>
            </a:r>
          </a:p>
          <a:p>
            <a:pPr lvl="1"/>
            <a:r>
              <a:rPr lang="en-IN"/>
              <a:t>Example: marital status of a person is either married or single</a:t>
            </a:r>
          </a:p>
          <a:p>
            <a:endParaRPr lang="en-IN"/>
          </a:p>
          <a:p>
            <a:endParaRPr lang="en-IN"/>
          </a:p>
          <a:p>
            <a:r>
              <a:rPr lang="en-IN"/>
              <a:t>Composite attribute: are assembled </a:t>
            </a:r>
          </a:p>
          <a:p>
            <a:pPr marL="0" indent="0">
              <a:buNone/>
            </a:pPr>
            <a:r>
              <a:rPr lang="en-IN"/>
              <a:t>       using other atomic attributes</a:t>
            </a:r>
          </a:p>
          <a:p>
            <a:pPr lvl="1"/>
            <a:r>
              <a:rPr lang="en-IN"/>
              <a:t>Example: Attribute name can compose </a:t>
            </a:r>
          </a:p>
          <a:p>
            <a:pPr marL="457200" lvl="1" indent="0">
              <a:buNone/>
            </a:pPr>
            <a:r>
              <a:rPr lang="en-IN"/>
              <a:t> of first, middle and last name</a:t>
            </a:r>
          </a:p>
        </p:txBody>
      </p:sp>
      <p:sp>
        <p:nvSpPr>
          <p:cNvPr id="4" name="Slide Number Placeholder 3"/>
          <p:cNvSpPr>
            <a:spLocks noGrp="1"/>
          </p:cNvSpPr>
          <p:nvPr>
            <p:ph type="sldNum" sz="quarter" idx="12"/>
          </p:nvPr>
        </p:nvSpPr>
        <p:spPr/>
        <p:txBody>
          <a:bodyPr/>
          <a:lstStyle/>
          <a:p>
            <a:fld id="{AF5FB12C-948D-4C77-8613-2E4673F705B6}" type="slidenum">
              <a:rPr lang="en-IN" smtClean="0"/>
              <a:t>9</a:t>
            </a:fld>
            <a:endParaRPr lang="en-IN"/>
          </a:p>
        </p:txBody>
      </p:sp>
      <p:sp>
        <p:nvSpPr>
          <p:cNvPr id="5" name="Footer Placeholder 4"/>
          <p:cNvSpPr>
            <a:spLocks noGrp="1"/>
          </p:cNvSpPr>
          <p:nvPr>
            <p:ph type="ftr" sz="quarter" idx="3"/>
          </p:nvPr>
        </p:nvSpPr>
        <p:spPr/>
        <p:txBody>
          <a:bodyPr/>
          <a:lstStyle/>
          <a:p>
            <a:r>
              <a:rPr lang="en-IN"/>
              <a:t>MA 518: Database Management Systems</a:t>
            </a:r>
          </a:p>
        </p:txBody>
      </p:sp>
      <p:sp>
        <p:nvSpPr>
          <p:cNvPr id="6" name="Oval 5"/>
          <p:cNvSpPr/>
          <p:nvPr/>
        </p:nvSpPr>
        <p:spPr>
          <a:xfrm>
            <a:off x="8703525" y="5099827"/>
            <a:ext cx="1226635" cy="501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Name</a:t>
            </a:r>
          </a:p>
        </p:txBody>
      </p:sp>
      <p:sp>
        <p:nvSpPr>
          <p:cNvPr id="7" name="Oval 6"/>
          <p:cNvSpPr/>
          <p:nvPr/>
        </p:nvSpPr>
        <p:spPr>
          <a:xfrm>
            <a:off x="6646126" y="4646341"/>
            <a:ext cx="1667108" cy="501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err="1">
                <a:solidFill>
                  <a:schemeClr val="tx1"/>
                </a:solidFill>
              </a:rPr>
              <a:t>Firstname</a:t>
            </a:r>
            <a:endParaRPr lang="en-IN">
              <a:solidFill>
                <a:schemeClr val="tx1"/>
              </a:solidFill>
            </a:endParaRPr>
          </a:p>
        </p:txBody>
      </p:sp>
      <p:sp>
        <p:nvSpPr>
          <p:cNvPr id="8" name="Oval 7"/>
          <p:cNvSpPr/>
          <p:nvPr/>
        </p:nvSpPr>
        <p:spPr>
          <a:xfrm>
            <a:off x="8313234" y="4316741"/>
            <a:ext cx="1990490" cy="501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err="1">
                <a:solidFill>
                  <a:schemeClr val="tx1"/>
                </a:solidFill>
              </a:rPr>
              <a:t>Middlename</a:t>
            </a:r>
            <a:endParaRPr lang="en-IN">
              <a:solidFill>
                <a:schemeClr val="tx1"/>
              </a:solidFill>
            </a:endParaRPr>
          </a:p>
        </p:txBody>
      </p:sp>
      <p:sp>
        <p:nvSpPr>
          <p:cNvPr id="9" name="Oval 8"/>
          <p:cNvSpPr/>
          <p:nvPr/>
        </p:nvSpPr>
        <p:spPr>
          <a:xfrm>
            <a:off x="10303724" y="4646341"/>
            <a:ext cx="1654103" cy="501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err="1">
                <a:solidFill>
                  <a:schemeClr val="tx1"/>
                </a:solidFill>
              </a:rPr>
              <a:t>Lastname</a:t>
            </a:r>
            <a:endParaRPr lang="en-IN">
              <a:solidFill>
                <a:schemeClr val="tx1"/>
              </a:solidFill>
            </a:endParaRPr>
          </a:p>
        </p:txBody>
      </p:sp>
      <p:cxnSp>
        <p:nvCxnSpPr>
          <p:cNvPr id="11" name="Straight Connector 10"/>
          <p:cNvCxnSpPr/>
          <p:nvPr/>
        </p:nvCxnSpPr>
        <p:spPr>
          <a:xfrm flipH="1" flipV="1">
            <a:off x="8051180" y="5051173"/>
            <a:ext cx="662567" cy="20088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9315451" y="4830780"/>
            <a:ext cx="0" cy="2520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9912504" y="4986428"/>
            <a:ext cx="432000" cy="2880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6" idx="4"/>
          </p:cNvCxnSpPr>
          <p:nvPr/>
        </p:nvCxnSpPr>
        <p:spPr>
          <a:xfrm flipH="1">
            <a:off x="9315451" y="5601633"/>
            <a:ext cx="1392" cy="308512"/>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9231240" y="2299327"/>
            <a:ext cx="2226527" cy="501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err="1">
                <a:solidFill>
                  <a:schemeClr val="tx1"/>
                </a:solidFill>
              </a:rPr>
              <a:t>Marital_status</a:t>
            </a:r>
            <a:endParaRPr lang="en-IN">
              <a:solidFill>
                <a:schemeClr val="tx1"/>
              </a:solidFill>
            </a:endParaRPr>
          </a:p>
        </p:txBody>
      </p:sp>
      <p:cxnSp>
        <p:nvCxnSpPr>
          <p:cNvPr id="19" name="Straight Connector 18"/>
          <p:cNvCxnSpPr/>
          <p:nvPr/>
        </p:nvCxnSpPr>
        <p:spPr>
          <a:xfrm flipV="1">
            <a:off x="10303723" y="2825518"/>
            <a:ext cx="1" cy="43564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608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CD0784857D204FADBBCDC6481DFF13" ma:contentTypeVersion="10" ma:contentTypeDescription="Create a new document." ma:contentTypeScope="" ma:versionID="7cf02ebc009cede2e20c79887c133bbd">
  <xsd:schema xmlns:xsd="http://www.w3.org/2001/XMLSchema" xmlns:xs="http://www.w3.org/2001/XMLSchema" xmlns:p="http://schemas.microsoft.com/office/2006/metadata/properties" xmlns:ns2="362d7be3-209d-4ae5-945a-4a012edc8ddb" xmlns:ns3="f57e7745-8acd-416b-a653-0be3f1256422" targetNamespace="http://schemas.microsoft.com/office/2006/metadata/properties" ma:root="true" ma:fieldsID="4d2ca7dde9c0cb770d740ad695a83966" ns2:_="" ns3:_="">
    <xsd:import namespace="362d7be3-209d-4ae5-945a-4a012edc8ddb"/>
    <xsd:import namespace="f57e7745-8acd-416b-a653-0be3f12564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2d7be3-209d-4ae5-945a-4a012edc8d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7e7745-8acd-416b-a653-0be3f12564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92906A-9E08-495F-B0DC-3A4A1E192470}">
  <ds:schemaRefs>
    <ds:schemaRef ds:uri="362d7be3-209d-4ae5-945a-4a012edc8ddb"/>
    <ds:schemaRef ds:uri="f57e7745-8acd-416b-a653-0be3f12564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126D9B-3495-45C7-A761-EEB04FA5FF98}">
  <ds:schemaRefs>
    <ds:schemaRef ds:uri="http://schemas.microsoft.com/sharepoint/v3/contenttype/forms"/>
  </ds:schemaRefs>
</ds:datastoreItem>
</file>

<file path=customXml/itemProps3.xml><?xml version="1.0" encoding="utf-8"?>
<ds:datastoreItem xmlns:ds="http://schemas.openxmlformats.org/officeDocument/2006/customXml" ds:itemID="{D65D773E-BCF5-419C-AE85-C696301FA89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22</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Database Design Entity Relationship Model</vt:lpstr>
      <vt:lpstr>Steps in Database Design (1)</vt:lpstr>
      <vt:lpstr>Steps in Database Design (2)</vt:lpstr>
      <vt:lpstr>Steps in Database Design (3)</vt:lpstr>
      <vt:lpstr>Steps in Database Design (4)</vt:lpstr>
      <vt:lpstr>Review Data Model</vt:lpstr>
      <vt:lpstr>Overview of Database Design</vt:lpstr>
      <vt:lpstr>Entity</vt:lpstr>
      <vt:lpstr>Types of attribute (1)</vt:lpstr>
      <vt:lpstr>Types of attribute (2)</vt:lpstr>
      <vt:lpstr>Key</vt:lpstr>
      <vt:lpstr>Relationship (1)</vt:lpstr>
      <vt:lpstr>Relationship (2)</vt:lpstr>
      <vt:lpstr>Relationship Set</vt:lpstr>
      <vt:lpstr>More examples of relationships</vt:lpstr>
      <vt:lpstr>Types of relationship</vt:lpstr>
      <vt:lpstr>Key constraints</vt:lpstr>
      <vt:lpstr>Arrows in relationships (1)</vt:lpstr>
      <vt:lpstr>Arrows in relationships(2)</vt:lpstr>
      <vt:lpstr>Participation Constraints</vt:lpstr>
      <vt:lpstr>Cardinality constraints</vt:lpstr>
      <vt:lpstr>PowerPoint Presentation</vt:lpstr>
      <vt:lpstr>Crow’s foot notation</vt:lpstr>
      <vt:lpstr>Weak Entities</vt:lpstr>
      <vt:lpstr>Summary of ER Symbols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revision>4</cp:revision>
  <dcterms:created xsi:type="dcterms:W3CDTF">2020-08-05T04:35:17Z</dcterms:created>
  <dcterms:modified xsi:type="dcterms:W3CDTF">2021-09-24T08:43:37Z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0x010100ABCD0784857D204FADBBCDC6481DFF13</vt:lpwstr>
  </property>
</Properties>
</file>