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slides/slide22.xml" ContentType="application/vnd.openxmlformats-officedocument.presentationml.slide+xml"/>
  <Override PartName="/ppt/diagrams/data1.xml" ContentType="application/vnd.openxmlformats-officedocument.drawingml.diagramData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91" r:id="rId5"/>
    <p:sldId id="280" r:id="rId6"/>
    <p:sldId id="293" r:id="rId7"/>
    <p:sldId id="292" r:id="rId8"/>
    <p:sldId id="294" r:id="rId9"/>
    <p:sldId id="283" r:id="rId10"/>
    <p:sldId id="295" r:id="rId11"/>
    <p:sldId id="284" r:id="rId12"/>
    <p:sldId id="296" r:id="rId13"/>
    <p:sldId id="286" r:id="rId14"/>
    <p:sldId id="297" r:id="rId15"/>
    <p:sldId id="285" r:id="rId16"/>
    <p:sldId id="298" r:id="rId17"/>
    <p:sldId id="288" r:id="rId18"/>
    <p:sldId id="299" r:id="rId19"/>
    <p:sldId id="300" r:id="rId20"/>
    <p:sldId id="282" r:id="rId21"/>
    <p:sldId id="28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889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</a:t>
          </a:r>
          <a:endParaRPr lang="en-US" sz="6500" kern="1200" dirty="0"/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2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1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7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https://app.diagrams.net/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7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https://app.diagrams.net/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4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Person buys only one product, then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6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 Model</a:t>
            </a:r>
            <a:br>
              <a:rPr lang="en-IN" dirty="0" smtClean="0"/>
            </a:br>
            <a:r>
              <a:rPr lang="en-IN" sz="3600" dirty="0" smtClean="0"/>
              <a:t>Examples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</a:t>
            </a:r>
            <a:r>
              <a:rPr lang="en-IN" sz="3600" dirty="0" smtClean="0"/>
              <a:t>(c)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must teach some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7" y="3855520"/>
            <a:ext cx="9605460" cy="1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1(d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teaches exactly one course (no more, no 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1(d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teaches exactly one course (no more, no 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19" y="3958684"/>
            <a:ext cx="8042343" cy="11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1(e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teaches exactly one course (no more, no less), and every course must be taught by </a:t>
            </a:r>
            <a:r>
              <a:rPr lang="en-IN" dirty="0" smtClean="0"/>
              <a:t>some professor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1(e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teaches exactly one course (no more, no less), and every course must be taught by </a:t>
            </a:r>
            <a:r>
              <a:rPr lang="en-IN" dirty="0" smtClean="0"/>
              <a:t>some professor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32" y="4070196"/>
            <a:ext cx="9193967" cy="14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1(f)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 smtClean="0"/>
              <a:t>Now </a:t>
            </a:r>
            <a:r>
              <a:rPr lang="en-IN" dirty="0" smtClean="0"/>
              <a:t>suppose </a:t>
            </a:r>
            <a:r>
              <a:rPr lang="en-IN" dirty="0"/>
              <a:t>that certain courses can be taught by a team of professors jointly, but it is possible that </a:t>
            </a:r>
            <a:r>
              <a:rPr lang="en-IN" dirty="0" smtClean="0"/>
              <a:t>no one </a:t>
            </a:r>
            <a:r>
              <a:rPr lang="en-IN" dirty="0"/>
              <a:t>professor in a team can teach the course. Model this situation, introducing additional entity sets </a:t>
            </a:r>
            <a:r>
              <a:rPr lang="en-IN" dirty="0" smtClean="0"/>
              <a:t>and relationship </a:t>
            </a:r>
            <a:r>
              <a:rPr lang="en-IN" dirty="0"/>
              <a:t>sets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4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1(f)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 smtClean="0"/>
              <a:t>Now </a:t>
            </a:r>
            <a:r>
              <a:rPr lang="en-IN" dirty="0" smtClean="0"/>
              <a:t>suppose </a:t>
            </a:r>
            <a:r>
              <a:rPr lang="en-IN" dirty="0"/>
              <a:t>that certain courses can be taught by a team of professors jointly, but it is possible that </a:t>
            </a:r>
            <a:r>
              <a:rPr lang="en-IN" dirty="0" smtClean="0"/>
              <a:t>no one </a:t>
            </a:r>
            <a:r>
              <a:rPr lang="en-IN" dirty="0"/>
              <a:t>professor in a team can teach the course. Model this situation, introducing additional entity sets </a:t>
            </a:r>
            <a:r>
              <a:rPr lang="en-IN" dirty="0" smtClean="0"/>
              <a:t>and relationship </a:t>
            </a:r>
            <a:r>
              <a:rPr lang="en-IN" dirty="0"/>
              <a:t>sets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16" y="3122341"/>
            <a:ext cx="6205595" cy="30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Whats</a:t>
            </a:r>
            <a:r>
              <a:rPr lang="en-IN" dirty="0" smtClean="0"/>
              <a:t> wrong with these examples?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04" y="1630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93177" y="1404938"/>
            <a:ext cx="6229350" cy="1028700"/>
            <a:chOff x="1676400" y="2667000"/>
            <a:chExt cx="8305800" cy="1371600"/>
          </a:xfrm>
          <a:noFill/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Purchase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3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Whats</a:t>
            </a:r>
            <a:r>
              <a:rPr lang="en-IN" dirty="0" smtClean="0"/>
              <a:t> wrong with these examples?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04" y="1630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93177" y="1404938"/>
            <a:ext cx="6229350" cy="1028700"/>
            <a:chOff x="1676400" y="2667000"/>
            <a:chExt cx="8305800" cy="1371600"/>
          </a:xfrm>
          <a:noFill/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Purchase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7231" y="2179156"/>
            <a:ext cx="6229350" cy="1028700"/>
            <a:chOff x="1676400" y="4800600"/>
            <a:chExt cx="8305800" cy="1371600"/>
          </a:xfrm>
          <a:noFill/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President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Whats</a:t>
            </a:r>
            <a:r>
              <a:rPr lang="en-IN" dirty="0" smtClean="0"/>
              <a:t> wrong with these examples?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04" y="1630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</a:t>
            </a:r>
          </a:p>
          <a:p>
            <a:pPr marL="0" indent="0">
              <a:buNone/>
            </a:pPr>
            <a:r>
              <a:rPr lang="en-IN" dirty="0" smtClean="0"/>
              <a:t>3.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093177" y="1404938"/>
            <a:ext cx="6229350" cy="1028700"/>
            <a:chOff x="1676400" y="2667000"/>
            <a:chExt cx="8305800" cy="1371600"/>
          </a:xfrm>
          <a:noFill/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Purchase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7231" y="2179156"/>
            <a:ext cx="6229350" cy="1028700"/>
            <a:chOff x="1676400" y="4800600"/>
            <a:chExt cx="8305800" cy="1371600"/>
          </a:xfrm>
          <a:noFill/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President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7027808" y="4173179"/>
            <a:ext cx="1143000" cy="1028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Purchase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741808" y="3544529"/>
            <a:ext cx="165735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9142358" y="4401779"/>
            <a:ext cx="165735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8170808" y="468752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8285108" y="3201629"/>
            <a:ext cx="108585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7599308" y="360167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7427858" y="5773379"/>
            <a:ext cx="137160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7599308" y="520187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6399158" y="411602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5770508" y="5544779"/>
            <a:ext cx="1314450" cy="742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6342008" y="520187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390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Entity – Real world distinguishable object</a:t>
            </a:r>
          </a:p>
          <a:p>
            <a:pPr marL="0" indent="0">
              <a:buNone/>
            </a:pPr>
            <a:endParaRPr lang="en-IN" sz="800" dirty="0" smtClean="0"/>
          </a:p>
          <a:p>
            <a:r>
              <a:rPr lang="en-IN" dirty="0" smtClean="0"/>
              <a:t>Attributes – entity set has attributes</a:t>
            </a:r>
          </a:p>
          <a:p>
            <a:pPr lvl="1"/>
            <a:r>
              <a:rPr lang="en-IN" dirty="0" smtClean="0"/>
              <a:t>domain of attributes</a:t>
            </a:r>
          </a:p>
          <a:p>
            <a:pPr lvl="1"/>
            <a:r>
              <a:rPr lang="en-IN" dirty="0" smtClean="0"/>
              <a:t>key/primary key</a:t>
            </a:r>
          </a:p>
          <a:p>
            <a:r>
              <a:rPr lang="en-IN" dirty="0" smtClean="0"/>
              <a:t>Relationship – association between entities</a:t>
            </a:r>
          </a:p>
          <a:p>
            <a:pPr lvl="1"/>
            <a:r>
              <a:rPr lang="en-IN" dirty="0" smtClean="0"/>
              <a:t>Degree</a:t>
            </a:r>
          </a:p>
          <a:p>
            <a:pPr lvl="1"/>
            <a:r>
              <a:rPr lang="en-IN" dirty="0" smtClean="0"/>
              <a:t>Types</a:t>
            </a:r>
          </a:p>
          <a:p>
            <a:pPr lvl="1"/>
            <a:r>
              <a:rPr lang="en-IN" dirty="0"/>
              <a:t>Roles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1008" y="1723380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60640" y="1703902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13983" y="2425147"/>
            <a:ext cx="2731425" cy="1172817"/>
            <a:chOff x="2133600" y="4648200"/>
            <a:chExt cx="4114800" cy="16764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3" name="Straight Connector 12"/>
            <p:cNvCxnSpPr>
              <a:stCxn id="12" idx="5"/>
              <a:endCxn id="9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5"/>
              <a:endCxn id="9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1" idx="4"/>
              <a:endCxn id="9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26" y="4479139"/>
            <a:ext cx="6296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company database needs to store information about employees (</a:t>
            </a:r>
            <a:r>
              <a:rPr lang="en-IN" dirty="0" smtClean="0"/>
              <a:t>identified </a:t>
            </a:r>
            <a:r>
              <a:rPr lang="en-IN" dirty="0"/>
              <a:t>by </a:t>
            </a:r>
            <a:r>
              <a:rPr lang="en-IN" dirty="0" err="1"/>
              <a:t>ssn</a:t>
            </a:r>
            <a:r>
              <a:rPr lang="en-IN" dirty="0"/>
              <a:t>, with salary and phone as </a:t>
            </a:r>
            <a:r>
              <a:rPr lang="en-IN" dirty="0" smtClean="0"/>
              <a:t>attributes</a:t>
            </a:r>
            <a:r>
              <a:rPr lang="en-IN" dirty="0"/>
              <a:t>), departments (</a:t>
            </a:r>
            <a:r>
              <a:rPr lang="en-IN" dirty="0" smtClean="0"/>
              <a:t>identified </a:t>
            </a:r>
            <a:r>
              <a:rPr lang="en-IN" dirty="0"/>
              <a:t>by </a:t>
            </a:r>
            <a:r>
              <a:rPr lang="en-IN" dirty="0" err="1"/>
              <a:t>dno</a:t>
            </a:r>
            <a:r>
              <a:rPr lang="en-IN" dirty="0"/>
              <a:t>, with </a:t>
            </a:r>
            <a:r>
              <a:rPr lang="en-IN" dirty="0" err="1"/>
              <a:t>dname</a:t>
            </a:r>
            <a:r>
              <a:rPr lang="en-IN" dirty="0"/>
              <a:t> and budget as attributes), and children of employees (</a:t>
            </a:r>
            <a:r>
              <a:rPr lang="en-IN" dirty="0" smtClean="0"/>
              <a:t>with name </a:t>
            </a:r>
            <a:r>
              <a:rPr lang="en-IN" dirty="0"/>
              <a:t>and age as attributes). </a:t>
            </a:r>
            <a:endParaRPr lang="en-IN" dirty="0" smtClean="0"/>
          </a:p>
          <a:p>
            <a:pPr lvl="1"/>
            <a:r>
              <a:rPr lang="en-IN" dirty="0" smtClean="0"/>
              <a:t>Employees </a:t>
            </a:r>
            <a:r>
              <a:rPr lang="en-IN" dirty="0"/>
              <a:t>work in departments; </a:t>
            </a:r>
            <a:endParaRPr lang="en-IN" dirty="0" smtClean="0"/>
          </a:p>
          <a:p>
            <a:pPr lvl="1"/>
            <a:r>
              <a:rPr lang="en-IN" dirty="0" smtClean="0"/>
              <a:t>each </a:t>
            </a:r>
            <a:r>
              <a:rPr lang="en-IN" dirty="0"/>
              <a:t>department is managed by an employee; </a:t>
            </a:r>
            <a:endParaRPr lang="en-IN" dirty="0" smtClean="0"/>
          </a:p>
          <a:p>
            <a:pPr lvl="1"/>
            <a:r>
              <a:rPr lang="en-IN" dirty="0"/>
              <a:t>a</a:t>
            </a:r>
            <a:r>
              <a:rPr lang="en-IN" dirty="0" smtClean="0"/>
              <a:t> child must </a:t>
            </a:r>
            <a:r>
              <a:rPr lang="en-IN" dirty="0"/>
              <a:t>be </a:t>
            </a:r>
            <a:r>
              <a:rPr lang="en-IN" dirty="0" smtClean="0"/>
              <a:t>identified </a:t>
            </a:r>
            <a:r>
              <a:rPr lang="en-IN" dirty="0"/>
              <a:t>uniquely by name when the parent (who is an employee; assume that only one parent works </a:t>
            </a:r>
            <a:r>
              <a:rPr lang="en-IN" dirty="0" smtClean="0"/>
              <a:t>for the </a:t>
            </a:r>
            <a:r>
              <a:rPr lang="en-IN" dirty="0"/>
              <a:t>company) is known.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are not interested in information about a child once the parent leaves the company.</a:t>
            </a:r>
          </a:p>
          <a:p>
            <a:r>
              <a:rPr lang="en-IN" dirty="0"/>
              <a:t>Draw an ER diagram that captures this information (only major </a:t>
            </a:r>
            <a:r>
              <a:rPr lang="en-IN" dirty="0" smtClean="0"/>
              <a:t>attributes </a:t>
            </a:r>
            <a:r>
              <a:rPr lang="en-IN" dirty="0"/>
              <a:t>shown).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9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296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408948" y="2738903"/>
            <a:ext cx="1682906" cy="62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Departments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496621" y="1690688"/>
            <a:ext cx="1650381" cy="10482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Works 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7390" y="2884449"/>
            <a:ext cx="1371600" cy="62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Employees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54766" y="1993737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SSN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93841" y="2009185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Salary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60810" y="2704376"/>
            <a:ext cx="1276815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Phone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3873190" y="2529130"/>
            <a:ext cx="230459" cy="355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00039" y="2513682"/>
            <a:ext cx="446049" cy="37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</p:cNvCxnSpPr>
          <p:nvPr/>
        </p:nvCxnSpPr>
        <p:spPr>
          <a:xfrm>
            <a:off x="2737625" y="2964349"/>
            <a:ext cx="500875" cy="12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 flipV="1">
            <a:off x="4558990" y="2214796"/>
            <a:ext cx="937631" cy="669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47002" y="2207941"/>
            <a:ext cx="1261946" cy="67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318202" y="3329377"/>
            <a:ext cx="2153115" cy="12320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Manages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endCxn id="23" idx="1"/>
          </p:cNvCxnSpPr>
          <p:nvPr/>
        </p:nvCxnSpPr>
        <p:spPr>
          <a:xfrm>
            <a:off x="4558990" y="3508917"/>
            <a:ext cx="759212" cy="43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471317" y="3196683"/>
            <a:ext cx="937631" cy="73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24761" y="2531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(0,N)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062946" y="24801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(0,N)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824761" y="33578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(0,N)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7338464" y="32170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(1,1)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94640" y="1699956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DNO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94857" y="3858629"/>
            <a:ext cx="1259149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budget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29182" y="1753056"/>
            <a:ext cx="1276815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Dname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9529182" y="3357828"/>
            <a:ext cx="95250" cy="5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38859" y="2229169"/>
            <a:ext cx="23211" cy="50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670894" y="2224388"/>
            <a:ext cx="302688" cy="51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00039" y="5076814"/>
            <a:ext cx="1371600" cy="624468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Children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2432824" y="3956779"/>
            <a:ext cx="2522034" cy="672173"/>
          </a:xfrm>
          <a:prstGeom prst="diamond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dependent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endCxn id="46" idx="2"/>
          </p:cNvCxnSpPr>
          <p:nvPr/>
        </p:nvCxnSpPr>
        <p:spPr>
          <a:xfrm flipV="1">
            <a:off x="3693841" y="4628952"/>
            <a:ext cx="0" cy="447862"/>
          </a:xfrm>
          <a:prstGeom prst="line">
            <a:avLst/>
          </a:prstGeom>
          <a:ln w="3492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0"/>
          </p:cNvCxnSpPr>
          <p:nvPr/>
        </p:nvCxnSpPr>
        <p:spPr>
          <a:xfrm flipV="1">
            <a:off x="3693841" y="3508917"/>
            <a:ext cx="0" cy="447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60810" y="5389048"/>
            <a:ext cx="1170878" cy="621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cname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1" idx="6"/>
          </p:cNvCxnSpPr>
          <p:nvPr/>
        </p:nvCxnSpPr>
        <p:spPr>
          <a:xfrm flipV="1">
            <a:off x="2631688" y="5553307"/>
            <a:ext cx="468351" cy="146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93841" y="46145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(1,1)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3683861" y="353732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17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15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6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21" name="Group 20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3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34" name="Group 33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4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37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47" name="Group 46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59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50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5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5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71" y="2969654"/>
            <a:ext cx="4767595" cy="1976462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900529" y="1977522"/>
            <a:ext cx="65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28" y="2463795"/>
            <a:ext cx="4811697" cy="2703628"/>
          </a:xfrm>
        </p:spPr>
        <p:txBody>
          <a:bodyPr>
            <a:normAutofit/>
          </a:bodyPr>
          <a:lstStyle/>
          <a:p>
            <a:r>
              <a:rPr lang="en-IN" dirty="0" smtClean="0"/>
              <a:t>Weak Entity set</a:t>
            </a:r>
          </a:p>
          <a:p>
            <a:pPr lvl="1"/>
            <a:r>
              <a:rPr lang="en-IN" dirty="0" smtClean="0"/>
              <a:t>identified uniquely by considering the primary key of another entity.</a:t>
            </a:r>
          </a:p>
          <a:p>
            <a:pPr lvl="1"/>
            <a:r>
              <a:rPr lang="en-IN" dirty="0" smtClean="0"/>
              <a:t> Attribute of weak entity called    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discriminator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5857955" y="661088"/>
            <a:ext cx="5657850" cy="1028700"/>
            <a:chOff x="2286000" y="1793054"/>
            <a:chExt cx="7543800" cy="1371600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74840" y="2632491"/>
            <a:ext cx="5634153" cy="960483"/>
            <a:chOff x="2286000" y="4307654"/>
            <a:chExt cx="7543800" cy="1371600"/>
          </a:xfrm>
        </p:grpSpPr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55492" y="1884252"/>
            <a:ext cx="445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Each product made by at most one </a:t>
            </a:r>
            <a:r>
              <a:rPr lang="en-US" dirty="0" smtClean="0">
                <a:solidFill>
                  <a:srgbClr val="000000"/>
                </a:solidFill>
              </a:rPr>
              <a:t>company.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Some product made by no company?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709958" y="3719946"/>
            <a:ext cx="430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Each product made by </a:t>
            </a:r>
            <a:r>
              <a:rPr lang="en-US" dirty="0" smtClean="0">
                <a:solidFill>
                  <a:srgbClr val="000000"/>
                </a:solidFill>
              </a:rPr>
              <a:t>exactly one </a:t>
            </a:r>
            <a:r>
              <a:rPr lang="en-US" dirty="0">
                <a:solidFill>
                  <a:srgbClr val="000000"/>
                </a:solidFill>
              </a:rPr>
              <a:t>company</a:t>
            </a:r>
            <a:endParaRPr lang="en-IN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65" y="4577371"/>
            <a:ext cx="6996199" cy="1569241"/>
          </a:xfrm>
          <a:prstGeom prst="rect">
            <a:avLst/>
          </a:prstGeom>
        </p:spPr>
      </p:pic>
      <p:sp>
        <p:nvSpPr>
          <p:cNvPr id="36" name="Content Placeholder 2"/>
          <p:cNvSpPr txBox="1">
            <a:spLocks/>
          </p:cNvSpPr>
          <p:nvPr/>
        </p:nvSpPr>
        <p:spPr>
          <a:xfrm>
            <a:off x="734922" y="1618120"/>
            <a:ext cx="5188831" cy="105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Participation Constraints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 (a)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Professors can teach the same course in several semesters, and each </a:t>
            </a:r>
            <a:r>
              <a:rPr lang="en-IN" dirty="0" smtClean="0"/>
              <a:t>offering </a:t>
            </a:r>
            <a:r>
              <a:rPr lang="en-IN" dirty="0"/>
              <a:t>must be recorded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 (a)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Professors can teach the same course in several semesters, and each </a:t>
            </a:r>
            <a:r>
              <a:rPr lang="en-IN" dirty="0" smtClean="0"/>
              <a:t>offering </a:t>
            </a:r>
            <a:r>
              <a:rPr lang="en-IN" dirty="0"/>
              <a:t>must be recorded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94" y="4064031"/>
            <a:ext cx="8138906" cy="16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</a:t>
            </a:r>
            <a:r>
              <a:rPr lang="en-IN" sz="3600" dirty="0" smtClean="0"/>
              <a:t>(b)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Professors can teach the same course in several semesters, and only the most recent such </a:t>
            </a:r>
            <a:r>
              <a:rPr lang="en-IN" dirty="0" smtClean="0"/>
              <a:t>offering </a:t>
            </a:r>
            <a:r>
              <a:rPr lang="en-IN" dirty="0"/>
              <a:t>needs to </a:t>
            </a:r>
            <a:r>
              <a:rPr lang="en-IN" dirty="0" smtClean="0"/>
              <a:t>be recorded </a:t>
            </a:r>
            <a:r>
              <a:rPr lang="en-IN" dirty="0"/>
              <a:t>(Assume this condition applies in all subsequent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</a:t>
            </a:r>
            <a:r>
              <a:rPr lang="en-IN" sz="3600" dirty="0" smtClean="0"/>
              <a:t>(b)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Professors can teach the same course in several semesters, and only the most recent such </a:t>
            </a:r>
            <a:r>
              <a:rPr lang="en-IN" dirty="0" smtClean="0"/>
              <a:t>offering </a:t>
            </a:r>
            <a:r>
              <a:rPr lang="en-IN" dirty="0"/>
              <a:t>needs to </a:t>
            </a:r>
            <a:r>
              <a:rPr lang="en-IN" dirty="0" smtClean="0"/>
              <a:t>be recorded </a:t>
            </a:r>
            <a:r>
              <a:rPr lang="en-IN" dirty="0"/>
              <a:t>(Assume this condition applies in all subsequent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84" y="4271954"/>
            <a:ext cx="9019850" cy="12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2"/>
            <a:ext cx="10515600" cy="1325563"/>
          </a:xfrm>
        </p:spPr>
        <p:txBody>
          <a:bodyPr/>
          <a:lstStyle/>
          <a:p>
            <a:r>
              <a:rPr lang="en-IN" dirty="0" smtClean="0"/>
              <a:t>Example 1</a:t>
            </a:r>
            <a:r>
              <a:rPr lang="en-IN" sz="3600" dirty="0" smtClean="0"/>
              <a:t>(c)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728"/>
            <a:ext cx="10515600" cy="4351338"/>
          </a:xfrm>
        </p:spPr>
        <p:txBody>
          <a:bodyPr/>
          <a:lstStyle/>
          <a:p>
            <a:pPr algn="just"/>
            <a:r>
              <a:rPr lang="en-IN" sz="2400" dirty="0"/>
              <a:t>A university database contains information about </a:t>
            </a:r>
            <a:r>
              <a:rPr lang="en-IN" sz="2400" b="1" dirty="0"/>
              <a:t>professors</a:t>
            </a:r>
            <a:r>
              <a:rPr lang="en-IN" sz="2400" dirty="0"/>
              <a:t> (</a:t>
            </a:r>
            <a:r>
              <a:rPr lang="en-IN" sz="2400" dirty="0" smtClean="0"/>
              <a:t>identified </a:t>
            </a:r>
            <a:r>
              <a:rPr lang="en-IN" sz="2400" dirty="0"/>
              <a:t>by social security number, or SSN) </a:t>
            </a:r>
            <a:r>
              <a:rPr lang="en-IN" sz="2400" dirty="0" smtClean="0"/>
              <a:t>and </a:t>
            </a:r>
            <a:r>
              <a:rPr lang="en-IN" sz="2400" b="1" dirty="0" smtClean="0"/>
              <a:t>courses </a:t>
            </a:r>
            <a:r>
              <a:rPr lang="en-IN" sz="2400" dirty="0"/>
              <a:t>(</a:t>
            </a:r>
            <a:r>
              <a:rPr lang="en-IN" sz="2400" dirty="0" smtClean="0"/>
              <a:t>identified </a:t>
            </a:r>
            <a:r>
              <a:rPr lang="en-IN" sz="2400" dirty="0"/>
              <a:t>by </a:t>
            </a:r>
            <a:r>
              <a:rPr lang="en-IN" sz="2400" dirty="0" err="1"/>
              <a:t>courseid</a:t>
            </a:r>
            <a:r>
              <a:rPr lang="en-IN" sz="2400" dirty="0"/>
              <a:t>). Professors teach courses; each of the following situations concerns the </a:t>
            </a:r>
            <a:r>
              <a:rPr lang="en-IN" sz="2400" dirty="0" smtClean="0"/>
              <a:t>Teaches relationship </a:t>
            </a:r>
            <a:r>
              <a:rPr lang="en-IN" sz="2400" dirty="0"/>
              <a:t>set. For each situation, draw an ER diagram that describes it (assuming no further constraints hold</a:t>
            </a:r>
            <a:r>
              <a:rPr lang="en-IN" sz="2400" dirty="0" smtClean="0"/>
              <a:t>).</a:t>
            </a:r>
          </a:p>
          <a:p>
            <a:pPr lvl="1"/>
            <a:r>
              <a:rPr lang="en-IN" dirty="0"/>
              <a:t>Every professor must teach some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FA0F7-3245-41FD-9FF7-14DCD8212BAE}"/>
</file>

<file path=customXml/itemProps2.xml><?xml version="1.0" encoding="utf-8"?>
<ds:datastoreItem xmlns:ds="http://schemas.openxmlformats.org/officeDocument/2006/customXml" ds:itemID="{ACEEEB4B-6F7C-4555-8B5C-4AAA0B990397}"/>
</file>

<file path=customXml/itemProps3.xml><?xml version="1.0" encoding="utf-8"?>
<ds:datastoreItem xmlns:ds="http://schemas.openxmlformats.org/officeDocument/2006/customXml" ds:itemID="{DB40E4B0-FDED-4788-B83C-D17357D8B8C3}"/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1396</Words>
  <Application>Microsoft Office PowerPoint</Application>
  <PresentationFormat>Widescreen</PresentationFormat>
  <Paragraphs>215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ER Model Examples</vt:lpstr>
      <vt:lpstr>Review (1)</vt:lpstr>
      <vt:lpstr>Review (2)</vt:lpstr>
      <vt:lpstr>Review (3)</vt:lpstr>
      <vt:lpstr>Example 1 (a)</vt:lpstr>
      <vt:lpstr>Example 1 (a)</vt:lpstr>
      <vt:lpstr>Example 1(b)</vt:lpstr>
      <vt:lpstr>Example 1(b)</vt:lpstr>
      <vt:lpstr>Example 1(c)</vt:lpstr>
      <vt:lpstr>Example 1(c)</vt:lpstr>
      <vt:lpstr>Example 1(d)</vt:lpstr>
      <vt:lpstr>Example 1(d)</vt:lpstr>
      <vt:lpstr>Example 1(e)</vt:lpstr>
      <vt:lpstr>Example 1(e)</vt:lpstr>
      <vt:lpstr>Example 1(f)</vt:lpstr>
      <vt:lpstr>Example 1(f)</vt:lpstr>
      <vt:lpstr>Whats wrong with these examples?</vt:lpstr>
      <vt:lpstr>Whats wrong with these examples?</vt:lpstr>
      <vt:lpstr>Whats wrong with these examples?</vt:lpstr>
      <vt:lpstr>Example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88</cp:revision>
  <dcterms:created xsi:type="dcterms:W3CDTF">2020-08-05T04:35:17Z</dcterms:created>
  <dcterms:modified xsi:type="dcterms:W3CDTF">2021-08-13T16:59:03Z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