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56" r:id="rId5"/>
    <p:sldId id="299" r:id="rId6"/>
    <p:sldId id="280" r:id="rId7"/>
    <p:sldId id="300" r:id="rId8"/>
    <p:sldId id="282" r:id="rId9"/>
    <p:sldId id="294" r:id="rId10"/>
    <p:sldId id="281" r:id="rId11"/>
    <p:sldId id="283" r:id="rId12"/>
    <p:sldId id="305" r:id="rId13"/>
    <p:sldId id="302" r:id="rId14"/>
    <p:sldId id="293" r:id="rId15"/>
    <p:sldId id="295" r:id="rId16"/>
    <p:sldId id="284" r:id="rId17"/>
    <p:sldId id="285" r:id="rId18"/>
    <p:sldId id="286" r:id="rId19"/>
    <p:sldId id="296" r:id="rId20"/>
    <p:sldId id="287" r:id="rId21"/>
    <p:sldId id="289" r:id="rId22"/>
    <p:sldId id="290" r:id="rId23"/>
    <p:sldId id="291" r:id="rId24"/>
    <p:sldId id="30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D35E5-5D5A-4BF0-A290-F4BCC4F6CC83}" v="8" dt="2022-01-08T05:29:50.929"/>
    <p1510:client id="{B65D7FF8-5C1F-4EFA-AFE8-BDAC5B5C03BE}" v="1" dt="2021-09-09T05:25:23.905"/>
    <p1510:client id="{B74DCFEB-6202-4AF8-99A0-3AA9379E6560}" v="1" dt="2021-09-25T15:48:14.221"/>
    <p1510:client id="{CE200BBB-BA4B-4EB3-9D85-33270579DF23}" v="2" dt="2021-09-11T14:06:38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70" autoAdjust="0"/>
  </p:normalViewPr>
  <p:slideViewPr>
    <p:cSldViewPr snapToGrid="0">
      <p:cViewPr varScale="1">
        <p:scale>
          <a:sx n="69" d="100"/>
          <a:sy n="69" d="100"/>
        </p:scale>
        <p:origin x="11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V SAHA" userId="S::souravsaha@iitg.ac.in::186a005c-73e1-45ea-a9b9-b35e224f927f" providerId="AD" clId="Web-{28ED35E5-5D5A-4BF0-A290-F4BCC4F6CC83}"/>
    <pc:docChg chg="modSld">
      <pc:chgData name="SOURAV SAHA" userId="S::souravsaha@iitg.ac.in::186a005c-73e1-45ea-a9b9-b35e224f927f" providerId="AD" clId="Web-{28ED35E5-5D5A-4BF0-A290-F4BCC4F6CC83}" dt="2022-01-08T05:29:49.367" v="3" actId="20577"/>
      <pc:docMkLst>
        <pc:docMk/>
      </pc:docMkLst>
      <pc:sldChg chg="modSp">
        <pc:chgData name="SOURAV SAHA" userId="S::souravsaha@iitg.ac.in::186a005c-73e1-45ea-a9b9-b35e224f927f" providerId="AD" clId="Web-{28ED35E5-5D5A-4BF0-A290-F4BCC4F6CC83}" dt="2022-01-08T05:25:47.853" v="0" actId="1076"/>
        <pc:sldMkLst>
          <pc:docMk/>
          <pc:sldMk cId="2712326655" sldId="280"/>
        </pc:sldMkLst>
        <pc:spChg chg="mod">
          <ac:chgData name="SOURAV SAHA" userId="S::souravsaha@iitg.ac.in::186a005c-73e1-45ea-a9b9-b35e224f927f" providerId="AD" clId="Web-{28ED35E5-5D5A-4BF0-A290-F4BCC4F6CC83}" dt="2022-01-08T05:25:47.853" v="0" actId="1076"/>
          <ac:spMkLst>
            <pc:docMk/>
            <pc:sldMk cId="2712326655" sldId="280"/>
            <ac:spMk id="25" creationId="{00000000-0000-0000-0000-000000000000}"/>
          </ac:spMkLst>
        </pc:spChg>
      </pc:sldChg>
      <pc:sldChg chg="modSp">
        <pc:chgData name="SOURAV SAHA" userId="S::souravsaha@iitg.ac.in::186a005c-73e1-45ea-a9b9-b35e224f927f" providerId="AD" clId="Web-{28ED35E5-5D5A-4BF0-A290-F4BCC4F6CC83}" dt="2022-01-08T05:26:30.095" v="2" actId="20577"/>
        <pc:sldMkLst>
          <pc:docMk/>
          <pc:sldMk cId="2596472328" sldId="294"/>
        </pc:sldMkLst>
        <pc:spChg chg="mod">
          <ac:chgData name="SOURAV SAHA" userId="S::souravsaha@iitg.ac.in::186a005c-73e1-45ea-a9b9-b35e224f927f" providerId="AD" clId="Web-{28ED35E5-5D5A-4BF0-A290-F4BCC4F6CC83}" dt="2022-01-08T05:26:30.095" v="2" actId="20577"/>
          <ac:spMkLst>
            <pc:docMk/>
            <pc:sldMk cId="2596472328" sldId="294"/>
            <ac:spMk id="6" creationId="{48CC8D95-6D84-477C-9143-58348F4F13D3}"/>
          </ac:spMkLst>
        </pc:spChg>
      </pc:sldChg>
      <pc:sldChg chg="modSp">
        <pc:chgData name="SOURAV SAHA" userId="S::souravsaha@iitg.ac.in::186a005c-73e1-45ea-a9b9-b35e224f927f" providerId="AD" clId="Web-{28ED35E5-5D5A-4BF0-A290-F4BCC4F6CC83}" dt="2022-01-08T05:29:49.367" v="3" actId="20577"/>
        <pc:sldMkLst>
          <pc:docMk/>
          <pc:sldMk cId="4037806072" sldId="302"/>
        </pc:sldMkLst>
        <pc:spChg chg="mod">
          <ac:chgData name="SOURAV SAHA" userId="S::souravsaha@iitg.ac.in::186a005c-73e1-45ea-a9b9-b35e224f927f" providerId="AD" clId="Web-{28ED35E5-5D5A-4BF0-A290-F4BCC4F6CC83}" dt="2022-01-08T05:29:49.367" v="3" actId="20577"/>
          <ac:spMkLst>
            <pc:docMk/>
            <pc:sldMk cId="4037806072" sldId="302"/>
            <ac:spMk id="6" creationId="{23CEB58A-3F09-4F50-A5C4-51CAC28213E7}"/>
          </ac:spMkLst>
        </pc:spChg>
      </pc:sldChg>
    </pc:docChg>
  </pc:docChgLst>
  <pc:docChgLst>
    <pc:chgData name="MUSKAN" userId="S::muskan2000@iitg.ac.in::b3f740cf-7234-4d0d-bc6b-2d07e195e0b9" providerId="AD" clId="Web-{B74DCFEB-6202-4AF8-99A0-3AA9379E6560}"/>
    <pc:docChg chg="modSld">
      <pc:chgData name="MUSKAN" userId="S::muskan2000@iitg.ac.in::b3f740cf-7234-4d0d-bc6b-2d07e195e0b9" providerId="AD" clId="Web-{B74DCFEB-6202-4AF8-99A0-3AA9379E6560}" dt="2021-09-25T15:48:14.221" v="0"/>
      <pc:docMkLst>
        <pc:docMk/>
      </pc:docMkLst>
      <pc:sldChg chg="addSp">
        <pc:chgData name="MUSKAN" userId="S::muskan2000@iitg.ac.in::b3f740cf-7234-4d0d-bc6b-2d07e195e0b9" providerId="AD" clId="Web-{B74DCFEB-6202-4AF8-99A0-3AA9379E6560}" dt="2021-09-25T15:48:14.221" v="0"/>
        <pc:sldMkLst>
          <pc:docMk/>
          <pc:sldMk cId="2596472328" sldId="294"/>
        </pc:sldMkLst>
        <pc:spChg chg="add">
          <ac:chgData name="MUSKAN" userId="S::muskan2000@iitg.ac.in::b3f740cf-7234-4d0d-bc6b-2d07e195e0b9" providerId="AD" clId="Web-{B74DCFEB-6202-4AF8-99A0-3AA9379E6560}" dt="2021-09-25T15:48:14.221" v="0"/>
          <ac:spMkLst>
            <pc:docMk/>
            <pc:sldMk cId="2596472328" sldId="294"/>
            <ac:spMk id="6" creationId="{48CC8D95-6D84-477C-9143-58348F4F13D3}"/>
          </ac:spMkLst>
        </pc:spChg>
      </pc:sldChg>
    </pc:docChg>
  </pc:docChgLst>
  <pc:docChgLst>
    <pc:chgData name="MUSKAN" userId="S::muskan2000@iitg.ac.in::b3f740cf-7234-4d0d-bc6b-2d07e195e0b9" providerId="AD" clId="Web-{B65D7FF8-5C1F-4EFA-AFE8-BDAC5B5C03BE}"/>
    <pc:docChg chg="modSld">
      <pc:chgData name="MUSKAN" userId="S::muskan2000@iitg.ac.in::b3f740cf-7234-4d0d-bc6b-2d07e195e0b9" providerId="AD" clId="Web-{B65D7FF8-5C1F-4EFA-AFE8-BDAC5B5C03BE}" dt="2021-09-09T05:25:23.905" v="0" actId="1076"/>
      <pc:docMkLst>
        <pc:docMk/>
      </pc:docMkLst>
      <pc:sldChg chg="modSp">
        <pc:chgData name="MUSKAN" userId="S::muskan2000@iitg.ac.in::b3f740cf-7234-4d0d-bc6b-2d07e195e0b9" providerId="AD" clId="Web-{B65D7FF8-5C1F-4EFA-AFE8-BDAC5B5C03BE}" dt="2021-09-09T05:25:23.905" v="0" actId="1076"/>
        <pc:sldMkLst>
          <pc:docMk/>
          <pc:sldMk cId="2712326655" sldId="280"/>
        </pc:sldMkLst>
        <pc:spChg chg="mod">
          <ac:chgData name="MUSKAN" userId="S::muskan2000@iitg.ac.in::b3f740cf-7234-4d0d-bc6b-2d07e195e0b9" providerId="AD" clId="Web-{B65D7FF8-5C1F-4EFA-AFE8-BDAC5B5C03BE}" dt="2021-09-09T05:25:23.905" v="0" actId="1076"/>
          <ac:spMkLst>
            <pc:docMk/>
            <pc:sldMk cId="2712326655" sldId="280"/>
            <ac:spMk id="18" creationId="{00000000-0000-0000-0000-000000000000}"/>
          </ac:spMkLst>
        </pc:spChg>
      </pc:sldChg>
    </pc:docChg>
  </pc:docChgLst>
  <pc:docChgLst>
    <pc:chgData name="MUSKAN" userId="S::muskan2000@iitg.ac.in::b3f740cf-7234-4d0d-bc6b-2d07e195e0b9" providerId="AD" clId="Web-{CE200BBB-BA4B-4EB3-9D85-33270579DF23}"/>
    <pc:docChg chg="modSld sldOrd">
      <pc:chgData name="MUSKAN" userId="S::muskan2000@iitg.ac.in::b3f740cf-7234-4d0d-bc6b-2d07e195e0b9" providerId="AD" clId="Web-{CE200BBB-BA4B-4EB3-9D85-33270579DF23}" dt="2021-09-11T14:06:38.075" v="1"/>
      <pc:docMkLst>
        <pc:docMk/>
      </pc:docMkLst>
      <pc:sldChg chg="ord">
        <pc:chgData name="MUSKAN" userId="S::muskan2000@iitg.ac.in::b3f740cf-7234-4d0d-bc6b-2d07e195e0b9" providerId="AD" clId="Web-{CE200BBB-BA4B-4EB3-9D85-33270579DF23}" dt="2021-09-11T14:01:18.927" v="0"/>
        <pc:sldMkLst>
          <pc:docMk/>
          <pc:sldMk cId="3916498778" sldId="295"/>
        </pc:sldMkLst>
      </pc:sldChg>
      <pc:sldChg chg="addSp">
        <pc:chgData name="MUSKAN" userId="S::muskan2000@iitg.ac.in::b3f740cf-7234-4d0d-bc6b-2d07e195e0b9" providerId="AD" clId="Web-{CE200BBB-BA4B-4EB3-9D85-33270579DF23}" dt="2021-09-11T14:06:38.075" v="1"/>
        <pc:sldMkLst>
          <pc:docMk/>
          <pc:sldMk cId="4037806072" sldId="302"/>
        </pc:sldMkLst>
        <pc:spChg chg="add">
          <ac:chgData name="MUSKAN" userId="S::muskan2000@iitg.ac.in::b3f740cf-7234-4d0d-bc6b-2d07e195e0b9" providerId="AD" clId="Web-{CE200BBB-BA4B-4EB3-9D85-33270579DF23}" dt="2021-09-11T14:06:38.075" v="1"/>
          <ac:spMkLst>
            <pc:docMk/>
            <pc:sldMk cId="4037806072" sldId="302"/>
            <ac:spMk id="6" creationId="{23CEB58A-3F09-4F50-A5C4-51CAC28213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 dirty="0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7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0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9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6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3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7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3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5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4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8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1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5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1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5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3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5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Database Design</a:t>
            </a:r>
            <a:br>
              <a:rPr lang="en-IN" altLang="en-US" dirty="0"/>
            </a:br>
            <a:r>
              <a:rPr lang="en-IN" sz="4800" dirty="0"/>
              <a:t>Entity Relationship Model</a:t>
            </a:r>
            <a:br>
              <a:rPr lang="en-IN" dirty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Aggregation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Department  identified by did, budget and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dname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Project have project id and budget</a:t>
            </a: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Projects have start date</a:t>
            </a:r>
          </a:p>
          <a:p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Department sponsors project</a:t>
            </a: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Record the date since the department  sponsored the project</a:t>
            </a:r>
          </a:p>
          <a:p>
            <a:pPr algn="just"/>
            <a:r>
              <a:rPr lang="en-IN" sz="2400" dirty="0"/>
              <a:t>Department assign employees (</a:t>
            </a:r>
            <a:r>
              <a:rPr lang="en-IN" sz="2400" dirty="0" err="1"/>
              <a:t>emp_id</a:t>
            </a:r>
            <a:r>
              <a:rPr lang="en-IN" sz="2400" dirty="0"/>
              <a:t>, </a:t>
            </a:r>
            <a:r>
              <a:rPr lang="en-IN" sz="2400" dirty="0" err="1"/>
              <a:t>ename</a:t>
            </a:r>
            <a:r>
              <a:rPr lang="en-IN" sz="2400" dirty="0"/>
              <a:t>, salary) to monitor the sponsorship</a:t>
            </a:r>
          </a:p>
          <a:p>
            <a:pPr lvl="1" algn="just"/>
            <a:r>
              <a:rPr lang="en-IN" dirty="0"/>
              <a:t>Record the date till when the employee is employed to monitor the project</a:t>
            </a:r>
          </a:p>
          <a:p>
            <a:pPr algn="just"/>
            <a:r>
              <a:rPr lang="en-IN" sz="2400" dirty="0"/>
              <a:t>Employee monitors the entire sponsorship not only the project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EB58A-3F09-4F50-A5C4-51CAC28213E7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80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versus Ternary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5882" cy="4351338"/>
          </a:xfrm>
        </p:spPr>
        <p:txBody>
          <a:bodyPr/>
          <a:lstStyle/>
          <a:p>
            <a:r>
              <a:rPr lang="en-IN" dirty="0"/>
              <a:t>Can we use a ternary relationship instead of aggregation?</a:t>
            </a:r>
          </a:p>
          <a:p>
            <a:pPr lvl="1"/>
            <a:r>
              <a:rPr lang="en-IN" b="1" dirty="0"/>
              <a:t>until</a:t>
            </a:r>
            <a:r>
              <a:rPr lang="en-IN" dirty="0"/>
              <a:t> attribute records the date till when the employee is appointed to monitor the sponsorship</a:t>
            </a:r>
          </a:p>
          <a:p>
            <a:pPr lvl="1"/>
            <a:r>
              <a:rPr lang="en-IN" b="1" dirty="0"/>
              <a:t>since</a:t>
            </a:r>
            <a:r>
              <a:rPr lang="en-IN" dirty="0"/>
              <a:t> attribute records the start date of the project  sponsorship</a:t>
            </a:r>
          </a:p>
          <a:p>
            <a:r>
              <a:rPr lang="en-IN" dirty="0"/>
              <a:t>Replace the aggregation with ternary relationship possible if until attribute was absent?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80131" y="2978497"/>
            <a:ext cx="1107570" cy="59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</a:rPr>
              <a:t>Depts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0252" y="1936691"/>
            <a:ext cx="1787013" cy="483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2475" y="3002460"/>
            <a:ext cx="1430594" cy="538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10" name="Diamond 9"/>
          <p:cNvSpPr/>
          <p:nvPr/>
        </p:nvSpPr>
        <p:spPr>
          <a:xfrm>
            <a:off x="8182412" y="2805561"/>
            <a:ext cx="2342695" cy="93252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Sponsor2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7963069" y="3271822"/>
            <a:ext cx="2193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53758" y="2446781"/>
            <a:ext cx="0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6" idx="1"/>
          </p:cNvCxnSpPr>
          <p:nvPr/>
        </p:nvCxnSpPr>
        <p:spPr>
          <a:xfrm>
            <a:off x="10525107" y="3271822"/>
            <a:ext cx="255024" cy="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659047" y="4255546"/>
            <a:ext cx="1396717" cy="572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since</a:t>
            </a:r>
          </a:p>
        </p:txBody>
      </p:sp>
      <p:cxnSp>
        <p:nvCxnSpPr>
          <p:cNvPr id="74" name="Straight Connector 73"/>
          <p:cNvCxnSpPr>
            <a:stCxn id="10" idx="2"/>
            <a:endCxn id="71" idx="0"/>
          </p:cNvCxnSpPr>
          <p:nvPr/>
        </p:nvCxnSpPr>
        <p:spPr>
          <a:xfrm>
            <a:off x="9353760" y="3738083"/>
            <a:ext cx="3646" cy="51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532475" y="5021393"/>
            <a:ext cx="4821325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Choice between aggregation and ternary will depend on whether the relationship set relates to an entity set or a second relationship set </a:t>
            </a:r>
          </a:p>
        </p:txBody>
      </p:sp>
    </p:spTree>
    <p:extLst>
      <p:ext uri="{BB962C8B-B14F-4D97-AF65-F5344CB8AC3E}">
        <p14:creationId xmlns:p14="http://schemas.microsoft.com/office/powerpoint/2010/main" val="2280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Aggregation – 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2738" cy="85411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Departments sponsor projects</a:t>
            </a:r>
          </a:p>
          <a:p>
            <a:pPr lvl="1" algn="just"/>
            <a:r>
              <a:rPr lang="en-IN" dirty="0"/>
              <a:t>Record the start date of project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229800" y="4020061"/>
            <a:ext cx="5781675" cy="1741488"/>
          </a:xfrm>
          <a:prstGeom prst="rect">
            <a:avLst/>
          </a:prstGeom>
          <a:noFill/>
          <a:ln w="254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10937" y="1346711"/>
            <a:ext cx="3008313" cy="2282825"/>
            <a:chOff x="7097750" y="1023978"/>
            <a:chExt cx="3008313" cy="2282825"/>
          </a:xfrm>
        </p:grpSpPr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9207538" y="2813091"/>
              <a:ext cx="898525" cy="382587"/>
            </a:xfrm>
            <a:custGeom>
              <a:avLst/>
              <a:gdLst>
                <a:gd name="T0" fmla="*/ 893763 w 566"/>
                <a:gd name="T1" fmla="*/ 173037 h 241"/>
                <a:gd name="T2" fmla="*/ 881063 w 566"/>
                <a:gd name="T3" fmla="*/ 141287 h 241"/>
                <a:gd name="T4" fmla="*/ 854075 w 566"/>
                <a:gd name="T5" fmla="*/ 109537 h 241"/>
                <a:gd name="T6" fmla="*/ 814388 w 566"/>
                <a:gd name="T7" fmla="*/ 80962 h 241"/>
                <a:gd name="T8" fmla="*/ 765175 w 566"/>
                <a:gd name="T9" fmla="*/ 55562 h 241"/>
                <a:gd name="T10" fmla="*/ 704850 w 566"/>
                <a:gd name="T11" fmla="*/ 34925 h 241"/>
                <a:gd name="T12" fmla="*/ 636588 w 566"/>
                <a:gd name="T13" fmla="*/ 19050 h 241"/>
                <a:gd name="T14" fmla="*/ 563563 w 566"/>
                <a:gd name="T15" fmla="*/ 6350 h 241"/>
                <a:gd name="T16" fmla="*/ 487363 w 566"/>
                <a:gd name="T17" fmla="*/ 1587 h 241"/>
                <a:gd name="T18" fmla="*/ 409575 w 566"/>
                <a:gd name="T19" fmla="*/ 1587 h 241"/>
                <a:gd name="T20" fmla="*/ 331788 w 566"/>
                <a:gd name="T21" fmla="*/ 6350 h 241"/>
                <a:gd name="T22" fmla="*/ 258763 w 566"/>
                <a:gd name="T23" fmla="*/ 19050 h 241"/>
                <a:gd name="T24" fmla="*/ 190500 w 566"/>
                <a:gd name="T25" fmla="*/ 34925 h 241"/>
                <a:gd name="T26" fmla="*/ 131763 w 566"/>
                <a:gd name="T27" fmla="*/ 55562 h 241"/>
                <a:gd name="T28" fmla="*/ 80963 w 566"/>
                <a:gd name="T29" fmla="*/ 80962 h 241"/>
                <a:gd name="T30" fmla="*/ 42863 w 566"/>
                <a:gd name="T31" fmla="*/ 109537 h 241"/>
                <a:gd name="T32" fmla="*/ 15875 w 566"/>
                <a:gd name="T33" fmla="*/ 141287 h 241"/>
                <a:gd name="T34" fmla="*/ 3175 w 566"/>
                <a:gd name="T35" fmla="*/ 173037 h 241"/>
                <a:gd name="T36" fmla="*/ 3175 w 566"/>
                <a:gd name="T37" fmla="*/ 206375 h 241"/>
                <a:gd name="T38" fmla="*/ 15875 w 566"/>
                <a:gd name="T39" fmla="*/ 239712 h 241"/>
                <a:gd name="T40" fmla="*/ 42863 w 566"/>
                <a:gd name="T41" fmla="*/ 269875 h 241"/>
                <a:gd name="T42" fmla="*/ 80963 w 566"/>
                <a:gd name="T43" fmla="*/ 298450 h 241"/>
                <a:gd name="T44" fmla="*/ 131763 w 566"/>
                <a:gd name="T45" fmla="*/ 325437 h 241"/>
                <a:gd name="T46" fmla="*/ 190500 w 566"/>
                <a:gd name="T47" fmla="*/ 346075 h 241"/>
                <a:gd name="T48" fmla="*/ 258763 w 566"/>
                <a:gd name="T49" fmla="*/ 361950 h 241"/>
                <a:gd name="T50" fmla="*/ 331788 w 566"/>
                <a:gd name="T51" fmla="*/ 374650 h 241"/>
                <a:gd name="T52" fmla="*/ 409575 w 566"/>
                <a:gd name="T53" fmla="*/ 379412 h 241"/>
                <a:gd name="T54" fmla="*/ 487363 w 566"/>
                <a:gd name="T55" fmla="*/ 379412 h 241"/>
                <a:gd name="T56" fmla="*/ 563563 w 566"/>
                <a:gd name="T57" fmla="*/ 374650 h 241"/>
                <a:gd name="T58" fmla="*/ 636588 w 566"/>
                <a:gd name="T59" fmla="*/ 361950 h 241"/>
                <a:gd name="T60" fmla="*/ 704850 w 566"/>
                <a:gd name="T61" fmla="*/ 346075 h 241"/>
                <a:gd name="T62" fmla="*/ 765175 w 566"/>
                <a:gd name="T63" fmla="*/ 325437 h 241"/>
                <a:gd name="T64" fmla="*/ 814388 w 566"/>
                <a:gd name="T65" fmla="*/ 298450 h 241"/>
                <a:gd name="T66" fmla="*/ 854075 w 566"/>
                <a:gd name="T67" fmla="*/ 269875 h 241"/>
                <a:gd name="T68" fmla="*/ 881063 w 566"/>
                <a:gd name="T69" fmla="*/ 239712 h 241"/>
                <a:gd name="T70" fmla="*/ 893763 w 566"/>
                <a:gd name="T71" fmla="*/ 206375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6" h="241">
                  <a:moveTo>
                    <a:pt x="565" y="120"/>
                  </a:moveTo>
                  <a:lnTo>
                    <a:pt x="563" y="109"/>
                  </a:lnTo>
                  <a:lnTo>
                    <a:pt x="560" y="99"/>
                  </a:lnTo>
                  <a:lnTo>
                    <a:pt x="555" y="89"/>
                  </a:lnTo>
                  <a:lnTo>
                    <a:pt x="547" y="79"/>
                  </a:lnTo>
                  <a:lnTo>
                    <a:pt x="538" y="69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8"/>
                  </a:lnTo>
                  <a:lnTo>
                    <a:pt x="444" y="22"/>
                  </a:lnTo>
                  <a:lnTo>
                    <a:pt x="424" y="16"/>
                  </a:lnTo>
                  <a:lnTo>
                    <a:pt x="401" y="12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7"/>
                  </a:lnTo>
                  <a:lnTo>
                    <a:pt x="163" y="12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8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2" y="109"/>
                  </a:lnTo>
                  <a:lnTo>
                    <a:pt x="0" y="120"/>
                  </a:lnTo>
                  <a:lnTo>
                    <a:pt x="2" y="130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7" y="170"/>
                  </a:lnTo>
                  <a:lnTo>
                    <a:pt x="38" y="180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6" y="232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4" y="223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8"/>
                  </a:lnTo>
                  <a:lnTo>
                    <a:pt x="527" y="180"/>
                  </a:lnTo>
                  <a:lnTo>
                    <a:pt x="538" y="170"/>
                  </a:lnTo>
                  <a:lnTo>
                    <a:pt x="547" y="161"/>
                  </a:lnTo>
                  <a:lnTo>
                    <a:pt x="555" y="151"/>
                  </a:lnTo>
                  <a:lnTo>
                    <a:pt x="560" y="141"/>
                  </a:lnTo>
                  <a:lnTo>
                    <a:pt x="563" y="130"/>
                  </a:lnTo>
                  <a:lnTo>
                    <a:pt x="565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7731163" y="2679741"/>
              <a:ext cx="1276350" cy="627062"/>
            </a:xfrm>
            <a:custGeom>
              <a:avLst/>
              <a:gdLst>
                <a:gd name="T0" fmla="*/ 0 w 804"/>
                <a:gd name="T1" fmla="*/ 312737 h 395"/>
                <a:gd name="T2" fmla="*/ 628650 w 804"/>
                <a:gd name="T3" fmla="*/ 0 h 395"/>
                <a:gd name="T4" fmla="*/ 1274763 w 804"/>
                <a:gd name="T5" fmla="*/ 323850 h 395"/>
                <a:gd name="T6" fmla="*/ 628650 w 804"/>
                <a:gd name="T7" fmla="*/ 625475 h 395"/>
                <a:gd name="T8" fmla="*/ 0 w 804"/>
                <a:gd name="T9" fmla="*/ 312737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4" h="395">
                  <a:moveTo>
                    <a:pt x="0" y="197"/>
                  </a:moveTo>
                  <a:lnTo>
                    <a:pt x="396" y="0"/>
                  </a:lnTo>
                  <a:lnTo>
                    <a:pt x="803" y="204"/>
                  </a:lnTo>
                  <a:lnTo>
                    <a:pt x="396" y="394"/>
                  </a:lnTo>
                  <a:lnTo>
                    <a:pt x="0" y="19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9339300" y="2833728"/>
              <a:ext cx="6096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until</a:t>
              </a:r>
            </a:p>
          </p:txBody>
        </p: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7750213" y="1908216"/>
              <a:ext cx="1333500" cy="403225"/>
              <a:chOff x="3435" y="619"/>
              <a:chExt cx="840" cy="254"/>
            </a:xfrm>
          </p:grpSpPr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3435" y="626"/>
                <a:ext cx="840" cy="247"/>
              </a:xfrm>
              <a:custGeom>
                <a:avLst/>
                <a:gdLst>
                  <a:gd name="T0" fmla="*/ 839 w 840"/>
                  <a:gd name="T1" fmla="*/ 246 h 247"/>
                  <a:gd name="T2" fmla="*/ 839 w 840"/>
                  <a:gd name="T3" fmla="*/ 0 h 247"/>
                  <a:gd name="T4" fmla="*/ 0 w 840"/>
                  <a:gd name="T5" fmla="*/ 0 h 247"/>
                  <a:gd name="T6" fmla="*/ 0 w 840"/>
                  <a:gd name="T7" fmla="*/ 246 h 247"/>
                  <a:gd name="T8" fmla="*/ 839 w 840"/>
                  <a:gd name="T9" fmla="*/ 246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0" h="247">
                    <a:moveTo>
                      <a:pt x="839" y="246"/>
                    </a:moveTo>
                    <a:lnTo>
                      <a:pt x="839" y="0"/>
                    </a:lnTo>
                    <a:lnTo>
                      <a:pt x="0" y="0"/>
                    </a:lnTo>
                    <a:lnTo>
                      <a:pt x="0" y="246"/>
                    </a:lnTo>
                    <a:lnTo>
                      <a:pt x="839" y="24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3471" y="619"/>
                <a:ext cx="79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Employees</a:t>
                </a:r>
              </a:p>
            </p:txBody>
          </p:sp>
        </p:grp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843875" y="2800391"/>
              <a:ext cx="10382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Monitors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9009100" y="2998828"/>
              <a:ext cx="20002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8359813" y="2306678"/>
              <a:ext cx="0" cy="361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742400" y="1304966"/>
              <a:ext cx="896938" cy="381000"/>
            </a:xfrm>
            <a:custGeom>
              <a:avLst/>
              <a:gdLst>
                <a:gd name="T0" fmla="*/ 1588 w 565"/>
                <a:gd name="T1" fmla="*/ 206375 h 240"/>
                <a:gd name="T2" fmla="*/ 14288 w 565"/>
                <a:gd name="T3" fmla="*/ 239713 h 240"/>
                <a:gd name="T4" fmla="*/ 42863 w 565"/>
                <a:gd name="T5" fmla="*/ 269875 h 240"/>
                <a:gd name="T6" fmla="*/ 80963 w 565"/>
                <a:gd name="T7" fmla="*/ 298450 h 240"/>
                <a:gd name="T8" fmla="*/ 131763 w 565"/>
                <a:gd name="T9" fmla="*/ 323850 h 240"/>
                <a:gd name="T10" fmla="*/ 190500 w 565"/>
                <a:gd name="T11" fmla="*/ 346075 h 240"/>
                <a:gd name="T12" fmla="*/ 258763 w 565"/>
                <a:gd name="T13" fmla="*/ 361950 h 240"/>
                <a:gd name="T14" fmla="*/ 331788 w 565"/>
                <a:gd name="T15" fmla="*/ 373063 h 240"/>
                <a:gd name="T16" fmla="*/ 407988 w 565"/>
                <a:gd name="T17" fmla="*/ 379413 h 240"/>
                <a:gd name="T18" fmla="*/ 485775 w 565"/>
                <a:gd name="T19" fmla="*/ 379413 h 240"/>
                <a:gd name="T20" fmla="*/ 563563 w 565"/>
                <a:gd name="T21" fmla="*/ 373063 h 240"/>
                <a:gd name="T22" fmla="*/ 636588 w 565"/>
                <a:gd name="T23" fmla="*/ 361950 h 240"/>
                <a:gd name="T24" fmla="*/ 703263 w 565"/>
                <a:gd name="T25" fmla="*/ 344488 h 240"/>
                <a:gd name="T26" fmla="*/ 763588 w 565"/>
                <a:gd name="T27" fmla="*/ 323850 h 240"/>
                <a:gd name="T28" fmla="*/ 814388 w 565"/>
                <a:gd name="T29" fmla="*/ 298450 h 240"/>
                <a:gd name="T30" fmla="*/ 852488 w 565"/>
                <a:gd name="T31" fmla="*/ 269875 h 240"/>
                <a:gd name="T32" fmla="*/ 879475 w 565"/>
                <a:gd name="T33" fmla="*/ 238125 h 240"/>
                <a:gd name="T34" fmla="*/ 893763 w 565"/>
                <a:gd name="T35" fmla="*/ 204788 h 240"/>
                <a:gd name="T36" fmla="*/ 893763 w 565"/>
                <a:gd name="T37" fmla="*/ 173038 h 240"/>
                <a:gd name="T38" fmla="*/ 879475 w 565"/>
                <a:gd name="T39" fmla="*/ 139700 h 240"/>
                <a:gd name="T40" fmla="*/ 852488 w 565"/>
                <a:gd name="T41" fmla="*/ 107950 h 240"/>
                <a:gd name="T42" fmla="*/ 814388 w 565"/>
                <a:gd name="T43" fmla="*/ 80963 h 240"/>
                <a:gd name="T44" fmla="*/ 763588 w 565"/>
                <a:gd name="T45" fmla="*/ 55563 h 240"/>
                <a:gd name="T46" fmla="*/ 703263 w 565"/>
                <a:gd name="T47" fmla="*/ 33338 h 240"/>
                <a:gd name="T48" fmla="*/ 636588 w 565"/>
                <a:gd name="T49" fmla="*/ 17463 h 240"/>
                <a:gd name="T50" fmla="*/ 563563 w 565"/>
                <a:gd name="T51" fmla="*/ 6350 h 240"/>
                <a:gd name="T52" fmla="*/ 485775 w 565"/>
                <a:gd name="T53" fmla="*/ 0 h 240"/>
                <a:gd name="T54" fmla="*/ 407988 w 565"/>
                <a:gd name="T55" fmla="*/ 0 h 240"/>
                <a:gd name="T56" fmla="*/ 331788 w 565"/>
                <a:gd name="T57" fmla="*/ 6350 h 240"/>
                <a:gd name="T58" fmla="*/ 258763 w 565"/>
                <a:gd name="T59" fmla="*/ 17463 h 240"/>
                <a:gd name="T60" fmla="*/ 190500 w 565"/>
                <a:gd name="T61" fmla="*/ 33338 h 240"/>
                <a:gd name="T62" fmla="*/ 131763 w 565"/>
                <a:gd name="T63" fmla="*/ 55563 h 240"/>
                <a:gd name="T64" fmla="*/ 80963 w 565"/>
                <a:gd name="T65" fmla="*/ 80963 h 240"/>
                <a:gd name="T66" fmla="*/ 42863 w 565"/>
                <a:gd name="T67" fmla="*/ 109538 h 240"/>
                <a:gd name="T68" fmla="*/ 14288 w 565"/>
                <a:gd name="T69" fmla="*/ 139700 h 240"/>
                <a:gd name="T70" fmla="*/ 1588 w 565"/>
                <a:gd name="T71" fmla="*/ 17303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7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70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9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9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7097750" y="1304966"/>
              <a:ext cx="896938" cy="381000"/>
            </a:xfrm>
            <a:custGeom>
              <a:avLst/>
              <a:gdLst>
                <a:gd name="T0" fmla="*/ 893763 w 565"/>
                <a:gd name="T1" fmla="*/ 173038 h 240"/>
                <a:gd name="T2" fmla="*/ 881063 w 565"/>
                <a:gd name="T3" fmla="*/ 139700 h 240"/>
                <a:gd name="T4" fmla="*/ 854075 w 565"/>
                <a:gd name="T5" fmla="*/ 107950 h 240"/>
                <a:gd name="T6" fmla="*/ 814388 w 565"/>
                <a:gd name="T7" fmla="*/ 80963 h 240"/>
                <a:gd name="T8" fmla="*/ 763588 w 565"/>
                <a:gd name="T9" fmla="*/ 55563 h 240"/>
                <a:gd name="T10" fmla="*/ 704850 w 565"/>
                <a:gd name="T11" fmla="*/ 33338 h 240"/>
                <a:gd name="T12" fmla="*/ 636588 w 565"/>
                <a:gd name="T13" fmla="*/ 17463 h 240"/>
                <a:gd name="T14" fmla="*/ 563563 w 565"/>
                <a:gd name="T15" fmla="*/ 6350 h 240"/>
                <a:gd name="T16" fmla="*/ 485775 w 565"/>
                <a:gd name="T17" fmla="*/ 0 h 240"/>
                <a:gd name="T18" fmla="*/ 409575 w 565"/>
                <a:gd name="T19" fmla="*/ 0 h 240"/>
                <a:gd name="T20" fmla="*/ 331788 w 565"/>
                <a:gd name="T21" fmla="*/ 6350 h 240"/>
                <a:gd name="T22" fmla="*/ 258763 w 565"/>
                <a:gd name="T23" fmla="*/ 17463 h 240"/>
                <a:gd name="T24" fmla="*/ 190500 w 565"/>
                <a:gd name="T25" fmla="*/ 33338 h 240"/>
                <a:gd name="T26" fmla="*/ 131763 w 565"/>
                <a:gd name="T27" fmla="*/ 55563 h 240"/>
                <a:gd name="T28" fmla="*/ 80963 w 565"/>
                <a:gd name="T29" fmla="*/ 80963 h 240"/>
                <a:gd name="T30" fmla="*/ 42863 w 565"/>
                <a:gd name="T31" fmla="*/ 107950 h 240"/>
                <a:gd name="T32" fmla="*/ 14288 w 565"/>
                <a:gd name="T33" fmla="*/ 139700 h 240"/>
                <a:gd name="T34" fmla="*/ 1588 w 565"/>
                <a:gd name="T35" fmla="*/ 173038 h 240"/>
                <a:gd name="T36" fmla="*/ 1588 w 565"/>
                <a:gd name="T37" fmla="*/ 206375 h 240"/>
                <a:gd name="T38" fmla="*/ 14288 w 565"/>
                <a:gd name="T39" fmla="*/ 239713 h 240"/>
                <a:gd name="T40" fmla="*/ 42863 w 565"/>
                <a:gd name="T41" fmla="*/ 269875 h 240"/>
                <a:gd name="T42" fmla="*/ 80963 w 565"/>
                <a:gd name="T43" fmla="*/ 298450 h 240"/>
                <a:gd name="T44" fmla="*/ 131763 w 565"/>
                <a:gd name="T45" fmla="*/ 323850 h 240"/>
                <a:gd name="T46" fmla="*/ 190500 w 565"/>
                <a:gd name="T47" fmla="*/ 346075 h 240"/>
                <a:gd name="T48" fmla="*/ 258763 w 565"/>
                <a:gd name="T49" fmla="*/ 361950 h 240"/>
                <a:gd name="T50" fmla="*/ 331788 w 565"/>
                <a:gd name="T51" fmla="*/ 373063 h 240"/>
                <a:gd name="T52" fmla="*/ 409575 w 565"/>
                <a:gd name="T53" fmla="*/ 379413 h 240"/>
                <a:gd name="T54" fmla="*/ 485775 w 565"/>
                <a:gd name="T55" fmla="*/ 379413 h 240"/>
                <a:gd name="T56" fmla="*/ 563563 w 565"/>
                <a:gd name="T57" fmla="*/ 373063 h 240"/>
                <a:gd name="T58" fmla="*/ 636588 w 565"/>
                <a:gd name="T59" fmla="*/ 361950 h 240"/>
                <a:gd name="T60" fmla="*/ 704850 w 565"/>
                <a:gd name="T61" fmla="*/ 346075 h 240"/>
                <a:gd name="T62" fmla="*/ 763588 w 565"/>
                <a:gd name="T63" fmla="*/ 323850 h 240"/>
                <a:gd name="T64" fmla="*/ 814388 w 565"/>
                <a:gd name="T65" fmla="*/ 298450 h 240"/>
                <a:gd name="T66" fmla="*/ 854075 w 565"/>
                <a:gd name="T67" fmla="*/ 269875 h 240"/>
                <a:gd name="T68" fmla="*/ 881063 w 565"/>
                <a:gd name="T69" fmla="*/ 239713 h 240"/>
                <a:gd name="T70" fmla="*/ 893763 w 565"/>
                <a:gd name="T71" fmla="*/ 206375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4" y="140"/>
                  </a:lnTo>
                  <a:lnTo>
                    <a:pt x="9" y="151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8"/>
                  </a:lnTo>
                  <a:lnTo>
                    <a:pt x="141" y="223"/>
                  </a:lnTo>
                  <a:lnTo>
                    <a:pt x="163" y="228"/>
                  </a:lnTo>
                  <a:lnTo>
                    <a:pt x="185" y="232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2"/>
                  </a:lnTo>
                  <a:lnTo>
                    <a:pt x="401" y="228"/>
                  </a:lnTo>
                  <a:lnTo>
                    <a:pt x="423" y="223"/>
                  </a:lnTo>
                  <a:lnTo>
                    <a:pt x="444" y="218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1"/>
                  </a:lnTo>
                  <a:lnTo>
                    <a:pt x="560" y="140"/>
                  </a:lnTo>
                  <a:lnTo>
                    <a:pt x="563" y="130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7902613" y="1023978"/>
              <a:ext cx="896937" cy="382588"/>
            </a:xfrm>
            <a:custGeom>
              <a:avLst/>
              <a:gdLst>
                <a:gd name="T0" fmla="*/ 893762 w 565"/>
                <a:gd name="T1" fmla="*/ 174625 h 241"/>
                <a:gd name="T2" fmla="*/ 879475 w 565"/>
                <a:gd name="T3" fmla="*/ 141288 h 241"/>
                <a:gd name="T4" fmla="*/ 854075 w 565"/>
                <a:gd name="T5" fmla="*/ 111125 h 241"/>
                <a:gd name="T6" fmla="*/ 814387 w 565"/>
                <a:gd name="T7" fmla="*/ 80963 h 241"/>
                <a:gd name="T8" fmla="*/ 765175 w 565"/>
                <a:gd name="T9" fmla="*/ 55563 h 241"/>
                <a:gd name="T10" fmla="*/ 704850 w 565"/>
                <a:gd name="T11" fmla="*/ 34925 h 241"/>
                <a:gd name="T12" fmla="*/ 636587 w 565"/>
                <a:gd name="T13" fmla="*/ 19050 h 241"/>
                <a:gd name="T14" fmla="*/ 563562 w 565"/>
                <a:gd name="T15" fmla="*/ 7938 h 241"/>
                <a:gd name="T16" fmla="*/ 487362 w 565"/>
                <a:gd name="T17" fmla="*/ 1588 h 241"/>
                <a:gd name="T18" fmla="*/ 409575 w 565"/>
                <a:gd name="T19" fmla="*/ 1588 h 241"/>
                <a:gd name="T20" fmla="*/ 333375 w 565"/>
                <a:gd name="T21" fmla="*/ 7938 h 241"/>
                <a:gd name="T22" fmla="*/ 260350 w 565"/>
                <a:gd name="T23" fmla="*/ 19050 h 241"/>
                <a:gd name="T24" fmla="*/ 192087 w 565"/>
                <a:gd name="T25" fmla="*/ 34925 h 241"/>
                <a:gd name="T26" fmla="*/ 131762 w 565"/>
                <a:gd name="T27" fmla="*/ 55563 h 241"/>
                <a:gd name="T28" fmla="*/ 80962 w 565"/>
                <a:gd name="T29" fmla="*/ 80963 h 241"/>
                <a:gd name="T30" fmla="*/ 42862 w 565"/>
                <a:gd name="T31" fmla="*/ 111125 h 241"/>
                <a:gd name="T32" fmla="*/ 15875 w 565"/>
                <a:gd name="T33" fmla="*/ 141288 h 241"/>
                <a:gd name="T34" fmla="*/ 1587 w 565"/>
                <a:gd name="T35" fmla="*/ 174625 h 241"/>
                <a:gd name="T36" fmla="*/ 1587 w 565"/>
                <a:gd name="T37" fmla="*/ 207963 h 241"/>
                <a:gd name="T38" fmla="*/ 15875 w 565"/>
                <a:gd name="T39" fmla="*/ 239713 h 241"/>
                <a:gd name="T40" fmla="*/ 42862 w 565"/>
                <a:gd name="T41" fmla="*/ 271463 h 241"/>
                <a:gd name="T42" fmla="*/ 80962 w 565"/>
                <a:gd name="T43" fmla="*/ 300038 h 241"/>
                <a:gd name="T44" fmla="*/ 131762 w 565"/>
                <a:gd name="T45" fmla="*/ 325438 h 241"/>
                <a:gd name="T46" fmla="*/ 192087 w 565"/>
                <a:gd name="T47" fmla="*/ 346075 h 241"/>
                <a:gd name="T48" fmla="*/ 260350 w 565"/>
                <a:gd name="T49" fmla="*/ 363538 h 241"/>
                <a:gd name="T50" fmla="*/ 333375 w 565"/>
                <a:gd name="T51" fmla="*/ 374650 h 241"/>
                <a:gd name="T52" fmla="*/ 409575 w 565"/>
                <a:gd name="T53" fmla="*/ 379413 h 241"/>
                <a:gd name="T54" fmla="*/ 487362 w 565"/>
                <a:gd name="T55" fmla="*/ 379413 h 241"/>
                <a:gd name="T56" fmla="*/ 563562 w 565"/>
                <a:gd name="T57" fmla="*/ 374650 h 241"/>
                <a:gd name="T58" fmla="*/ 636587 w 565"/>
                <a:gd name="T59" fmla="*/ 363538 h 241"/>
                <a:gd name="T60" fmla="*/ 704850 w 565"/>
                <a:gd name="T61" fmla="*/ 346075 h 241"/>
                <a:gd name="T62" fmla="*/ 765175 w 565"/>
                <a:gd name="T63" fmla="*/ 325438 h 241"/>
                <a:gd name="T64" fmla="*/ 814387 w 565"/>
                <a:gd name="T65" fmla="*/ 300038 h 241"/>
                <a:gd name="T66" fmla="*/ 854075 w 565"/>
                <a:gd name="T67" fmla="*/ 271463 h 241"/>
                <a:gd name="T68" fmla="*/ 879475 w 565"/>
                <a:gd name="T69" fmla="*/ 239713 h 241"/>
                <a:gd name="T70" fmla="*/ 893762 w 565"/>
                <a:gd name="T71" fmla="*/ 207963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100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2"/>
                  </a:lnTo>
                  <a:lnTo>
                    <a:pt x="378" y="8"/>
                  </a:lnTo>
                  <a:lnTo>
                    <a:pt x="355" y="5"/>
                  </a:lnTo>
                  <a:lnTo>
                    <a:pt x="332" y="3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8" y="1"/>
                  </a:lnTo>
                  <a:lnTo>
                    <a:pt x="234" y="3"/>
                  </a:lnTo>
                  <a:lnTo>
                    <a:pt x="210" y="5"/>
                  </a:lnTo>
                  <a:lnTo>
                    <a:pt x="186" y="8"/>
                  </a:lnTo>
                  <a:lnTo>
                    <a:pt x="164" y="12"/>
                  </a:lnTo>
                  <a:lnTo>
                    <a:pt x="141" y="16"/>
                  </a:lnTo>
                  <a:lnTo>
                    <a:pt x="121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9" y="60"/>
                  </a:lnTo>
                  <a:lnTo>
                    <a:pt x="27" y="70"/>
                  </a:lnTo>
                  <a:lnTo>
                    <a:pt x="18" y="79"/>
                  </a:lnTo>
                  <a:lnTo>
                    <a:pt x="10" y="89"/>
                  </a:lnTo>
                  <a:lnTo>
                    <a:pt x="5" y="100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5" y="141"/>
                  </a:lnTo>
                  <a:lnTo>
                    <a:pt x="10" y="151"/>
                  </a:lnTo>
                  <a:lnTo>
                    <a:pt x="18" y="161"/>
                  </a:lnTo>
                  <a:lnTo>
                    <a:pt x="27" y="171"/>
                  </a:lnTo>
                  <a:lnTo>
                    <a:pt x="39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1" y="218"/>
                  </a:lnTo>
                  <a:lnTo>
                    <a:pt x="141" y="224"/>
                  </a:lnTo>
                  <a:lnTo>
                    <a:pt x="164" y="229"/>
                  </a:lnTo>
                  <a:lnTo>
                    <a:pt x="186" y="233"/>
                  </a:lnTo>
                  <a:lnTo>
                    <a:pt x="210" y="236"/>
                  </a:lnTo>
                  <a:lnTo>
                    <a:pt x="234" y="238"/>
                  </a:lnTo>
                  <a:lnTo>
                    <a:pt x="258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2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936075" y="1303378"/>
              <a:ext cx="46807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8029613" y="1077953"/>
              <a:ext cx="711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173481" y="1284232"/>
              <a:ext cx="78707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7545425" y="1709778"/>
              <a:ext cx="552450" cy="2000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8362988" y="1404978"/>
              <a:ext cx="0" cy="4889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8661438" y="1693903"/>
              <a:ext cx="5302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96475" y="4143886"/>
            <a:ext cx="5675312" cy="1497013"/>
            <a:chOff x="5683288" y="3821153"/>
            <a:chExt cx="5675312" cy="149701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815425" y="4222791"/>
              <a:ext cx="896938" cy="381000"/>
            </a:xfrm>
            <a:custGeom>
              <a:avLst/>
              <a:gdLst>
                <a:gd name="T0" fmla="*/ 893763 w 565"/>
                <a:gd name="T1" fmla="*/ 173038 h 240"/>
                <a:gd name="T2" fmla="*/ 881063 w 565"/>
                <a:gd name="T3" fmla="*/ 139700 h 240"/>
                <a:gd name="T4" fmla="*/ 854075 w 565"/>
                <a:gd name="T5" fmla="*/ 107950 h 240"/>
                <a:gd name="T6" fmla="*/ 814388 w 565"/>
                <a:gd name="T7" fmla="*/ 80963 h 240"/>
                <a:gd name="T8" fmla="*/ 765175 w 565"/>
                <a:gd name="T9" fmla="*/ 55563 h 240"/>
                <a:gd name="T10" fmla="*/ 704850 w 565"/>
                <a:gd name="T11" fmla="*/ 33338 h 240"/>
                <a:gd name="T12" fmla="*/ 638175 w 565"/>
                <a:gd name="T13" fmla="*/ 17463 h 240"/>
                <a:gd name="T14" fmla="*/ 565150 w 565"/>
                <a:gd name="T15" fmla="*/ 6350 h 240"/>
                <a:gd name="T16" fmla="*/ 487363 w 565"/>
                <a:gd name="T17" fmla="*/ 0 h 240"/>
                <a:gd name="T18" fmla="*/ 409575 w 565"/>
                <a:gd name="T19" fmla="*/ 0 h 240"/>
                <a:gd name="T20" fmla="*/ 333375 w 565"/>
                <a:gd name="T21" fmla="*/ 6350 h 240"/>
                <a:gd name="T22" fmla="*/ 258763 w 565"/>
                <a:gd name="T23" fmla="*/ 17463 h 240"/>
                <a:gd name="T24" fmla="*/ 192088 w 565"/>
                <a:gd name="T25" fmla="*/ 33338 h 240"/>
                <a:gd name="T26" fmla="*/ 131763 w 565"/>
                <a:gd name="T27" fmla="*/ 55563 h 240"/>
                <a:gd name="T28" fmla="*/ 82550 w 565"/>
                <a:gd name="T29" fmla="*/ 80963 h 240"/>
                <a:gd name="T30" fmla="*/ 42863 w 565"/>
                <a:gd name="T31" fmla="*/ 107950 h 240"/>
                <a:gd name="T32" fmla="*/ 15875 w 565"/>
                <a:gd name="T33" fmla="*/ 139700 h 240"/>
                <a:gd name="T34" fmla="*/ 3175 w 565"/>
                <a:gd name="T35" fmla="*/ 173038 h 240"/>
                <a:gd name="T36" fmla="*/ 3175 w 565"/>
                <a:gd name="T37" fmla="*/ 204788 h 240"/>
                <a:gd name="T38" fmla="*/ 15875 w 565"/>
                <a:gd name="T39" fmla="*/ 238125 h 240"/>
                <a:gd name="T40" fmla="*/ 42863 w 565"/>
                <a:gd name="T41" fmla="*/ 269875 h 240"/>
                <a:gd name="T42" fmla="*/ 82550 w 565"/>
                <a:gd name="T43" fmla="*/ 298450 h 240"/>
                <a:gd name="T44" fmla="*/ 131763 w 565"/>
                <a:gd name="T45" fmla="*/ 323850 h 240"/>
                <a:gd name="T46" fmla="*/ 192088 w 565"/>
                <a:gd name="T47" fmla="*/ 344488 h 240"/>
                <a:gd name="T48" fmla="*/ 258763 w 565"/>
                <a:gd name="T49" fmla="*/ 360363 h 240"/>
                <a:gd name="T50" fmla="*/ 333375 w 565"/>
                <a:gd name="T51" fmla="*/ 373063 h 240"/>
                <a:gd name="T52" fmla="*/ 409575 w 565"/>
                <a:gd name="T53" fmla="*/ 379413 h 240"/>
                <a:gd name="T54" fmla="*/ 487363 w 565"/>
                <a:gd name="T55" fmla="*/ 379413 h 240"/>
                <a:gd name="T56" fmla="*/ 565150 w 565"/>
                <a:gd name="T57" fmla="*/ 373063 h 240"/>
                <a:gd name="T58" fmla="*/ 638175 w 565"/>
                <a:gd name="T59" fmla="*/ 360363 h 240"/>
                <a:gd name="T60" fmla="*/ 704850 w 565"/>
                <a:gd name="T61" fmla="*/ 344488 h 240"/>
                <a:gd name="T62" fmla="*/ 765175 w 565"/>
                <a:gd name="T63" fmla="*/ 323850 h 240"/>
                <a:gd name="T64" fmla="*/ 814388 w 565"/>
                <a:gd name="T65" fmla="*/ 298450 h 240"/>
                <a:gd name="T66" fmla="*/ 854075 w 565"/>
                <a:gd name="T67" fmla="*/ 269875 h 240"/>
                <a:gd name="T68" fmla="*/ 881063 w 565"/>
                <a:gd name="T69" fmla="*/ 238125 h 240"/>
                <a:gd name="T70" fmla="*/ 893763 w 565"/>
                <a:gd name="T71" fmla="*/ 20478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0461663" y="4222791"/>
              <a:ext cx="896937" cy="381000"/>
            </a:xfrm>
            <a:custGeom>
              <a:avLst/>
              <a:gdLst>
                <a:gd name="T0" fmla="*/ 1587 w 565"/>
                <a:gd name="T1" fmla="*/ 204788 h 240"/>
                <a:gd name="T2" fmla="*/ 14287 w 565"/>
                <a:gd name="T3" fmla="*/ 238125 h 240"/>
                <a:gd name="T4" fmla="*/ 42862 w 565"/>
                <a:gd name="T5" fmla="*/ 269875 h 240"/>
                <a:gd name="T6" fmla="*/ 80962 w 565"/>
                <a:gd name="T7" fmla="*/ 298450 h 240"/>
                <a:gd name="T8" fmla="*/ 131762 w 565"/>
                <a:gd name="T9" fmla="*/ 323850 h 240"/>
                <a:gd name="T10" fmla="*/ 190500 w 565"/>
                <a:gd name="T11" fmla="*/ 344488 h 240"/>
                <a:gd name="T12" fmla="*/ 258762 w 565"/>
                <a:gd name="T13" fmla="*/ 360363 h 240"/>
                <a:gd name="T14" fmla="*/ 331787 w 565"/>
                <a:gd name="T15" fmla="*/ 373063 h 240"/>
                <a:gd name="T16" fmla="*/ 407987 w 565"/>
                <a:gd name="T17" fmla="*/ 379413 h 240"/>
                <a:gd name="T18" fmla="*/ 485775 w 565"/>
                <a:gd name="T19" fmla="*/ 379413 h 240"/>
                <a:gd name="T20" fmla="*/ 563562 w 565"/>
                <a:gd name="T21" fmla="*/ 373063 h 240"/>
                <a:gd name="T22" fmla="*/ 636587 w 565"/>
                <a:gd name="T23" fmla="*/ 360363 h 240"/>
                <a:gd name="T24" fmla="*/ 703262 w 565"/>
                <a:gd name="T25" fmla="*/ 344488 h 240"/>
                <a:gd name="T26" fmla="*/ 763587 w 565"/>
                <a:gd name="T27" fmla="*/ 323850 h 240"/>
                <a:gd name="T28" fmla="*/ 814387 w 565"/>
                <a:gd name="T29" fmla="*/ 298450 h 240"/>
                <a:gd name="T30" fmla="*/ 852487 w 565"/>
                <a:gd name="T31" fmla="*/ 268288 h 240"/>
                <a:gd name="T32" fmla="*/ 879475 w 565"/>
                <a:gd name="T33" fmla="*/ 238125 h 240"/>
                <a:gd name="T34" fmla="*/ 893762 w 565"/>
                <a:gd name="T35" fmla="*/ 204788 h 240"/>
                <a:gd name="T36" fmla="*/ 893762 w 565"/>
                <a:gd name="T37" fmla="*/ 171450 h 240"/>
                <a:gd name="T38" fmla="*/ 879475 w 565"/>
                <a:gd name="T39" fmla="*/ 139700 h 240"/>
                <a:gd name="T40" fmla="*/ 852487 w 565"/>
                <a:gd name="T41" fmla="*/ 107950 h 240"/>
                <a:gd name="T42" fmla="*/ 814387 w 565"/>
                <a:gd name="T43" fmla="*/ 79375 h 240"/>
                <a:gd name="T44" fmla="*/ 763587 w 565"/>
                <a:gd name="T45" fmla="*/ 55563 h 240"/>
                <a:gd name="T46" fmla="*/ 703262 w 565"/>
                <a:gd name="T47" fmla="*/ 33338 h 240"/>
                <a:gd name="T48" fmla="*/ 636587 w 565"/>
                <a:gd name="T49" fmla="*/ 17463 h 240"/>
                <a:gd name="T50" fmla="*/ 563562 w 565"/>
                <a:gd name="T51" fmla="*/ 6350 h 240"/>
                <a:gd name="T52" fmla="*/ 485775 w 565"/>
                <a:gd name="T53" fmla="*/ 0 h 240"/>
                <a:gd name="T54" fmla="*/ 407987 w 565"/>
                <a:gd name="T55" fmla="*/ 0 h 240"/>
                <a:gd name="T56" fmla="*/ 331787 w 565"/>
                <a:gd name="T57" fmla="*/ 6350 h 240"/>
                <a:gd name="T58" fmla="*/ 258762 w 565"/>
                <a:gd name="T59" fmla="*/ 17463 h 240"/>
                <a:gd name="T60" fmla="*/ 190500 w 565"/>
                <a:gd name="T61" fmla="*/ 33338 h 240"/>
                <a:gd name="T62" fmla="*/ 131762 w 565"/>
                <a:gd name="T63" fmla="*/ 55563 h 240"/>
                <a:gd name="T64" fmla="*/ 80962 w 565"/>
                <a:gd name="T65" fmla="*/ 80963 h 240"/>
                <a:gd name="T66" fmla="*/ 42862 w 565"/>
                <a:gd name="T67" fmla="*/ 107950 h 240"/>
                <a:gd name="T68" fmla="*/ 14287 w 565"/>
                <a:gd name="T69" fmla="*/ 139700 h 240"/>
                <a:gd name="T70" fmla="*/ 1587 w 565"/>
                <a:gd name="T71" fmla="*/ 17303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0" y="119"/>
                  </a:move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7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8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3" y="217"/>
                  </a:lnTo>
                  <a:lnTo>
                    <a:pt x="463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7" y="169"/>
                  </a:lnTo>
                  <a:lnTo>
                    <a:pt x="547" y="160"/>
                  </a:lnTo>
                  <a:lnTo>
                    <a:pt x="554" y="150"/>
                  </a:lnTo>
                  <a:lnTo>
                    <a:pt x="559" y="140"/>
                  </a:lnTo>
                  <a:lnTo>
                    <a:pt x="563" y="129"/>
                  </a:lnTo>
                  <a:lnTo>
                    <a:pt x="564" y="119"/>
                  </a:lnTo>
                  <a:lnTo>
                    <a:pt x="563" y="108"/>
                  </a:lnTo>
                  <a:lnTo>
                    <a:pt x="559" y="98"/>
                  </a:lnTo>
                  <a:lnTo>
                    <a:pt x="554" y="88"/>
                  </a:lnTo>
                  <a:lnTo>
                    <a:pt x="547" y="78"/>
                  </a:lnTo>
                  <a:lnTo>
                    <a:pt x="537" y="68"/>
                  </a:lnTo>
                  <a:lnTo>
                    <a:pt x="526" y="59"/>
                  </a:lnTo>
                  <a:lnTo>
                    <a:pt x="513" y="50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3" y="27"/>
                  </a:lnTo>
                  <a:lnTo>
                    <a:pt x="443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8" y="6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7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1"/>
                  </a:lnTo>
                  <a:lnTo>
                    <a:pt x="100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6496088" y="3849728"/>
              <a:ext cx="1169987" cy="366713"/>
            </a:xfrm>
            <a:custGeom>
              <a:avLst/>
              <a:gdLst>
                <a:gd name="T0" fmla="*/ 1168400 w 737"/>
                <a:gd name="T1" fmla="*/ 166688 h 231"/>
                <a:gd name="T2" fmla="*/ 1149350 w 737"/>
                <a:gd name="T3" fmla="*/ 134938 h 231"/>
                <a:gd name="T4" fmla="*/ 1114425 w 737"/>
                <a:gd name="T5" fmla="*/ 106363 h 231"/>
                <a:gd name="T6" fmla="*/ 1063625 w 737"/>
                <a:gd name="T7" fmla="*/ 76200 h 231"/>
                <a:gd name="T8" fmla="*/ 996950 w 737"/>
                <a:gd name="T9" fmla="*/ 52388 h 231"/>
                <a:gd name="T10" fmla="*/ 919162 w 737"/>
                <a:gd name="T11" fmla="*/ 33338 h 231"/>
                <a:gd name="T12" fmla="*/ 831850 w 737"/>
                <a:gd name="T13" fmla="*/ 15875 h 231"/>
                <a:gd name="T14" fmla="*/ 736600 w 737"/>
                <a:gd name="T15" fmla="*/ 4763 h 231"/>
                <a:gd name="T16" fmla="*/ 635000 w 737"/>
                <a:gd name="T17" fmla="*/ 0 h 231"/>
                <a:gd name="T18" fmla="*/ 533400 w 737"/>
                <a:gd name="T19" fmla="*/ 0 h 231"/>
                <a:gd name="T20" fmla="*/ 434975 w 737"/>
                <a:gd name="T21" fmla="*/ 4763 h 231"/>
                <a:gd name="T22" fmla="*/ 339725 w 737"/>
                <a:gd name="T23" fmla="*/ 15875 h 231"/>
                <a:gd name="T24" fmla="*/ 249237 w 737"/>
                <a:gd name="T25" fmla="*/ 33338 h 231"/>
                <a:gd name="T26" fmla="*/ 171450 w 737"/>
                <a:gd name="T27" fmla="*/ 52388 h 231"/>
                <a:gd name="T28" fmla="*/ 104775 w 737"/>
                <a:gd name="T29" fmla="*/ 76200 h 231"/>
                <a:gd name="T30" fmla="*/ 55562 w 737"/>
                <a:gd name="T31" fmla="*/ 106363 h 231"/>
                <a:gd name="T32" fmla="*/ 20637 w 737"/>
                <a:gd name="T33" fmla="*/ 134938 h 231"/>
                <a:gd name="T34" fmla="*/ 1587 w 737"/>
                <a:gd name="T35" fmla="*/ 166688 h 231"/>
                <a:gd name="T36" fmla="*/ 1587 w 737"/>
                <a:gd name="T37" fmla="*/ 198438 h 231"/>
                <a:gd name="T38" fmla="*/ 20637 w 737"/>
                <a:gd name="T39" fmla="*/ 228600 h 231"/>
                <a:gd name="T40" fmla="*/ 55562 w 737"/>
                <a:gd name="T41" fmla="*/ 258763 h 231"/>
                <a:gd name="T42" fmla="*/ 104775 w 737"/>
                <a:gd name="T43" fmla="*/ 287338 h 231"/>
                <a:gd name="T44" fmla="*/ 171450 w 737"/>
                <a:gd name="T45" fmla="*/ 311150 h 231"/>
                <a:gd name="T46" fmla="*/ 249237 w 737"/>
                <a:gd name="T47" fmla="*/ 330200 h 231"/>
                <a:gd name="T48" fmla="*/ 339725 w 737"/>
                <a:gd name="T49" fmla="*/ 347663 h 231"/>
                <a:gd name="T50" fmla="*/ 434975 w 737"/>
                <a:gd name="T51" fmla="*/ 358775 h 231"/>
                <a:gd name="T52" fmla="*/ 533400 w 737"/>
                <a:gd name="T53" fmla="*/ 363538 h 231"/>
                <a:gd name="T54" fmla="*/ 635000 w 737"/>
                <a:gd name="T55" fmla="*/ 363538 h 231"/>
                <a:gd name="T56" fmla="*/ 736600 w 737"/>
                <a:gd name="T57" fmla="*/ 358775 h 231"/>
                <a:gd name="T58" fmla="*/ 831850 w 737"/>
                <a:gd name="T59" fmla="*/ 347663 h 231"/>
                <a:gd name="T60" fmla="*/ 919162 w 737"/>
                <a:gd name="T61" fmla="*/ 330200 h 231"/>
                <a:gd name="T62" fmla="*/ 996950 w 737"/>
                <a:gd name="T63" fmla="*/ 311150 h 231"/>
                <a:gd name="T64" fmla="*/ 1063625 w 737"/>
                <a:gd name="T65" fmla="*/ 287338 h 231"/>
                <a:gd name="T66" fmla="*/ 1114425 w 737"/>
                <a:gd name="T67" fmla="*/ 258763 h 231"/>
                <a:gd name="T68" fmla="*/ 1149350 w 737"/>
                <a:gd name="T69" fmla="*/ 228600 h 231"/>
                <a:gd name="T70" fmla="*/ 1168400 w 737"/>
                <a:gd name="T71" fmla="*/ 198438 h 2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37" h="231">
                  <a:moveTo>
                    <a:pt x="736" y="115"/>
                  </a:moveTo>
                  <a:lnTo>
                    <a:pt x="736" y="105"/>
                  </a:lnTo>
                  <a:lnTo>
                    <a:pt x="730" y="94"/>
                  </a:lnTo>
                  <a:lnTo>
                    <a:pt x="724" y="85"/>
                  </a:lnTo>
                  <a:lnTo>
                    <a:pt x="715" y="75"/>
                  </a:lnTo>
                  <a:lnTo>
                    <a:pt x="702" y="67"/>
                  </a:lnTo>
                  <a:lnTo>
                    <a:pt x="687" y="57"/>
                  </a:lnTo>
                  <a:lnTo>
                    <a:pt x="670" y="48"/>
                  </a:lnTo>
                  <a:lnTo>
                    <a:pt x="651" y="41"/>
                  </a:lnTo>
                  <a:lnTo>
                    <a:pt x="628" y="33"/>
                  </a:lnTo>
                  <a:lnTo>
                    <a:pt x="605" y="27"/>
                  </a:lnTo>
                  <a:lnTo>
                    <a:pt x="579" y="21"/>
                  </a:lnTo>
                  <a:lnTo>
                    <a:pt x="552" y="15"/>
                  </a:lnTo>
                  <a:lnTo>
                    <a:pt x="524" y="10"/>
                  </a:lnTo>
                  <a:lnTo>
                    <a:pt x="494" y="7"/>
                  </a:lnTo>
                  <a:lnTo>
                    <a:pt x="464" y="3"/>
                  </a:lnTo>
                  <a:lnTo>
                    <a:pt x="433" y="1"/>
                  </a:lnTo>
                  <a:lnTo>
                    <a:pt x="400" y="0"/>
                  </a:lnTo>
                  <a:lnTo>
                    <a:pt x="368" y="0"/>
                  </a:lnTo>
                  <a:lnTo>
                    <a:pt x="336" y="0"/>
                  </a:lnTo>
                  <a:lnTo>
                    <a:pt x="305" y="1"/>
                  </a:lnTo>
                  <a:lnTo>
                    <a:pt x="274" y="3"/>
                  </a:lnTo>
                  <a:lnTo>
                    <a:pt x="242" y="7"/>
                  </a:lnTo>
                  <a:lnTo>
                    <a:pt x="214" y="10"/>
                  </a:lnTo>
                  <a:lnTo>
                    <a:pt x="184" y="15"/>
                  </a:lnTo>
                  <a:lnTo>
                    <a:pt x="157" y="21"/>
                  </a:lnTo>
                  <a:lnTo>
                    <a:pt x="131" y="27"/>
                  </a:lnTo>
                  <a:lnTo>
                    <a:pt x="108" y="33"/>
                  </a:lnTo>
                  <a:lnTo>
                    <a:pt x="86" y="41"/>
                  </a:lnTo>
                  <a:lnTo>
                    <a:pt x="66" y="48"/>
                  </a:lnTo>
                  <a:lnTo>
                    <a:pt x="50" y="57"/>
                  </a:lnTo>
                  <a:lnTo>
                    <a:pt x="35" y="67"/>
                  </a:lnTo>
                  <a:lnTo>
                    <a:pt x="23" y="75"/>
                  </a:lnTo>
                  <a:lnTo>
                    <a:pt x="13" y="85"/>
                  </a:lnTo>
                  <a:lnTo>
                    <a:pt x="6" y="94"/>
                  </a:lnTo>
                  <a:lnTo>
                    <a:pt x="1" y="105"/>
                  </a:lnTo>
                  <a:lnTo>
                    <a:pt x="0" y="115"/>
                  </a:lnTo>
                  <a:lnTo>
                    <a:pt x="1" y="125"/>
                  </a:lnTo>
                  <a:lnTo>
                    <a:pt x="6" y="135"/>
                  </a:lnTo>
                  <a:lnTo>
                    <a:pt x="13" y="144"/>
                  </a:lnTo>
                  <a:lnTo>
                    <a:pt x="23" y="154"/>
                  </a:lnTo>
                  <a:lnTo>
                    <a:pt x="35" y="163"/>
                  </a:lnTo>
                  <a:lnTo>
                    <a:pt x="50" y="172"/>
                  </a:lnTo>
                  <a:lnTo>
                    <a:pt x="66" y="181"/>
                  </a:lnTo>
                  <a:lnTo>
                    <a:pt x="86" y="188"/>
                  </a:lnTo>
                  <a:lnTo>
                    <a:pt x="108" y="196"/>
                  </a:lnTo>
                  <a:lnTo>
                    <a:pt x="131" y="203"/>
                  </a:lnTo>
                  <a:lnTo>
                    <a:pt x="157" y="208"/>
                  </a:lnTo>
                  <a:lnTo>
                    <a:pt x="184" y="214"/>
                  </a:lnTo>
                  <a:lnTo>
                    <a:pt x="214" y="219"/>
                  </a:lnTo>
                  <a:lnTo>
                    <a:pt x="242" y="223"/>
                  </a:lnTo>
                  <a:lnTo>
                    <a:pt x="274" y="226"/>
                  </a:lnTo>
                  <a:lnTo>
                    <a:pt x="305" y="228"/>
                  </a:lnTo>
                  <a:lnTo>
                    <a:pt x="336" y="229"/>
                  </a:lnTo>
                  <a:lnTo>
                    <a:pt x="368" y="230"/>
                  </a:lnTo>
                  <a:lnTo>
                    <a:pt x="400" y="229"/>
                  </a:lnTo>
                  <a:lnTo>
                    <a:pt x="433" y="228"/>
                  </a:lnTo>
                  <a:lnTo>
                    <a:pt x="464" y="226"/>
                  </a:lnTo>
                  <a:lnTo>
                    <a:pt x="494" y="223"/>
                  </a:lnTo>
                  <a:lnTo>
                    <a:pt x="524" y="219"/>
                  </a:lnTo>
                  <a:lnTo>
                    <a:pt x="552" y="214"/>
                  </a:lnTo>
                  <a:lnTo>
                    <a:pt x="579" y="208"/>
                  </a:lnTo>
                  <a:lnTo>
                    <a:pt x="605" y="203"/>
                  </a:lnTo>
                  <a:lnTo>
                    <a:pt x="628" y="196"/>
                  </a:lnTo>
                  <a:lnTo>
                    <a:pt x="651" y="188"/>
                  </a:lnTo>
                  <a:lnTo>
                    <a:pt x="670" y="181"/>
                  </a:lnTo>
                  <a:lnTo>
                    <a:pt x="687" y="172"/>
                  </a:lnTo>
                  <a:lnTo>
                    <a:pt x="702" y="163"/>
                  </a:lnTo>
                  <a:lnTo>
                    <a:pt x="715" y="154"/>
                  </a:lnTo>
                  <a:lnTo>
                    <a:pt x="724" y="144"/>
                  </a:lnTo>
                  <a:lnTo>
                    <a:pt x="730" y="135"/>
                  </a:lnTo>
                  <a:lnTo>
                    <a:pt x="736" y="125"/>
                  </a:lnTo>
                  <a:lnTo>
                    <a:pt x="736" y="1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683288" y="4222791"/>
              <a:ext cx="896937" cy="381000"/>
            </a:xfrm>
            <a:custGeom>
              <a:avLst/>
              <a:gdLst>
                <a:gd name="T0" fmla="*/ 893762 w 565"/>
                <a:gd name="T1" fmla="*/ 173038 h 240"/>
                <a:gd name="T2" fmla="*/ 881062 w 565"/>
                <a:gd name="T3" fmla="*/ 139700 h 240"/>
                <a:gd name="T4" fmla="*/ 854075 w 565"/>
                <a:gd name="T5" fmla="*/ 107950 h 240"/>
                <a:gd name="T6" fmla="*/ 814387 w 565"/>
                <a:gd name="T7" fmla="*/ 80963 h 240"/>
                <a:gd name="T8" fmla="*/ 763587 w 565"/>
                <a:gd name="T9" fmla="*/ 55563 h 240"/>
                <a:gd name="T10" fmla="*/ 704850 w 565"/>
                <a:gd name="T11" fmla="*/ 33338 h 240"/>
                <a:gd name="T12" fmla="*/ 636587 w 565"/>
                <a:gd name="T13" fmla="*/ 17463 h 240"/>
                <a:gd name="T14" fmla="*/ 563562 w 565"/>
                <a:gd name="T15" fmla="*/ 6350 h 240"/>
                <a:gd name="T16" fmla="*/ 485775 w 565"/>
                <a:gd name="T17" fmla="*/ 0 h 240"/>
                <a:gd name="T18" fmla="*/ 409575 w 565"/>
                <a:gd name="T19" fmla="*/ 0 h 240"/>
                <a:gd name="T20" fmla="*/ 331787 w 565"/>
                <a:gd name="T21" fmla="*/ 6350 h 240"/>
                <a:gd name="T22" fmla="*/ 258762 w 565"/>
                <a:gd name="T23" fmla="*/ 17463 h 240"/>
                <a:gd name="T24" fmla="*/ 190500 w 565"/>
                <a:gd name="T25" fmla="*/ 33338 h 240"/>
                <a:gd name="T26" fmla="*/ 131762 w 565"/>
                <a:gd name="T27" fmla="*/ 55563 h 240"/>
                <a:gd name="T28" fmla="*/ 80962 w 565"/>
                <a:gd name="T29" fmla="*/ 80963 h 240"/>
                <a:gd name="T30" fmla="*/ 42862 w 565"/>
                <a:gd name="T31" fmla="*/ 107950 h 240"/>
                <a:gd name="T32" fmla="*/ 14287 w 565"/>
                <a:gd name="T33" fmla="*/ 139700 h 240"/>
                <a:gd name="T34" fmla="*/ 1587 w 565"/>
                <a:gd name="T35" fmla="*/ 173038 h 240"/>
                <a:gd name="T36" fmla="*/ 1587 w 565"/>
                <a:gd name="T37" fmla="*/ 204788 h 240"/>
                <a:gd name="T38" fmla="*/ 14287 w 565"/>
                <a:gd name="T39" fmla="*/ 238125 h 240"/>
                <a:gd name="T40" fmla="*/ 42862 w 565"/>
                <a:gd name="T41" fmla="*/ 269875 h 240"/>
                <a:gd name="T42" fmla="*/ 80962 w 565"/>
                <a:gd name="T43" fmla="*/ 298450 h 240"/>
                <a:gd name="T44" fmla="*/ 131762 w 565"/>
                <a:gd name="T45" fmla="*/ 323850 h 240"/>
                <a:gd name="T46" fmla="*/ 190500 w 565"/>
                <a:gd name="T47" fmla="*/ 344488 h 240"/>
                <a:gd name="T48" fmla="*/ 258762 w 565"/>
                <a:gd name="T49" fmla="*/ 360363 h 240"/>
                <a:gd name="T50" fmla="*/ 331787 w 565"/>
                <a:gd name="T51" fmla="*/ 373063 h 240"/>
                <a:gd name="T52" fmla="*/ 409575 w 565"/>
                <a:gd name="T53" fmla="*/ 379413 h 240"/>
                <a:gd name="T54" fmla="*/ 485775 w 565"/>
                <a:gd name="T55" fmla="*/ 379413 h 240"/>
                <a:gd name="T56" fmla="*/ 563562 w 565"/>
                <a:gd name="T57" fmla="*/ 373063 h 240"/>
                <a:gd name="T58" fmla="*/ 636587 w 565"/>
                <a:gd name="T59" fmla="*/ 360363 h 240"/>
                <a:gd name="T60" fmla="*/ 704850 w 565"/>
                <a:gd name="T61" fmla="*/ 344488 h 240"/>
                <a:gd name="T62" fmla="*/ 763587 w 565"/>
                <a:gd name="T63" fmla="*/ 323850 h 240"/>
                <a:gd name="T64" fmla="*/ 814387 w 565"/>
                <a:gd name="T65" fmla="*/ 298450 h 240"/>
                <a:gd name="T66" fmla="*/ 854075 w 565"/>
                <a:gd name="T67" fmla="*/ 269875 h 240"/>
                <a:gd name="T68" fmla="*/ 881062 w 565"/>
                <a:gd name="T69" fmla="*/ 238125 h 240"/>
                <a:gd name="T70" fmla="*/ 893762 w 565"/>
                <a:gd name="T71" fmla="*/ 20478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1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1" y="11"/>
                  </a:lnTo>
                  <a:lnTo>
                    <a:pt x="379" y="7"/>
                  </a:lnTo>
                  <a:lnTo>
                    <a:pt x="355" y="4"/>
                  </a:lnTo>
                  <a:lnTo>
                    <a:pt x="331" y="1"/>
                  </a:lnTo>
                  <a:lnTo>
                    <a:pt x="306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3" y="1"/>
                  </a:lnTo>
                  <a:lnTo>
                    <a:pt x="209" y="4"/>
                  </a:lnTo>
                  <a:lnTo>
                    <a:pt x="185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0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6" y="42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7" y="78"/>
                  </a:lnTo>
                  <a:lnTo>
                    <a:pt x="9" y="88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19"/>
                  </a:lnTo>
                  <a:lnTo>
                    <a:pt x="1" y="129"/>
                  </a:lnTo>
                  <a:lnTo>
                    <a:pt x="4" y="140"/>
                  </a:lnTo>
                  <a:lnTo>
                    <a:pt x="9" y="150"/>
                  </a:lnTo>
                  <a:lnTo>
                    <a:pt x="17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1" y="188"/>
                  </a:lnTo>
                  <a:lnTo>
                    <a:pt x="66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0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5" y="231"/>
                  </a:lnTo>
                  <a:lnTo>
                    <a:pt x="209" y="235"/>
                  </a:lnTo>
                  <a:lnTo>
                    <a:pt x="233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6" y="239"/>
                  </a:lnTo>
                  <a:lnTo>
                    <a:pt x="331" y="237"/>
                  </a:lnTo>
                  <a:lnTo>
                    <a:pt x="355" y="235"/>
                  </a:lnTo>
                  <a:lnTo>
                    <a:pt x="379" y="231"/>
                  </a:lnTo>
                  <a:lnTo>
                    <a:pt x="401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1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6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327938" y="4222791"/>
              <a:ext cx="1133475" cy="381000"/>
            </a:xfrm>
            <a:custGeom>
              <a:avLst/>
              <a:gdLst>
                <a:gd name="T0" fmla="*/ 3175 w 714"/>
                <a:gd name="T1" fmla="*/ 204788 h 240"/>
                <a:gd name="T2" fmla="*/ 19050 w 714"/>
                <a:gd name="T3" fmla="*/ 238125 h 240"/>
                <a:gd name="T4" fmla="*/ 53975 w 714"/>
                <a:gd name="T5" fmla="*/ 269875 h 240"/>
                <a:gd name="T6" fmla="*/ 101600 w 714"/>
                <a:gd name="T7" fmla="*/ 298450 h 240"/>
                <a:gd name="T8" fmla="*/ 165100 w 714"/>
                <a:gd name="T9" fmla="*/ 323850 h 240"/>
                <a:gd name="T10" fmla="*/ 241300 w 714"/>
                <a:gd name="T11" fmla="*/ 344488 h 240"/>
                <a:gd name="T12" fmla="*/ 327025 w 714"/>
                <a:gd name="T13" fmla="*/ 360363 h 240"/>
                <a:gd name="T14" fmla="*/ 420688 w 714"/>
                <a:gd name="T15" fmla="*/ 373063 h 240"/>
                <a:gd name="T16" fmla="*/ 517525 w 714"/>
                <a:gd name="T17" fmla="*/ 379413 h 240"/>
                <a:gd name="T18" fmla="*/ 615950 w 714"/>
                <a:gd name="T19" fmla="*/ 379413 h 240"/>
                <a:gd name="T20" fmla="*/ 714375 w 714"/>
                <a:gd name="T21" fmla="*/ 373063 h 240"/>
                <a:gd name="T22" fmla="*/ 806450 w 714"/>
                <a:gd name="T23" fmla="*/ 360363 h 240"/>
                <a:gd name="T24" fmla="*/ 890588 w 714"/>
                <a:gd name="T25" fmla="*/ 344488 h 240"/>
                <a:gd name="T26" fmla="*/ 966788 w 714"/>
                <a:gd name="T27" fmla="*/ 323850 h 240"/>
                <a:gd name="T28" fmla="*/ 1028700 w 714"/>
                <a:gd name="T29" fmla="*/ 298450 h 240"/>
                <a:gd name="T30" fmla="*/ 1079500 w 714"/>
                <a:gd name="T31" fmla="*/ 268288 h 240"/>
                <a:gd name="T32" fmla="*/ 1112838 w 714"/>
                <a:gd name="T33" fmla="*/ 238125 h 240"/>
                <a:gd name="T34" fmla="*/ 1128713 w 714"/>
                <a:gd name="T35" fmla="*/ 204788 h 240"/>
                <a:gd name="T36" fmla="*/ 1128713 w 714"/>
                <a:gd name="T37" fmla="*/ 171450 h 240"/>
                <a:gd name="T38" fmla="*/ 1112838 w 714"/>
                <a:gd name="T39" fmla="*/ 139700 h 240"/>
                <a:gd name="T40" fmla="*/ 1079500 w 714"/>
                <a:gd name="T41" fmla="*/ 107950 h 240"/>
                <a:gd name="T42" fmla="*/ 1028700 w 714"/>
                <a:gd name="T43" fmla="*/ 79375 h 240"/>
                <a:gd name="T44" fmla="*/ 966788 w 714"/>
                <a:gd name="T45" fmla="*/ 55563 h 240"/>
                <a:gd name="T46" fmla="*/ 890588 w 714"/>
                <a:gd name="T47" fmla="*/ 33338 h 240"/>
                <a:gd name="T48" fmla="*/ 806450 w 714"/>
                <a:gd name="T49" fmla="*/ 17463 h 240"/>
                <a:gd name="T50" fmla="*/ 711200 w 714"/>
                <a:gd name="T51" fmla="*/ 6350 h 240"/>
                <a:gd name="T52" fmla="*/ 615950 w 714"/>
                <a:gd name="T53" fmla="*/ 0 h 240"/>
                <a:gd name="T54" fmla="*/ 517525 w 714"/>
                <a:gd name="T55" fmla="*/ 0 h 240"/>
                <a:gd name="T56" fmla="*/ 419100 w 714"/>
                <a:gd name="T57" fmla="*/ 6350 h 240"/>
                <a:gd name="T58" fmla="*/ 327025 w 714"/>
                <a:gd name="T59" fmla="*/ 17463 h 240"/>
                <a:gd name="T60" fmla="*/ 241300 w 714"/>
                <a:gd name="T61" fmla="*/ 33338 h 240"/>
                <a:gd name="T62" fmla="*/ 165100 w 714"/>
                <a:gd name="T63" fmla="*/ 55563 h 240"/>
                <a:gd name="T64" fmla="*/ 101600 w 714"/>
                <a:gd name="T65" fmla="*/ 80963 h 240"/>
                <a:gd name="T66" fmla="*/ 53975 w 714"/>
                <a:gd name="T67" fmla="*/ 107950 h 240"/>
                <a:gd name="T68" fmla="*/ 19050 w 714"/>
                <a:gd name="T69" fmla="*/ 139700 h 240"/>
                <a:gd name="T70" fmla="*/ 3175 w 714"/>
                <a:gd name="T71" fmla="*/ 17303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4" h="240">
                  <a:moveTo>
                    <a:pt x="0" y="119"/>
                  </a:moveTo>
                  <a:lnTo>
                    <a:pt x="2" y="129"/>
                  </a:lnTo>
                  <a:lnTo>
                    <a:pt x="6" y="140"/>
                  </a:lnTo>
                  <a:lnTo>
                    <a:pt x="12" y="150"/>
                  </a:lnTo>
                  <a:lnTo>
                    <a:pt x="22" y="160"/>
                  </a:lnTo>
                  <a:lnTo>
                    <a:pt x="34" y="170"/>
                  </a:lnTo>
                  <a:lnTo>
                    <a:pt x="48" y="179"/>
                  </a:lnTo>
                  <a:lnTo>
                    <a:pt x="64" y="188"/>
                  </a:lnTo>
                  <a:lnTo>
                    <a:pt x="83" y="196"/>
                  </a:lnTo>
                  <a:lnTo>
                    <a:pt x="104" y="204"/>
                  </a:lnTo>
                  <a:lnTo>
                    <a:pt x="127" y="211"/>
                  </a:lnTo>
                  <a:lnTo>
                    <a:pt x="152" y="217"/>
                  </a:lnTo>
                  <a:lnTo>
                    <a:pt x="178" y="223"/>
                  </a:lnTo>
                  <a:lnTo>
                    <a:pt x="206" y="227"/>
                  </a:lnTo>
                  <a:lnTo>
                    <a:pt x="235" y="231"/>
                  </a:lnTo>
                  <a:lnTo>
                    <a:pt x="265" y="235"/>
                  </a:lnTo>
                  <a:lnTo>
                    <a:pt x="295" y="237"/>
                  </a:lnTo>
                  <a:lnTo>
                    <a:pt x="326" y="239"/>
                  </a:lnTo>
                  <a:lnTo>
                    <a:pt x="356" y="239"/>
                  </a:lnTo>
                  <a:lnTo>
                    <a:pt x="388" y="239"/>
                  </a:lnTo>
                  <a:lnTo>
                    <a:pt x="418" y="237"/>
                  </a:lnTo>
                  <a:lnTo>
                    <a:pt x="450" y="235"/>
                  </a:lnTo>
                  <a:lnTo>
                    <a:pt x="479" y="231"/>
                  </a:lnTo>
                  <a:lnTo>
                    <a:pt x="508" y="227"/>
                  </a:lnTo>
                  <a:lnTo>
                    <a:pt x="534" y="223"/>
                  </a:lnTo>
                  <a:lnTo>
                    <a:pt x="561" y="217"/>
                  </a:lnTo>
                  <a:lnTo>
                    <a:pt x="586" y="211"/>
                  </a:lnTo>
                  <a:lnTo>
                    <a:pt x="609" y="204"/>
                  </a:lnTo>
                  <a:lnTo>
                    <a:pt x="629" y="196"/>
                  </a:lnTo>
                  <a:lnTo>
                    <a:pt x="648" y="188"/>
                  </a:lnTo>
                  <a:lnTo>
                    <a:pt x="666" y="179"/>
                  </a:lnTo>
                  <a:lnTo>
                    <a:pt x="680" y="169"/>
                  </a:lnTo>
                  <a:lnTo>
                    <a:pt x="691" y="160"/>
                  </a:lnTo>
                  <a:lnTo>
                    <a:pt x="701" y="150"/>
                  </a:lnTo>
                  <a:lnTo>
                    <a:pt x="707" y="140"/>
                  </a:lnTo>
                  <a:lnTo>
                    <a:pt x="711" y="129"/>
                  </a:lnTo>
                  <a:lnTo>
                    <a:pt x="713" y="119"/>
                  </a:lnTo>
                  <a:lnTo>
                    <a:pt x="711" y="108"/>
                  </a:lnTo>
                  <a:lnTo>
                    <a:pt x="707" y="98"/>
                  </a:lnTo>
                  <a:lnTo>
                    <a:pt x="701" y="88"/>
                  </a:lnTo>
                  <a:lnTo>
                    <a:pt x="691" y="78"/>
                  </a:lnTo>
                  <a:lnTo>
                    <a:pt x="680" y="68"/>
                  </a:lnTo>
                  <a:lnTo>
                    <a:pt x="666" y="59"/>
                  </a:lnTo>
                  <a:lnTo>
                    <a:pt x="648" y="50"/>
                  </a:lnTo>
                  <a:lnTo>
                    <a:pt x="629" y="42"/>
                  </a:lnTo>
                  <a:lnTo>
                    <a:pt x="609" y="35"/>
                  </a:lnTo>
                  <a:lnTo>
                    <a:pt x="585" y="27"/>
                  </a:lnTo>
                  <a:lnTo>
                    <a:pt x="561" y="21"/>
                  </a:lnTo>
                  <a:lnTo>
                    <a:pt x="534" y="15"/>
                  </a:lnTo>
                  <a:lnTo>
                    <a:pt x="508" y="11"/>
                  </a:lnTo>
                  <a:lnTo>
                    <a:pt x="479" y="6"/>
                  </a:lnTo>
                  <a:lnTo>
                    <a:pt x="448" y="4"/>
                  </a:lnTo>
                  <a:lnTo>
                    <a:pt x="418" y="1"/>
                  </a:lnTo>
                  <a:lnTo>
                    <a:pt x="388" y="0"/>
                  </a:lnTo>
                  <a:lnTo>
                    <a:pt x="356" y="0"/>
                  </a:lnTo>
                  <a:lnTo>
                    <a:pt x="326" y="0"/>
                  </a:lnTo>
                  <a:lnTo>
                    <a:pt x="295" y="1"/>
                  </a:lnTo>
                  <a:lnTo>
                    <a:pt x="264" y="4"/>
                  </a:lnTo>
                  <a:lnTo>
                    <a:pt x="235" y="7"/>
                  </a:lnTo>
                  <a:lnTo>
                    <a:pt x="206" y="11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7" y="27"/>
                  </a:lnTo>
                  <a:lnTo>
                    <a:pt x="104" y="35"/>
                  </a:lnTo>
                  <a:lnTo>
                    <a:pt x="83" y="42"/>
                  </a:lnTo>
                  <a:lnTo>
                    <a:pt x="64" y="51"/>
                  </a:lnTo>
                  <a:lnTo>
                    <a:pt x="48" y="60"/>
                  </a:lnTo>
                  <a:lnTo>
                    <a:pt x="34" y="68"/>
                  </a:lnTo>
                  <a:lnTo>
                    <a:pt x="22" y="78"/>
                  </a:lnTo>
                  <a:lnTo>
                    <a:pt x="12" y="88"/>
                  </a:lnTo>
                  <a:lnTo>
                    <a:pt x="6" y="98"/>
                  </a:lnTo>
                  <a:lnTo>
                    <a:pt x="2" y="109"/>
                  </a:lnTo>
                  <a:lnTo>
                    <a:pt x="0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9621875" y="3941803"/>
              <a:ext cx="896938" cy="382588"/>
            </a:xfrm>
            <a:custGeom>
              <a:avLst/>
              <a:gdLst>
                <a:gd name="T0" fmla="*/ 893763 w 565"/>
                <a:gd name="T1" fmla="*/ 174625 h 241"/>
                <a:gd name="T2" fmla="*/ 879475 w 565"/>
                <a:gd name="T3" fmla="*/ 141288 h 241"/>
                <a:gd name="T4" fmla="*/ 854075 w 565"/>
                <a:gd name="T5" fmla="*/ 111125 h 241"/>
                <a:gd name="T6" fmla="*/ 814388 w 565"/>
                <a:gd name="T7" fmla="*/ 80963 h 241"/>
                <a:gd name="T8" fmla="*/ 765175 w 565"/>
                <a:gd name="T9" fmla="*/ 55563 h 241"/>
                <a:gd name="T10" fmla="*/ 704850 w 565"/>
                <a:gd name="T11" fmla="*/ 34925 h 241"/>
                <a:gd name="T12" fmla="*/ 636588 w 565"/>
                <a:gd name="T13" fmla="*/ 17463 h 241"/>
                <a:gd name="T14" fmla="*/ 563563 w 565"/>
                <a:gd name="T15" fmla="*/ 6350 h 241"/>
                <a:gd name="T16" fmla="*/ 487363 w 565"/>
                <a:gd name="T17" fmla="*/ 1588 h 241"/>
                <a:gd name="T18" fmla="*/ 407988 w 565"/>
                <a:gd name="T19" fmla="*/ 1588 h 241"/>
                <a:gd name="T20" fmla="*/ 331788 w 565"/>
                <a:gd name="T21" fmla="*/ 6350 h 241"/>
                <a:gd name="T22" fmla="*/ 258763 w 565"/>
                <a:gd name="T23" fmla="*/ 17463 h 241"/>
                <a:gd name="T24" fmla="*/ 190500 w 565"/>
                <a:gd name="T25" fmla="*/ 34925 h 241"/>
                <a:gd name="T26" fmla="*/ 131763 w 565"/>
                <a:gd name="T27" fmla="*/ 55563 h 241"/>
                <a:gd name="T28" fmla="*/ 80963 w 565"/>
                <a:gd name="T29" fmla="*/ 80963 h 241"/>
                <a:gd name="T30" fmla="*/ 41275 w 565"/>
                <a:gd name="T31" fmla="*/ 111125 h 241"/>
                <a:gd name="T32" fmla="*/ 15875 w 565"/>
                <a:gd name="T33" fmla="*/ 141288 h 241"/>
                <a:gd name="T34" fmla="*/ 1588 w 565"/>
                <a:gd name="T35" fmla="*/ 174625 h 241"/>
                <a:gd name="T36" fmla="*/ 1588 w 565"/>
                <a:gd name="T37" fmla="*/ 207963 h 241"/>
                <a:gd name="T38" fmla="*/ 15875 w 565"/>
                <a:gd name="T39" fmla="*/ 239713 h 241"/>
                <a:gd name="T40" fmla="*/ 41275 w 565"/>
                <a:gd name="T41" fmla="*/ 271463 h 241"/>
                <a:gd name="T42" fmla="*/ 80963 w 565"/>
                <a:gd name="T43" fmla="*/ 300038 h 241"/>
                <a:gd name="T44" fmla="*/ 131763 w 565"/>
                <a:gd name="T45" fmla="*/ 325438 h 241"/>
                <a:gd name="T46" fmla="*/ 190500 w 565"/>
                <a:gd name="T47" fmla="*/ 346075 h 241"/>
                <a:gd name="T48" fmla="*/ 258763 w 565"/>
                <a:gd name="T49" fmla="*/ 363538 h 241"/>
                <a:gd name="T50" fmla="*/ 331788 w 565"/>
                <a:gd name="T51" fmla="*/ 374650 h 241"/>
                <a:gd name="T52" fmla="*/ 407988 w 565"/>
                <a:gd name="T53" fmla="*/ 379413 h 241"/>
                <a:gd name="T54" fmla="*/ 487363 w 565"/>
                <a:gd name="T55" fmla="*/ 379413 h 241"/>
                <a:gd name="T56" fmla="*/ 563563 w 565"/>
                <a:gd name="T57" fmla="*/ 374650 h 241"/>
                <a:gd name="T58" fmla="*/ 636588 w 565"/>
                <a:gd name="T59" fmla="*/ 363538 h 241"/>
                <a:gd name="T60" fmla="*/ 704850 w 565"/>
                <a:gd name="T61" fmla="*/ 346075 h 241"/>
                <a:gd name="T62" fmla="*/ 765175 w 565"/>
                <a:gd name="T63" fmla="*/ 325438 h 241"/>
                <a:gd name="T64" fmla="*/ 814388 w 565"/>
                <a:gd name="T65" fmla="*/ 300038 h 241"/>
                <a:gd name="T66" fmla="*/ 854075 w 565"/>
                <a:gd name="T67" fmla="*/ 271463 h 241"/>
                <a:gd name="T68" fmla="*/ 879475 w 565"/>
                <a:gd name="T69" fmla="*/ 239713 h 241"/>
                <a:gd name="T70" fmla="*/ 893763 w 565"/>
                <a:gd name="T71" fmla="*/ 207963 h 2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1">
                  <a:moveTo>
                    <a:pt x="564" y="120"/>
                  </a:moveTo>
                  <a:lnTo>
                    <a:pt x="563" y="110"/>
                  </a:lnTo>
                  <a:lnTo>
                    <a:pt x="560" y="99"/>
                  </a:lnTo>
                  <a:lnTo>
                    <a:pt x="554" y="89"/>
                  </a:lnTo>
                  <a:lnTo>
                    <a:pt x="547" y="79"/>
                  </a:lnTo>
                  <a:lnTo>
                    <a:pt x="538" y="70"/>
                  </a:lnTo>
                  <a:lnTo>
                    <a:pt x="526" y="60"/>
                  </a:lnTo>
                  <a:lnTo>
                    <a:pt x="513" y="51"/>
                  </a:lnTo>
                  <a:lnTo>
                    <a:pt x="498" y="43"/>
                  </a:lnTo>
                  <a:lnTo>
                    <a:pt x="482" y="35"/>
                  </a:lnTo>
                  <a:lnTo>
                    <a:pt x="463" y="29"/>
                  </a:lnTo>
                  <a:lnTo>
                    <a:pt x="444" y="22"/>
                  </a:lnTo>
                  <a:lnTo>
                    <a:pt x="423" y="16"/>
                  </a:lnTo>
                  <a:lnTo>
                    <a:pt x="401" y="11"/>
                  </a:lnTo>
                  <a:lnTo>
                    <a:pt x="378" y="8"/>
                  </a:lnTo>
                  <a:lnTo>
                    <a:pt x="355" y="4"/>
                  </a:lnTo>
                  <a:lnTo>
                    <a:pt x="331" y="2"/>
                  </a:lnTo>
                  <a:lnTo>
                    <a:pt x="307" y="1"/>
                  </a:lnTo>
                  <a:lnTo>
                    <a:pt x="282" y="0"/>
                  </a:lnTo>
                  <a:lnTo>
                    <a:pt x="257" y="1"/>
                  </a:lnTo>
                  <a:lnTo>
                    <a:pt x="233" y="2"/>
                  </a:lnTo>
                  <a:lnTo>
                    <a:pt x="209" y="4"/>
                  </a:lnTo>
                  <a:lnTo>
                    <a:pt x="186" y="8"/>
                  </a:lnTo>
                  <a:lnTo>
                    <a:pt x="163" y="11"/>
                  </a:lnTo>
                  <a:lnTo>
                    <a:pt x="141" y="16"/>
                  </a:lnTo>
                  <a:lnTo>
                    <a:pt x="120" y="22"/>
                  </a:lnTo>
                  <a:lnTo>
                    <a:pt x="101" y="29"/>
                  </a:lnTo>
                  <a:lnTo>
                    <a:pt x="83" y="35"/>
                  </a:lnTo>
                  <a:lnTo>
                    <a:pt x="66" y="43"/>
                  </a:lnTo>
                  <a:lnTo>
                    <a:pt x="51" y="51"/>
                  </a:lnTo>
                  <a:lnTo>
                    <a:pt x="38" y="60"/>
                  </a:lnTo>
                  <a:lnTo>
                    <a:pt x="26" y="70"/>
                  </a:lnTo>
                  <a:lnTo>
                    <a:pt x="17" y="79"/>
                  </a:lnTo>
                  <a:lnTo>
                    <a:pt x="10" y="89"/>
                  </a:lnTo>
                  <a:lnTo>
                    <a:pt x="4" y="99"/>
                  </a:lnTo>
                  <a:lnTo>
                    <a:pt x="1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1"/>
                  </a:lnTo>
                  <a:lnTo>
                    <a:pt x="10" y="151"/>
                  </a:lnTo>
                  <a:lnTo>
                    <a:pt x="17" y="161"/>
                  </a:lnTo>
                  <a:lnTo>
                    <a:pt x="26" y="171"/>
                  </a:lnTo>
                  <a:lnTo>
                    <a:pt x="38" y="180"/>
                  </a:lnTo>
                  <a:lnTo>
                    <a:pt x="51" y="189"/>
                  </a:lnTo>
                  <a:lnTo>
                    <a:pt x="66" y="197"/>
                  </a:lnTo>
                  <a:lnTo>
                    <a:pt x="83" y="205"/>
                  </a:lnTo>
                  <a:lnTo>
                    <a:pt x="101" y="212"/>
                  </a:lnTo>
                  <a:lnTo>
                    <a:pt x="120" y="218"/>
                  </a:lnTo>
                  <a:lnTo>
                    <a:pt x="141" y="224"/>
                  </a:lnTo>
                  <a:lnTo>
                    <a:pt x="163" y="229"/>
                  </a:lnTo>
                  <a:lnTo>
                    <a:pt x="186" y="233"/>
                  </a:lnTo>
                  <a:lnTo>
                    <a:pt x="209" y="236"/>
                  </a:lnTo>
                  <a:lnTo>
                    <a:pt x="233" y="238"/>
                  </a:lnTo>
                  <a:lnTo>
                    <a:pt x="257" y="239"/>
                  </a:lnTo>
                  <a:lnTo>
                    <a:pt x="282" y="240"/>
                  </a:lnTo>
                  <a:lnTo>
                    <a:pt x="307" y="239"/>
                  </a:lnTo>
                  <a:lnTo>
                    <a:pt x="331" y="238"/>
                  </a:lnTo>
                  <a:lnTo>
                    <a:pt x="355" y="236"/>
                  </a:lnTo>
                  <a:lnTo>
                    <a:pt x="378" y="233"/>
                  </a:lnTo>
                  <a:lnTo>
                    <a:pt x="401" y="229"/>
                  </a:lnTo>
                  <a:lnTo>
                    <a:pt x="423" y="224"/>
                  </a:lnTo>
                  <a:lnTo>
                    <a:pt x="444" y="218"/>
                  </a:lnTo>
                  <a:lnTo>
                    <a:pt x="463" y="212"/>
                  </a:lnTo>
                  <a:lnTo>
                    <a:pt x="482" y="205"/>
                  </a:lnTo>
                  <a:lnTo>
                    <a:pt x="498" y="197"/>
                  </a:lnTo>
                  <a:lnTo>
                    <a:pt x="513" y="189"/>
                  </a:lnTo>
                  <a:lnTo>
                    <a:pt x="526" y="180"/>
                  </a:lnTo>
                  <a:lnTo>
                    <a:pt x="538" y="171"/>
                  </a:lnTo>
                  <a:lnTo>
                    <a:pt x="547" y="161"/>
                  </a:lnTo>
                  <a:lnTo>
                    <a:pt x="554" y="151"/>
                  </a:lnTo>
                  <a:lnTo>
                    <a:pt x="560" y="141"/>
                  </a:lnTo>
                  <a:lnTo>
                    <a:pt x="563" y="131"/>
                  </a:lnTo>
                  <a:lnTo>
                    <a:pt x="564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9621875" y="4837153"/>
              <a:ext cx="1355725" cy="387350"/>
            </a:xfrm>
            <a:custGeom>
              <a:avLst/>
              <a:gdLst>
                <a:gd name="T0" fmla="*/ 1354138 w 854"/>
                <a:gd name="T1" fmla="*/ 385763 h 244"/>
                <a:gd name="T2" fmla="*/ 1354138 w 854"/>
                <a:gd name="T3" fmla="*/ 0 h 244"/>
                <a:gd name="T4" fmla="*/ 0 w 854"/>
                <a:gd name="T5" fmla="*/ 0 h 244"/>
                <a:gd name="T6" fmla="*/ 0 w 854"/>
                <a:gd name="T7" fmla="*/ 385763 h 244"/>
                <a:gd name="T8" fmla="*/ 1354138 w 854"/>
                <a:gd name="T9" fmla="*/ 385763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4" h="244">
                  <a:moveTo>
                    <a:pt x="853" y="243"/>
                  </a:moveTo>
                  <a:lnTo>
                    <a:pt x="853" y="0"/>
                  </a:lnTo>
                  <a:lnTo>
                    <a:pt x="0" y="0"/>
                  </a:lnTo>
                  <a:lnTo>
                    <a:pt x="0" y="243"/>
                  </a:lnTo>
                  <a:lnTo>
                    <a:pt x="853" y="2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6488150" y="4837153"/>
              <a:ext cx="896938" cy="392113"/>
            </a:xfrm>
            <a:custGeom>
              <a:avLst/>
              <a:gdLst>
                <a:gd name="T0" fmla="*/ 895350 w 565"/>
                <a:gd name="T1" fmla="*/ 390525 h 247"/>
                <a:gd name="T2" fmla="*/ 895350 w 565"/>
                <a:gd name="T3" fmla="*/ 0 h 247"/>
                <a:gd name="T4" fmla="*/ 0 w 565"/>
                <a:gd name="T5" fmla="*/ 0 h 247"/>
                <a:gd name="T6" fmla="*/ 0 w 565"/>
                <a:gd name="T7" fmla="*/ 390525 h 247"/>
                <a:gd name="T8" fmla="*/ 895350 w 565"/>
                <a:gd name="T9" fmla="*/ 390525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5" h="247">
                  <a:moveTo>
                    <a:pt x="564" y="246"/>
                  </a:moveTo>
                  <a:lnTo>
                    <a:pt x="564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64" y="24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8012150" y="4659353"/>
              <a:ext cx="1371600" cy="658813"/>
            </a:xfrm>
            <a:custGeom>
              <a:avLst/>
              <a:gdLst>
                <a:gd name="T0" fmla="*/ 0 w 864"/>
                <a:gd name="T1" fmla="*/ 330200 h 415"/>
                <a:gd name="T2" fmla="*/ 676275 w 864"/>
                <a:gd name="T3" fmla="*/ 0 h 415"/>
                <a:gd name="T4" fmla="*/ 1370013 w 864"/>
                <a:gd name="T5" fmla="*/ 339725 h 415"/>
                <a:gd name="T6" fmla="*/ 676275 w 864"/>
                <a:gd name="T7" fmla="*/ 657225 h 415"/>
                <a:gd name="T8" fmla="*/ 0 w 864"/>
                <a:gd name="T9" fmla="*/ 33020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415">
                  <a:moveTo>
                    <a:pt x="0" y="208"/>
                  </a:moveTo>
                  <a:lnTo>
                    <a:pt x="426" y="0"/>
                  </a:lnTo>
                  <a:lnTo>
                    <a:pt x="863" y="214"/>
                  </a:lnTo>
                  <a:lnTo>
                    <a:pt x="426" y="414"/>
                  </a:lnTo>
                  <a:lnTo>
                    <a:pt x="0" y="20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0480713" y="4249778"/>
              <a:ext cx="858837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8964650" y="4232316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5930938" y="4211678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pid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6469100" y="3848141"/>
              <a:ext cx="1219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started_on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454938" y="4221203"/>
              <a:ext cx="98266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pbudget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9656800" y="3967203"/>
              <a:ext cx="8366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9536150" y="4849853"/>
              <a:ext cx="14224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435763" y="4867316"/>
              <a:ext cx="98266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Projects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8107400" y="4826041"/>
              <a:ext cx="11176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Sponsors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6129375" y="4619666"/>
              <a:ext cx="611188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018375" y="4219616"/>
              <a:ext cx="9525" cy="593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>
              <a:off x="7243800" y="4619666"/>
              <a:ext cx="606425" cy="2159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9267863" y="4605378"/>
              <a:ext cx="490537" cy="2301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0053675" y="4330741"/>
              <a:ext cx="0" cy="5207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0444200" y="4619666"/>
              <a:ext cx="347663" cy="2317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7367625" y="5008603"/>
              <a:ext cx="65881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345650" y="5016541"/>
              <a:ext cx="239713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8240750" y="3821153"/>
              <a:ext cx="896938" cy="381000"/>
            </a:xfrm>
            <a:custGeom>
              <a:avLst/>
              <a:gdLst>
                <a:gd name="T0" fmla="*/ 893763 w 565"/>
                <a:gd name="T1" fmla="*/ 173038 h 240"/>
                <a:gd name="T2" fmla="*/ 881063 w 565"/>
                <a:gd name="T3" fmla="*/ 139700 h 240"/>
                <a:gd name="T4" fmla="*/ 854075 w 565"/>
                <a:gd name="T5" fmla="*/ 107950 h 240"/>
                <a:gd name="T6" fmla="*/ 814388 w 565"/>
                <a:gd name="T7" fmla="*/ 80963 h 240"/>
                <a:gd name="T8" fmla="*/ 765175 w 565"/>
                <a:gd name="T9" fmla="*/ 55563 h 240"/>
                <a:gd name="T10" fmla="*/ 704850 w 565"/>
                <a:gd name="T11" fmla="*/ 33338 h 240"/>
                <a:gd name="T12" fmla="*/ 638175 w 565"/>
                <a:gd name="T13" fmla="*/ 17463 h 240"/>
                <a:gd name="T14" fmla="*/ 565150 w 565"/>
                <a:gd name="T15" fmla="*/ 6350 h 240"/>
                <a:gd name="T16" fmla="*/ 487363 w 565"/>
                <a:gd name="T17" fmla="*/ 0 h 240"/>
                <a:gd name="T18" fmla="*/ 409575 w 565"/>
                <a:gd name="T19" fmla="*/ 0 h 240"/>
                <a:gd name="T20" fmla="*/ 333375 w 565"/>
                <a:gd name="T21" fmla="*/ 6350 h 240"/>
                <a:gd name="T22" fmla="*/ 258763 w 565"/>
                <a:gd name="T23" fmla="*/ 17463 h 240"/>
                <a:gd name="T24" fmla="*/ 192088 w 565"/>
                <a:gd name="T25" fmla="*/ 33338 h 240"/>
                <a:gd name="T26" fmla="*/ 131763 w 565"/>
                <a:gd name="T27" fmla="*/ 55563 h 240"/>
                <a:gd name="T28" fmla="*/ 82550 w 565"/>
                <a:gd name="T29" fmla="*/ 80963 h 240"/>
                <a:gd name="T30" fmla="*/ 42863 w 565"/>
                <a:gd name="T31" fmla="*/ 107950 h 240"/>
                <a:gd name="T32" fmla="*/ 15875 w 565"/>
                <a:gd name="T33" fmla="*/ 139700 h 240"/>
                <a:gd name="T34" fmla="*/ 3175 w 565"/>
                <a:gd name="T35" fmla="*/ 173038 h 240"/>
                <a:gd name="T36" fmla="*/ 3175 w 565"/>
                <a:gd name="T37" fmla="*/ 204788 h 240"/>
                <a:gd name="T38" fmla="*/ 15875 w 565"/>
                <a:gd name="T39" fmla="*/ 238125 h 240"/>
                <a:gd name="T40" fmla="*/ 42863 w 565"/>
                <a:gd name="T41" fmla="*/ 269875 h 240"/>
                <a:gd name="T42" fmla="*/ 82550 w 565"/>
                <a:gd name="T43" fmla="*/ 298450 h 240"/>
                <a:gd name="T44" fmla="*/ 131763 w 565"/>
                <a:gd name="T45" fmla="*/ 323850 h 240"/>
                <a:gd name="T46" fmla="*/ 192088 w 565"/>
                <a:gd name="T47" fmla="*/ 344488 h 240"/>
                <a:gd name="T48" fmla="*/ 258763 w 565"/>
                <a:gd name="T49" fmla="*/ 360363 h 240"/>
                <a:gd name="T50" fmla="*/ 333375 w 565"/>
                <a:gd name="T51" fmla="*/ 373063 h 240"/>
                <a:gd name="T52" fmla="*/ 409575 w 565"/>
                <a:gd name="T53" fmla="*/ 379413 h 240"/>
                <a:gd name="T54" fmla="*/ 487363 w 565"/>
                <a:gd name="T55" fmla="*/ 379413 h 240"/>
                <a:gd name="T56" fmla="*/ 565150 w 565"/>
                <a:gd name="T57" fmla="*/ 373063 h 240"/>
                <a:gd name="T58" fmla="*/ 638175 w 565"/>
                <a:gd name="T59" fmla="*/ 360363 h 240"/>
                <a:gd name="T60" fmla="*/ 704850 w 565"/>
                <a:gd name="T61" fmla="*/ 344488 h 240"/>
                <a:gd name="T62" fmla="*/ 765175 w 565"/>
                <a:gd name="T63" fmla="*/ 323850 h 240"/>
                <a:gd name="T64" fmla="*/ 814388 w 565"/>
                <a:gd name="T65" fmla="*/ 298450 h 240"/>
                <a:gd name="T66" fmla="*/ 854075 w 565"/>
                <a:gd name="T67" fmla="*/ 269875 h 240"/>
                <a:gd name="T68" fmla="*/ 881063 w 565"/>
                <a:gd name="T69" fmla="*/ 238125 h 240"/>
                <a:gd name="T70" fmla="*/ 893763 w 565"/>
                <a:gd name="T71" fmla="*/ 204788 h 2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5" h="240">
                  <a:moveTo>
                    <a:pt x="564" y="119"/>
                  </a:moveTo>
                  <a:lnTo>
                    <a:pt x="563" y="109"/>
                  </a:lnTo>
                  <a:lnTo>
                    <a:pt x="560" y="98"/>
                  </a:lnTo>
                  <a:lnTo>
                    <a:pt x="555" y="88"/>
                  </a:lnTo>
                  <a:lnTo>
                    <a:pt x="547" y="78"/>
                  </a:lnTo>
                  <a:lnTo>
                    <a:pt x="538" y="68"/>
                  </a:lnTo>
                  <a:lnTo>
                    <a:pt x="527" y="60"/>
                  </a:lnTo>
                  <a:lnTo>
                    <a:pt x="513" y="51"/>
                  </a:lnTo>
                  <a:lnTo>
                    <a:pt x="498" y="42"/>
                  </a:lnTo>
                  <a:lnTo>
                    <a:pt x="482" y="35"/>
                  </a:lnTo>
                  <a:lnTo>
                    <a:pt x="464" y="27"/>
                  </a:lnTo>
                  <a:lnTo>
                    <a:pt x="444" y="21"/>
                  </a:lnTo>
                  <a:lnTo>
                    <a:pt x="423" y="15"/>
                  </a:lnTo>
                  <a:lnTo>
                    <a:pt x="402" y="11"/>
                  </a:lnTo>
                  <a:lnTo>
                    <a:pt x="379" y="7"/>
                  </a:lnTo>
                  <a:lnTo>
                    <a:pt x="356" y="4"/>
                  </a:lnTo>
                  <a:lnTo>
                    <a:pt x="331" y="1"/>
                  </a:lnTo>
                  <a:lnTo>
                    <a:pt x="307" y="0"/>
                  </a:lnTo>
                  <a:lnTo>
                    <a:pt x="282" y="0"/>
                  </a:lnTo>
                  <a:lnTo>
                    <a:pt x="258" y="0"/>
                  </a:lnTo>
                  <a:lnTo>
                    <a:pt x="234" y="1"/>
                  </a:lnTo>
                  <a:lnTo>
                    <a:pt x="210" y="4"/>
                  </a:lnTo>
                  <a:lnTo>
                    <a:pt x="186" y="7"/>
                  </a:lnTo>
                  <a:lnTo>
                    <a:pt x="163" y="11"/>
                  </a:lnTo>
                  <a:lnTo>
                    <a:pt x="141" y="15"/>
                  </a:lnTo>
                  <a:lnTo>
                    <a:pt x="121" y="21"/>
                  </a:lnTo>
                  <a:lnTo>
                    <a:pt x="101" y="27"/>
                  </a:lnTo>
                  <a:lnTo>
                    <a:pt x="83" y="35"/>
                  </a:lnTo>
                  <a:lnTo>
                    <a:pt x="67" y="42"/>
                  </a:lnTo>
                  <a:lnTo>
                    <a:pt x="52" y="51"/>
                  </a:lnTo>
                  <a:lnTo>
                    <a:pt x="38" y="60"/>
                  </a:lnTo>
                  <a:lnTo>
                    <a:pt x="27" y="68"/>
                  </a:lnTo>
                  <a:lnTo>
                    <a:pt x="18" y="78"/>
                  </a:lnTo>
                  <a:lnTo>
                    <a:pt x="10" y="88"/>
                  </a:lnTo>
                  <a:lnTo>
                    <a:pt x="5" y="98"/>
                  </a:lnTo>
                  <a:lnTo>
                    <a:pt x="2" y="109"/>
                  </a:lnTo>
                  <a:lnTo>
                    <a:pt x="0" y="119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10" y="150"/>
                  </a:lnTo>
                  <a:lnTo>
                    <a:pt x="18" y="160"/>
                  </a:lnTo>
                  <a:lnTo>
                    <a:pt x="27" y="170"/>
                  </a:lnTo>
                  <a:lnTo>
                    <a:pt x="38" y="179"/>
                  </a:lnTo>
                  <a:lnTo>
                    <a:pt x="52" y="188"/>
                  </a:lnTo>
                  <a:lnTo>
                    <a:pt x="67" y="196"/>
                  </a:lnTo>
                  <a:lnTo>
                    <a:pt x="83" y="204"/>
                  </a:lnTo>
                  <a:lnTo>
                    <a:pt x="101" y="211"/>
                  </a:lnTo>
                  <a:lnTo>
                    <a:pt x="121" y="217"/>
                  </a:lnTo>
                  <a:lnTo>
                    <a:pt x="141" y="223"/>
                  </a:lnTo>
                  <a:lnTo>
                    <a:pt x="163" y="227"/>
                  </a:lnTo>
                  <a:lnTo>
                    <a:pt x="186" y="231"/>
                  </a:lnTo>
                  <a:lnTo>
                    <a:pt x="210" y="235"/>
                  </a:lnTo>
                  <a:lnTo>
                    <a:pt x="234" y="237"/>
                  </a:lnTo>
                  <a:lnTo>
                    <a:pt x="258" y="239"/>
                  </a:lnTo>
                  <a:lnTo>
                    <a:pt x="282" y="239"/>
                  </a:lnTo>
                  <a:lnTo>
                    <a:pt x="307" y="239"/>
                  </a:lnTo>
                  <a:lnTo>
                    <a:pt x="331" y="237"/>
                  </a:lnTo>
                  <a:lnTo>
                    <a:pt x="356" y="235"/>
                  </a:lnTo>
                  <a:lnTo>
                    <a:pt x="379" y="231"/>
                  </a:lnTo>
                  <a:lnTo>
                    <a:pt x="402" y="227"/>
                  </a:lnTo>
                  <a:lnTo>
                    <a:pt x="423" y="223"/>
                  </a:lnTo>
                  <a:lnTo>
                    <a:pt x="444" y="217"/>
                  </a:lnTo>
                  <a:lnTo>
                    <a:pt x="464" y="211"/>
                  </a:lnTo>
                  <a:lnTo>
                    <a:pt x="482" y="204"/>
                  </a:lnTo>
                  <a:lnTo>
                    <a:pt x="498" y="196"/>
                  </a:lnTo>
                  <a:lnTo>
                    <a:pt x="513" y="188"/>
                  </a:lnTo>
                  <a:lnTo>
                    <a:pt x="527" y="179"/>
                  </a:lnTo>
                  <a:lnTo>
                    <a:pt x="538" y="170"/>
                  </a:lnTo>
                  <a:lnTo>
                    <a:pt x="547" y="160"/>
                  </a:lnTo>
                  <a:lnTo>
                    <a:pt x="555" y="150"/>
                  </a:lnTo>
                  <a:lnTo>
                    <a:pt x="560" y="140"/>
                  </a:lnTo>
                  <a:lnTo>
                    <a:pt x="563" y="129"/>
                  </a:lnTo>
                  <a:lnTo>
                    <a:pt x="564" y="11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8316950" y="3821153"/>
              <a:ext cx="700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V="1">
              <a:off x="8697950" y="4202153"/>
              <a:ext cx="0" cy="457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838200" y="2720212"/>
            <a:ext cx="5092738" cy="1246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Department assign employees to monitor the sponsorship</a:t>
            </a:r>
          </a:p>
          <a:p>
            <a:pPr lvl="1" algn="just"/>
            <a:r>
              <a:rPr lang="en-IN" dirty="0"/>
              <a:t>Record the date till when the employee is employed to monitor the project</a:t>
            </a:r>
          </a:p>
          <a:p>
            <a:pPr algn="just"/>
            <a:endParaRPr lang="en-IN" dirty="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861993" y="4099807"/>
            <a:ext cx="5092738" cy="1541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Employee monitors the entire sponsorship not only the project</a:t>
            </a:r>
          </a:p>
          <a:p>
            <a:pPr lvl="1" algn="just"/>
            <a:r>
              <a:rPr lang="en-IN" dirty="0"/>
              <a:t>Introduce a new feature called aggregation</a:t>
            </a:r>
          </a:p>
          <a:p>
            <a:pPr lvl="1" algn="just"/>
            <a:r>
              <a:rPr lang="en-IN" dirty="0"/>
              <a:t>Identified by a dashed box</a:t>
            </a:r>
          </a:p>
          <a:p>
            <a:pPr algn="just"/>
            <a:endParaRPr lang="en-IN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8973000" y="3629536"/>
            <a:ext cx="0" cy="39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57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Conceptual Design Using the ER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Design choices:</a:t>
            </a:r>
            <a:endParaRPr lang="en-US" altLang="en-US" dirty="0"/>
          </a:p>
          <a:p>
            <a:pPr lvl="1">
              <a:buSzPct val="75000"/>
            </a:pPr>
            <a:r>
              <a:rPr lang="en-US" altLang="en-US" dirty="0"/>
              <a:t>Should a concept be modeled as an entity or an attribute?</a:t>
            </a:r>
          </a:p>
          <a:p>
            <a:pPr lvl="1">
              <a:buSzPct val="75000"/>
            </a:pPr>
            <a:r>
              <a:rPr lang="en-US" altLang="en-US" dirty="0"/>
              <a:t>Should a concept be modeled as an entity or a relationship?</a:t>
            </a:r>
          </a:p>
          <a:p>
            <a:pPr lvl="1">
              <a:buSzPct val="75000"/>
            </a:pPr>
            <a:r>
              <a:rPr lang="en-US" altLang="en-US" dirty="0"/>
              <a:t>Identifying relationships: Binary or ternary? Aggregation?</a:t>
            </a:r>
          </a:p>
          <a:p>
            <a:r>
              <a:rPr lang="en-US" altLang="en-US" dirty="0"/>
              <a:t>Constraints in the ER Model:</a:t>
            </a:r>
          </a:p>
          <a:p>
            <a:pPr lvl="1">
              <a:buSzPct val="75000"/>
            </a:pPr>
            <a:r>
              <a:rPr lang="en-US" altLang="en-US" dirty="0"/>
              <a:t>A lot of data semantics can (and should) be captured.</a:t>
            </a:r>
          </a:p>
          <a:p>
            <a:pPr lvl="1">
              <a:buSzPct val="75000"/>
            </a:pPr>
            <a:r>
              <a:rPr lang="en-US" altLang="en-US" dirty="0"/>
              <a:t>But some constraints cannot be captured in ER diagrams.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27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vs. Attribute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808"/>
            <a:ext cx="10515600" cy="453799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Identify a property as an attribute or entity?</a:t>
            </a:r>
          </a:p>
          <a:p>
            <a:pPr lvl="1"/>
            <a:r>
              <a:rPr lang="en-US" altLang="en-US" dirty="0"/>
              <a:t>For example, should </a:t>
            </a:r>
            <a:r>
              <a:rPr lang="en-US" altLang="en-US" i="1" dirty="0"/>
              <a:t>address </a:t>
            </a:r>
            <a:r>
              <a:rPr lang="en-US" altLang="en-US" dirty="0"/>
              <a:t>be an attribute of Employees or an entity (connected to Employees by a relationship)?</a:t>
            </a:r>
          </a:p>
          <a:p>
            <a:pPr lvl="1"/>
            <a:r>
              <a:rPr lang="en-US" altLang="en-US" dirty="0"/>
              <a:t>Depends upon the use we want to make of the property and the semantics of the data</a:t>
            </a:r>
          </a:p>
          <a:p>
            <a:r>
              <a:rPr lang="en-US" altLang="en-US" dirty="0"/>
              <a:t>CASE I: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en-US" sz="2400" dirty="0"/>
              <a:t>If the property can take on several values. For example several addresses per employee, </a:t>
            </a:r>
            <a:r>
              <a:rPr lang="en-US" altLang="en-US" sz="2400" i="1" dirty="0"/>
              <a:t>address</a:t>
            </a:r>
            <a:r>
              <a:rPr lang="en-US" altLang="en-US" sz="2400" dirty="0"/>
              <a:t> must be an entity (since attributes cannot be set-valued). 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en-US" sz="2400" dirty="0"/>
              <a:t>If the semantics need to be preserved. For example structure (city, street, etc.) is important, we want to retrieve employees in a given city, </a:t>
            </a:r>
            <a:r>
              <a:rPr lang="en-US" altLang="en-US" sz="2400" i="1" dirty="0"/>
              <a:t>address</a:t>
            </a:r>
            <a:r>
              <a:rPr lang="en-US" altLang="en-US" sz="2400" dirty="0"/>
              <a:t> must be modeled as an entity (since attribute values are atomic).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4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vs. Attribute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927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CASE II: When we want to record </a:t>
            </a:r>
            <a:r>
              <a:rPr lang="en-US" altLang="en-US" b="1" i="1" dirty="0"/>
              <a:t>several values of the descriptive attributes for each instance of this relationship.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 example, consider Works_In4.  Does not    allow an employee to   work in a department for two or more periods.</a:t>
            </a:r>
          </a:p>
          <a:p>
            <a:pPr lvl="1"/>
            <a:r>
              <a:rPr lang="en-US" altLang="en-US" dirty="0"/>
              <a:t>Similar to the problem  of wanting to record several addresses for an employee:  Accomplished by introducing new entity set, Duration.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pSp>
        <p:nvGrpSpPr>
          <p:cNvPr id="79" name="Group 6"/>
          <p:cNvGrpSpPr>
            <a:grpSpLocks/>
          </p:cNvGrpSpPr>
          <p:nvPr/>
        </p:nvGrpSpPr>
        <p:grpSpPr bwMode="auto">
          <a:xfrm>
            <a:off x="5586527" y="1759991"/>
            <a:ext cx="2278063" cy="1190625"/>
            <a:chOff x="2058" y="919"/>
            <a:chExt cx="1435" cy="750"/>
          </a:xfrm>
        </p:grpSpPr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9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10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2077" y="1095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3131" y="1100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Line 18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2" name="Freeform 19"/>
          <p:cNvSpPr>
            <a:spLocks/>
          </p:cNvSpPr>
          <p:nvPr/>
        </p:nvSpPr>
        <p:spPr bwMode="auto">
          <a:xfrm>
            <a:off x="7688377" y="2491828"/>
            <a:ext cx="1566863" cy="569913"/>
          </a:xfrm>
          <a:custGeom>
            <a:avLst/>
            <a:gdLst>
              <a:gd name="T0" fmla="*/ 0 w 987"/>
              <a:gd name="T1" fmla="*/ 284163 h 359"/>
              <a:gd name="T2" fmla="*/ 773113 w 987"/>
              <a:gd name="T3" fmla="*/ 0 h 359"/>
              <a:gd name="T4" fmla="*/ 1565275 w 987"/>
              <a:gd name="T5" fmla="*/ 293688 h 359"/>
              <a:gd name="T6" fmla="*/ 773113 w 987"/>
              <a:gd name="T7" fmla="*/ 568325 h 359"/>
              <a:gd name="T8" fmla="*/ 0 w 987"/>
              <a:gd name="T9" fmla="*/ 284163 h 3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7834427" y="2614066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94" name="Freeform 21"/>
          <p:cNvSpPr>
            <a:spLocks/>
          </p:cNvSpPr>
          <p:nvPr/>
        </p:nvSpPr>
        <p:spPr bwMode="auto">
          <a:xfrm>
            <a:off x="7613765" y="1637753"/>
            <a:ext cx="804862" cy="339725"/>
          </a:xfrm>
          <a:custGeom>
            <a:avLst/>
            <a:gdLst>
              <a:gd name="T0" fmla="*/ 1587 w 507"/>
              <a:gd name="T1" fmla="*/ 184150 h 214"/>
              <a:gd name="T2" fmla="*/ 14287 w 507"/>
              <a:gd name="T3" fmla="*/ 212725 h 214"/>
              <a:gd name="T4" fmla="*/ 38100 w 507"/>
              <a:gd name="T5" fmla="*/ 239713 h 214"/>
              <a:gd name="T6" fmla="*/ 73025 w 507"/>
              <a:gd name="T7" fmla="*/ 265113 h 214"/>
              <a:gd name="T8" fmla="*/ 119062 w 507"/>
              <a:gd name="T9" fmla="*/ 288925 h 214"/>
              <a:gd name="T10" fmla="*/ 171450 w 507"/>
              <a:gd name="T11" fmla="*/ 307975 h 214"/>
              <a:gd name="T12" fmla="*/ 231775 w 507"/>
              <a:gd name="T13" fmla="*/ 322263 h 214"/>
              <a:gd name="T14" fmla="*/ 296862 w 507"/>
              <a:gd name="T15" fmla="*/ 331788 h 214"/>
              <a:gd name="T16" fmla="*/ 366712 w 507"/>
              <a:gd name="T17" fmla="*/ 336550 h 214"/>
              <a:gd name="T18" fmla="*/ 436562 w 507"/>
              <a:gd name="T19" fmla="*/ 336550 h 214"/>
              <a:gd name="T20" fmla="*/ 504825 w 507"/>
              <a:gd name="T21" fmla="*/ 331788 h 214"/>
              <a:gd name="T22" fmla="*/ 571500 w 507"/>
              <a:gd name="T23" fmla="*/ 320675 h 214"/>
              <a:gd name="T24" fmla="*/ 631825 w 507"/>
              <a:gd name="T25" fmla="*/ 307975 h 214"/>
              <a:gd name="T26" fmla="*/ 685800 w 507"/>
              <a:gd name="T27" fmla="*/ 287338 h 214"/>
              <a:gd name="T28" fmla="*/ 730250 w 507"/>
              <a:gd name="T29" fmla="*/ 265113 h 214"/>
              <a:gd name="T30" fmla="*/ 765175 w 507"/>
              <a:gd name="T31" fmla="*/ 239713 h 214"/>
              <a:gd name="T32" fmla="*/ 788987 w 507"/>
              <a:gd name="T33" fmla="*/ 211138 h 214"/>
              <a:gd name="T34" fmla="*/ 801687 w 507"/>
              <a:gd name="T35" fmla="*/ 182563 h 214"/>
              <a:gd name="T36" fmla="*/ 801687 w 507"/>
              <a:gd name="T37" fmla="*/ 153988 h 214"/>
              <a:gd name="T38" fmla="*/ 788987 w 507"/>
              <a:gd name="T39" fmla="*/ 125413 h 214"/>
              <a:gd name="T40" fmla="*/ 765175 w 507"/>
              <a:gd name="T41" fmla="*/ 96838 h 214"/>
              <a:gd name="T42" fmla="*/ 730250 w 507"/>
              <a:gd name="T43" fmla="*/ 71438 h 214"/>
              <a:gd name="T44" fmla="*/ 685800 w 507"/>
              <a:gd name="T45" fmla="*/ 49213 h 214"/>
              <a:gd name="T46" fmla="*/ 631825 w 507"/>
              <a:gd name="T47" fmla="*/ 30163 h 214"/>
              <a:gd name="T48" fmla="*/ 571500 w 507"/>
              <a:gd name="T49" fmla="*/ 15875 h 214"/>
              <a:gd name="T50" fmla="*/ 504825 w 507"/>
              <a:gd name="T51" fmla="*/ 4763 h 214"/>
              <a:gd name="T52" fmla="*/ 436562 w 507"/>
              <a:gd name="T53" fmla="*/ 0 h 214"/>
              <a:gd name="T54" fmla="*/ 366712 w 507"/>
              <a:gd name="T55" fmla="*/ 0 h 214"/>
              <a:gd name="T56" fmla="*/ 296862 w 507"/>
              <a:gd name="T57" fmla="*/ 4763 h 214"/>
              <a:gd name="T58" fmla="*/ 231775 w 507"/>
              <a:gd name="T59" fmla="*/ 15875 h 214"/>
              <a:gd name="T60" fmla="*/ 171450 w 507"/>
              <a:gd name="T61" fmla="*/ 30163 h 214"/>
              <a:gd name="T62" fmla="*/ 119062 w 507"/>
              <a:gd name="T63" fmla="*/ 49213 h 214"/>
              <a:gd name="T64" fmla="*/ 73025 w 507"/>
              <a:gd name="T65" fmla="*/ 71438 h 214"/>
              <a:gd name="T66" fmla="*/ 38100 w 507"/>
              <a:gd name="T67" fmla="*/ 96838 h 214"/>
              <a:gd name="T68" fmla="*/ 14287 w 507"/>
              <a:gd name="T69" fmla="*/ 125413 h 214"/>
              <a:gd name="T70" fmla="*/ 1587 w 507"/>
              <a:gd name="T71" fmla="*/ 153988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Freeform 22"/>
          <p:cNvSpPr>
            <a:spLocks/>
          </p:cNvSpPr>
          <p:nvPr/>
        </p:nvSpPr>
        <p:spPr bwMode="auto">
          <a:xfrm>
            <a:off x="8517052" y="1637753"/>
            <a:ext cx="803275" cy="339725"/>
          </a:xfrm>
          <a:custGeom>
            <a:avLst/>
            <a:gdLst>
              <a:gd name="T0" fmla="*/ 1588 w 506"/>
              <a:gd name="T1" fmla="*/ 184150 h 214"/>
              <a:gd name="T2" fmla="*/ 12700 w 506"/>
              <a:gd name="T3" fmla="*/ 212725 h 214"/>
              <a:gd name="T4" fmla="*/ 36513 w 506"/>
              <a:gd name="T5" fmla="*/ 239713 h 214"/>
              <a:gd name="T6" fmla="*/ 73025 w 506"/>
              <a:gd name="T7" fmla="*/ 265113 h 214"/>
              <a:gd name="T8" fmla="*/ 117475 w 506"/>
              <a:gd name="T9" fmla="*/ 288925 h 214"/>
              <a:gd name="T10" fmla="*/ 171450 w 506"/>
              <a:gd name="T11" fmla="*/ 307975 h 214"/>
              <a:gd name="T12" fmla="*/ 231775 w 506"/>
              <a:gd name="T13" fmla="*/ 322263 h 214"/>
              <a:gd name="T14" fmla="*/ 296863 w 506"/>
              <a:gd name="T15" fmla="*/ 331788 h 214"/>
              <a:gd name="T16" fmla="*/ 366713 w 506"/>
              <a:gd name="T17" fmla="*/ 336550 h 214"/>
              <a:gd name="T18" fmla="*/ 436563 w 506"/>
              <a:gd name="T19" fmla="*/ 336550 h 214"/>
              <a:gd name="T20" fmla="*/ 504825 w 506"/>
              <a:gd name="T21" fmla="*/ 331788 h 214"/>
              <a:gd name="T22" fmla="*/ 571500 w 506"/>
              <a:gd name="T23" fmla="*/ 320675 h 214"/>
              <a:gd name="T24" fmla="*/ 630238 w 506"/>
              <a:gd name="T25" fmla="*/ 307975 h 214"/>
              <a:gd name="T26" fmla="*/ 684213 w 506"/>
              <a:gd name="T27" fmla="*/ 287338 h 214"/>
              <a:gd name="T28" fmla="*/ 730250 w 506"/>
              <a:gd name="T29" fmla="*/ 265113 h 214"/>
              <a:gd name="T30" fmla="*/ 763588 w 506"/>
              <a:gd name="T31" fmla="*/ 239713 h 214"/>
              <a:gd name="T32" fmla="*/ 788988 w 506"/>
              <a:gd name="T33" fmla="*/ 211138 h 214"/>
              <a:gd name="T34" fmla="*/ 800100 w 506"/>
              <a:gd name="T35" fmla="*/ 182563 h 214"/>
              <a:gd name="T36" fmla="*/ 800100 w 506"/>
              <a:gd name="T37" fmla="*/ 153988 h 214"/>
              <a:gd name="T38" fmla="*/ 788988 w 506"/>
              <a:gd name="T39" fmla="*/ 125413 h 214"/>
              <a:gd name="T40" fmla="*/ 763588 w 506"/>
              <a:gd name="T41" fmla="*/ 96838 h 214"/>
              <a:gd name="T42" fmla="*/ 730250 w 506"/>
              <a:gd name="T43" fmla="*/ 71438 h 214"/>
              <a:gd name="T44" fmla="*/ 684213 w 506"/>
              <a:gd name="T45" fmla="*/ 49213 h 214"/>
              <a:gd name="T46" fmla="*/ 630238 w 506"/>
              <a:gd name="T47" fmla="*/ 30163 h 214"/>
              <a:gd name="T48" fmla="*/ 569913 w 506"/>
              <a:gd name="T49" fmla="*/ 15875 h 214"/>
              <a:gd name="T50" fmla="*/ 504825 w 506"/>
              <a:gd name="T51" fmla="*/ 4763 h 214"/>
              <a:gd name="T52" fmla="*/ 436563 w 506"/>
              <a:gd name="T53" fmla="*/ 0 h 214"/>
              <a:gd name="T54" fmla="*/ 366713 w 506"/>
              <a:gd name="T55" fmla="*/ 0 h 214"/>
              <a:gd name="T56" fmla="*/ 296863 w 506"/>
              <a:gd name="T57" fmla="*/ 4763 h 214"/>
              <a:gd name="T58" fmla="*/ 231775 w 506"/>
              <a:gd name="T59" fmla="*/ 15875 h 214"/>
              <a:gd name="T60" fmla="*/ 169863 w 506"/>
              <a:gd name="T61" fmla="*/ 30163 h 214"/>
              <a:gd name="T62" fmla="*/ 117475 w 506"/>
              <a:gd name="T63" fmla="*/ 49213 h 214"/>
              <a:gd name="T64" fmla="*/ 73025 w 506"/>
              <a:gd name="T65" fmla="*/ 71438 h 214"/>
              <a:gd name="T66" fmla="*/ 36513 w 506"/>
              <a:gd name="T67" fmla="*/ 96838 h 214"/>
              <a:gd name="T68" fmla="*/ 12700 w 506"/>
              <a:gd name="T69" fmla="*/ 125413 h 214"/>
              <a:gd name="T70" fmla="*/ 1588 w 506"/>
              <a:gd name="T71" fmla="*/ 153988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7718540" y="1609178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8755177" y="1588541"/>
            <a:ext cx="373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 flipH="1">
            <a:off x="8744065" y="1999703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" name="Freeform 26"/>
          <p:cNvSpPr>
            <a:spLocks/>
          </p:cNvSpPr>
          <p:nvPr/>
        </p:nvSpPr>
        <p:spPr bwMode="auto">
          <a:xfrm>
            <a:off x="10498252" y="2083841"/>
            <a:ext cx="803275" cy="339725"/>
          </a:xfrm>
          <a:custGeom>
            <a:avLst/>
            <a:gdLst>
              <a:gd name="T0" fmla="*/ 1588 w 506"/>
              <a:gd name="T1" fmla="*/ 184150 h 214"/>
              <a:gd name="T2" fmla="*/ 12700 w 506"/>
              <a:gd name="T3" fmla="*/ 212725 h 214"/>
              <a:gd name="T4" fmla="*/ 38100 w 506"/>
              <a:gd name="T5" fmla="*/ 241300 h 214"/>
              <a:gd name="T6" fmla="*/ 71438 w 506"/>
              <a:gd name="T7" fmla="*/ 266700 h 214"/>
              <a:gd name="T8" fmla="*/ 117475 w 506"/>
              <a:gd name="T9" fmla="*/ 288925 h 214"/>
              <a:gd name="T10" fmla="*/ 171450 w 506"/>
              <a:gd name="T11" fmla="*/ 307975 h 214"/>
              <a:gd name="T12" fmla="*/ 230188 w 506"/>
              <a:gd name="T13" fmla="*/ 322263 h 214"/>
              <a:gd name="T14" fmla="*/ 296863 w 506"/>
              <a:gd name="T15" fmla="*/ 333375 h 214"/>
              <a:gd name="T16" fmla="*/ 366713 w 506"/>
              <a:gd name="T17" fmla="*/ 338138 h 214"/>
              <a:gd name="T18" fmla="*/ 434975 w 506"/>
              <a:gd name="T19" fmla="*/ 338138 h 214"/>
              <a:gd name="T20" fmla="*/ 504825 w 506"/>
              <a:gd name="T21" fmla="*/ 333375 h 214"/>
              <a:gd name="T22" fmla="*/ 569913 w 506"/>
              <a:gd name="T23" fmla="*/ 322263 h 214"/>
              <a:gd name="T24" fmla="*/ 630238 w 506"/>
              <a:gd name="T25" fmla="*/ 307975 h 214"/>
              <a:gd name="T26" fmla="*/ 684213 w 506"/>
              <a:gd name="T27" fmla="*/ 288925 h 214"/>
              <a:gd name="T28" fmla="*/ 728663 w 506"/>
              <a:gd name="T29" fmla="*/ 266700 h 214"/>
              <a:gd name="T30" fmla="*/ 763588 w 506"/>
              <a:gd name="T31" fmla="*/ 239713 h 214"/>
              <a:gd name="T32" fmla="*/ 788988 w 506"/>
              <a:gd name="T33" fmla="*/ 212725 h 214"/>
              <a:gd name="T34" fmla="*/ 800100 w 506"/>
              <a:gd name="T35" fmla="*/ 184150 h 214"/>
              <a:gd name="T36" fmla="*/ 800100 w 506"/>
              <a:gd name="T37" fmla="*/ 153988 h 214"/>
              <a:gd name="T38" fmla="*/ 788988 w 506"/>
              <a:gd name="T39" fmla="*/ 125413 h 214"/>
              <a:gd name="T40" fmla="*/ 763588 w 506"/>
              <a:gd name="T41" fmla="*/ 98425 h 214"/>
              <a:gd name="T42" fmla="*/ 728663 w 506"/>
              <a:gd name="T43" fmla="*/ 71438 h 214"/>
              <a:gd name="T44" fmla="*/ 684213 w 506"/>
              <a:gd name="T45" fmla="*/ 49213 h 214"/>
              <a:gd name="T46" fmla="*/ 630238 w 506"/>
              <a:gd name="T47" fmla="*/ 30163 h 214"/>
              <a:gd name="T48" fmla="*/ 569913 w 506"/>
              <a:gd name="T49" fmla="*/ 15875 h 214"/>
              <a:gd name="T50" fmla="*/ 504825 w 506"/>
              <a:gd name="T51" fmla="*/ 6350 h 214"/>
              <a:gd name="T52" fmla="*/ 434975 w 506"/>
              <a:gd name="T53" fmla="*/ 0 h 214"/>
              <a:gd name="T54" fmla="*/ 366713 w 506"/>
              <a:gd name="T55" fmla="*/ 0 h 214"/>
              <a:gd name="T56" fmla="*/ 296863 w 506"/>
              <a:gd name="T57" fmla="*/ 6350 h 214"/>
              <a:gd name="T58" fmla="*/ 230188 w 506"/>
              <a:gd name="T59" fmla="*/ 15875 h 214"/>
              <a:gd name="T60" fmla="*/ 171450 w 506"/>
              <a:gd name="T61" fmla="*/ 31750 h 214"/>
              <a:gd name="T62" fmla="*/ 117475 w 506"/>
              <a:gd name="T63" fmla="*/ 49213 h 214"/>
              <a:gd name="T64" fmla="*/ 71438 w 506"/>
              <a:gd name="T65" fmla="*/ 73025 h 214"/>
              <a:gd name="T66" fmla="*/ 38100 w 506"/>
              <a:gd name="T67" fmla="*/ 98425 h 214"/>
              <a:gd name="T68" fmla="*/ 12700 w 506"/>
              <a:gd name="T69" fmla="*/ 125413 h 214"/>
              <a:gd name="T70" fmla="*/ 1588 w 506"/>
              <a:gd name="T71" fmla="*/ 155575 h 2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Freeform 27"/>
          <p:cNvSpPr>
            <a:spLocks/>
          </p:cNvSpPr>
          <p:nvPr/>
        </p:nvSpPr>
        <p:spPr bwMode="auto">
          <a:xfrm>
            <a:off x="9593377" y="2631528"/>
            <a:ext cx="1411288" cy="368300"/>
          </a:xfrm>
          <a:custGeom>
            <a:avLst/>
            <a:gdLst>
              <a:gd name="T0" fmla="*/ 1409700 w 889"/>
              <a:gd name="T1" fmla="*/ 366713 h 232"/>
              <a:gd name="T2" fmla="*/ 1409700 w 889"/>
              <a:gd name="T3" fmla="*/ 0 h 232"/>
              <a:gd name="T4" fmla="*/ 0 w 889"/>
              <a:gd name="T5" fmla="*/ 0 h 232"/>
              <a:gd name="T6" fmla="*/ 0 w 889"/>
              <a:gd name="T7" fmla="*/ 366713 h 232"/>
              <a:gd name="T8" fmla="*/ 1409700 w 889"/>
              <a:gd name="T9" fmla="*/ 366713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1" name="Group 28"/>
          <p:cNvGrpSpPr>
            <a:grpSpLocks/>
          </p:cNvGrpSpPr>
          <p:nvPr/>
        </p:nvGrpSpPr>
        <p:grpSpPr bwMode="auto">
          <a:xfrm>
            <a:off x="9669577" y="1834603"/>
            <a:ext cx="979488" cy="342900"/>
            <a:chOff x="4630" y="966"/>
            <a:chExt cx="617" cy="216"/>
          </a:xfrm>
        </p:grpSpPr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Rectangle 30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104" name="Rectangle 31"/>
          <p:cNvSpPr>
            <a:spLocks noChangeArrowheads="1"/>
          </p:cNvSpPr>
          <p:nvPr/>
        </p:nvSpPr>
        <p:spPr bwMode="auto">
          <a:xfrm>
            <a:off x="10474440" y="2104478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grpSp>
        <p:nvGrpSpPr>
          <p:cNvPr id="105" name="Group 32"/>
          <p:cNvGrpSpPr>
            <a:grpSpLocks/>
          </p:cNvGrpSpPr>
          <p:nvPr/>
        </p:nvGrpSpPr>
        <p:grpSpPr bwMode="auto">
          <a:xfrm>
            <a:off x="9023465" y="2047328"/>
            <a:ext cx="803275" cy="376238"/>
            <a:chOff x="4223" y="1100"/>
            <a:chExt cx="506" cy="237"/>
          </a:xfrm>
        </p:grpSpPr>
        <p:sp>
          <p:nvSpPr>
            <p:cNvPr id="106" name="Freeform 33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9642590" y="2595016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09" name="Line 36"/>
          <p:cNvSpPr>
            <a:spLocks noChangeShapeType="1"/>
          </p:cNvSpPr>
          <p:nvPr/>
        </p:nvSpPr>
        <p:spPr bwMode="auto">
          <a:xfrm>
            <a:off x="9294927" y="2785516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" name="Line 37"/>
          <p:cNvSpPr>
            <a:spLocks noChangeShapeType="1"/>
          </p:cNvSpPr>
          <p:nvPr/>
        </p:nvSpPr>
        <p:spPr bwMode="auto">
          <a:xfrm flipH="1">
            <a:off x="10496665" y="2410866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1" name="Freeform 38"/>
          <p:cNvSpPr>
            <a:spLocks/>
          </p:cNvSpPr>
          <p:nvPr/>
        </p:nvSpPr>
        <p:spPr bwMode="auto">
          <a:xfrm>
            <a:off x="6685077" y="3787527"/>
            <a:ext cx="782638" cy="331788"/>
          </a:xfrm>
          <a:custGeom>
            <a:avLst/>
            <a:gdLst>
              <a:gd name="T0" fmla="*/ 779463 w 493"/>
              <a:gd name="T1" fmla="*/ 150813 h 209"/>
              <a:gd name="T2" fmla="*/ 766763 w 493"/>
              <a:gd name="T3" fmla="*/ 122238 h 209"/>
              <a:gd name="T4" fmla="*/ 744538 w 493"/>
              <a:gd name="T5" fmla="*/ 95250 h 209"/>
              <a:gd name="T6" fmla="*/ 709613 w 493"/>
              <a:gd name="T7" fmla="*/ 69850 h 209"/>
              <a:gd name="T8" fmla="*/ 666750 w 493"/>
              <a:gd name="T9" fmla="*/ 47625 h 209"/>
              <a:gd name="T10" fmla="*/ 614363 w 493"/>
              <a:gd name="T11" fmla="*/ 28575 h 209"/>
              <a:gd name="T12" fmla="*/ 555625 w 493"/>
              <a:gd name="T13" fmla="*/ 15875 h 209"/>
              <a:gd name="T14" fmla="*/ 490538 w 493"/>
              <a:gd name="T15" fmla="*/ 6350 h 209"/>
              <a:gd name="T16" fmla="*/ 423863 w 493"/>
              <a:gd name="T17" fmla="*/ 0 h 209"/>
              <a:gd name="T18" fmla="*/ 355600 w 493"/>
              <a:gd name="T19" fmla="*/ 0 h 209"/>
              <a:gd name="T20" fmla="*/ 288925 w 493"/>
              <a:gd name="T21" fmla="*/ 6350 h 209"/>
              <a:gd name="T22" fmla="*/ 225425 w 493"/>
              <a:gd name="T23" fmla="*/ 15875 h 209"/>
              <a:gd name="T24" fmla="*/ 166688 w 493"/>
              <a:gd name="T25" fmla="*/ 28575 h 209"/>
              <a:gd name="T26" fmla="*/ 114300 w 493"/>
              <a:gd name="T27" fmla="*/ 47625 h 209"/>
              <a:gd name="T28" fmla="*/ 69850 w 493"/>
              <a:gd name="T29" fmla="*/ 69850 h 209"/>
              <a:gd name="T30" fmla="*/ 36513 w 493"/>
              <a:gd name="T31" fmla="*/ 95250 h 209"/>
              <a:gd name="T32" fmla="*/ 14288 w 493"/>
              <a:gd name="T33" fmla="*/ 122238 h 209"/>
              <a:gd name="T34" fmla="*/ 1588 w 493"/>
              <a:gd name="T35" fmla="*/ 150813 h 209"/>
              <a:gd name="T36" fmla="*/ 1588 w 493"/>
              <a:gd name="T37" fmla="*/ 179388 h 209"/>
              <a:gd name="T38" fmla="*/ 14288 w 493"/>
              <a:gd name="T39" fmla="*/ 207963 h 209"/>
              <a:gd name="T40" fmla="*/ 36513 w 493"/>
              <a:gd name="T41" fmla="*/ 233363 h 209"/>
              <a:gd name="T42" fmla="*/ 69850 w 493"/>
              <a:gd name="T43" fmla="*/ 258763 h 209"/>
              <a:gd name="T44" fmla="*/ 114300 w 493"/>
              <a:gd name="T45" fmla="*/ 280988 h 209"/>
              <a:gd name="T46" fmla="*/ 166688 w 493"/>
              <a:gd name="T47" fmla="*/ 300038 h 209"/>
              <a:gd name="T48" fmla="*/ 225425 w 493"/>
              <a:gd name="T49" fmla="*/ 314325 h 209"/>
              <a:gd name="T50" fmla="*/ 288925 w 493"/>
              <a:gd name="T51" fmla="*/ 323850 h 209"/>
              <a:gd name="T52" fmla="*/ 355600 w 493"/>
              <a:gd name="T53" fmla="*/ 328613 h 209"/>
              <a:gd name="T54" fmla="*/ 423863 w 493"/>
              <a:gd name="T55" fmla="*/ 328613 h 209"/>
              <a:gd name="T56" fmla="*/ 490538 w 493"/>
              <a:gd name="T57" fmla="*/ 323850 h 209"/>
              <a:gd name="T58" fmla="*/ 555625 w 493"/>
              <a:gd name="T59" fmla="*/ 314325 h 209"/>
              <a:gd name="T60" fmla="*/ 614363 w 493"/>
              <a:gd name="T61" fmla="*/ 300038 h 209"/>
              <a:gd name="T62" fmla="*/ 666750 w 493"/>
              <a:gd name="T63" fmla="*/ 280988 h 209"/>
              <a:gd name="T64" fmla="*/ 709613 w 493"/>
              <a:gd name="T65" fmla="*/ 258763 h 209"/>
              <a:gd name="T66" fmla="*/ 744538 w 493"/>
              <a:gd name="T67" fmla="*/ 233363 h 209"/>
              <a:gd name="T68" fmla="*/ 766763 w 493"/>
              <a:gd name="T69" fmla="*/ 207963 h 209"/>
              <a:gd name="T70" fmla="*/ 779463 w 493"/>
              <a:gd name="T71" fmla="*/ 179388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Freeform 39"/>
          <p:cNvSpPr>
            <a:spLocks/>
          </p:cNvSpPr>
          <p:nvPr/>
        </p:nvSpPr>
        <p:spPr bwMode="auto">
          <a:xfrm>
            <a:off x="5983402" y="4030415"/>
            <a:ext cx="781050" cy="331787"/>
          </a:xfrm>
          <a:custGeom>
            <a:avLst/>
            <a:gdLst>
              <a:gd name="T0" fmla="*/ 777875 w 492"/>
              <a:gd name="T1" fmla="*/ 150812 h 209"/>
              <a:gd name="T2" fmla="*/ 766763 w 492"/>
              <a:gd name="T3" fmla="*/ 122237 h 209"/>
              <a:gd name="T4" fmla="*/ 742950 w 492"/>
              <a:gd name="T5" fmla="*/ 93662 h 209"/>
              <a:gd name="T6" fmla="*/ 709613 w 492"/>
              <a:gd name="T7" fmla="*/ 69850 h 209"/>
              <a:gd name="T8" fmla="*/ 665163 w 492"/>
              <a:gd name="T9" fmla="*/ 47625 h 209"/>
              <a:gd name="T10" fmla="*/ 612775 w 492"/>
              <a:gd name="T11" fmla="*/ 30162 h 209"/>
              <a:gd name="T12" fmla="*/ 554038 w 492"/>
              <a:gd name="T13" fmla="*/ 14287 h 209"/>
              <a:gd name="T14" fmla="*/ 490538 w 492"/>
              <a:gd name="T15" fmla="*/ 4762 h 209"/>
              <a:gd name="T16" fmla="*/ 423863 w 492"/>
              <a:gd name="T17" fmla="*/ 0 h 209"/>
              <a:gd name="T18" fmla="*/ 355600 w 492"/>
              <a:gd name="T19" fmla="*/ 0 h 209"/>
              <a:gd name="T20" fmla="*/ 288925 w 492"/>
              <a:gd name="T21" fmla="*/ 4762 h 209"/>
              <a:gd name="T22" fmla="*/ 223838 w 492"/>
              <a:gd name="T23" fmla="*/ 14287 h 209"/>
              <a:gd name="T24" fmla="*/ 166688 w 492"/>
              <a:gd name="T25" fmla="*/ 30162 h 209"/>
              <a:gd name="T26" fmla="*/ 114300 w 492"/>
              <a:gd name="T27" fmla="*/ 47625 h 209"/>
              <a:gd name="T28" fmla="*/ 69850 w 492"/>
              <a:gd name="T29" fmla="*/ 69850 h 209"/>
              <a:gd name="T30" fmla="*/ 36513 w 492"/>
              <a:gd name="T31" fmla="*/ 93662 h 209"/>
              <a:gd name="T32" fmla="*/ 12700 w 492"/>
              <a:gd name="T33" fmla="*/ 122237 h 209"/>
              <a:gd name="T34" fmla="*/ 1588 w 492"/>
              <a:gd name="T35" fmla="*/ 150812 h 209"/>
              <a:gd name="T36" fmla="*/ 1588 w 492"/>
              <a:gd name="T37" fmla="*/ 177800 h 209"/>
              <a:gd name="T38" fmla="*/ 12700 w 492"/>
              <a:gd name="T39" fmla="*/ 207962 h 209"/>
              <a:gd name="T40" fmla="*/ 36513 w 492"/>
              <a:gd name="T41" fmla="*/ 234950 h 209"/>
              <a:gd name="T42" fmla="*/ 69850 w 492"/>
              <a:gd name="T43" fmla="*/ 258762 h 209"/>
              <a:gd name="T44" fmla="*/ 114300 w 492"/>
              <a:gd name="T45" fmla="*/ 280987 h 209"/>
              <a:gd name="T46" fmla="*/ 166688 w 492"/>
              <a:gd name="T47" fmla="*/ 300037 h 209"/>
              <a:gd name="T48" fmla="*/ 223838 w 492"/>
              <a:gd name="T49" fmla="*/ 314325 h 209"/>
              <a:gd name="T50" fmla="*/ 288925 w 492"/>
              <a:gd name="T51" fmla="*/ 323850 h 209"/>
              <a:gd name="T52" fmla="*/ 355600 w 492"/>
              <a:gd name="T53" fmla="*/ 328612 h 209"/>
              <a:gd name="T54" fmla="*/ 423863 w 492"/>
              <a:gd name="T55" fmla="*/ 328612 h 209"/>
              <a:gd name="T56" fmla="*/ 490538 w 492"/>
              <a:gd name="T57" fmla="*/ 323850 h 209"/>
              <a:gd name="T58" fmla="*/ 554038 w 492"/>
              <a:gd name="T59" fmla="*/ 314325 h 209"/>
              <a:gd name="T60" fmla="*/ 612775 w 492"/>
              <a:gd name="T61" fmla="*/ 300037 h 209"/>
              <a:gd name="T62" fmla="*/ 665163 w 492"/>
              <a:gd name="T63" fmla="*/ 280987 h 209"/>
              <a:gd name="T64" fmla="*/ 709613 w 492"/>
              <a:gd name="T65" fmla="*/ 258762 h 209"/>
              <a:gd name="T66" fmla="*/ 742950 w 492"/>
              <a:gd name="T67" fmla="*/ 234950 h 209"/>
              <a:gd name="T68" fmla="*/ 766763 w 492"/>
              <a:gd name="T69" fmla="*/ 207962 h 209"/>
              <a:gd name="T70" fmla="*/ 777875 w 492"/>
              <a:gd name="T71" fmla="*/ 177800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" name="Freeform 40"/>
          <p:cNvSpPr>
            <a:spLocks/>
          </p:cNvSpPr>
          <p:nvPr/>
        </p:nvSpPr>
        <p:spPr bwMode="auto">
          <a:xfrm>
            <a:off x="7416915" y="4030415"/>
            <a:ext cx="781050" cy="331787"/>
          </a:xfrm>
          <a:custGeom>
            <a:avLst/>
            <a:gdLst>
              <a:gd name="T0" fmla="*/ 1588 w 492"/>
              <a:gd name="T1" fmla="*/ 179387 h 209"/>
              <a:gd name="T2" fmla="*/ 12700 w 492"/>
              <a:gd name="T3" fmla="*/ 207962 h 209"/>
              <a:gd name="T4" fmla="*/ 36513 w 492"/>
              <a:gd name="T5" fmla="*/ 234950 h 209"/>
              <a:gd name="T6" fmla="*/ 69850 w 492"/>
              <a:gd name="T7" fmla="*/ 258762 h 209"/>
              <a:gd name="T8" fmla="*/ 114300 w 492"/>
              <a:gd name="T9" fmla="*/ 280987 h 209"/>
              <a:gd name="T10" fmla="*/ 166688 w 492"/>
              <a:gd name="T11" fmla="*/ 300037 h 209"/>
              <a:gd name="T12" fmla="*/ 225425 w 492"/>
              <a:gd name="T13" fmla="*/ 314325 h 209"/>
              <a:gd name="T14" fmla="*/ 288925 w 492"/>
              <a:gd name="T15" fmla="*/ 323850 h 209"/>
              <a:gd name="T16" fmla="*/ 355600 w 492"/>
              <a:gd name="T17" fmla="*/ 328612 h 209"/>
              <a:gd name="T18" fmla="*/ 423863 w 492"/>
              <a:gd name="T19" fmla="*/ 328612 h 209"/>
              <a:gd name="T20" fmla="*/ 490538 w 492"/>
              <a:gd name="T21" fmla="*/ 323850 h 209"/>
              <a:gd name="T22" fmla="*/ 555625 w 492"/>
              <a:gd name="T23" fmla="*/ 314325 h 209"/>
              <a:gd name="T24" fmla="*/ 614363 w 492"/>
              <a:gd name="T25" fmla="*/ 298450 h 209"/>
              <a:gd name="T26" fmla="*/ 665163 w 492"/>
              <a:gd name="T27" fmla="*/ 280987 h 209"/>
              <a:gd name="T28" fmla="*/ 709613 w 492"/>
              <a:gd name="T29" fmla="*/ 258762 h 209"/>
              <a:gd name="T30" fmla="*/ 742950 w 492"/>
              <a:gd name="T31" fmla="*/ 234950 h 209"/>
              <a:gd name="T32" fmla="*/ 766763 w 492"/>
              <a:gd name="T33" fmla="*/ 206375 h 209"/>
              <a:gd name="T34" fmla="*/ 777875 w 492"/>
              <a:gd name="T35" fmla="*/ 177800 h 209"/>
              <a:gd name="T36" fmla="*/ 777875 w 492"/>
              <a:gd name="T37" fmla="*/ 150812 h 209"/>
              <a:gd name="T38" fmla="*/ 766763 w 492"/>
              <a:gd name="T39" fmla="*/ 122237 h 209"/>
              <a:gd name="T40" fmla="*/ 742950 w 492"/>
              <a:gd name="T41" fmla="*/ 93662 h 209"/>
              <a:gd name="T42" fmla="*/ 709613 w 492"/>
              <a:gd name="T43" fmla="*/ 69850 h 209"/>
              <a:gd name="T44" fmla="*/ 665163 w 492"/>
              <a:gd name="T45" fmla="*/ 47625 h 209"/>
              <a:gd name="T46" fmla="*/ 612775 w 492"/>
              <a:gd name="T47" fmla="*/ 30162 h 209"/>
              <a:gd name="T48" fmla="*/ 555625 w 492"/>
              <a:gd name="T49" fmla="*/ 14287 h 209"/>
              <a:gd name="T50" fmla="*/ 490538 w 492"/>
              <a:gd name="T51" fmla="*/ 4762 h 209"/>
              <a:gd name="T52" fmla="*/ 423863 w 492"/>
              <a:gd name="T53" fmla="*/ 0 h 209"/>
              <a:gd name="T54" fmla="*/ 355600 w 492"/>
              <a:gd name="T55" fmla="*/ 0 h 209"/>
              <a:gd name="T56" fmla="*/ 288925 w 492"/>
              <a:gd name="T57" fmla="*/ 4762 h 209"/>
              <a:gd name="T58" fmla="*/ 225425 w 492"/>
              <a:gd name="T59" fmla="*/ 14287 h 209"/>
              <a:gd name="T60" fmla="*/ 166688 w 492"/>
              <a:gd name="T61" fmla="*/ 30162 h 209"/>
              <a:gd name="T62" fmla="*/ 114300 w 492"/>
              <a:gd name="T63" fmla="*/ 47625 h 209"/>
              <a:gd name="T64" fmla="*/ 69850 w 492"/>
              <a:gd name="T65" fmla="*/ 69850 h 209"/>
              <a:gd name="T66" fmla="*/ 36513 w 492"/>
              <a:gd name="T67" fmla="*/ 95250 h 209"/>
              <a:gd name="T68" fmla="*/ 12700 w 492"/>
              <a:gd name="T69" fmla="*/ 122237 h 209"/>
              <a:gd name="T70" fmla="*/ 1588 w 492"/>
              <a:gd name="T71" fmla="*/ 150812 h 20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" name="Freeform 41"/>
          <p:cNvSpPr>
            <a:spLocks/>
          </p:cNvSpPr>
          <p:nvPr/>
        </p:nvSpPr>
        <p:spPr bwMode="auto">
          <a:xfrm>
            <a:off x="8040802" y="4314577"/>
            <a:ext cx="1476375" cy="717550"/>
          </a:xfrm>
          <a:custGeom>
            <a:avLst/>
            <a:gdLst>
              <a:gd name="T0" fmla="*/ 0 w 930"/>
              <a:gd name="T1" fmla="*/ 358775 h 452"/>
              <a:gd name="T2" fmla="*/ 728663 w 930"/>
              <a:gd name="T3" fmla="*/ 0 h 452"/>
              <a:gd name="T4" fmla="*/ 1474788 w 930"/>
              <a:gd name="T5" fmla="*/ 371475 h 452"/>
              <a:gd name="T6" fmla="*/ 728663 w 930"/>
              <a:gd name="T7" fmla="*/ 715963 h 452"/>
              <a:gd name="T8" fmla="*/ 0 w 930"/>
              <a:gd name="T9" fmla="*/ 358775 h 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" name="Freeform 42"/>
          <p:cNvSpPr>
            <a:spLocks/>
          </p:cNvSpPr>
          <p:nvPr/>
        </p:nvSpPr>
        <p:spPr bwMode="auto">
          <a:xfrm>
            <a:off x="9806102" y="4573340"/>
            <a:ext cx="1416050" cy="336550"/>
          </a:xfrm>
          <a:custGeom>
            <a:avLst/>
            <a:gdLst>
              <a:gd name="T0" fmla="*/ 1414463 w 892"/>
              <a:gd name="T1" fmla="*/ 334963 h 212"/>
              <a:gd name="T2" fmla="*/ 1414463 w 892"/>
              <a:gd name="T3" fmla="*/ 0 h 212"/>
              <a:gd name="T4" fmla="*/ 0 w 892"/>
              <a:gd name="T5" fmla="*/ 0 h 212"/>
              <a:gd name="T6" fmla="*/ 0 w 892"/>
              <a:gd name="T7" fmla="*/ 334963 h 212"/>
              <a:gd name="T8" fmla="*/ 1414463 w 892"/>
              <a:gd name="T9" fmla="*/ 334963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6" name="Freeform 43"/>
          <p:cNvSpPr>
            <a:spLocks/>
          </p:cNvSpPr>
          <p:nvPr/>
        </p:nvSpPr>
        <p:spPr bwMode="auto">
          <a:xfrm>
            <a:off x="6459652" y="4563815"/>
            <a:ext cx="1287463" cy="346075"/>
          </a:xfrm>
          <a:custGeom>
            <a:avLst/>
            <a:gdLst>
              <a:gd name="T0" fmla="*/ 1285875 w 811"/>
              <a:gd name="T1" fmla="*/ 344488 h 218"/>
              <a:gd name="T2" fmla="*/ 1285875 w 811"/>
              <a:gd name="T3" fmla="*/ 0 h 218"/>
              <a:gd name="T4" fmla="*/ 0 w 811"/>
              <a:gd name="T5" fmla="*/ 0 h 218"/>
              <a:gd name="T6" fmla="*/ 0 w 811"/>
              <a:gd name="T7" fmla="*/ 344488 h 218"/>
              <a:gd name="T8" fmla="*/ 1285875 w 811"/>
              <a:gd name="T9" fmla="*/ 344488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7" name="Group 44"/>
          <p:cNvGrpSpPr>
            <a:grpSpLocks/>
          </p:cNvGrpSpPr>
          <p:nvPr/>
        </p:nvGrpSpPr>
        <p:grpSpPr bwMode="auto">
          <a:xfrm>
            <a:off x="9180627" y="3797052"/>
            <a:ext cx="2230438" cy="588963"/>
            <a:chOff x="4322" y="2602"/>
            <a:chExt cx="1405" cy="371"/>
          </a:xfrm>
        </p:grpSpPr>
        <p:sp>
          <p:nvSpPr>
            <p:cNvPr id="118" name="Freeform 45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46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47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6731115" y="378276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25" name="Rectangle 52"/>
          <p:cNvSpPr>
            <a:spLocks noChangeArrowheads="1"/>
          </p:cNvSpPr>
          <p:nvPr/>
        </p:nvSpPr>
        <p:spPr bwMode="auto">
          <a:xfrm>
            <a:off x="9852140" y="4532065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26" name="Rectangle 53"/>
          <p:cNvSpPr>
            <a:spLocks noChangeArrowheads="1"/>
          </p:cNvSpPr>
          <p:nvPr/>
        </p:nvSpPr>
        <p:spPr bwMode="auto">
          <a:xfrm>
            <a:off x="5964677" y="4000319"/>
            <a:ext cx="78707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6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7" name="Rectangle 54"/>
          <p:cNvSpPr>
            <a:spLocks noChangeArrowheads="1"/>
          </p:cNvSpPr>
          <p:nvPr/>
        </p:nvSpPr>
        <p:spPr bwMode="auto">
          <a:xfrm>
            <a:off x="7512428" y="4008238"/>
            <a:ext cx="4680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" name="Rectangle 55"/>
          <p:cNvSpPr>
            <a:spLocks noChangeArrowheads="1"/>
          </p:cNvSpPr>
          <p:nvPr/>
        </p:nvSpPr>
        <p:spPr bwMode="auto">
          <a:xfrm>
            <a:off x="6483465" y="4586040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29" name="Rectangle 56"/>
          <p:cNvSpPr>
            <a:spLocks noChangeArrowheads="1"/>
          </p:cNvSpPr>
          <p:nvPr/>
        </p:nvSpPr>
        <p:spPr bwMode="auto">
          <a:xfrm>
            <a:off x="8183677" y="4527302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130" name="Line 57"/>
          <p:cNvSpPr>
            <a:spLocks noChangeShapeType="1"/>
          </p:cNvSpPr>
          <p:nvPr/>
        </p:nvSpPr>
        <p:spPr bwMode="auto">
          <a:xfrm flipH="1">
            <a:off x="7723302" y="4711452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9496540" y="4695577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" name="Line 59"/>
          <p:cNvSpPr>
            <a:spLocks noChangeShapeType="1"/>
          </p:cNvSpPr>
          <p:nvPr/>
        </p:nvSpPr>
        <p:spPr bwMode="auto">
          <a:xfrm>
            <a:off x="6380277" y="4366965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7074015" y="4122490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H="1">
            <a:off x="7510577" y="4366965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5" name="Group 62"/>
          <p:cNvGrpSpPr>
            <a:grpSpLocks/>
          </p:cNvGrpSpPr>
          <p:nvPr/>
        </p:nvGrpSpPr>
        <p:grpSpPr bwMode="auto">
          <a:xfrm>
            <a:off x="7299440" y="5333752"/>
            <a:ext cx="2994025" cy="384175"/>
            <a:chOff x="3137" y="3570"/>
            <a:chExt cx="1886" cy="242"/>
          </a:xfrm>
        </p:grpSpPr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" name="Rectangle 65"/>
            <p:cNvSpPr>
              <a:spLocks noChangeArrowheads="1"/>
            </p:cNvSpPr>
            <p:nvPr/>
          </p:nvSpPr>
          <p:spPr bwMode="auto"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139" name="Freeform 66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141" name="Rectangle 68"/>
            <p:cNvSpPr>
              <a:spLocks noChangeArrowheads="1"/>
            </p:cNvSpPr>
            <p:nvPr/>
          </p:nvSpPr>
          <p:spPr bwMode="auto"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to</a:t>
              </a:r>
            </a:p>
          </p:txBody>
        </p:sp>
        <p:sp>
          <p:nvSpPr>
            <p:cNvPr id="142" name="Line 69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" name="Line 70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4" name="Line 71"/>
          <p:cNvSpPr>
            <a:spLocks noChangeShapeType="1"/>
          </p:cNvSpPr>
          <p:nvPr/>
        </p:nvSpPr>
        <p:spPr bwMode="auto">
          <a:xfrm>
            <a:off x="8117002" y="1983828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" name="Line 72"/>
          <p:cNvSpPr>
            <a:spLocks noChangeShapeType="1"/>
          </p:cNvSpPr>
          <p:nvPr/>
        </p:nvSpPr>
        <p:spPr bwMode="auto">
          <a:xfrm>
            <a:off x="10168052" y="2212428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" name="Line 73"/>
          <p:cNvSpPr>
            <a:spLocks noChangeShapeType="1"/>
          </p:cNvSpPr>
          <p:nvPr/>
        </p:nvSpPr>
        <p:spPr bwMode="auto">
          <a:xfrm>
            <a:off x="9641002" y="2441028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7" name="Line 74"/>
          <p:cNvSpPr>
            <a:spLocks noChangeShapeType="1"/>
          </p:cNvSpPr>
          <p:nvPr/>
        </p:nvSpPr>
        <p:spPr bwMode="auto">
          <a:xfrm>
            <a:off x="9869602" y="4320927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8" name="Line 75"/>
          <p:cNvSpPr>
            <a:spLocks noChangeShapeType="1"/>
          </p:cNvSpPr>
          <p:nvPr/>
        </p:nvSpPr>
        <p:spPr bwMode="auto">
          <a:xfrm flipH="1">
            <a:off x="10618902" y="4320927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" name="Line 76"/>
          <p:cNvSpPr>
            <a:spLocks noChangeShapeType="1"/>
          </p:cNvSpPr>
          <p:nvPr/>
        </p:nvSpPr>
        <p:spPr bwMode="auto">
          <a:xfrm>
            <a:off x="10320452" y="4168527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0" name="Line 77"/>
          <p:cNvSpPr>
            <a:spLocks noChangeShapeType="1"/>
          </p:cNvSpPr>
          <p:nvPr/>
        </p:nvSpPr>
        <p:spPr bwMode="auto">
          <a:xfrm>
            <a:off x="8796452" y="5006727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3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 (roll no)  drink different soft drinks (</a:t>
            </a:r>
            <a:r>
              <a:rPr lang="en-IN" dirty="0" err="1"/>
              <a:t>sname</a:t>
            </a:r>
            <a:r>
              <a:rPr lang="en-IN" dirty="0"/>
              <a:t>) that are  manufactured by a company (</a:t>
            </a:r>
            <a:r>
              <a:rPr lang="en-IN" dirty="0" err="1"/>
              <a:t>cname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12754" y="2698360"/>
            <a:ext cx="4967072" cy="2430463"/>
            <a:chOff x="6512754" y="2698360"/>
            <a:chExt cx="4967072" cy="2430463"/>
          </a:xfrm>
        </p:grpSpPr>
        <p:sp>
          <p:nvSpPr>
            <p:cNvPr id="26" name="Rectangle 25"/>
            <p:cNvSpPr/>
            <p:nvPr/>
          </p:nvSpPr>
          <p:spPr>
            <a:xfrm>
              <a:off x="10064469" y="3442459"/>
              <a:ext cx="1415357" cy="596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>
                  <a:solidFill>
                    <a:schemeClr val="tx1"/>
                  </a:solidFill>
                </a:rPr>
                <a:t>SoftDrink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12754" y="3477587"/>
              <a:ext cx="1430594" cy="538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28" name="Diamond 27"/>
            <p:cNvSpPr/>
            <p:nvPr/>
          </p:nvSpPr>
          <p:spPr>
            <a:xfrm>
              <a:off x="8162738" y="3362408"/>
              <a:ext cx="1682341" cy="76908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Drink</a:t>
              </a:r>
            </a:p>
          </p:txBody>
        </p:sp>
        <p:cxnSp>
          <p:nvCxnSpPr>
            <p:cNvPr id="29" name="Straight Connector 28"/>
            <p:cNvCxnSpPr>
              <a:stCxn id="27" idx="3"/>
              <a:endCxn id="28" idx="1"/>
            </p:cNvCxnSpPr>
            <p:nvPr/>
          </p:nvCxnSpPr>
          <p:spPr>
            <a:xfrm>
              <a:off x="7943348" y="3746949"/>
              <a:ext cx="219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3"/>
              <a:endCxn id="26" idx="1"/>
            </p:cNvCxnSpPr>
            <p:nvPr/>
          </p:nvCxnSpPr>
          <p:spPr>
            <a:xfrm flipV="1">
              <a:off x="9845079" y="3740532"/>
              <a:ext cx="219390" cy="6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013085" y="4556067"/>
              <a:ext cx="1396717" cy="572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cname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endCxn id="31" idx="0"/>
            </p:cNvCxnSpPr>
            <p:nvPr/>
          </p:nvCxnSpPr>
          <p:spPr>
            <a:xfrm>
              <a:off x="10707798" y="4038604"/>
              <a:ext cx="3646" cy="517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9985084" y="2698360"/>
              <a:ext cx="1396717" cy="4532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683443" y="3180743"/>
              <a:ext cx="0" cy="242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3203" y="3527973"/>
            <a:ext cx="6734075" cy="2678063"/>
            <a:chOff x="993203" y="3527973"/>
            <a:chExt cx="6734075" cy="2678063"/>
          </a:xfrm>
        </p:grpSpPr>
        <p:sp>
          <p:nvSpPr>
            <p:cNvPr id="6" name="Rectangle 5"/>
            <p:cNvSpPr/>
            <p:nvPr/>
          </p:nvSpPr>
          <p:spPr>
            <a:xfrm>
              <a:off x="4552417" y="4277295"/>
              <a:ext cx="1415357" cy="4612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err="1">
                  <a:solidFill>
                    <a:schemeClr val="tx1"/>
                  </a:solidFill>
                </a:rPr>
                <a:t>SoftDrink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3203" y="4261816"/>
              <a:ext cx="1430594" cy="475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2596388" y="4163222"/>
              <a:ext cx="1613198" cy="67619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</a:rPr>
                <a:t>Drink</a:t>
              </a:r>
            </a:p>
          </p:txBody>
        </p:sp>
        <p:cxnSp>
          <p:nvCxnSpPr>
            <p:cNvPr id="9" name="Straight Connector 8"/>
            <p:cNvCxnSpPr>
              <a:stCxn id="7" idx="3"/>
              <a:endCxn id="8" idx="1"/>
            </p:cNvCxnSpPr>
            <p:nvPr/>
          </p:nvCxnSpPr>
          <p:spPr>
            <a:xfrm>
              <a:off x="2423797" y="4499445"/>
              <a:ext cx="172591" cy="1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3"/>
              <a:endCxn id="6" idx="1"/>
            </p:cNvCxnSpPr>
            <p:nvPr/>
          </p:nvCxnSpPr>
          <p:spPr>
            <a:xfrm>
              <a:off x="4209586" y="4501320"/>
              <a:ext cx="342831" cy="6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335332" y="4955589"/>
              <a:ext cx="1587060" cy="56515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Manf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endCxn id="21" idx="0"/>
            </p:cNvCxnSpPr>
            <p:nvPr/>
          </p:nvCxnSpPr>
          <p:spPr>
            <a:xfrm flipH="1">
              <a:off x="5128862" y="4743267"/>
              <a:ext cx="94" cy="212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504906" y="5752764"/>
              <a:ext cx="1430594" cy="369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Company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128862" y="5486402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10141" y="4979340"/>
              <a:ext cx="1396717" cy="4532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Roll No</a:t>
              </a:r>
            </a:p>
          </p:txBody>
        </p:sp>
        <p:cxnSp>
          <p:nvCxnSpPr>
            <p:cNvPr id="34" name="Straight Connector 33"/>
            <p:cNvCxnSpPr>
              <a:stCxn id="7" idx="2"/>
              <a:endCxn id="33" idx="0"/>
            </p:cNvCxnSpPr>
            <p:nvPr/>
          </p:nvCxnSpPr>
          <p:spPr>
            <a:xfrm>
              <a:off x="1708500" y="4737074"/>
              <a:ext cx="0" cy="242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417394" y="3527973"/>
              <a:ext cx="1396717" cy="4532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5115753" y="4010356"/>
              <a:ext cx="0" cy="242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330561" y="5752764"/>
              <a:ext cx="1396717" cy="4532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cname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5922392" y="5962034"/>
              <a:ext cx="408169" cy="12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9423699" y="5432612"/>
            <a:ext cx="1380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Good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2654441"/>
            <a:ext cx="5739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Which of the two is a good design?</a:t>
            </a:r>
          </a:p>
        </p:txBody>
      </p:sp>
    </p:spTree>
    <p:extLst>
      <p:ext uri="{BB962C8B-B14F-4D97-AF65-F5344CB8AC3E}">
        <p14:creationId xmlns:p14="http://schemas.microsoft.com/office/powerpoint/2010/main" val="30293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vs.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7226" cy="1167019"/>
          </a:xfrm>
        </p:spPr>
        <p:txBody>
          <a:bodyPr/>
          <a:lstStyle/>
          <a:p>
            <a:r>
              <a:rPr lang="en-US" altLang="en-US" sz="2400" dirty="0"/>
              <a:t>Manager gets a separate discretionary budget for each dept. managed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4213" y="6311900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451559" y="1719469"/>
            <a:ext cx="835025" cy="352425"/>
          </a:xfrm>
          <a:custGeom>
            <a:avLst/>
            <a:gdLst>
              <a:gd name="T0" fmla="*/ 831850 w 526"/>
              <a:gd name="T1" fmla="*/ 160338 h 222"/>
              <a:gd name="T2" fmla="*/ 819150 w 526"/>
              <a:gd name="T3" fmla="*/ 130175 h 222"/>
              <a:gd name="T4" fmla="*/ 793750 w 526"/>
              <a:gd name="T5" fmla="*/ 101600 h 222"/>
              <a:gd name="T6" fmla="*/ 758825 w 526"/>
              <a:gd name="T7" fmla="*/ 74613 h 222"/>
              <a:gd name="T8" fmla="*/ 711200 w 526"/>
              <a:gd name="T9" fmla="*/ 52388 h 222"/>
              <a:gd name="T10" fmla="*/ 655638 w 526"/>
              <a:gd name="T11" fmla="*/ 31750 h 222"/>
              <a:gd name="T12" fmla="*/ 592138 w 526"/>
              <a:gd name="T13" fmla="*/ 15875 h 222"/>
              <a:gd name="T14" fmla="*/ 523875 w 526"/>
              <a:gd name="T15" fmla="*/ 6350 h 222"/>
              <a:gd name="T16" fmla="*/ 452438 w 526"/>
              <a:gd name="T17" fmla="*/ 0 h 222"/>
              <a:gd name="T18" fmla="*/ 379413 w 526"/>
              <a:gd name="T19" fmla="*/ 0 h 222"/>
              <a:gd name="T20" fmla="*/ 307975 w 526"/>
              <a:gd name="T21" fmla="*/ 6350 h 222"/>
              <a:gd name="T22" fmla="*/ 241300 w 526"/>
              <a:gd name="T23" fmla="*/ 15875 h 222"/>
              <a:gd name="T24" fmla="*/ 177800 w 526"/>
              <a:gd name="T25" fmla="*/ 31750 h 222"/>
              <a:gd name="T26" fmla="*/ 122238 w 526"/>
              <a:gd name="T27" fmla="*/ 52388 h 222"/>
              <a:gd name="T28" fmla="*/ 74613 w 526"/>
              <a:gd name="T29" fmla="*/ 74613 h 222"/>
              <a:gd name="T30" fmla="*/ 39688 w 526"/>
              <a:gd name="T31" fmla="*/ 101600 h 222"/>
              <a:gd name="T32" fmla="*/ 14288 w 526"/>
              <a:gd name="T33" fmla="*/ 130175 h 222"/>
              <a:gd name="T34" fmla="*/ 1588 w 526"/>
              <a:gd name="T35" fmla="*/ 160338 h 222"/>
              <a:gd name="T36" fmla="*/ 1588 w 526"/>
              <a:gd name="T37" fmla="*/ 190500 h 222"/>
              <a:gd name="T38" fmla="*/ 14288 w 526"/>
              <a:gd name="T39" fmla="*/ 220663 h 222"/>
              <a:gd name="T40" fmla="*/ 39688 w 526"/>
              <a:gd name="T41" fmla="*/ 249238 h 222"/>
              <a:gd name="T42" fmla="*/ 74613 w 526"/>
              <a:gd name="T43" fmla="*/ 276225 h 222"/>
              <a:gd name="T44" fmla="*/ 122238 w 526"/>
              <a:gd name="T45" fmla="*/ 300038 h 222"/>
              <a:gd name="T46" fmla="*/ 177800 w 526"/>
              <a:gd name="T47" fmla="*/ 319088 h 222"/>
              <a:gd name="T48" fmla="*/ 241300 w 526"/>
              <a:gd name="T49" fmla="*/ 334963 h 222"/>
              <a:gd name="T50" fmla="*/ 307975 w 526"/>
              <a:gd name="T51" fmla="*/ 346075 h 222"/>
              <a:gd name="T52" fmla="*/ 379413 w 526"/>
              <a:gd name="T53" fmla="*/ 350838 h 222"/>
              <a:gd name="T54" fmla="*/ 452438 w 526"/>
              <a:gd name="T55" fmla="*/ 350838 h 222"/>
              <a:gd name="T56" fmla="*/ 523875 w 526"/>
              <a:gd name="T57" fmla="*/ 346075 h 222"/>
              <a:gd name="T58" fmla="*/ 592138 w 526"/>
              <a:gd name="T59" fmla="*/ 334963 h 222"/>
              <a:gd name="T60" fmla="*/ 655638 w 526"/>
              <a:gd name="T61" fmla="*/ 319088 h 222"/>
              <a:gd name="T62" fmla="*/ 711200 w 526"/>
              <a:gd name="T63" fmla="*/ 300038 h 222"/>
              <a:gd name="T64" fmla="*/ 758825 w 526"/>
              <a:gd name="T65" fmla="*/ 276225 h 222"/>
              <a:gd name="T66" fmla="*/ 793750 w 526"/>
              <a:gd name="T67" fmla="*/ 249238 h 222"/>
              <a:gd name="T68" fmla="*/ 819150 w 526"/>
              <a:gd name="T69" fmla="*/ 220663 h 222"/>
              <a:gd name="T70" fmla="*/ 831850 w 526"/>
              <a:gd name="T71" fmla="*/ 190500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9034421" y="1987757"/>
            <a:ext cx="835025" cy="354012"/>
          </a:xfrm>
          <a:custGeom>
            <a:avLst/>
            <a:gdLst>
              <a:gd name="T0" fmla="*/ 831850 w 526"/>
              <a:gd name="T1" fmla="*/ 161925 h 223"/>
              <a:gd name="T2" fmla="*/ 819150 w 526"/>
              <a:gd name="T3" fmla="*/ 131762 h 223"/>
              <a:gd name="T4" fmla="*/ 795338 w 526"/>
              <a:gd name="T5" fmla="*/ 101600 h 223"/>
              <a:gd name="T6" fmla="*/ 757238 w 526"/>
              <a:gd name="T7" fmla="*/ 76200 h 223"/>
              <a:gd name="T8" fmla="*/ 711200 w 526"/>
              <a:gd name="T9" fmla="*/ 52387 h 223"/>
              <a:gd name="T10" fmla="*/ 655638 w 526"/>
              <a:gd name="T11" fmla="*/ 31750 h 223"/>
              <a:gd name="T12" fmla="*/ 593725 w 526"/>
              <a:gd name="T13" fmla="*/ 17462 h 223"/>
              <a:gd name="T14" fmla="*/ 525463 w 526"/>
              <a:gd name="T15" fmla="*/ 6350 h 223"/>
              <a:gd name="T16" fmla="*/ 452438 w 526"/>
              <a:gd name="T17" fmla="*/ 0 h 223"/>
              <a:gd name="T18" fmla="*/ 381000 w 526"/>
              <a:gd name="T19" fmla="*/ 0 h 223"/>
              <a:gd name="T20" fmla="*/ 309563 w 526"/>
              <a:gd name="T21" fmla="*/ 6350 h 223"/>
              <a:gd name="T22" fmla="*/ 239713 w 526"/>
              <a:gd name="T23" fmla="*/ 17462 h 223"/>
              <a:gd name="T24" fmla="*/ 177800 w 526"/>
              <a:gd name="T25" fmla="*/ 31750 h 223"/>
              <a:gd name="T26" fmla="*/ 122238 w 526"/>
              <a:gd name="T27" fmla="*/ 52387 h 223"/>
              <a:gd name="T28" fmla="*/ 76200 w 526"/>
              <a:gd name="T29" fmla="*/ 76200 h 223"/>
              <a:gd name="T30" fmla="*/ 39688 w 526"/>
              <a:gd name="T31" fmla="*/ 101600 h 223"/>
              <a:gd name="T32" fmla="*/ 14288 w 526"/>
              <a:gd name="T33" fmla="*/ 131762 h 223"/>
              <a:gd name="T34" fmla="*/ 1588 w 526"/>
              <a:gd name="T35" fmla="*/ 161925 h 223"/>
              <a:gd name="T36" fmla="*/ 1588 w 526"/>
              <a:gd name="T37" fmla="*/ 192087 h 223"/>
              <a:gd name="T38" fmla="*/ 14288 w 526"/>
              <a:gd name="T39" fmla="*/ 220662 h 223"/>
              <a:gd name="T40" fmla="*/ 39688 w 526"/>
              <a:gd name="T41" fmla="*/ 250825 h 223"/>
              <a:gd name="T42" fmla="*/ 76200 w 526"/>
              <a:gd name="T43" fmla="*/ 276225 h 223"/>
              <a:gd name="T44" fmla="*/ 122238 w 526"/>
              <a:gd name="T45" fmla="*/ 300037 h 223"/>
              <a:gd name="T46" fmla="*/ 177800 w 526"/>
              <a:gd name="T47" fmla="*/ 320675 h 223"/>
              <a:gd name="T48" fmla="*/ 239713 w 526"/>
              <a:gd name="T49" fmla="*/ 334962 h 223"/>
              <a:gd name="T50" fmla="*/ 309563 w 526"/>
              <a:gd name="T51" fmla="*/ 346075 h 223"/>
              <a:gd name="T52" fmla="*/ 381000 w 526"/>
              <a:gd name="T53" fmla="*/ 352425 h 223"/>
              <a:gd name="T54" fmla="*/ 452438 w 526"/>
              <a:gd name="T55" fmla="*/ 352425 h 223"/>
              <a:gd name="T56" fmla="*/ 525463 w 526"/>
              <a:gd name="T57" fmla="*/ 346075 h 223"/>
              <a:gd name="T58" fmla="*/ 593725 w 526"/>
              <a:gd name="T59" fmla="*/ 334962 h 223"/>
              <a:gd name="T60" fmla="*/ 655638 w 526"/>
              <a:gd name="T61" fmla="*/ 320675 h 223"/>
              <a:gd name="T62" fmla="*/ 711200 w 526"/>
              <a:gd name="T63" fmla="*/ 300037 h 223"/>
              <a:gd name="T64" fmla="*/ 757238 w 526"/>
              <a:gd name="T65" fmla="*/ 276225 h 223"/>
              <a:gd name="T66" fmla="*/ 795338 w 526"/>
              <a:gd name="T67" fmla="*/ 250825 h 223"/>
              <a:gd name="T68" fmla="*/ 819150 w 526"/>
              <a:gd name="T69" fmla="*/ 220662 h 223"/>
              <a:gd name="T70" fmla="*/ 831850 w 526"/>
              <a:gd name="T71" fmla="*/ 192087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0566359" y="1987757"/>
            <a:ext cx="835025" cy="354012"/>
          </a:xfrm>
          <a:custGeom>
            <a:avLst/>
            <a:gdLst>
              <a:gd name="T0" fmla="*/ 1588 w 526"/>
              <a:gd name="T1" fmla="*/ 192087 h 223"/>
              <a:gd name="T2" fmla="*/ 12700 w 526"/>
              <a:gd name="T3" fmla="*/ 220662 h 223"/>
              <a:gd name="T4" fmla="*/ 38100 w 526"/>
              <a:gd name="T5" fmla="*/ 250825 h 223"/>
              <a:gd name="T6" fmla="*/ 74613 w 526"/>
              <a:gd name="T7" fmla="*/ 276225 h 223"/>
              <a:gd name="T8" fmla="*/ 122238 w 526"/>
              <a:gd name="T9" fmla="*/ 300037 h 223"/>
              <a:gd name="T10" fmla="*/ 177800 w 526"/>
              <a:gd name="T11" fmla="*/ 320675 h 223"/>
              <a:gd name="T12" fmla="*/ 239713 w 526"/>
              <a:gd name="T13" fmla="*/ 334962 h 223"/>
              <a:gd name="T14" fmla="*/ 307975 w 526"/>
              <a:gd name="T15" fmla="*/ 346075 h 223"/>
              <a:gd name="T16" fmla="*/ 379413 w 526"/>
              <a:gd name="T17" fmla="*/ 352425 h 223"/>
              <a:gd name="T18" fmla="*/ 452438 w 526"/>
              <a:gd name="T19" fmla="*/ 352425 h 223"/>
              <a:gd name="T20" fmla="*/ 523875 w 526"/>
              <a:gd name="T21" fmla="*/ 346075 h 223"/>
              <a:gd name="T22" fmla="*/ 592138 w 526"/>
              <a:gd name="T23" fmla="*/ 334962 h 223"/>
              <a:gd name="T24" fmla="*/ 654050 w 526"/>
              <a:gd name="T25" fmla="*/ 320675 h 223"/>
              <a:gd name="T26" fmla="*/ 711200 w 526"/>
              <a:gd name="T27" fmla="*/ 300037 h 223"/>
              <a:gd name="T28" fmla="*/ 757238 w 526"/>
              <a:gd name="T29" fmla="*/ 276225 h 223"/>
              <a:gd name="T30" fmla="*/ 793750 w 526"/>
              <a:gd name="T31" fmla="*/ 249237 h 223"/>
              <a:gd name="T32" fmla="*/ 819150 w 526"/>
              <a:gd name="T33" fmla="*/ 220662 h 223"/>
              <a:gd name="T34" fmla="*/ 831850 w 526"/>
              <a:gd name="T35" fmla="*/ 192087 h 223"/>
              <a:gd name="T36" fmla="*/ 831850 w 526"/>
              <a:gd name="T37" fmla="*/ 160337 h 223"/>
              <a:gd name="T38" fmla="*/ 819150 w 526"/>
              <a:gd name="T39" fmla="*/ 130175 h 223"/>
              <a:gd name="T40" fmla="*/ 793750 w 526"/>
              <a:gd name="T41" fmla="*/ 101600 h 223"/>
              <a:gd name="T42" fmla="*/ 757238 w 526"/>
              <a:gd name="T43" fmla="*/ 74612 h 223"/>
              <a:gd name="T44" fmla="*/ 711200 w 526"/>
              <a:gd name="T45" fmla="*/ 52387 h 223"/>
              <a:gd name="T46" fmla="*/ 654050 w 526"/>
              <a:gd name="T47" fmla="*/ 31750 h 223"/>
              <a:gd name="T48" fmla="*/ 592138 w 526"/>
              <a:gd name="T49" fmla="*/ 17462 h 223"/>
              <a:gd name="T50" fmla="*/ 523875 w 526"/>
              <a:gd name="T51" fmla="*/ 6350 h 223"/>
              <a:gd name="T52" fmla="*/ 452438 w 526"/>
              <a:gd name="T53" fmla="*/ 0 h 223"/>
              <a:gd name="T54" fmla="*/ 379413 w 526"/>
              <a:gd name="T55" fmla="*/ 0 h 223"/>
              <a:gd name="T56" fmla="*/ 307975 w 526"/>
              <a:gd name="T57" fmla="*/ 6350 h 223"/>
              <a:gd name="T58" fmla="*/ 239713 w 526"/>
              <a:gd name="T59" fmla="*/ 17462 h 223"/>
              <a:gd name="T60" fmla="*/ 177800 w 526"/>
              <a:gd name="T61" fmla="*/ 31750 h 223"/>
              <a:gd name="T62" fmla="*/ 122238 w 526"/>
              <a:gd name="T63" fmla="*/ 52387 h 223"/>
              <a:gd name="T64" fmla="*/ 74613 w 526"/>
              <a:gd name="T65" fmla="*/ 76200 h 223"/>
              <a:gd name="T66" fmla="*/ 38100 w 526"/>
              <a:gd name="T67" fmla="*/ 101600 h 223"/>
              <a:gd name="T68" fmla="*/ 12700 w 526"/>
              <a:gd name="T69" fmla="*/ 131762 h 223"/>
              <a:gd name="T70" fmla="*/ 1588 w 526"/>
              <a:gd name="T71" fmla="*/ 161925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700671" y="1978232"/>
            <a:ext cx="835025" cy="352425"/>
          </a:xfrm>
          <a:custGeom>
            <a:avLst/>
            <a:gdLst>
              <a:gd name="T0" fmla="*/ 831850 w 526"/>
              <a:gd name="T1" fmla="*/ 160338 h 222"/>
              <a:gd name="T2" fmla="*/ 820738 w 526"/>
              <a:gd name="T3" fmla="*/ 130175 h 222"/>
              <a:gd name="T4" fmla="*/ 795338 w 526"/>
              <a:gd name="T5" fmla="*/ 100013 h 222"/>
              <a:gd name="T6" fmla="*/ 758825 w 526"/>
              <a:gd name="T7" fmla="*/ 74613 h 222"/>
              <a:gd name="T8" fmla="*/ 711200 w 526"/>
              <a:gd name="T9" fmla="*/ 50800 h 222"/>
              <a:gd name="T10" fmla="*/ 655638 w 526"/>
              <a:gd name="T11" fmla="*/ 31750 h 222"/>
              <a:gd name="T12" fmla="*/ 593725 w 526"/>
              <a:gd name="T13" fmla="*/ 15875 h 222"/>
              <a:gd name="T14" fmla="*/ 525463 w 526"/>
              <a:gd name="T15" fmla="*/ 4763 h 222"/>
              <a:gd name="T16" fmla="*/ 454025 w 526"/>
              <a:gd name="T17" fmla="*/ 0 h 222"/>
              <a:gd name="T18" fmla="*/ 381000 w 526"/>
              <a:gd name="T19" fmla="*/ 0 h 222"/>
              <a:gd name="T20" fmla="*/ 309563 w 526"/>
              <a:gd name="T21" fmla="*/ 4763 h 222"/>
              <a:gd name="T22" fmla="*/ 241300 w 526"/>
              <a:gd name="T23" fmla="*/ 15875 h 222"/>
              <a:gd name="T24" fmla="*/ 179388 w 526"/>
              <a:gd name="T25" fmla="*/ 31750 h 222"/>
              <a:gd name="T26" fmla="*/ 122238 w 526"/>
              <a:gd name="T27" fmla="*/ 50800 h 222"/>
              <a:gd name="T28" fmla="*/ 76200 w 526"/>
              <a:gd name="T29" fmla="*/ 74613 h 222"/>
              <a:gd name="T30" fmla="*/ 39688 w 526"/>
              <a:gd name="T31" fmla="*/ 100013 h 222"/>
              <a:gd name="T32" fmla="*/ 14288 w 526"/>
              <a:gd name="T33" fmla="*/ 130175 h 222"/>
              <a:gd name="T34" fmla="*/ 3175 w 526"/>
              <a:gd name="T35" fmla="*/ 160338 h 222"/>
              <a:gd name="T36" fmla="*/ 3175 w 526"/>
              <a:gd name="T37" fmla="*/ 190500 h 222"/>
              <a:gd name="T38" fmla="*/ 14288 w 526"/>
              <a:gd name="T39" fmla="*/ 220663 h 222"/>
              <a:gd name="T40" fmla="*/ 39688 w 526"/>
              <a:gd name="T41" fmla="*/ 249238 h 222"/>
              <a:gd name="T42" fmla="*/ 76200 w 526"/>
              <a:gd name="T43" fmla="*/ 276225 h 222"/>
              <a:gd name="T44" fmla="*/ 122238 w 526"/>
              <a:gd name="T45" fmla="*/ 300038 h 222"/>
              <a:gd name="T46" fmla="*/ 179388 w 526"/>
              <a:gd name="T47" fmla="*/ 319088 h 222"/>
              <a:gd name="T48" fmla="*/ 241300 w 526"/>
              <a:gd name="T49" fmla="*/ 334963 h 222"/>
              <a:gd name="T50" fmla="*/ 309563 w 526"/>
              <a:gd name="T51" fmla="*/ 344488 h 222"/>
              <a:gd name="T52" fmla="*/ 381000 w 526"/>
              <a:gd name="T53" fmla="*/ 350838 h 222"/>
              <a:gd name="T54" fmla="*/ 454025 w 526"/>
              <a:gd name="T55" fmla="*/ 350838 h 222"/>
              <a:gd name="T56" fmla="*/ 525463 w 526"/>
              <a:gd name="T57" fmla="*/ 344488 h 222"/>
              <a:gd name="T58" fmla="*/ 593725 w 526"/>
              <a:gd name="T59" fmla="*/ 334963 h 222"/>
              <a:gd name="T60" fmla="*/ 655638 w 526"/>
              <a:gd name="T61" fmla="*/ 319088 h 222"/>
              <a:gd name="T62" fmla="*/ 711200 w 526"/>
              <a:gd name="T63" fmla="*/ 300038 h 222"/>
              <a:gd name="T64" fmla="*/ 758825 w 526"/>
              <a:gd name="T65" fmla="*/ 276225 h 222"/>
              <a:gd name="T66" fmla="*/ 795338 w 526"/>
              <a:gd name="T67" fmla="*/ 249238 h 222"/>
              <a:gd name="T68" fmla="*/ 820738 w 526"/>
              <a:gd name="T69" fmla="*/ 220663 h 222"/>
              <a:gd name="T70" fmla="*/ 831850 w 526"/>
              <a:gd name="T71" fmla="*/ 190500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232609" y="1978232"/>
            <a:ext cx="835025" cy="352425"/>
          </a:xfrm>
          <a:custGeom>
            <a:avLst/>
            <a:gdLst>
              <a:gd name="T0" fmla="*/ 1588 w 526"/>
              <a:gd name="T1" fmla="*/ 190500 h 222"/>
              <a:gd name="T2" fmla="*/ 14288 w 526"/>
              <a:gd name="T3" fmla="*/ 220663 h 222"/>
              <a:gd name="T4" fmla="*/ 39688 w 526"/>
              <a:gd name="T5" fmla="*/ 249238 h 222"/>
              <a:gd name="T6" fmla="*/ 76200 w 526"/>
              <a:gd name="T7" fmla="*/ 276225 h 222"/>
              <a:gd name="T8" fmla="*/ 122238 w 526"/>
              <a:gd name="T9" fmla="*/ 300038 h 222"/>
              <a:gd name="T10" fmla="*/ 177800 w 526"/>
              <a:gd name="T11" fmla="*/ 319088 h 222"/>
              <a:gd name="T12" fmla="*/ 239713 w 526"/>
              <a:gd name="T13" fmla="*/ 334963 h 222"/>
              <a:gd name="T14" fmla="*/ 309563 w 526"/>
              <a:gd name="T15" fmla="*/ 344488 h 222"/>
              <a:gd name="T16" fmla="*/ 381000 w 526"/>
              <a:gd name="T17" fmla="*/ 350838 h 222"/>
              <a:gd name="T18" fmla="*/ 452438 w 526"/>
              <a:gd name="T19" fmla="*/ 350838 h 222"/>
              <a:gd name="T20" fmla="*/ 525463 w 526"/>
              <a:gd name="T21" fmla="*/ 344488 h 222"/>
              <a:gd name="T22" fmla="*/ 593725 w 526"/>
              <a:gd name="T23" fmla="*/ 334963 h 222"/>
              <a:gd name="T24" fmla="*/ 655638 w 526"/>
              <a:gd name="T25" fmla="*/ 319088 h 222"/>
              <a:gd name="T26" fmla="*/ 711200 w 526"/>
              <a:gd name="T27" fmla="*/ 300038 h 222"/>
              <a:gd name="T28" fmla="*/ 757238 w 526"/>
              <a:gd name="T29" fmla="*/ 276225 h 222"/>
              <a:gd name="T30" fmla="*/ 793750 w 526"/>
              <a:gd name="T31" fmla="*/ 249238 h 222"/>
              <a:gd name="T32" fmla="*/ 819150 w 526"/>
              <a:gd name="T33" fmla="*/ 220663 h 222"/>
              <a:gd name="T34" fmla="*/ 831850 w 526"/>
              <a:gd name="T35" fmla="*/ 190500 h 222"/>
              <a:gd name="T36" fmla="*/ 831850 w 526"/>
              <a:gd name="T37" fmla="*/ 160338 h 222"/>
              <a:gd name="T38" fmla="*/ 819150 w 526"/>
              <a:gd name="T39" fmla="*/ 130175 h 222"/>
              <a:gd name="T40" fmla="*/ 793750 w 526"/>
              <a:gd name="T41" fmla="*/ 100013 h 222"/>
              <a:gd name="T42" fmla="*/ 757238 w 526"/>
              <a:gd name="T43" fmla="*/ 74613 h 222"/>
              <a:gd name="T44" fmla="*/ 711200 w 526"/>
              <a:gd name="T45" fmla="*/ 50800 h 222"/>
              <a:gd name="T46" fmla="*/ 655638 w 526"/>
              <a:gd name="T47" fmla="*/ 31750 h 222"/>
              <a:gd name="T48" fmla="*/ 593725 w 526"/>
              <a:gd name="T49" fmla="*/ 15875 h 222"/>
              <a:gd name="T50" fmla="*/ 523875 w 526"/>
              <a:gd name="T51" fmla="*/ 4763 h 222"/>
              <a:gd name="T52" fmla="*/ 452438 w 526"/>
              <a:gd name="T53" fmla="*/ 0 h 222"/>
              <a:gd name="T54" fmla="*/ 381000 w 526"/>
              <a:gd name="T55" fmla="*/ 0 h 222"/>
              <a:gd name="T56" fmla="*/ 307975 w 526"/>
              <a:gd name="T57" fmla="*/ 4763 h 222"/>
              <a:gd name="T58" fmla="*/ 239713 w 526"/>
              <a:gd name="T59" fmla="*/ 15875 h 222"/>
              <a:gd name="T60" fmla="*/ 177800 w 526"/>
              <a:gd name="T61" fmla="*/ 31750 h 222"/>
              <a:gd name="T62" fmla="*/ 122238 w 526"/>
              <a:gd name="T63" fmla="*/ 50800 h 222"/>
              <a:gd name="T64" fmla="*/ 76200 w 526"/>
              <a:gd name="T65" fmla="*/ 74613 h 222"/>
              <a:gd name="T66" fmla="*/ 39688 w 526"/>
              <a:gd name="T67" fmla="*/ 101600 h 222"/>
              <a:gd name="T68" fmla="*/ 14288 w 526"/>
              <a:gd name="T69" fmla="*/ 130175 h 222"/>
              <a:gd name="T70" fmla="*/ 1588 w 526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650121" y="1524207"/>
            <a:ext cx="835025" cy="352425"/>
          </a:xfrm>
          <a:custGeom>
            <a:avLst/>
            <a:gdLst>
              <a:gd name="T0" fmla="*/ 1588 w 526"/>
              <a:gd name="T1" fmla="*/ 190500 h 222"/>
              <a:gd name="T2" fmla="*/ 14288 w 526"/>
              <a:gd name="T3" fmla="*/ 220663 h 222"/>
              <a:gd name="T4" fmla="*/ 38100 w 526"/>
              <a:gd name="T5" fmla="*/ 249238 h 222"/>
              <a:gd name="T6" fmla="*/ 76200 w 526"/>
              <a:gd name="T7" fmla="*/ 276225 h 222"/>
              <a:gd name="T8" fmla="*/ 122238 w 526"/>
              <a:gd name="T9" fmla="*/ 300038 h 222"/>
              <a:gd name="T10" fmla="*/ 177800 w 526"/>
              <a:gd name="T11" fmla="*/ 319088 h 222"/>
              <a:gd name="T12" fmla="*/ 239713 w 526"/>
              <a:gd name="T13" fmla="*/ 334963 h 222"/>
              <a:gd name="T14" fmla="*/ 307975 w 526"/>
              <a:gd name="T15" fmla="*/ 344488 h 222"/>
              <a:gd name="T16" fmla="*/ 381000 w 526"/>
              <a:gd name="T17" fmla="*/ 350838 h 222"/>
              <a:gd name="T18" fmla="*/ 452438 w 526"/>
              <a:gd name="T19" fmla="*/ 350838 h 222"/>
              <a:gd name="T20" fmla="*/ 523875 w 526"/>
              <a:gd name="T21" fmla="*/ 344488 h 222"/>
              <a:gd name="T22" fmla="*/ 593725 w 526"/>
              <a:gd name="T23" fmla="*/ 333375 h 222"/>
              <a:gd name="T24" fmla="*/ 655638 w 526"/>
              <a:gd name="T25" fmla="*/ 319088 h 222"/>
              <a:gd name="T26" fmla="*/ 711200 w 526"/>
              <a:gd name="T27" fmla="*/ 298450 h 222"/>
              <a:gd name="T28" fmla="*/ 757238 w 526"/>
              <a:gd name="T29" fmla="*/ 274638 h 222"/>
              <a:gd name="T30" fmla="*/ 793750 w 526"/>
              <a:gd name="T31" fmla="*/ 249238 h 222"/>
              <a:gd name="T32" fmla="*/ 819150 w 526"/>
              <a:gd name="T33" fmla="*/ 220663 h 222"/>
              <a:gd name="T34" fmla="*/ 831850 w 526"/>
              <a:gd name="T35" fmla="*/ 190500 h 222"/>
              <a:gd name="T36" fmla="*/ 831850 w 526"/>
              <a:gd name="T37" fmla="*/ 160338 h 222"/>
              <a:gd name="T38" fmla="*/ 819150 w 526"/>
              <a:gd name="T39" fmla="*/ 130175 h 222"/>
              <a:gd name="T40" fmla="*/ 793750 w 526"/>
              <a:gd name="T41" fmla="*/ 100013 h 222"/>
              <a:gd name="T42" fmla="*/ 757238 w 526"/>
              <a:gd name="T43" fmla="*/ 74613 h 222"/>
              <a:gd name="T44" fmla="*/ 711200 w 526"/>
              <a:gd name="T45" fmla="*/ 50800 h 222"/>
              <a:gd name="T46" fmla="*/ 655638 w 526"/>
              <a:gd name="T47" fmla="*/ 31750 h 222"/>
              <a:gd name="T48" fmla="*/ 592138 w 526"/>
              <a:gd name="T49" fmla="*/ 15875 h 222"/>
              <a:gd name="T50" fmla="*/ 523875 w 526"/>
              <a:gd name="T51" fmla="*/ 4763 h 222"/>
              <a:gd name="T52" fmla="*/ 452438 w 526"/>
              <a:gd name="T53" fmla="*/ 0 h 222"/>
              <a:gd name="T54" fmla="*/ 381000 w 526"/>
              <a:gd name="T55" fmla="*/ 0 h 222"/>
              <a:gd name="T56" fmla="*/ 307975 w 526"/>
              <a:gd name="T57" fmla="*/ 4763 h 222"/>
              <a:gd name="T58" fmla="*/ 239713 w 526"/>
              <a:gd name="T59" fmla="*/ 15875 h 222"/>
              <a:gd name="T60" fmla="*/ 177800 w 526"/>
              <a:gd name="T61" fmla="*/ 31750 h 222"/>
              <a:gd name="T62" fmla="*/ 122238 w 526"/>
              <a:gd name="T63" fmla="*/ 50800 h 222"/>
              <a:gd name="T64" fmla="*/ 76200 w 526"/>
              <a:gd name="T65" fmla="*/ 74613 h 222"/>
              <a:gd name="T66" fmla="*/ 38100 w 526"/>
              <a:gd name="T67" fmla="*/ 101600 h 222"/>
              <a:gd name="T68" fmla="*/ 14288 w 526"/>
              <a:gd name="T69" fmla="*/ 130175 h 222"/>
              <a:gd name="T70" fmla="*/ 1588 w 526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586746" y="1533732"/>
            <a:ext cx="911225" cy="352425"/>
          </a:xfrm>
          <a:custGeom>
            <a:avLst/>
            <a:gdLst>
              <a:gd name="T0" fmla="*/ 1588 w 574"/>
              <a:gd name="T1" fmla="*/ 190500 h 222"/>
              <a:gd name="T2" fmla="*/ 14288 w 574"/>
              <a:gd name="T3" fmla="*/ 220663 h 222"/>
              <a:gd name="T4" fmla="*/ 42863 w 574"/>
              <a:gd name="T5" fmla="*/ 249238 h 222"/>
              <a:gd name="T6" fmla="*/ 82550 w 574"/>
              <a:gd name="T7" fmla="*/ 276225 h 222"/>
              <a:gd name="T8" fmla="*/ 133350 w 574"/>
              <a:gd name="T9" fmla="*/ 300038 h 222"/>
              <a:gd name="T10" fmla="*/ 193675 w 574"/>
              <a:gd name="T11" fmla="*/ 319088 h 222"/>
              <a:gd name="T12" fmla="*/ 260350 w 574"/>
              <a:gd name="T13" fmla="*/ 334963 h 222"/>
              <a:gd name="T14" fmla="*/ 336550 w 574"/>
              <a:gd name="T15" fmla="*/ 344488 h 222"/>
              <a:gd name="T16" fmla="*/ 414338 w 574"/>
              <a:gd name="T17" fmla="*/ 350838 h 222"/>
              <a:gd name="T18" fmla="*/ 493713 w 574"/>
              <a:gd name="T19" fmla="*/ 350838 h 222"/>
              <a:gd name="T20" fmla="*/ 573088 w 574"/>
              <a:gd name="T21" fmla="*/ 344488 h 222"/>
              <a:gd name="T22" fmla="*/ 647700 w 574"/>
              <a:gd name="T23" fmla="*/ 334963 h 222"/>
              <a:gd name="T24" fmla="*/ 714375 w 574"/>
              <a:gd name="T25" fmla="*/ 319088 h 222"/>
              <a:gd name="T26" fmla="*/ 774700 w 574"/>
              <a:gd name="T27" fmla="*/ 300038 h 222"/>
              <a:gd name="T28" fmla="*/ 825500 w 574"/>
              <a:gd name="T29" fmla="*/ 276225 h 222"/>
              <a:gd name="T30" fmla="*/ 865188 w 574"/>
              <a:gd name="T31" fmla="*/ 249238 h 222"/>
              <a:gd name="T32" fmla="*/ 893763 w 574"/>
              <a:gd name="T33" fmla="*/ 220663 h 222"/>
              <a:gd name="T34" fmla="*/ 906463 w 574"/>
              <a:gd name="T35" fmla="*/ 190500 h 222"/>
              <a:gd name="T36" fmla="*/ 906463 w 574"/>
              <a:gd name="T37" fmla="*/ 160338 h 222"/>
              <a:gd name="T38" fmla="*/ 893763 w 574"/>
              <a:gd name="T39" fmla="*/ 130175 h 222"/>
              <a:gd name="T40" fmla="*/ 865188 w 574"/>
              <a:gd name="T41" fmla="*/ 100013 h 222"/>
              <a:gd name="T42" fmla="*/ 825500 w 574"/>
              <a:gd name="T43" fmla="*/ 74613 h 222"/>
              <a:gd name="T44" fmla="*/ 774700 w 574"/>
              <a:gd name="T45" fmla="*/ 50800 h 222"/>
              <a:gd name="T46" fmla="*/ 714375 w 574"/>
              <a:gd name="T47" fmla="*/ 31750 h 222"/>
              <a:gd name="T48" fmla="*/ 647700 w 574"/>
              <a:gd name="T49" fmla="*/ 15875 h 222"/>
              <a:gd name="T50" fmla="*/ 571500 w 574"/>
              <a:gd name="T51" fmla="*/ 4763 h 222"/>
              <a:gd name="T52" fmla="*/ 493713 w 574"/>
              <a:gd name="T53" fmla="*/ 0 h 222"/>
              <a:gd name="T54" fmla="*/ 414338 w 574"/>
              <a:gd name="T55" fmla="*/ 0 h 222"/>
              <a:gd name="T56" fmla="*/ 334963 w 574"/>
              <a:gd name="T57" fmla="*/ 4763 h 222"/>
              <a:gd name="T58" fmla="*/ 260350 w 574"/>
              <a:gd name="T59" fmla="*/ 15875 h 222"/>
              <a:gd name="T60" fmla="*/ 193675 w 574"/>
              <a:gd name="T61" fmla="*/ 31750 h 222"/>
              <a:gd name="T62" fmla="*/ 133350 w 574"/>
              <a:gd name="T63" fmla="*/ 50800 h 222"/>
              <a:gd name="T64" fmla="*/ 82550 w 574"/>
              <a:gd name="T65" fmla="*/ 74613 h 222"/>
              <a:gd name="T66" fmla="*/ 42863 w 574"/>
              <a:gd name="T67" fmla="*/ 101600 h 222"/>
              <a:gd name="T68" fmla="*/ 14288 w 574"/>
              <a:gd name="T69" fmla="*/ 130175 h 222"/>
              <a:gd name="T70" fmla="*/ 1588 w 574"/>
              <a:gd name="T71" fmla="*/ 160338 h 2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931109" y="2411619"/>
            <a:ext cx="1409700" cy="581025"/>
          </a:xfrm>
          <a:custGeom>
            <a:avLst/>
            <a:gdLst>
              <a:gd name="T0" fmla="*/ 0 w 888"/>
              <a:gd name="T1" fmla="*/ 290513 h 366"/>
              <a:gd name="T2" fmla="*/ 695325 w 888"/>
              <a:gd name="T3" fmla="*/ 0 h 366"/>
              <a:gd name="T4" fmla="*/ 1408113 w 888"/>
              <a:gd name="T5" fmla="*/ 300038 h 366"/>
              <a:gd name="T6" fmla="*/ 695325 w 888"/>
              <a:gd name="T7" fmla="*/ 579438 h 366"/>
              <a:gd name="T8" fmla="*/ 0 w 888"/>
              <a:gd name="T9" fmla="*/ 290513 h 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9783721" y="2557669"/>
            <a:ext cx="1387475" cy="409575"/>
          </a:xfrm>
          <a:custGeom>
            <a:avLst/>
            <a:gdLst>
              <a:gd name="T0" fmla="*/ 1385888 w 874"/>
              <a:gd name="T1" fmla="*/ 407988 h 258"/>
              <a:gd name="T2" fmla="*/ 1385888 w 874"/>
              <a:gd name="T3" fmla="*/ 0 h 258"/>
              <a:gd name="T4" fmla="*/ 0 w 874"/>
              <a:gd name="T5" fmla="*/ 0 h 258"/>
              <a:gd name="T6" fmla="*/ 0 w 874"/>
              <a:gd name="T7" fmla="*/ 407988 h 258"/>
              <a:gd name="T8" fmla="*/ 1385888 w 874"/>
              <a:gd name="T9" fmla="*/ 407988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6308684" y="2546557"/>
            <a:ext cx="1143000" cy="358775"/>
          </a:xfrm>
          <a:custGeom>
            <a:avLst/>
            <a:gdLst>
              <a:gd name="T0" fmla="*/ 1141413 w 720"/>
              <a:gd name="T1" fmla="*/ 357188 h 226"/>
              <a:gd name="T2" fmla="*/ 1141413 w 720"/>
              <a:gd name="T3" fmla="*/ 0 h 226"/>
              <a:gd name="T4" fmla="*/ 0 w 720"/>
              <a:gd name="T5" fmla="*/ 0 h 226"/>
              <a:gd name="T6" fmla="*/ 0 w 720"/>
              <a:gd name="T7" fmla="*/ 357188 h 226"/>
              <a:gd name="T8" fmla="*/ 1141413 w 720"/>
              <a:gd name="T9" fmla="*/ 357188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9783721" y="1728994"/>
            <a:ext cx="835025" cy="354013"/>
          </a:xfrm>
          <a:custGeom>
            <a:avLst/>
            <a:gdLst>
              <a:gd name="T0" fmla="*/ 833438 w 526"/>
              <a:gd name="T1" fmla="*/ 160338 h 223"/>
              <a:gd name="T2" fmla="*/ 819150 w 526"/>
              <a:gd name="T3" fmla="*/ 130175 h 223"/>
              <a:gd name="T4" fmla="*/ 795338 w 526"/>
              <a:gd name="T5" fmla="*/ 101600 h 223"/>
              <a:gd name="T6" fmla="*/ 758825 w 526"/>
              <a:gd name="T7" fmla="*/ 76200 h 223"/>
              <a:gd name="T8" fmla="*/ 712788 w 526"/>
              <a:gd name="T9" fmla="*/ 52388 h 223"/>
              <a:gd name="T10" fmla="*/ 657225 w 526"/>
              <a:gd name="T11" fmla="*/ 31750 h 223"/>
              <a:gd name="T12" fmla="*/ 593725 w 526"/>
              <a:gd name="T13" fmla="*/ 17463 h 223"/>
              <a:gd name="T14" fmla="*/ 525463 w 526"/>
              <a:gd name="T15" fmla="*/ 6350 h 223"/>
              <a:gd name="T16" fmla="*/ 454025 w 526"/>
              <a:gd name="T17" fmla="*/ 1588 h 223"/>
              <a:gd name="T18" fmla="*/ 381000 w 526"/>
              <a:gd name="T19" fmla="*/ 1588 h 223"/>
              <a:gd name="T20" fmla="*/ 309563 w 526"/>
              <a:gd name="T21" fmla="*/ 6350 h 223"/>
              <a:gd name="T22" fmla="*/ 241300 w 526"/>
              <a:gd name="T23" fmla="*/ 17463 h 223"/>
              <a:gd name="T24" fmla="*/ 177800 w 526"/>
              <a:gd name="T25" fmla="*/ 31750 h 223"/>
              <a:gd name="T26" fmla="*/ 122238 w 526"/>
              <a:gd name="T27" fmla="*/ 52388 h 223"/>
              <a:gd name="T28" fmla="*/ 76200 w 526"/>
              <a:gd name="T29" fmla="*/ 76200 h 223"/>
              <a:gd name="T30" fmla="*/ 39688 w 526"/>
              <a:gd name="T31" fmla="*/ 101600 h 223"/>
              <a:gd name="T32" fmla="*/ 15875 w 526"/>
              <a:gd name="T33" fmla="*/ 130175 h 223"/>
              <a:gd name="T34" fmla="*/ 1588 w 526"/>
              <a:gd name="T35" fmla="*/ 160338 h 223"/>
              <a:gd name="T36" fmla="*/ 1588 w 526"/>
              <a:gd name="T37" fmla="*/ 192088 h 223"/>
              <a:gd name="T38" fmla="*/ 15875 w 526"/>
              <a:gd name="T39" fmla="*/ 222250 h 223"/>
              <a:gd name="T40" fmla="*/ 39688 w 526"/>
              <a:gd name="T41" fmla="*/ 250825 h 223"/>
              <a:gd name="T42" fmla="*/ 76200 w 526"/>
              <a:gd name="T43" fmla="*/ 277813 h 223"/>
              <a:gd name="T44" fmla="*/ 122238 w 526"/>
              <a:gd name="T45" fmla="*/ 301625 h 223"/>
              <a:gd name="T46" fmla="*/ 177800 w 526"/>
              <a:gd name="T47" fmla="*/ 320675 h 223"/>
              <a:gd name="T48" fmla="*/ 241300 w 526"/>
              <a:gd name="T49" fmla="*/ 336550 h 223"/>
              <a:gd name="T50" fmla="*/ 309563 w 526"/>
              <a:gd name="T51" fmla="*/ 346075 h 223"/>
              <a:gd name="T52" fmla="*/ 381000 w 526"/>
              <a:gd name="T53" fmla="*/ 350838 h 223"/>
              <a:gd name="T54" fmla="*/ 454025 w 526"/>
              <a:gd name="T55" fmla="*/ 350838 h 223"/>
              <a:gd name="T56" fmla="*/ 525463 w 526"/>
              <a:gd name="T57" fmla="*/ 346075 h 223"/>
              <a:gd name="T58" fmla="*/ 593725 w 526"/>
              <a:gd name="T59" fmla="*/ 336550 h 223"/>
              <a:gd name="T60" fmla="*/ 657225 w 526"/>
              <a:gd name="T61" fmla="*/ 320675 h 223"/>
              <a:gd name="T62" fmla="*/ 712788 w 526"/>
              <a:gd name="T63" fmla="*/ 301625 h 223"/>
              <a:gd name="T64" fmla="*/ 758825 w 526"/>
              <a:gd name="T65" fmla="*/ 277813 h 223"/>
              <a:gd name="T66" fmla="*/ 795338 w 526"/>
              <a:gd name="T67" fmla="*/ 250825 h 223"/>
              <a:gd name="T68" fmla="*/ 819150 w 526"/>
              <a:gd name="T69" fmla="*/ 222250 h 223"/>
              <a:gd name="T70" fmla="*/ 833438 w 526"/>
              <a:gd name="T71" fmla="*/ 192088 h 22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8056521" y="2549732"/>
            <a:ext cx="1163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465846" y="1713119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767846" y="1738519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0552071" y="1990932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9256671" y="1959182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265821" y="2524332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9788484" y="2517982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731387" y="1961507"/>
            <a:ext cx="78707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6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367898" y="1948631"/>
            <a:ext cx="4680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8523246" y="1555957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7729496" y="1522619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107071" y="2354469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37321" y="2095707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7221496" y="2370344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072396" y="1913144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8837571" y="1913144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9443996" y="2354469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10177421" y="2095707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10604459" y="2354469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7465971" y="2698957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9370971" y="2698957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0" name="Group 79"/>
          <p:cNvGrpSpPr/>
          <p:nvPr/>
        </p:nvGrpSpPr>
        <p:grpSpPr>
          <a:xfrm>
            <a:off x="5923967" y="3344863"/>
            <a:ext cx="5795962" cy="2733675"/>
            <a:chOff x="5923967" y="3344863"/>
            <a:chExt cx="5795962" cy="2733675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0060992" y="3927475"/>
              <a:ext cx="857250" cy="363538"/>
            </a:xfrm>
            <a:custGeom>
              <a:avLst/>
              <a:gdLst>
                <a:gd name="T0" fmla="*/ 854075 w 540"/>
                <a:gd name="T1" fmla="*/ 165100 h 229"/>
                <a:gd name="T2" fmla="*/ 839788 w 540"/>
                <a:gd name="T3" fmla="*/ 133350 h 229"/>
                <a:gd name="T4" fmla="*/ 814388 w 540"/>
                <a:gd name="T5" fmla="*/ 104775 h 229"/>
                <a:gd name="T6" fmla="*/ 777875 w 540"/>
                <a:gd name="T7" fmla="*/ 76200 h 229"/>
                <a:gd name="T8" fmla="*/ 730250 w 540"/>
                <a:gd name="T9" fmla="*/ 52388 h 229"/>
                <a:gd name="T10" fmla="*/ 673100 w 540"/>
                <a:gd name="T11" fmla="*/ 31750 h 229"/>
                <a:gd name="T12" fmla="*/ 608013 w 540"/>
                <a:gd name="T13" fmla="*/ 15875 h 229"/>
                <a:gd name="T14" fmla="*/ 538163 w 540"/>
                <a:gd name="T15" fmla="*/ 4763 h 229"/>
                <a:gd name="T16" fmla="*/ 465138 w 540"/>
                <a:gd name="T17" fmla="*/ 0 h 229"/>
                <a:gd name="T18" fmla="*/ 390525 w 540"/>
                <a:gd name="T19" fmla="*/ 0 h 229"/>
                <a:gd name="T20" fmla="*/ 317500 w 540"/>
                <a:gd name="T21" fmla="*/ 4763 h 229"/>
                <a:gd name="T22" fmla="*/ 247650 w 540"/>
                <a:gd name="T23" fmla="*/ 15875 h 229"/>
                <a:gd name="T24" fmla="*/ 182563 w 540"/>
                <a:gd name="T25" fmla="*/ 31750 h 229"/>
                <a:gd name="T26" fmla="*/ 125413 w 540"/>
                <a:gd name="T27" fmla="*/ 52388 h 229"/>
                <a:gd name="T28" fmla="*/ 76200 w 540"/>
                <a:gd name="T29" fmla="*/ 76200 h 229"/>
                <a:gd name="T30" fmla="*/ 39688 w 540"/>
                <a:gd name="T31" fmla="*/ 104775 h 229"/>
                <a:gd name="T32" fmla="*/ 14288 w 540"/>
                <a:gd name="T33" fmla="*/ 133350 h 229"/>
                <a:gd name="T34" fmla="*/ 1588 w 540"/>
                <a:gd name="T35" fmla="*/ 165100 h 229"/>
                <a:gd name="T36" fmla="*/ 1588 w 540"/>
                <a:gd name="T37" fmla="*/ 196850 h 229"/>
                <a:gd name="T38" fmla="*/ 14288 w 540"/>
                <a:gd name="T39" fmla="*/ 227013 h 229"/>
                <a:gd name="T40" fmla="*/ 39688 w 540"/>
                <a:gd name="T41" fmla="*/ 257175 h 229"/>
                <a:gd name="T42" fmla="*/ 76200 w 540"/>
                <a:gd name="T43" fmla="*/ 284163 h 229"/>
                <a:gd name="T44" fmla="*/ 125413 w 540"/>
                <a:gd name="T45" fmla="*/ 307975 h 229"/>
                <a:gd name="T46" fmla="*/ 182563 w 540"/>
                <a:gd name="T47" fmla="*/ 328613 h 229"/>
                <a:gd name="T48" fmla="*/ 247650 w 540"/>
                <a:gd name="T49" fmla="*/ 344488 h 229"/>
                <a:gd name="T50" fmla="*/ 317500 w 540"/>
                <a:gd name="T51" fmla="*/ 354013 h 229"/>
                <a:gd name="T52" fmla="*/ 390525 w 540"/>
                <a:gd name="T53" fmla="*/ 360363 h 229"/>
                <a:gd name="T54" fmla="*/ 465138 w 540"/>
                <a:gd name="T55" fmla="*/ 360363 h 229"/>
                <a:gd name="T56" fmla="*/ 538163 w 540"/>
                <a:gd name="T57" fmla="*/ 354013 h 229"/>
                <a:gd name="T58" fmla="*/ 608013 w 540"/>
                <a:gd name="T59" fmla="*/ 344488 h 229"/>
                <a:gd name="T60" fmla="*/ 673100 w 540"/>
                <a:gd name="T61" fmla="*/ 328613 h 229"/>
                <a:gd name="T62" fmla="*/ 730250 w 540"/>
                <a:gd name="T63" fmla="*/ 307975 h 229"/>
                <a:gd name="T64" fmla="*/ 777875 w 540"/>
                <a:gd name="T65" fmla="*/ 284163 h 229"/>
                <a:gd name="T66" fmla="*/ 814388 w 540"/>
                <a:gd name="T67" fmla="*/ 257175 h 229"/>
                <a:gd name="T68" fmla="*/ 839788 w 540"/>
                <a:gd name="T69" fmla="*/ 227013 h 229"/>
                <a:gd name="T70" fmla="*/ 854075 w 540"/>
                <a:gd name="T71" fmla="*/ 19685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29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2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1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2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8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8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2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3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2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2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29" y="143"/>
                  </a:lnTo>
                  <a:lnTo>
                    <a:pt x="535" y="133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291054" y="4192588"/>
              <a:ext cx="857250" cy="363537"/>
            </a:xfrm>
            <a:custGeom>
              <a:avLst/>
              <a:gdLst>
                <a:gd name="T0" fmla="*/ 854075 w 540"/>
                <a:gd name="T1" fmla="*/ 165100 h 229"/>
                <a:gd name="T2" fmla="*/ 841375 w 540"/>
                <a:gd name="T3" fmla="*/ 134937 h 229"/>
                <a:gd name="T4" fmla="*/ 815975 w 540"/>
                <a:gd name="T5" fmla="*/ 104775 h 229"/>
                <a:gd name="T6" fmla="*/ 777875 w 540"/>
                <a:gd name="T7" fmla="*/ 77787 h 229"/>
                <a:gd name="T8" fmla="*/ 730250 w 540"/>
                <a:gd name="T9" fmla="*/ 53975 h 229"/>
                <a:gd name="T10" fmla="*/ 673100 w 540"/>
                <a:gd name="T11" fmla="*/ 33337 h 229"/>
                <a:gd name="T12" fmla="*/ 608013 w 540"/>
                <a:gd name="T13" fmla="*/ 17462 h 229"/>
                <a:gd name="T14" fmla="*/ 538163 w 540"/>
                <a:gd name="T15" fmla="*/ 6350 h 229"/>
                <a:gd name="T16" fmla="*/ 465138 w 540"/>
                <a:gd name="T17" fmla="*/ 0 h 229"/>
                <a:gd name="T18" fmla="*/ 390525 w 540"/>
                <a:gd name="T19" fmla="*/ 0 h 229"/>
                <a:gd name="T20" fmla="*/ 317500 w 540"/>
                <a:gd name="T21" fmla="*/ 6350 h 229"/>
                <a:gd name="T22" fmla="*/ 246063 w 540"/>
                <a:gd name="T23" fmla="*/ 17462 h 229"/>
                <a:gd name="T24" fmla="*/ 182563 w 540"/>
                <a:gd name="T25" fmla="*/ 33337 h 229"/>
                <a:gd name="T26" fmla="*/ 125413 w 540"/>
                <a:gd name="T27" fmla="*/ 53975 h 229"/>
                <a:gd name="T28" fmla="*/ 77788 w 540"/>
                <a:gd name="T29" fmla="*/ 77787 h 229"/>
                <a:gd name="T30" fmla="*/ 41275 w 540"/>
                <a:gd name="T31" fmla="*/ 104775 h 229"/>
                <a:gd name="T32" fmla="*/ 14288 w 540"/>
                <a:gd name="T33" fmla="*/ 134937 h 229"/>
                <a:gd name="T34" fmla="*/ 1588 w 540"/>
                <a:gd name="T35" fmla="*/ 165100 h 229"/>
                <a:gd name="T36" fmla="*/ 1588 w 540"/>
                <a:gd name="T37" fmla="*/ 196850 h 229"/>
                <a:gd name="T38" fmla="*/ 14288 w 540"/>
                <a:gd name="T39" fmla="*/ 227012 h 229"/>
                <a:gd name="T40" fmla="*/ 41275 w 540"/>
                <a:gd name="T41" fmla="*/ 257175 h 229"/>
                <a:gd name="T42" fmla="*/ 77788 w 540"/>
                <a:gd name="T43" fmla="*/ 284162 h 229"/>
                <a:gd name="T44" fmla="*/ 125413 w 540"/>
                <a:gd name="T45" fmla="*/ 309562 h 229"/>
                <a:gd name="T46" fmla="*/ 182563 w 540"/>
                <a:gd name="T47" fmla="*/ 328612 h 229"/>
                <a:gd name="T48" fmla="*/ 246063 w 540"/>
                <a:gd name="T49" fmla="*/ 344487 h 229"/>
                <a:gd name="T50" fmla="*/ 317500 w 540"/>
                <a:gd name="T51" fmla="*/ 355600 h 229"/>
                <a:gd name="T52" fmla="*/ 390525 w 540"/>
                <a:gd name="T53" fmla="*/ 360362 h 229"/>
                <a:gd name="T54" fmla="*/ 465138 w 540"/>
                <a:gd name="T55" fmla="*/ 360362 h 229"/>
                <a:gd name="T56" fmla="*/ 538163 w 540"/>
                <a:gd name="T57" fmla="*/ 355600 h 229"/>
                <a:gd name="T58" fmla="*/ 608013 w 540"/>
                <a:gd name="T59" fmla="*/ 344487 h 229"/>
                <a:gd name="T60" fmla="*/ 673100 w 540"/>
                <a:gd name="T61" fmla="*/ 328612 h 229"/>
                <a:gd name="T62" fmla="*/ 730250 w 540"/>
                <a:gd name="T63" fmla="*/ 309562 h 229"/>
                <a:gd name="T64" fmla="*/ 777875 w 540"/>
                <a:gd name="T65" fmla="*/ 284162 h 229"/>
                <a:gd name="T66" fmla="*/ 815975 w 540"/>
                <a:gd name="T67" fmla="*/ 257175 h 229"/>
                <a:gd name="T68" fmla="*/ 841375 w 540"/>
                <a:gd name="T69" fmla="*/ 227012 h 229"/>
                <a:gd name="T70" fmla="*/ 854075 w 540"/>
                <a:gd name="T71" fmla="*/ 19685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5"/>
                  </a:lnTo>
                  <a:lnTo>
                    <a:pt x="522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9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3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5"/>
                  </a:lnTo>
                  <a:lnTo>
                    <a:pt x="115" y="21"/>
                  </a:lnTo>
                  <a:lnTo>
                    <a:pt x="97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0862679" y="4192588"/>
              <a:ext cx="857250" cy="363537"/>
            </a:xfrm>
            <a:custGeom>
              <a:avLst/>
              <a:gdLst>
                <a:gd name="T0" fmla="*/ 1588 w 540"/>
                <a:gd name="T1" fmla="*/ 196850 h 229"/>
                <a:gd name="T2" fmla="*/ 14288 w 540"/>
                <a:gd name="T3" fmla="*/ 227012 h 229"/>
                <a:gd name="T4" fmla="*/ 39688 w 540"/>
                <a:gd name="T5" fmla="*/ 257175 h 229"/>
                <a:gd name="T6" fmla="*/ 77788 w 540"/>
                <a:gd name="T7" fmla="*/ 284162 h 229"/>
                <a:gd name="T8" fmla="*/ 125413 w 540"/>
                <a:gd name="T9" fmla="*/ 309562 h 229"/>
                <a:gd name="T10" fmla="*/ 182563 w 540"/>
                <a:gd name="T11" fmla="*/ 328612 h 229"/>
                <a:gd name="T12" fmla="*/ 246063 w 540"/>
                <a:gd name="T13" fmla="*/ 344487 h 229"/>
                <a:gd name="T14" fmla="*/ 317500 w 540"/>
                <a:gd name="T15" fmla="*/ 355600 h 229"/>
                <a:gd name="T16" fmla="*/ 390525 w 540"/>
                <a:gd name="T17" fmla="*/ 360362 h 229"/>
                <a:gd name="T18" fmla="*/ 465138 w 540"/>
                <a:gd name="T19" fmla="*/ 360362 h 229"/>
                <a:gd name="T20" fmla="*/ 538163 w 540"/>
                <a:gd name="T21" fmla="*/ 355600 h 229"/>
                <a:gd name="T22" fmla="*/ 608013 w 540"/>
                <a:gd name="T23" fmla="*/ 344487 h 229"/>
                <a:gd name="T24" fmla="*/ 673100 w 540"/>
                <a:gd name="T25" fmla="*/ 328612 h 229"/>
                <a:gd name="T26" fmla="*/ 730250 w 540"/>
                <a:gd name="T27" fmla="*/ 309562 h 229"/>
                <a:gd name="T28" fmla="*/ 777875 w 540"/>
                <a:gd name="T29" fmla="*/ 284162 h 229"/>
                <a:gd name="T30" fmla="*/ 814388 w 540"/>
                <a:gd name="T31" fmla="*/ 257175 h 229"/>
                <a:gd name="T32" fmla="*/ 841375 w 540"/>
                <a:gd name="T33" fmla="*/ 227012 h 229"/>
                <a:gd name="T34" fmla="*/ 854075 w 540"/>
                <a:gd name="T35" fmla="*/ 196850 h 229"/>
                <a:gd name="T36" fmla="*/ 854075 w 540"/>
                <a:gd name="T37" fmla="*/ 165100 h 229"/>
                <a:gd name="T38" fmla="*/ 841375 w 540"/>
                <a:gd name="T39" fmla="*/ 133350 h 229"/>
                <a:gd name="T40" fmla="*/ 814388 w 540"/>
                <a:gd name="T41" fmla="*/ 104775 h 229"/>
                <a:gd name="T42" fmla="*/ 777875 w 540"/>
                <a:gd name="T43" fmla="*/ 76200 h 229"/>
                <a:gd name="T44" fmla="*/ 730250 w 540"/>
                <a:gd name="T45" fmla="*/ 53975 h 229"/>
                <a:gd name="T46" fmla="*/ 673100 w 540"/>
                <a:gd name="T47" fmla="*/ 33337 h 229"/>
                <a:gd name="T48" fmla="*/ 608013 w 540"/>
                <a:gd name="T49" fmla="*/ 17462 h 229"/>
                <a:gd name="T50" fmla="*/ 538163 w 540"/>
                <a:gd name="T51" fmla="*/ 6350 h 229"/>
                <a:gd name="T52" fmla="*/ 465138 w 540"/>
                <a:gd name="T53" fmla="*/ 0 h 229"/>
                <a:gd name="T54" fmla="*/ 390525 w 540"/>
                <a:gd name="T55" fmla="*/ 0 h 229"/>
                <a:gd name="T56" fmla="*/ 315913 w 540"/>
                <a:gd name="T57" fmla="*/ 6350 h 229"/>
                <a:gd name="T58" fmla="*/ 246063 w 540"/>
                <a:gd name="T59" fmla="*/ 17462 h 229"/>
                <a:gd name="T60" fmla="*/ 182563 w 540"/>
                <a:gd name="T61" fmla="*/ 33337 h 229"/>
                <a:gd name="T62" fmla="*/ 125413 w 540"/>
                <a:gd name="T63" fmla="*/ 53975 h 229"/>
                <a:gd name="T64" fmla="*/ 77788 w 540"/>
                <a:gd name="T65" fmla="*/ 77787 h 229"/>
                <a:gd name="T66" fmla="*/ 39688 w 540"/>
                <a:gd name="T67" fmla="*/ 104775 h 229"/>
                <a:gd name="T68" fmla="*/ 14288 w 540"/>
                <a:gd name="T69" fmla="*/ 134937 h 229"/>
                <a:gd name="T70" fmla="*/ 1588 w 540"/>
                <a:gd name="T71" fmla="*/ 16510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4" y="134"/>
                  </a:lnTo>
                  <a:lnTo>
                    <a:pt x="538" y="124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4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2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199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6"/>
                  </a:lnTo>
                  <a:lnTo>
                    <a:pt x="115" y="21"/>
                  </a:lnTo>
                  <a:lnTo>
                    <a:pt x="96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062329" y="4648200"/>
              <a:ext cx="1611313" cy="609600"/>
            </a:xfrm>
            <a:custGeom>
              <a:avLst/>
              <a:gdLst>
                <a:gd name="T0" fmla="*/ 0 w 1015"/>
                <a:gd name="T1" fmla="*/ 304800 h 384"/>
                <a:gd name="T2" fmla="*/ 795338 w 1015"/>
                <a:gd name="T3" fmla="*/ 0 h 384"/>
                <a:gd name="T4" fmla="*/ 1609725 w 1015"/>
                <a:gd name="T5" fmla="*/ 314325 h 384"/>
                <a:gd name="T6" fmla="*/ 795338 w 1015"/>
                <a:gd name="T7" fmla="*/ 608013 h 384"/>
                <a:gd name="T8" fmla="*/ 0 w 1015"/>
                <a:gd name="T9" fmla="*/ 30480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5" h="384">
                  <a:moveTo>
                    <a:pt x="0" y="192"/>
                  </a:moveTo>
                  <a:lnTo>
                    <a:pt x="501" y="0"/>
                  </a:lnTo>
                  <a:lnTo>
                    <a:pt x="1014" y="198"/>
                  </a:lnTo>
                  <a:lnTo>
                    <a:pt x="501" y="383"/>
                  </a:lnTo>
                  <a:lnTo>
                    <a:pt x="0" y="1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0060992" y="4778375"/>
              <a:ext cx="1385887" cy="420688"/>
            </a:xfrm>
            <a:custGeom>
              <a:avLst/>
              <a:gdLst>
                <a:gd name="T0" fmla="*/ 1384300 w 873"/>
                <a:gd name="T1" fmla="*/ 419100 h 265"/>
                <a:gd name="T2" fmla="*/ 1384300 w 873"/>
                <a:gd name="T3" fmla="*/ 0 h 265"/>
                <a:gd name="T4" fmla="*/ 0 w 873"/>
                <a:gd name="T5" fmla="*/ 0 h 265"/>
                <a:gd name="T6" fmla="*/ 0 w 873"/>
                <a:gd name="T7" fmla="*/ 419100 h 265"/>
                <a:gd name="T8" fmla="*/ 1384300 w 873"/>
                <a:gd name="T9" fmla="*/ 419100 h 2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3" h="265">
                  <a:moveTo>
                    <a:pt x="872" y="264"/>
                  </a:moveTo>
                  <a:lnTo>
                    <a:pt x="87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872" y="2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0076867" y="3941763"/>
              <a:ext cx="83661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0824579" y="4202113"/>
              <a:ext cx="85883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9524417" y="4170363"/>
              <a:ext cx="4857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0068929" y="4745038"/>
              <a:ext cx="14224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8278229" y="4752975"/>
              <a:ext cx="116205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Manages2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473242" y="4195763"/>
              <a:ext cx="12541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693904" y="3344863"/>
              <a:ext cx="857250" cy="363537"/>
            </a:xfrm>
            <a:custGeom>
              <a:avLst/>
              <a:gdLst>
                <a:gd name="T0" fmla="*/ 854075 w 540"/>
                <a:gd name="T1" fmla="*/ 165100 h 229"/>
                <a:gd name="T2" fmla="*/ 841375 w 540"/>
                <a:gd name="T3" fmla="*/ 133350 h 229"/>
                <a:gd name="T4" fmla="*/ 815975 w 540"/>
                <a:gd name="T5" fmla="*/ 104775 h 229"/>
                <a:gd name="T6" fmla="*/ 777875 w 540"/>
                <a:gd name="T7" fmla="*/ 76200 h 229"/>
                <a:gd name="T8" fmla="*/ 730250 w 540"/>
                <a:gd name="T9" fmla="*/ 52387 h 229"/>
                <a:gd name="T10" fmla="*/ 673100 w 540"/>
                <a:gd name="T11" fmla="*/ 31750 h 229"/>
                <a:gd name="T12" fmla="*/ 608013 w 540"/>
                <a:gd name="T13" fmla="*/ 17462 h 229"/>
                <a:gd name="T14" fmla="*/ 538163 w 540"/>
                <a:gd name="T15" fmla="*/ 6350 h 229"/>
                <a:gd name="T16" fmla="*/ 465138 w 540"/>
                <a:gd name="T17" fmla="*/ 0 h 229"/>
                <a:gd name="T18" fmla="*/ 390525 w 540"/>
                <a:gd name="T19" fmla="*/ 0 h 229"/>
                <a:gd name="T20" fmla="*/ 317500 w 540"/>
                <a:gd name="T21" fmla="*/ 6350 h 229"/>
                <a:gd name="T22" fmla="*/ 247650 w 540"/>
                <a:gd name="T23" fmla="*/ 17462 h 229"/>
                <a:gd name="T24" fmla="*/ 182563 w 540"/>
                <a:gd name="T25" fmla="*/ 31750 h 229"/>
                <a:gd name="T26" fmla="*/ 125413 w 540"/>
                <a:gd name="T27" fmla="*/ 52387 h 229"/>
                <a:gd name="T28" fmla="*/ 77788 w 540"/>
                <a:gd name="T29" fmla="*/ 76200 h 229"/>
                <a:gd name="T30" fmla="*/ 39688 w 540"/>
                <a:gd name="T31" fmla="*/ 104775 h 229"/>
                <a:gd name="T32" fmla="*/ 14288 w 540"/>
                <a:gd name="T33" fmla="*/ 133350 h 229"/>
                <a:gd name="T34" fmla="*/ 1588 w 540"/>
                <a:gd name="T35" fmla="*/ 165100 h 229"/>
                <a:gd name="T36" fmla="*/ 1588 w 540"/>
                <a:gd name="T37" fmla="*/ 196850 h 229"/>
                <a:gd name="T38" fmla="*/ 14288 w 540"/>
                <a:gd name="T39" fmla="*/ 227012 h 229"/>
                <a:gd name="T40" fmla="*/ 39688 w 540"/>
                <a:gd name="T41" fmla="*/ 257175 h 229"/>
                <a:gd name="T42" fmla="*/ 77788 w 540"/>
                <a:gd name="T43" fmla="*/ 284162 h 229"/>
                <a:gd name="T44" fmla="*/ 125413 w 540"/>
                <a:gd name="T45" fmla="*/ 309562 h 229"/>
                <a:gd name="T46" fmla="*/ 182563 w 540"/>
                <a:gd name="T47" fmla="*/ 328612 h 229"/>
                <a:gd name="T48" fmla="*/ 247650 w 540"/>
                <a:gd name="T49" fmla="*/ 344487 h 229"/>
                <a:gd name="T50" fmla="*/ 317500 w 540"/>
                <a:gd name="T51" fmla="*/ 355600 h 229"/>
                <a:gd name="T52" fmla="*/ 390525 w 540"/>
                <a:gd name="T53" fmla="*/ 360362 h 229"/>
                <a:gd name="T54" fmla="*/ 465138 w 540"/>
                <a:gd name="T55" fmla="*/ 360362 h 229"/>
                <a:gd name="T56" fmla="*/ 538163 w 540"/>
                <a:gd name="T57" fmla="*/ 355600 h 229"/>
                <a:gd name="T58" fmla="*/ 608013 w 540"/>
                <a:gd name="T59" fmla="*/ 344487 h 229"/>
                <a:gd name="T60" fmla="*/ 673100 w 540"/>
                <a:gd name="T61" fmla="*/ 328612 h 229"/>
                <a:gd name="T62" fmla="*/ 730250 w 540"/>
                <a:gd name="T63" fmla="*/ 309562 h 229"/>
                <a:gd name="T64" fmla="*/ 777875 w 540"/>
                <a:gd name="T65" fmla="*/ 284162 h 229"/>
                <a:gd name="T66" fmla="*/ 815975 w 540"/>
                <a:gd name="T67" fmla="*/ 257175 h 229"/>
                <a:gd name="T68" fmla="*/ 841375 w 540"/>
                <a:gd name="T69" fmla="*/ 227012 h 229"/>
                <a:gd name="T70" fmla="*/ 854075 w 540"/>
                <a:gd name="T71" fmla="*/ 19685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3"/>
                  </a:lnTo>
                  <a:lnTo>
                    <a:pt x="443" y="27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1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8" y="7"/>
                  </a:lnTo>
                  <a:lnTo>
                    <a:pt x="156" y="11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7"/>
                  </a:lnTo>
                  <a:lnTo>
                    <a:pt x="79" y="33"/>
                  </a:lnTo>
                  <a:lnTo>
                    <a:pt x="63" y="41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5923967" y="3611563"/>
              <a:ext cx="857250" cy="363537"/>
            </a:xfrm>
            <a:custGeom>
              <a:avLst/>
              <a:gdLst>
                <a:gd name="T0" fmla="*/ 854075 w 540"/>
                <a:gd name="T1" fmla="*/ 165100 h 229"/>
                <a:gd name="T2" fmla="*/ 841375 w 540"/>
                <a:gd name="T3" fmla="*/ 133350 h 229"/>
                <a:gd name="T4" fmla="*/ 815975 w 540"/>
                <a:gd name="T5" fmla="*/ 103187 h 229"/>
                <a:gd name="T6" fmla="*/ 777875 w 540"/>
                <a:gd name="T7" fmla="*/ 76200 h 229"/>
                <a:gd name="T8" fmla="*/ 730250 w 540"/>
                <a:gd name="T9" fmla="*/ 52387 h 229"/>
                <a:gd name="T10" fmla="*/ 673100 w 540"/>
                <a:gd name="T11" fmla="*/ 31750 h 229"/>
                <a:gd name="T12" fmla="*/ 609600 w 540"/>
                <a:gd name="T13" fmla="*/ 15875 h 229"/>
                <a:gd name="T14" fmla="*/ 539750 w 540"/>
                <a:gd name="T15" fmla="*/ 4762 h 229"/>
                <a:gd name="T16" fmla="*/ 465138 w 540"/>
                <a:gd name="T17" fmla="*/ 0 h 229"/>
                <a:gd name="T18" fmla="*/ 390525 w 540"/>
                <a:gd name="T19" fmla="*/ 0 h 229"/>
                <a:gd name="T20" fmla="*/ 317500 w 540"/>
                <a:gd name="T21" fmla="*/ 4762 h 229"/>
                <a:gd name="T22" fmla="*/ 247650 w 540"/>
                <a:gd name="T23" fmla="*/ 15875 h 229"/>
                <a:gd name="T24" fmla="*/ 182563 w 540"/>
                <a:gd name="T25" fmla="*/ 31750 h 229"/>
                <a:gd name="T26" fmla="*/ 125413 w 540"/>
                <a:gd name="T27" fmla="*/ 52387 h 229"/>
                <a:gd name="T28" fmla="*/ 77788 w 540"/>
                <a:gd name="T29" fmla="*/ 76200 h 229"/>
                <a:gd name="T30" fmla="*/ 41275 w 540"/>
                <a:gd name="T31" fmla="*/ 103187 h 229"/>
                <a:gd name="T32" fmla="*/ 14288 w 540"/>
                <a:gd name="T33" fmla="*/ 133350 h 229"/>
                <a:gd name="T34" fmla="*/ 1588 w 540"/>
                <a:gd name="T35" fmla="*/ 165100 h 229"/>
                <a:gd name="T36" fmla="*/ 1588 w 540"/>
                <a:gd name="T37" fmla="*/ 195262 h 229"/>
                <a:gd name="T38" fmla="*/ 14288 w 540"/>
                <a:gd name="T39" fmla="*/ 227012 h 229"/>
                <a:gd name="T40" fmla="*/ 41275 w 540"/>
                <a:gd name="T41" fmla="*/ 257175 h 229"/>
                <a:gd name="T42" fmla="*/ 77788 w 540"/>
                <a:gd name="T43" fmla="*/ 284162 h 229"/>
                <a:gd name="T44" fmla="*/ 125413 w 540"/>
                <a:gd name="T45" fmla="*/ 307975 h 229"/>
                <a:gd name="T46" fmla="*/ 182563 w 540"/>
                <a:gd name="T47" fmla="*/ 328612 h 229"/>
                <a:gd name="T48" fmla="*/ 247650 w 540"/>
                <a:gd name="T49" fmla="*/ 342900 h 229"/>
                <a:gd name="T50" fmla="*/ 317500 w 540"/>
                <a:gd name="T51" fmla="*/ 354012 h 229"/>
                <a:gd name="T52" fmla="*/ 390525 w 540"/>
                <a:gd name="T53" fmla="*/ 360362 h 229"/>
                <a:gd name="T54" fmla="*/ 465138 w 540"/>
                <a:gd name="T55" fmla="*/ 360362 h 229"/>
                <a:gd name="T56" fmla="*/ 539750 w 540"/>
                <a:gd name="T57" fmla="*/ 354012 h 229"/>
                <a:gd name="T58" fmla="*/ 609600 w 540"/>
                <a:gd name="T59" fmla="*/ 342900 h 229"/>
                <a:gd name="T60" fmla="*/ 673100 w 540"/>
                <a:gd name="T61" fmla="*/ 328612 h 229"/>
                <a:gd name="T62" fmla="*/ 730250 w 540"/>
                <a:gd name="T63" fmla="*/ 307975 h 229"/>
                <a:gd name="T64" fmla="*/ 777875 w 540"/>
                <a:gd name="T65" fmla="*/ 284162 h 229"/>
                <a:gd name="T66" fmla="*/ 815975 w 540"/>
                <a:gd name="T67" fmla="*/ 257175 h 229"/>
                <a:gd name="T68" fmla="*/ 841375 w 540"/>
                <a:gd name="T69" fmla="*/ 227012 h 229"/>
                <a:gd name="T70" fmla="*/ 854075 w 540"/>
                <a:gd name="T71" fmla="*/ 195262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40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5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5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5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6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1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495592" y="3611563"/>
              <a:ext cx="857250" cy="363537"/>
            </a:xfrm>
            <a:custGeom>
              <a:avLst/>
              <a:gdLst>
                <a:gd name="T0" fmla="*/ 1588 w 540"/>
                <a:gd name="T1" fmla="*/ 196850 h 229"/>
                <a:gd name="T2" fmla="*/ 14288 w 540"/>
                <a:gd name="T3" fmla="*/ 227012 h 229"/>
                <a:gd name="T4" fmla="*/ 41275 w 540"/>
                <a:gd name="T5" fmla="*/ 257175 h 229"/>
                <a:gd name="T6" fmla="*/ 77788 w 540"/>
                <a:gd name="T7" fmla="*/ 284162 h 229"/>
                <a:gd name="T8" fmla="*/ 125413 w 540"/>
                <a:gd name="T9" fmla="*/ 307975 h 229"/>
                <a:gd name="T10" fmla="*/ 182563 w 540"/>
                <a:gd name="T11" fmla="*/ 328612 h 229"/>
                <a:gd name="T12" fmla="*/ 247650 w 540"/>
                <a:gd name="T13" fmla="*/ 342900 h 229"/>
                <a:gd name="T14" fmla="*/ 317500 w 540"/>
                <a:gd name="T15" fmla="*/ 354012 h 229"/>
                <a:gd name="T16" fmla="*/ 390525 w 540"/>
                <a:gd name="T17" fmla="*/ 360362 h 229"/>
                <a:gd name="T18" fmla="*/ 465138 w 540"/>
                <a:gd name="T19" fmla="*/ 360362 h 229"/>
                <a:gd name="T20" fmla="*/ 539750 w 540"/>
                <a:gd name="T21" fmla="*/ 354012 h 229"/>
                <a:gd name="T22" fmla="*/ 609600 w 540"/>
                <a:gd name="T23" fmla="*/ 342900 h 229"/>
                <a:gd name="T24" fmla="*/ 673100 w 540"/>
                <a:gd name="T25" fmla="*/ 327025 h 229"/>
                <a:gd name="T26" fmla="*/ 730250 w 540"/>
                <a:gd name="T27" fmla="*/ 307975 h 229"/>
                <a:gd name="T28" fmla="*/ 777875 w 540"/>
                <a:gd name="T29" fmla="*/ 282575 h 229"/>
                <a:gd name="T30" fmla="*/ 814388 w 540"/>
                <a:gd name="T31" fmla="*/ 257175 h 229"/>
                <a:gd name="T32" fmla="*/ 841375 w 540"/>
                <a:gd name="T33" fmla="*/ 227012 h 229"/>
                <a:gd name="T34" fmla="*/ 854075 w 540"/>
                <a:gd name="T35" fmla="*/ 195262 h 229"/>
                <a:gd name="T36" fmla="*/ 854075 w 540"/>
                <a:gd name="T37" fmla="*/ 165100 h 229"/>
                <a:gd name="T38" fmla="*/ 841375 w 540"/>
                <a:gd name="T39" fmla="*/ 133350 h 229"/>
                <a:gd name="T40" fmla="*/ 814388 w 540"/>
                <a:gd name="T41" fmla="*/ 103187 h 229"/>
                <a:gd name="T42" fmla="*/ 777875 w 540"/>
                <a:gd name="T43" fmla="*/ 76200 h 229"/>
                <a:gd name="T44" fmla="*/ 730250 w 540"/>
                <a:gd name="T45" fmla="*/ 52387 h 229"/>
                <a:gd name="T46" fmla="*/ 673100 w 540"/>
                <a:gd name="T47" fmla="*/ 31750 h 229"/>
                <a:gd name="T48" fmla="*/ 609600 w 540"/>
                <a:gd name="T49" fmla="*/ 15875 h 229"/>
                <a:gd name="T50" fmla="*/ 538163 w 540"/>
                <a:gd name="T51" fmla="*/ 4762 h 229"/>
                <a:gd name="T52" fmla="*/ 465138 w 540"/>
                <a:gd name="T53" fmla="*/ 0 h 229"/>
                <a:gd name="T54" fmla="*/ 390525 w 540"/>
                <a:gd name="T55" fmla="*/ 0 h 229"/>
                <a:gd name="T56" fmla="*/ 317500 w 540"/>
                <a:gd name="T57" fmla="*/ 4762 h 229"/>
                <a:gd name="T58" fmla="*/ 247650 w 540"/>
                <a:gd name="T59" fmla="*/ 15875 h 229"/>
                <a:gd name="T60" fmla="*/ 182563 w 540"/>
                <a:gd name="T61" fmla="*/ 31750 h 229"/>
                <a:gd name="T62" fmla="*/ 125413 w 540"/>
                <a:gd name="T63" fmla="*/ 52387 h 229"/>
                <a:gd name="T64" fmla="*/ 77788 w 540"/>
                <a:gd name="T65" fmla="*/ 76200 h 229"/>
                <a:gd name="T66" fmla="*/ 41275 w 540"/>
                <a:gd name="T67" fmla="*/ 104775 h 229"/>
                <a:gd name="T68" fmla="*/ 14288 w 540"/>
                <a:gd name="T69" fmla="*/ 133350 h 229"/>
                <a:gd name="T70" fmla="*/ 1588 w 540"/>
                <a:gd name="T71" fmla="*/ 16510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0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6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8"/>
                  </a:lnTo>
                  <a:lnTo>
                    <a:pt x="503" y="170"/>
                  </a:lnTo>
                  <a:lnTo>
                    <a:pt x="513" y="162"/>
                  </a:lnTo>
                  <a:lnTo>
                    <a:pt x="522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3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514517" y="4195763"/>
              <a:ext cx="1206500" cy="369887"/>
            </a:xfrm>
            <a:custGeom>
              <a:avLst/>
              <a:gdLst>
                <a:gd name="T0" fmla="*/ 1204913 w 760"/>
                <a:gd name="T1" fmla="*/ 368300 h 233"/>
                <a:gd name="T2" fmla="*/ 1204913 w 760"/>
                <a:gd name="T3" fmla="*/ 0 h 233"/>
                <a:gd name="T4" fmla="*/ 0 w 760"/>
                <a:gd name="T5" fmla="*/ 0 h 233"/>
                <a:gd name="T6" fmla="*/ 0 w 760"/>
                <a:gd name="T7" fmla="*/ 368300 h 233"/>
                <a:gd name="T8" fmla="*/ 1204913 w 760"/>
                <a:gd name="T9" fmla="*/ 36830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0" h="233">
                  <a:moveTo>
                    <a:pt x="759" y="232"/>
                  </a:moveTo>
                  <a:lnTo>
                    <a:pt x="759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759" y="2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6766929" y="3352800"/>
              <a:ext cx="7112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984782" y="3588673"/>
              <a:ext cx="78707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7749592" y="3598863"/>
              <a:ext cx="468078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6324017" y="3990975"/>
              <a:ext cx="520700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7125704" y="3732213"/>
              <a:ext cx="0" cy="4603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7516229" y="3990975"/>
              <a:ext cx="407988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7066967" y="4564063"/>
              <a:ext cx="0" cy="152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9572042" y="4937125"/>
              <a:ext cx="4810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7909929" y="5715000"/>
              <a:ext cx="1025525" cy="363538"/>
            </a:xfrm>
            <a:custGeom>
              <a:avLst/>
              <a:gdLst>
                <a:gd name="T0" fmla="*/ 1588 w 646"/>
                <a:gd name="T1" fmla="*/ 196850 h 229"/>
                <a:gd name="T2" fmla="*/ 17463 w 646"/>
                <a:gd name="T3" fmla="*/ 227013 h 229"/>
                <a:gd name="T4" fmla="*/ 46038 w 646"/>
                <a:gd name="T5" fmla="*/ 257175 h 229"/>
                <a:gd name="T6" fmla="*/ 92075 w 646"/>
                <a:gd name="T7" fmla="*/ 284163 h 229"/>
                <a:gd name="T8" fmla="*/ 149225 w 646"/>
                <a:gd name="T9" fmla="*/ 307975 h 229"/>
                <a:gd name="T10" fmla="*/ 217488 w 646"/>
                <a:gd name="T11" fmla="*/ 328613 h 229"/>
                <a:gd name="T12" fmla="*/ 295275 w 646"/>
                <a:gd name="T13" fmla="*/ 344488 h 229"/>
                <a:gd name="T14" fmla="*/ 379413 w 646"/>
                <a:gd name="T15" fmla="*/ 354013 h 229"/>
                <a:gd name="T16" fmla="*/ 466725 w 646"/>
                <a:gd name="T17" fmla="*/ 360363 h 229"/>
                <a:gd name="T18" fmla="*/ 555625 w 646"/>
                <a:gd name="T19" fmla="*/ 360363 h 229"/>
                <a:gd name="T20" fmla="*/ 642938 w 646"/>
                <a:gd name="T21" fmla="*/ 354013 h 229"/>
                <a:gd name="T22" fmla="*/ 727075 w 646"/>
                <a:gd name="T23" fmla="*/ 344488 h 229"/>
                <a:gd name="T24" fmla="*/ 804863 w 646"/>
                <a:gd name="T25" fmla="*/ 328613 h 229"/>
                <a:gd name="T26" fmla="*/ 873125 w 646"/>
                <a:gd name="T27" fmla="*/ 307975 h 229"/>
                <a:gd name="T28" fmla="*/ 930275 w 646"/>
                <a:gd name="T29" fmla="*/ 284163 h 229"/>
                <a:gd name="T30" fmla="*/ 976313 w 646"/>
                <a:gd name="T31" fmla="*/ 257175 h 229"/>
                <a:gd name="T32" fmla="*/ 1006475 w 646"/>
                <a:gd name="T33" fmla="*/ 227013 h 229"/>
                <a:gd name="T34" fmla="*/ 1020763 w 646"/>
                <a:gd name="T35" fmla="*/ 195263 h 229"/>
                <a:gd name="T36" fmla="*/ 1020763 w 646"/>
                <a:gd name="T37" fmla="*/ 165100 h 229"/>
                <a:gd name="T38" fmla="*/ 1006475 w 646"/>
                <a:gd name="T39" fmla="*/ 133350 h 229"/>
                <a:gd name="T40" fmla="*/ 976313 w 646"/>
                <a:gd name="T41" fmla="*/ 103188 h 229"/>
                <a:gd name="T42" fmla="*/ 930275 w 646"/>
                <a:gd name="T43" fmla="*/ 76200 h 229"/>
                <a:gd name="T44" fmla="*/ 873125 w 646"/>
                <a:gd name="T45" fmla="*/ 52388 h 229"/>
                <a:gd name="T46" fmla="*/ 804863 w 646"/>
                <a:gd name="T47" fmla="*/ 31750 h 229"/>
                <a:gd name="T48" fmla="*/ 727075 w 646"/>
                <a:gd name="T49" fmla="*/ 15875 h 229"/>
                <a:gd name="T50" fmla="*/ 642938 w 646"/>
                <a:gd name="T51" fmla="*/ 4763 h 229"/>
                <a:gd name="T52" fmla="*/ 555625 w 646"/>
                <a:gd name="T53" fmla="*/ 0 h 229"/>
                <a:gd name="T54" fmla="*/ 466725 w 646"/>
                <a:gd name="T55" fmla="*/ 0 h 229"/>
                <a:gd name="T56" fmla="*/ 379413 w 646"/>
                <a:gd name="T57" fmla="*/ 4763 h 229"/>
                <a:gd name="T58" fmla="*/ 293688 w 646"/>
                <a:gd name="T59" fmla="*/ 15875 h 229"/>
                <a:gd name="T60" fmla="*/ 217488 w 646"/>
                <a:gd name="T61" fmla="*/ 31750 h 229"/>
                <a:gd name="T62" fmla="*/ 149225 w 646"/>
                <a:gd name="T63" fmla="*/ 52388 h 229"/>
                <a:gd name="T64" fmla="*/ 92075 w 646"/>
                <a:gd name="T65" fmla="*/ 76200 h 229"/>
                <a:gd name="T66" fmla="*/ 46038 w 646"/>
                <a:gd name="T67" fmla="*/ 104775 h 229"/>
                <a:gd name="T68" fmla="*/ 17463 w 646"/>
                <a:gd name="T69" fmla="*/ 133350 h 229"/>
                <a:gd name="T70" fmla="*/ 1588 w 646"/>
                <a:gd name="T71" fmla="*/ 16510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6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1" y="143"/>
                  </a:lnTo>
                  <a:lnTo>
                    <a:pt x="19" y="153"/>
                  </a:lnTo>
                  <a:lnTo>
                    <a:pt x="29" y="162"/>
                  </a:lnTo>
                  <a:lnTo>
                    <a:pt x="43" y="171"/>
                  </a:lnTo>
                  <a:lnTo>
                    <a:pt x="58" y="179"/>
                  </a:lnTo>
                  <a:lnTo>
                    <a:pt x="75" y="187"/>
                  </a:lnTo>
                  <a:lnTo>
                    <a:pt x="94" y="194"/>
                  </a:lnTo>
                  <a:lnTo>
                    <a:pt x="116" y="201"/>
                  </a:lnTo>
                  <a:lnTo>
                    <a:pt x="137" y="207"/>
                  </a:lnTo>
                  <a:lnTo>
                    <a:pt x="161" y="212"/>
                  </a:lnTo>
                  <a:lnTo>
                    <a:pt x="186" y="217"/>
                  </a:lnTo>
                  <a:lnTo>
                    <a:pt x="213" y="221"/>
                  </a:lnTo>
                  <a:lnTo>
                    <a:pt x="239" y="223"/>
                  </a:lnTo>
                  <a:lnTo>
                    <a:pt x="266" y="226"/>
                  </a:lnTo>
                  <a:lnTo>
                    <a:pt x="294" y="227"/>
                  </a:lnTo>
                  <a:lnTo>
                    <a:pt x="321" y="228"/>
                  </a:lnTo>
                  <a:lnTo>
                    <a:pt x="350" y="227"/>
                  </a:lnTo>
                  <a:lnTo>
                    <a:pt x="379" y="226"/>
                  </a:lnTo>
                  <a:lnTo>
                    <a:pt x="405" y="223"/>
                  </a:lnTo>
                  <a:lnTo>
                    <a:pt x="433" y="221"/>
                  </a:lnTo>
                  <a:lnTo>
                    <a:pt x="458" y="217"/>
                  </a:lnTo>
                  <a:lnTo>
                    <a:pt x="483" y="212"/>
                  </a:lnTo>
                  <a:lnTo>
                    <a:pt x="507" y="207"/>
                  </a:lnTo>
                  <a:lnTo>
                    <a:pt x="530" y="201"/>
                  </a:lnTo>
                  <a:lnTo>
                    <a:pt x="550" y="194"/>
                  </a:lnTo>
                  <a:lnTo>
                    <a:pt x="569" y="186"/>
                  </a:lnTo>
                  <a:lnTo>
                    <a:pt x="586" y="179"/>
                  </a:lnTo>
                  <a:lnTo>
                    <a:pt x="601" y="171"/>
                  </a:lnTo>
                  <a:lnTo>
                    <a:pt x="615" y="162"/>
                  </a:lnTo>
                  <a:lnTo>
                    <a:pt x="625" y="152"/>
                  </a:lnTo>
                  <a:lnTo>
                    <a:pt x="634" y="143"/>
                  </a:lnTo>
                  <a:lnTo>
                    <a:pt x="640" y="133"/>
                  </a:lnTo>
                  <a:lnTo>
                    <a:pt x="643" y="123"/>
                  </a:lnTo>
                  <a:lnTo>
                    <a:pt x="645" y="114"/>
                  </a:lnTo>
                  <a:lnTo>
                    <a:pt x="643" y="104"/>
                  </a:lnTo>
                  <a:lnTo>
                    <a:pt x="640" y="94"/>
                  </a:lnTo>
                  <a:lnTo>
                    <a:pt x="634" y="84"/>
                  </a:lnTo>
                  <a:lnTo>
                    <a:pt x="625" y="75"/>
                  </a:lnTo>
                  <a:lnTo>
                    <a:pt x="615" y="65"/>
                  </a:lnTo>
                  <a:lnTo>
                    <a:pt x="601" y="57"/>
                  </a:lnTo>
                  <a:lnTo>
                    <a:pt x="586" y="48"/>
                  </a:lnTo>
                  <a:lnTo>
                    <a:pt x="569" y="40"/>
                  </a:lnTo>
                  <a:lnTo>
                    <a:pt x="550" y="33"/>
                  </a:lnTo>
                  <a:lnTo>
                    <a:pt x="530" y="26"/>
                  </a:lnTo>
                  <a:lnTo>
                    <a:pt x="507" y="20"/>
                  </a:lnTo>
                  <a:lnTo>
                    <a:pt x="483" y="15"/>
                  </a:lnTo>
                  <a:lnTo>
                    <a:pt x="458" y="10"/>
                  </a:lnTo>
                  <a:lnTo>
                    <a:pt x="433" y="7"/>
                  </a:lnTo>
                  <a:lnTo>
                    <a:pt x="405" y="3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6" y="1"/>
                  </a:lnTo>
                  <a:lnTo>
                    <a:pt x="239" y="3"/>
                  </a:lnTo>
                  <a:lnTo>
                    <a:pt x="211" y="7"/>
                  </a:lnTo>
                  <a:lnTo>
                    <a:pt x="185" y="10"/>
                  </a:lnTo>
                  <a:lnTo>
                    <a:pt x="161" y="15"/>
                  </a:lnTo>
                  <a:lnTo>
                    <a:pt x="137" y="20"/>
                  </a:lnTo>
                  <a:lnTo>
                    <a:pt x="116" y="27"/>
                  </a:lnTo>
                  <a:lnTo>
                    <a:pt x="94" y="33"/>
                  </a:lnTo>
                  <a:lnTo>
                    <a:pt x="75" y="40"/>
                  </a:lnTo>
                  <a:lnTo>
                    <a:pt x="58" y="48"/>
                  </a:lnTo>
                  <a:lnTo>
                    <a:pt x="43" y="57"/>
                  </a:lnTo>
                  <a:lnTo>
                    <a:pt x="29" y="66"/>
                  </a:lnTo>
                  <a:lnTo>
                    <a:pt x="19" y="75"/>
                  </a:lnTo>
                  <a:lnTo>
                    <a:pt x="11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367129" y="3962400"/>
              <a:ext cx="857250" cy="363538"/>
            </a:xfrm>
            <a:custGeom>
              <a:avLst/>
              <a:gdLst>
                <a:gd name="T0" fmla="*/ 1588 w 540"/>
                <a:gd name="T1" fmla="*/ 196850 h 229"/>
                <a:gd name="T2" fmla="*/ 15875 w 540"/>
                <a:gd name="T3" fmla="*/ 227013 h 229"/>
                <a:gd name="T4" fmla="*/ 39688 w 540"/>
                <a:gd name="T5" fmla="*/ 257175 h 229"/>
                <a:gd name="T6" fmla="*/ 77788 w 540"/>
                <a:gd name="T7" fmla="*/ 284163 h 229"/>
                <a:gd name="T8" fmla="*/ 125413 w 540"/>
                <a:gd name="T9" fmla="*/ 307975 h 229"/>
                <a:gd name="T10" fmla="*/ 182563 w 540"/>
                <a:gd name="T11" fmla="*/ 328613 h 229"/>
                <a:gd name="T12" fmla="*/ 247650 w 540"/>
                <a:gd name="T13" fmla="*/ 344488 h 229"/>
                <a:gd name="T14" fmla="*/ 317500 w 540"/>
                <a:gd name="T15" fmla="*/ 354013 h 229"/>
                <a:gd name="T16" fmla="*/ 390525 w 540"/>
                <a:gd name="T17" fmla="*/ 360363 h 229"/>
                <a:gd name="T18" fmla="*/ 465138 w 540"/>
                <a:gd name="T19" fmla="*/ 360363 h 229"/>
                <a:gd name="T20" fmla="*/ 538163 w 540"/>
                <a:gd name="T21" fmla="*/ 354013 h 229"/>
                <a:gd name="T22" fmla="*/ 608013 w 540"/>
                <a:gd name="T23" fmla="*/ 344488 h 229"/>
                <a:gd name="T24" fmla="*/ 673100 w 540"/>
                <a:gd name="T25" fmla="*/ 328613 h 229"/>
                <a:gd name="T26" fmla="*/ 730250 w 540"/>
                <a:gd name="T27" fmla="*/ 307975 h 229"/>
                <a:gd name="T28" fmla="*/ 777875 w 540"/>
                <a:gd name="T29" fmla="*/ 284163 h 229"/>
                <a:gd name="T30" fmla="*/ 815975 w 540"/>
                <a:gd name="T31" fmla="*/ 257175 h 229"/>
                <a:gd name="T32" fmla="*/ 841375 w 540"/>
                <a:gd name="T33" fmla="*/ 227013 h 229"/>
                <a:gd name="T34" fmla="*/ 854075 w 540"/>
                <a:gd name="T35" fmla="*/ 195263 h 229"/>
                <a:gd name="T36" fmla="*/ 854075 w 540"/>
                <a:gd name="T37" fmla="*/ 165100 h 229"/>
                <a:gd name="T38" fmla="*/ 841375 w 540"/>
                <a:gd name="T39" fmla="*/ 133350 h 229"/>
                <a:gd name="T40" fmla="*/ 815975 w 540"/>
                <a:gd name="T41" fmla="*/ 103188 h 229"/>
                <a:gd name="T42" fmla="*/ 777875 w 540"/>
                <a:gd name="T43" fmla="*/ 76200 h 229"/>
                <a:gd name="T44" fmla="*/ 730250 w 540"/>
                <a:gd name="T45" fmla="*/ 52388 h 229"/>
                <a:gd name="T46" fmla="*/ 673100 w 540"/>
                <a:gd name="T47" fmla="*/ 31750 h 229"/>
                <a:gd name="T48" fmla="*/ 608013 w 540"/>
                <a:gd name="T49" fmla="*/ 15875 h 229"/>
                <a:gd name="T50" fmla="*/ 538163 w 540"/>
                <a:gd name="T51" fmla="*/ 4763 h 229"/>
                <a:gd name="T52" fmla="*/ 465138 w 540"/>
                <a:gd name="T53" fmla="*/ 0 h 229"/>
                <a:gd name="T54" fmla="*/ 390525 w 540"/>
                <a:gd name="T55" fmla="*/ 0 h 229"/>
                <a:gd name="T56" fmla="*/ 317500 w 540"/>
                <a:gd name="T57" fmla="*/ 4763 h 229"/>
                <a:gd name="T58" fmla="*/ 246063 w 540"/>
                <a:gd name="T59" fmla="*/ 15875 h 229"/>
                <a:gd name="T60" fmla="*/ 182563 w 540"/>
                <a:gd name="T61" fmla="*/ 31750 h 229"/>
                <a:gd name="T62" fmla="*/ 125413 w 540"/>
                <a:gd name="T63" fmla="*/ 52388 h 229"/>
                <a:gd name="T64" fmla="*/ 77788 w 540"/>
                <a:gd name="T65" fmla="*/ 76200 h 229"/>
                <a:gd name="T66" fmla="*/ 39688 w 540"/>
                <a:gd name="T67" fmla="*/ 104775 h 229"/>
                <a:gd name="T68" fmla="*/ 15875 w 540"/>
                <a:gd name="T69" fmla="*/ 133350 h 229"/>
                <a:gd name="T70" fmla="*/ 1588 w 540"/>
                <a:gd name="T71" fmla="*/ 165100 h 2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3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7" y="226"/>
                  </a:lnTo>
                  <a:lnTo>
                    <a:pt x="339" y="223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2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5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7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10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8443329" y="3962400"/>
              <a:ext cx="700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6435142" y="5656263"/>
              <a:ext cx="1241425" cy="409575"/>
            </a:xfrm>
            <a:custGeom>
              <a:avLst/>
              <a:gdLst>
                <a:gd name="T0" fmla="*/ 1239838 w 782"/>
                <a:gd name="T1" fmla="*/ 407988 h 258"/>
                <a:gd name="T2" fmla="*/ 1239838 w 782"/>
                <a:gd name="T3" fmla="*/ 0 h 258"/>
                <a:gd name="T4" fmla="*/ 0 w 782"/>
                <a:gd name="T5" fmla="*/ 0 h 258"/>
                <a:gd name="T6" fmla="*/ 0 w 782"/>
                <a:gd name="T7" fmla="*/ 407988 h 258"/>
                <a:gd name="T8" fmla="*/ 1239838 w 782"/>
                <a:gd name="T9" fmla="*/ 407988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58">
                  <a:moveTo>
                    <a:pt x="781" y="257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781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6462129" y="5715000"/>
              <a:ext cx="112871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Managers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7909929" y="5715000"/>
              <a:ext cx="98266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dbudget</a:t>
              </a: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8806867" y="4343400"/>
              <a:ext cx="17462" cy="304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7681329" y="5867400"/>
              <a:ext cx="2286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9714917" y="4562475"/>
              <a:ext cx="458787" cy="2016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10500729" y="4303713"/>
              <a:ext cx="0" cy="4445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10935704" y="4578350"/>
              <a:ext cx="349250" cy="2000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 flipH="1">
              <a:off x="7681329" y="5257800"/>
              <a:ext cx="114300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6760579" y="4714875"/>
              <a:ext cx="612775" cy="536575"/>
            </a:xfrm>
            <a:prstGeom prst="triangle">
              <a:avLst>
                <a:gd name="adj" fmla="val 49981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6822492" y="4757738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6817729" y="4948238"/>
              <a:ext cx="477838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chemeClr val="accent2"/>
                  </a:solidFill>
                  <a:latin typeface="Arial" panose="020B0604020202020204" pitchFamily="34" charset="0"/>
                </a:rPr>
                <a:t>ISA</a:t>
              </a: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7071729" y="5257800"/>
              <a:ext cx="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9357729" y="5486400"/>
            <a:ext cx="18542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This fixes the</a:t>
            </a:r>
          </a:p>
          <a:p>
            <a:r>
              <a:rPr lang="en-US" altLang="en-US" b="0"/>
              <a:t>problem!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31675" y="2988508"/>
            <a:ext cx="4704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What if a manager gets a discretionary  budget that covers      </a:t>
            </a:r>
            <a:r>
              <a:rPr lang="en-US" altLang="en-US" sz="2400" i="1" dirty="0"/>
              <a:t>all </a:t>
            </a:r>
            <a:r>
              <a:rPr lang="en-US" altLang="en-US" sz="2400" dirty="0"/>
              <a:t>managed </a:t>
            </a:r>
            <a:r>
              <a:rPr lang="en-US" altLang="en-US" sz="2400" dirty="0" err="1"/>
              <a:t>depts</a:t>
            </a:r>
            <a:r>
              <a:rPr lang="en-US" altLang="en-US" sz="2400" dirty="0"/>
              <a:t>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26529" y="4250005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b="1" dirty="0"/>
              <a:t>Redundancy</a:t>
            </a:r>
            <a:r>
              <a:rPr lang="en-US" altLang="en-US" sz="2000" dirty="0">
                <a:solidFill>
                  <a:schemeClr val="accent2"/>
                </a:solidFill>
              </a:rPr>
              <a:t>: </a:t>
            </a:r>
            <a:r>
              <a:rPr lang="en-US" altLang="en-US" sz="2000" i="1" dirty="0" err="1"/>
              <a:t>dbudget</a:t>
            </a:r>
            <a:r>
              <a:rPr lang="en-US" altLang="en-US" sz="2000" i="1" dirty="0"/>
              <a:t> </a:t>
            </a:r>
            <a:r>
              <a:rPr lang="en-US" altLang="en-US" sz="2000" dirty="0"/>
              <a:t>stored for each </a:t>
            </a:r>
            <a:r>
              <a:rPr lang="en-US" altLang="en-US" sz="2000" dirty="0" err="1"/>
              <a:t>dept</a:t>
            </a:r>
            <a:r>
              <a:rPr lang="en-US" altLang="en-US" sz="2000" dirty="0"/>
              <a:t> managed by manager.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b="1" dirty="0"/>
              <a:t>Misleading: </a:t>
            </a:r>
            <a:r>
              <a:rPr lang="en-US" altLang="en-US" sz="2000" dirty="0"/>
              <a:t>Suggests </a:t>
            </a:r>
            <a:r>
              <a:rPr lang="en-US" altLang="en-US" sz="2000" i="1" dirty="0" err="1"/>
              <a:t>dbudget</a:t>
            </a:r>
            <a:r>
              <a:rPr lang="en-US" altLang="en-US" sz="2000" dirty="0"/>
              <a:t> associated with department-</a:t>
            </a:r>
            <a:r>
              <a:rPr lang="en-US" altLang="en-US" sz="2000" dirty="0" err="1"/>
              <a:t>mgr</a:t>
            </a:r>
            <a:r>
              <a:rPr lang="en-US" altLang="en-US" sz="2000" dirty="0"/>
              <a:t> combination.</a:t>
            </a:r>
          </a:p>
        </p:txBody>
      </p:sp>
    </p:spTree>
    <p:extLst>
      <p:ext uri="{BB962C8B-B14F-4D97-AF65-F5344CB8AC3E}">
        <p14:creationId xmlns:p14="http://schemas.microsoft.com/office/powerpoint/2010/main" val="7686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409"/>
            <a:ext cx="10515600" cy="1325563"/>
          </a:xfrm>
        </p:spPr>
        <p:txBody>
          <a:bodyPr/>
          <a:lstStyle/>
          <a:p>
            <a:r>
              <a:rPr lang="en-US" altLang="en-US" dirty="0"/>
              <a:t>Binary vs. Ternary Relationships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341"/>
            <a:ext cx="4815419" cy="4591622"/>
          </a:xfrm>
        </p:spPr>
        <p:txBody>
          <a:bodyPr/>
          <a:lstStyle/>
          <a:p>
            <a:r>
              <a:rPr lang="en-IN" sz="2400" dirty="0"/>
              <a:t>Consider the ER diagram</a:t>
            </a:r>
          </a:p>
          <a:p>
            <a:pPr lvl="1"/>
            <a:r>
              <a:rPr lang="en-IN" sz="2000" dirty="0"/>
              <a:t>Many-to-many relationship between employees, dependents and policies</a:t>
            </a:r>
          </a:p>
          <a:p>
            <a:r>
              <a:rPr lang="en-IN" sz="2400" dirty="0"/>
              <a:t>Suppose we have the following additional requirement</a:t>
            </a:r>
          </a:p>
          <a:p>
            <a:pPr lvl="1"/>
            <a:r>
              <a:rPr lang="en-IN" sz="2000" dirty="0"/>
              <a:t>Policy cannot be jointly owned by two or more employees</a:t>
            </a:r>
          </a:p>
          <a:p>
            <a:pPr lvl="1"/>
            <a:r>
              <a:rPr lang="en-IN" sz="2000" dirty="0"/>
              <a:t>Every policy must be owned by some employee</a:t>
            </a:r>
          </a:p>
          <a:p>
            <a:pPr lvl="1"/>
            <a:r>
              <a:rPr lang="en-IN" sz="2000" dirty="0"/>
              <a:t>A dependent is uniquely identified by jointly taking </a:t>
            </a:r>
            <a:r>
              <a:rPr lang="en-IN" sz="2000" dirty="0" err="1"/>
              <a:t>pname</a:t>
            </a:r>
            <a:r>
              <a:rPr lang="en-IN" sz="2000" dirty="0"/>
              <a:t> in conjunction with </a:t>
            </a:r>
            <a:r>
              <a:rPr lang="en-IN" sz="2000" dirty="0" err="1"/>
              <a:t>policyid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0053211" y="1280541"/>
            <a:ext cx="865188" cy="314325"/>
          </a:xfrm>
          <a:custGeom>
            <a:avLst/>
            <a:gdLst>
              <a:gd name="T0" fmla="*/ 863600 w 545"/>
              <a:gd name="T1" fmla="*/ 144463 h 198"/>
              <a:gd name="T2" fmla="*/ 849313 w 545"/>
              <a:gd name="T3" fmla="*/ 115888 h 198"/>
              <a:gd name="T4" fmla="*/ 823913 w 545"/>
              <a:gd name="T5" fmla="*/ 90488 h 198"/>
              <a:gd name="T6" fmla="*/ 785813 w 545"/>
              <a:gd name="T7" fmla="*/ 66675 h 198"/>
              <a:gd name="T8" fmla="*/ 738188 w 545"/>
              <a:gd name="T9" fmla="*/ 47625 h 198"/>
              <a:gd name="T10" fmla="*/ 679450 w 545"/>
              <a:gd name="T11" fmla="*/ 28575 h 198"/>
              <a:gd name="T12" fmla="*/ 614363 w 545"/>
              <a:gd name="T13" fmla="*/ 15875 h 198"/>
              <a:gd name="T14" fmla="*/ 544513 w 545"/>
              <a:gd name="T15" fmla="*/ 6350 h 198"/>
              <a:gd name="T16" fmla="*/ 469900 w 545"/>
              <a:gd name="T17" fmla="*/ 1588 h 198"/>
              <a:gd name="T18" fmla="*/ 393700 w 545"/>
              <a:gd name="T19" fmla="*/ 1588 h 198"/>
              <a:gd name="T20" fmla="*/ 320675 w 545"/>
              <a:gd name="T21" fmla="*/ 6350 h 198"/>
              <a:gd name="T22" fmla="*/ 249238 w 545"/>
              <a:gd name="T23" fmla="*/ 15875 h 198"/>
              <a:gd name="T24" fmla="*/ 184150 w 545"/>
              <a:gd name="T25" fmla="*/ 28575 h 198"/>
              <a:gd name="T26" fmla="*/ 125413 w 545"/>
              <a:gd name="T27" fmla="*/ 47625 h 198"/>
              <a:gd name="T28" fmla="*/ 77788 w 545"/>
              <a:gd name="T29" fmla="*/ 66675 h 198"/>
              <a:gd name="T30" fmla="*/ 39688 w 545"/>
              <a:gd name="T31" fmla="*/ 90488 h 198"/>
              <a:gd name="T32" fmla="*/ 14288 w 545"/>
              <a:gd name="T33" fmla="*/ 115888 h 198"/>
              <a:gd name="T34" fmla="*/ 1588 w 545"/>
              <a:gd name="T35" fmla="*/ 144463 h 198"/>
              <a:gd name="T36" fmla="*/ 1588 w 545"/>
              <a:gd name="T37" fmla="*/ 171450 h 198"/>
              <a:gd name="T38" fmla="*/ 14288 w 545"/>
              <a:gd name="T39" fmla="*/ 196850 h 198"/>
              <a:gd name="T40" fmla="*/ 39688 w 545"/>
              <a:gd name="T41" fmla="*/ 223838 h 198"/>
              <a:gd name="T42" fmla="*/ 77788 w 545"/>
              <a:gd name="T43" fmla="*/ 246063 h 198"/>
              <a:gd name="T44" fmla="*/ 125413 w 545"/>
              <a:gd name="T45" fmla="*/ 268288 h 198"/>
              <a:gd name="T46" fmla="*/ 184150 w 545"/>
              <a:gd name="T47" fmla="*/ 285750 h 198"/>
              <a:gd name="T48" fmla="*/ 249238 w 545"/>
              <a:gd name="T49" fmla="*/ 298450 h 198"/>
              <a:gd name="T50" fmla="*/ 320675 w 545"/>
              <a:gd name="T51" fmla="*/ 307975 h 198"/>
              <a:gd name="T52" fmla="*/ 393700 w 545"/>
              <a:gd name="T53" fmla="*/ 312738 h 198"/>
              <a:gd name="T54" fmla="*/ 469900 w 545"/>
              <a:gd name="T55" fmla="*/ 312738 h 198"/>
              <a:gd name="T56" fmla="*/ 544513 w 545"/>
              <a:gd name="T57" fmla="*/ 307975 h 198"/>
              <a:gd name="T58" fmla="*/ 614363 w 545"/>
              <a:gd name="T59" fmla="*/ 298450 h 198"/>
              <a:gd name="T60" fmla="*/ 679450 w 545"/>
              <a:gd name="T61" fmla="*/ 285750 h 198"/>
              <a:gd name="T62" fmla="*/ 738188 w 545"/>
              <a:gd name="T63" fmla="*/ 268288 h 198"/>
              <a:gd name="T64" fmla="*/ 785813 w 545"/>
              <a:gd name="T65" fmla="*/ 246063 h 198"/>
              <a:gd name="T66" fmla="*/ 823913 w 545"/>
              <a:gd name="T67" fmla="*/ 223838 h 198"/>
              <a:gd name="T68" fmla="*/ 849313 w 545"/>
              <a:gd name="T69" fmla="*/ 196850 h 198"/>
              <a:gd name="T70" fmla="*/ 863600 w 545"/>
              <a:gd name="T71" fmla="*/ 171450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112074" y="1290066"/>
            <a:ext cx="865187" cy="314325"/>
          </a:xfrm>
          <a:custGeom>
            <a:avLst/>
            <a:gdLst>
              <a:gd name="T0" fmla="*/ 1587 w 545"/>
              <a:gd name="T1" fmla="*/ 169863 h 198"/>
              <a:gd name="T2" fmla="*/ 14287 w 545"/>
              <a:gd name="T3" fmla="*/ 196850 h 198"/>
              <a:gd name="T4" fmla="*/ 41275 w 545"/>
              <a:gd name="T5" fmla="*/ 222250 h 198"/>
              <a:gd name="T6" fmla="*/ 77787 w 545"/>
              <a:gd name="T7" fmla="*/ 246063 h 198"/>
              <a:gd name="T8" fmla="*/ 127000 w 545"/>
              <a:gd name="T9" fmla="*/ 268288 h 198"/>
              <a:gd name="T10" fmla="*/ 184150 w 545"/>
              <a:gd name="T11" fmla="*/ 284163 h 198"/>
              <a:gd name="T12" fmla="*/ 249237 w 545"/>
              <a:gd name="T13" fmla="*/ 298450 h 198"/>
              <a:gd name="T14" fmla="*/ 320675 w 545"/>
              <a:gd name="T15" fmla="*/ 307975 h 198"/>
              <a:gd name="T16" fmla="*/ 393700 w 545"/>
              <a:gd name="T17" fmla="*/ 312738 h 198"/>
              <a:gd name="T18" fmla="*/ 469900 w 545"/>
              <a:gd name="T19" fmla="*/ 312738 h 198"/>
              <a:gd name="T20" fmla="*/ 544512 w 545"/>
              <a:gd name="T21" fmla="*/ 307975 h 198"/>
              <a:gd name="T22" fmla="*/ 614362 w 545"/>
              <a:gd name="T23" fmla="*/ 298450 h 198"/>
              <a:gd name="T24" fmla="*/ 681037 w 545"/>
              <a:gd name="T25" fmla="*/ 284163 h 198"/>
              <a:gd name="T26" fmla="*/ 736600 w 545"/>
              <a:gd name="T27" fmla="*/ 268288 h 198"/>
              <a:gd name="T28" fmla="*/ 785812 w 545"/>
              <a:gd name="T29" fmla="*/ 246063 h 198"/>
              <a:gd name="T30" fmla="*/ 823912 w 545"/>
              <a:gd name="T31" fmla="*/ 222250 h 198"/>
              <a:gd name="T32" fmla="*/ 849312 w 545"/>
              <a:gd name="T33" fmla="*/ 196850 h 198"/>
              <a:gd name="T34" fmla="*/ 862012 w 545"/>
              <a:gd name="T35" fmla="*/ 169863 h 198"/>
              <a:gd name="T36" fmla="*/ 862012 w 545"/>
              <a:gd name="T37" fmla="*/ 142875 h 198"/>
              <a:gd name="T38" fmla="*/ 849312 w 545"/>
              <a:gd name="T39" fmla="*/ 115888 h 198"/>
              <a:gd name="T40" fmla="*/ 823912 w 545"/>
              <a:gd name="T41" fmla="*/ 90488 h 198"/>
              <a:gd name="T42" fmla="*/ 785812 w 545"/>
              <a:gd name="T43" fmla="*/ 66675 h 198"/>
              <a:gd name="T44" fmla="*/ 736600 w 545"/>
              <a:gd name="T45" fmla="*/ 46038 h 198"/>
              <a:gd name="T46" fmla="*/ 679450 w 545"/>
              <a:gd name="T47" fmla="*/ 28575 h 198"/>
              <a:gd name="T48" fmla="*/ 614362 w 545"/>
              <a:gd name="T49" fmla="*/ 14288 h 198"/>
              <a:gd name="T50" fmla="*/ 542925 w 545"/>
              <a:gd name="T51" fmla="*/ 4763 h 198"/>
              <a:gd name="T52" fmla="*/ 469900 w 545"/>
              <a:gd name="T53" fmla="*/ 1588 h 198"/>
              <a:gd name="T54" fmla="*/ 393700 w 545"/>
              <a:gd name="T55" fmla="*/ 1588 h 198"/>
              <a:gd name="T56" fmla="*/ 320675 w 545"/>
              <a:gd name="T57" fmla="*/ 6350 h 198"/>
              <a:gd name="T58" fmla="*/ 249237 w 545"/>
              <a:gd name="T59" fmla="*/ 14288 h 198"/>
              <a:gd name="T60" fmla="*/ 184150 w 545"/>
              <a:gd name="T61" fmla="*/ 28575 h 198"/>
              <a:gd name="T62" fmla="*/ 127000 w 545"/>
              <a:gd name="T63" fmla="*/ 46038 h 198"/>
              <a:gd name="T64" fmla="*/ 77787 w 545"/>
              <a:gd name="T65" fmla="*/ 66675 h 198"/>
              <a:gd name="T66" fmla="*/ 41275 w 545"/>
              <a:gd name="T67" fmla="*/ 90488 h 198"/>
              <a:gd name="T68" fmla="*/ 14287 w 545"/>
              <a:gd name="T69" fmla="*/ 115888 h 198"/>
              <a:gd name="T70" fmla="*/ 1587 w 545"/>
              <a:gd name="T71" fmla="*/ 142875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716536" y="1585341"/>
            <a:ext cx="1068388" cy="687388"/>
          </a:xfrm>
          <a:custGeom>
            <a:avLst/>
            <a:gdLst>
              <a:gd name="T0" fmla="*/ 0 w 673"/>
              <a:gd name="T1" fmla="*/ 344488 h 433"/>
              <a:gd name="T2" fmla="*/ 525463 w 673"/>
              <a:gd name="T3" fmla="*/ 0 h 433"/>
              <a:gd name="T4" fmla="*/ 1066800 w 673"/>
              <a:gd name="T5" fmla="*/ 355600 h 433"/>
              <a:gd name="T6" fmla="*/ 525463 w 673"/>
              <a:gd name="T7" fmla="*/ 685800 h 433"/>
              <a:gd name="T8" fmla="*/ 0 w 673"/>
              <a:gd name="T9" fmla="*/ 344488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592961" y="1813941"/>
            <a:ext cx="1339850" cy="293688"/>
          </a:xfrm>
          <a:custGeom>
            <a:avLst/>
            <a:gdLst>
              <a:gd name="T0" fmla="*/ 1338263 w 844"/>
              <a:gd name="T1" fmla="*/ 292100 h 185"/>
              <a:gd name="T2" fmla="*/ 1338263 w 844"/>
              <a:gd name="T3" fmla="*/ 0 h 185"/>
              <a:gd name="T4" fmla="*/ 0 w 844"/>
              <a:gd name="T5" fmla="*/ 0 h 185"/>
              <a:gd name="T6" fmla="*/ 0 w 844"/>
              <a:gd name="T7" fmla="*/ 292100 h 185"/>
              <a:gd name="T8" fmla="*/ 1338263 w 844"/>
              <a:gd name="T9" fmla="*/ 292100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229549" y="129006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042099" y="1263079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0637411" y="1764729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832424" y="1794891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978099" y="1051941"/>
            <a:ext cx="2454275" cy="1055688"/>
            <a:chOff x="1827" y="768"/>
            <a:chExt cx="1546" cy="665"/>
          </a:xfrm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851" y="912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998" y="904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9773811" y="1950466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0491361" y="1607566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11300986" y="1637729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0107186" y="1525016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8032324" y="2463229"/>
            <a:ext cx="2227262" cy="850900"/>
            <a:chOff x="3121" y="1657"/>
            <a:chExt cx="1403" cy="536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9249936" y="2277491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79"/>
          <p:cNvSpPr>
            <a:spLocks noChangeShapeType="1"/>
          </p:cNvSpPr>
          <p:nvPr/>
        </p:nvSpPr>
        <p:spPr bwMode="auto">
          <a:xfrm flipH="1">
            <a:off x="8024386" y="1966341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6333699" y="2250504"/>
            <a:ext cx="1679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CF0E30"/>
                </a:solidFill>
                <a:latin typeface="Book Antiqua" panose="02040602050305030304" pitchFamily="18" charset="0"/>
              </a:rPr>
              <a:t>Bad design</a:t>
            </a:r>
          </a:p>
        </p:txBody>
      </p:sp>
    </p:spTree>
    <p:extLst>
      <p:ext uri="{BB962C8B-B14F-4D97-AF65-F5344CB8AC3E}">
        <p14:creationId xmlns:p14="http://schemas.microsoft.com/office/powerpoint/2010/main" val="31742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409"/>
            <a:ext cx="10515600" cy="1325563"/>
          </a:xfrm>
        </p:spPr>
        <p:txBody>
          <a:bodyPr/>
          <a:lstStyle/>
          <a:p>
            <a:r>
              <a:rPr lang="en-US" altLang="en-US" dirty="0"/>
              <a:t>Binary vs. Ternary Relationships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03" y="2329916"/>
            <a:ext cx="4815419" cy="2629186"/>
          </a:xfrm>
        </p:spPr>
        <p:txBody>
          <a:bodyPr/>
          <a:lstStyle/>
          <a:p>
            <a:r>
              <a:rPr lang="en-US" altLang="en-US" sz="2400" dirty="0"/>
              <a:t>This example illustrates a case when two binary relationships are better than one ternary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126724" y="487655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9784324" y="3504952"/>
            <a:ext cx="1557338" cy="584200"/>
            <a:chOff x="4272" y="3072"/>
            <a:chExt cx="981" cy="368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367" y="3133"/>
              <a:ext cx="8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Beneficiary</a:t>
              </a:r>
            </a:p>
          </p:txBody>
        </p:sp>
      </p:grpSp>
      <p:sp>
        <p:nvSpPr>
          <p:cNvPr id="46" name="Freeform 42"/>
          <p:cNvSpPr>
            <a:spLocks/>
          </p:cNvSpPr>
          <p:nvPr/>
        </p:nvSpPr>
        <p:spPr bwMode="auto">
          <a:xfrm>
            <a:off x="10012924" y="2209552"/>
            <a:ext cx="965200" cy="382588"/>
          </a:xfrm>
          <a:custGeom>
            <a:avLst/>
            <a:gdLst>
              <a:gd name="T0" fmla="*/ 962025 w 608"/>
              <a:gd name="T1" fmla="*/ 174625 h 241"/>
              <a:gd name="T2" fmla="*/ 946150 w 608"/>
              <a:gd name="T3" fmla="*/ 141288 h 241"/>
              <a:gd name="T4" fmla="*/ 919163 w 608"/>
              <a:gd name="T5" fmla="*/ 109538 h 241"/>
              <a:gd name="T6" fmla="*/ 876300 w 608"/>
              <a:gd name="T7" fmla="*/ 80963 h 241"/>
              <a:gd name="T8" fmla="*/ 823913 w 608"/>
              <a:gd name="T9" fmla="*/ 57150 h 241"/>
              <a:gd name="T10" fmla="*/ 757238 w 608"/>
              <a:gd name="T11" fmla="*/ 34925 h 241"/>
              <a:gd name="T12" fmla="*/ 684213 w 608"/>
              <a:gd name="T13" fmla="*/ 17463 h 241"/>
              <a:gd name="T14" fmla="*/ 606425 w 608"/>
              <a:gd name="T15" fmla="*/ 7938 h 241"/>
              <a:gd name="T16" fmla="*/ 525463 w 608"/>
              <a:gd name="T17" fmla="*/ 1588 h 241"/>
              <a:gd name="T18" fmla="*/ 439738 w 608"/>
              <a:gd name="T19" fmla="*/ 1588 h 241"/>
              <a:gd name="T20" fmla="*/ 357188 w 608"/>
              <a:gd name="T21" fmla="*/ 7938 h 241"/>
              <a:gd name="T22" fmla="*/ 279400 w 608"/>
              <a:gd name="T23" fmla="*/ 17463 h 241"/>
              <a:gd name="T24" fmla="*/ 206375 w 608"/>
              <a:gd name="T25" fmla="*/ 34925 h 241"/>
              <a:gd name="T26" fmla="*/ 139700 w 608"/>
              <a:gd name="T27" fmla="*/ 57150 h 241"/>
              <a:gd name="T28" fmla="*/ 87313 w 608"/>
              <a:gd name="T29" fmla="*/ 80963 h 241"/>
              <a:gd name="T30" fmla="*/ 46038 w 608"/>
              <a:gd name="T31" fmla="*/ 109538 h 241"/>
              <a:gd name="T32" fmla="*/ 17463 w 608"/>
              <a:gd name="T33" fmla="*/ 141288 h 241"/>
              <a:gd name="T34" fmla="*/ 1588 w 608"/>
              <a:gd name="T35" fmla="*/ 174625 h 241"/>
              <a:gd name="T36" fmla="*/ 1588 w 608"/>
              <a:gd name="T37" fmla="*/ 206375 h 241"/>
              <a:gd name="T38" fmla="*/ 17463 w 608"/>
              <a:gd name="T39" fmla="*/ 239713 h 241"/>
              <a:gd name="T40" fmla="*/ 46038 w 608"/>
              <a:gd name="T41" fmla="*/ 271463 h 241"/>
              <a:gd name="T42" fmla="*/ 87313 w 608"/>
              <a:gd name="T43" fmla="*/ 300038 h 241"/>
              <a:gd name="T44" fmla="*/ 139700 w 608"/>
              <a:gd name="T45" fmla="*/ 327025 h 241"/>
              <a:gd name="T46" fmla="*/ 206375 w 608"/>
              <a:gd name="T47" fmla="*/ 346075 h 241"/>
              <a:gd name="T48" fmla="*/ 279400 w 608"/>
              <a:gd name="T49" fmla="*/ 363538 h 241"/>
              <a:gd name="T50" fmla="*/ 357188 w 608"/>
              <a:gd name="T51" fmla="*/ 374650 h 241"/>
              <a:gd name="T52" fmla="*/ 439738 w 608"/>
              <a:gd name="T53" fmla="*/ 381000 h 241"/>
              <a:gd name="T54" fmla="*/ 525463 w 608"/>
              <a:gd name="T55" fmla="*/ 381000 h 241"/>
              <a:gd name="T56" fmla="*/ 606425 w 608"/>
              <a:gd name="T57" fmla="*/ 374650 h 241"/>
              <a:gd name="T58" fmla="*/ 684213 w 608"/>
              <a:gd name="T59" fmla="*/ 363538 h 241"/>
              <a:gd name="T60" fmla="*/ 757238 w 608"/>
              <a:gd name="T61" fmla="*/ 346075 h 241"/>
              <a:gd name="T62" fmla="*/ 823913 w 608"/>
              <a:gd name="T63" fmla="*/ 327025 h 241"/>
              <a:gd name="T64" fmla="*/ 876300 w 608"/>
              <a:gd name="T65" fmla="*/ 300038 h 241"/>
              <a:gd name="T66" fmla="*/ 919163 w 608"/>
              <a:gd name="T67" fmla="*/ 271463 h 241"/>
              <a:gd name="T68" fmla="*/ 946150 w 608"/>
              <a:gd name="T69" fmla="*/ 239713 h 241"/>
              <a:gd name="T70" fmla="*/ 962025 w 608"/>
              <a:gd name="T71" fmla="*/ 206375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11155924" y="2285752"/>
            <a:ext cx="795338" cy="300038"/>
          </a:xfrm>
          <a:custGeom>
            <a:avLst/>
            <a:gdLst>
              <a:gd name="T0" fmla="*/ 1588 w 501"/>
              <a:gd name="T1" fmla="*/ 161925 h 189"/>
              <a:gd name="T2" fmla="*/ 12700 w 501"/>
              <a:gd name="T3" fmla="*/ 187325 h 189"/>
              <a:gd name="T4" fmla="*/ 36513 w 501"/>
              <a:gd name="T5" fmla="*/ 211138 h 189"/>
              <a:gd name="T6" fmla="*/ 71438 w 501"/>
              <a:gd name="T7" fmla="*/ 234950 h 189"/>
              <a:gd name="T8" fmla="*/ 115888 w 501"/>
              <a:gd name="T9" fmla="*/ 254000 h 189"/>
              <a:gd name="T10" fmla="*/ 169863 w 501"/>
              <a:gd name="T11" fmla="*/ 271463 h 189"/>
              <a:gd name="T12" fmla="*/ 230188 w 501"/>
              <a:gd name="T13" fmla="*/ 284163 h 189"/>
              <a:gd name="T14" fmla="*/ 293688 w 501"/>
              <a:gd name="T15" fmla="*/ 293688 h 189"/>
              <a:gd name="T16" fmla="*/ 361950 w 501"/>
              <a:gd name="T17" fmla="*/ 296863 h 189"/>
              <a:gd name="T18" fmla="*/ 431800 w 501"/>
              <a:gd name="T19" fmla="*/ 296863 h 189"/>
              <a:gd name="T20" fmla="*/ 500063 w 501"/>
              <a:gd name="T21" fmla="*/ 292100 h 189"/>
              <a:gd name="T22" fmla="*/ 565150 w 501"/>
              <a:gd name="T23" fmla="*/ 284163 h 189"/>
              <a:gd name="T24" fmla="*/ 625475 w 501"/>
              <a:gd name="T25" fmla="*/ 271463 h 189"/>
              <a:gd name="T26" fmla="*/ 677863 w 501"/>
              <a:gd name="T27" fmla="*/ 254000 h 189"/>
              <a:gd name="T28" fmla="*/ 722313 w 501"/>
              <a:gd name="T29" fmla="*/ 234950 h 189"/>
              <a:gd name="T30" fmla="*/ 757238 w 501"/>
              <a:gd name="T31" fmla="*/ 211138 h 189"/>
              <a:gd name="T32" fmla="*/ 781050 w 501"/>
              <a:gd name="T33" fmla="*/ 187325 h 189"/>
              <a:gd name="T34" fmla="*/ 792163 w 501"/>
              <a:gd name="T35" fmla="*/ 161925 h 189"/>
              <a:gd name="T36" fmla="*/ 792163 w 501"/>
              <a:gd name="T37" fmla="*/ 134938 h 189"/>
              <a:gd name="T38" fmla="*/ 781050 w 501"/>
              <a:gd name="T39" fmla="*/ 109538 h 189"/>
              <a:gd name="T40" fmla="*/ 757238 w 501"/>
              <a:gd name="T41" fmla="*/ 85725 h 189"/>
              <a:gd name="T42" fmla="*/ 722313 w 501"/>
              <a:gd name="T43" fmla="*/ 63500 h 189"/>
              <a:gd name="T44" fmla="*/ 677863 w 501"/>
              <a:gd name="T45" fmla="*/ 42863 h 189"/>
              <a:gd name="T46" fmla="*/ 623888 w 501"/>
              <a:gd name="T47" fmla="*/ 26988 h 189"/>
              <a:gd name="T48" fmla="*/ 565150 w 501"/>
              <a:gd name="T49" fmla="*/ 12700 h 189"/>
              <a:gd name="T50" fmla="*/ 500063 w 501"/>
              <a:gd name="T51" fmla="*/ 4763 h 189"/>
              <a:gd name="T52" fmla="*/ 431800 w 501"/>
              <a:gd name="T53" fmla="*/ 0 h 189"/>
              <a:gd name="T54" fmla="*/ 361950 w 501"/>
              <a:gd name="T55" fmla="*/ 0 h 189"/>
              <a:gd name="T56" fmla="*/ 293688 w 501"/>
              <a:gd name="T57" fmla="*/ 4763 h 189"/>
              <a:gd name="T58" fmla="*/ 228600 w 501"/>
              <a:gd name="T59" fmla="*/ 12700 h 189"/>
              <a:gd name="T60" fmla="*/ 169863 w 501"/>
              <a:gd name="T61" fmla="*/ 26988 h 189"/>
              <a:gd name="T62" fmla="*/ 115888 w 501"/>
              <a:gd name="T63" fmla="*/ 44450 h 189"/>
              <a:gd name="T64" fmla="*/ 71438 w 501"/>
              <a:gd name="T65" fmla="*/ 63500 h 189"/>
              <a:gd name="T66" fmla="*/ 36513 w 501"/>
              <a:gd name="T67" fmla="*/ 85725 h 189"/>
              <a:gd name="T68" fmla="*/ 12700 w 501"/>
              <a:gd name="T69" fmla="*/ 109538 h 189"/>
              <a:gd name="T70" fmla="*/ 1588 w 501"/>
              <a:gd name="T71" fmla="*/ 134938 h 1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10678087" y="2785815"/>
            <a:ext cx="1343025" cy="279400"/>
          </a:xfrm>
          <a:custGeom>
            <a:avLst/>
            <a:gdLst>
              <a:gd name="T0" fmla="*/ 1341438 w 846"/>
              <a:gd name="T1" fmla="*/ 277813 h 176"/>
              <a:gd name="T2" fmla="*/ 1341438 w 846"/>
              <a:gd name="T3" fmla="*/ 0 h 176"/>
              <a:gd name="T4" fmla="*/ 0 w 846"/>
              <a:gd name="T5" fmla="*/ 0 h 176"/>
              <a:gd name="T6" fmla="*/ 0 w 846"/>
              <a:gd name="T7" fmla="*/ 277813 h 176"/>
              <a:gd name="T8" fmla="*/ 1341438 w 846"/>
              <a:gd name="T9" fmla="*/ 277813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11319437" y="2234952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10082774" y="2182565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10668562" y="2758827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10220693" y="2240609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10628874" y="2581027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11575056" y="2590800"/>
            <a:ext cx="76364" cy="124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" name="Group 51"/>
          <p:cNvGrpSpPr>
            <a:grpSpLocks/>
          </p:cNvGrpSpPr>
          <p:nvPr/>
        </p:nvGrpSpPr>
        <p:grpSpPr bwMode="auto">
          <a:xfrm>
            <a:off x="8717524" y="4419352"/>
            <a:ext cx="2265363" cy="898525"/>
            <a:chOff x="3600" y="3648"/>
            <a:chExt cx="1427" cy="566"/>
          </a:xfrm>
        </p:grpSpPr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3683" y="398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4571" y="3998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168" y="364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7547537" y="3497015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Purchaser</a:t>
            </a:r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7474512" y="3377952"/>
            <a:ext cx="1293812" cy="600075"/>
          </a:xfrm>
          <a:custGeom>
            <a:avLst/>
            <a:gdLst>
              <a:gd name="T0" fmla="*/ 0 w 815"/>
              <a:gd name="T1" fmla="*/ 298450 h 378"/>
              <a:gd name="T2" fmla="*/ 638175 w 815"/>
              <a:gd name="T3" fmla="*/ 0 h 378"/>
              <a:gd name="T4" fmla="*/ 1292225 w 815"/>
              <a:gd name="T5" fmla="*/ 307975 h 378"/>
              <a:gd name="T6" fmla="*/ 638175 w 815"/>
              <a:gd name="T7" fmla="*/ 598488 h 378"/>
              <a:gd name="T8" fmla="*/ 0 w 815"/>
              <a:gd name="T9" fmla="*/ 298450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5717149" y="2169865"/>
            <a:ext cx="2257425" cy="1076325"/>
            <a:chOff x="1710" y="2231"/>
            <a:chExt cx="1422" cy="678"/>
          </a:xfrm>
        </p:grpSpPr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213" y="2231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738" y="2362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782" y="2359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" name="Line 75"/>
          <p:cNvSpPr>
            <a:spLocks noChangeShapeType="1"/>
          </p:cNvSpPr>
          <p:nvPr/>
        </p:nvSpPr>
        <p:spPr bwMode="auto">
          <a:xfrm flipH="1" flipV="1">
            <a:off x="8412724" y="3809752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10546324" y="3073152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V="1">
            <a:off x="10089124" y="4114552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6971274" y="3206502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7193524" y="4266952"/>
            <a:ext cx="1951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CF0E30"/>
                </a:solidFill>
                <a:latin typeface="Book Antiqua" panose="02040602050305030304" pitchFamily="18" charset="0"/>
              </a:rPr>
              <a:t>Better design</a:t>
            </a:r>
          </a:p>
        </p:txBody>
      </p:sp>
    </p:spTree>
    <p:extLst>
      <p:ext uri="{BB962C8B-B14F-4D97-AF65-F5344CB8AC3E}">
        <p14:creationId xmlns:p14="http://schemas.microsoft.com/office/powerpoint/2010/main" val="25959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Hierarchy</a:t>
            </a:r>
          </a:p>
          <a:p>
            <a:r>
              <a:rPr lang="en-IN" dirty="0"/>
              <a:t>Aggregation</a:t>
            </a:r>
          </a:p>
          <a:p>
            <a:r>
              <a:rPr lang="en-IN" dirty="0"/>
              <a:t>Design choices</a:t>
            </a:r>
          </a:p>
          <a:p>
            <a:pPr lvl="1"/>
            <a:r>
              <a:rPr lang="en-IN" dirty="0"/>
              <a:t>Entity versus Attribute</a:t>
            </a:r>
          </a:p>
          <a:p>
            <a:pPr lvl="1"/>
            <a:r>
              <a:rPr lang="en-IN" dirty="0"/>
              <a:t>Relationship versus Entity</a:t>
            </a:r>
          </a:p>
          <a:p>
            <a:pPr lvl="1"/>
            <a:r>
              <a:rPr lang="en-IN" dirty="0"/>
              <a:t>Binary/Ternary Relationship? Aggregation?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vs. Ternary Relationships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009"/>
            <a:ext cx="10515600" cy="474334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Another example in the other direction:  Three entity sets – Parts, Suppliers and Departments. A supplier can supply some parts to a department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 combination of binary relationships is an adequate substitute:</a:t>
            </a:r>
          </a:p>
          <a:p>
            <a:pPr lvl="1">
              <a:buSzPct val="75000"/>
            </a:pPr>
            <a:r>
              <a:rPr lang="en-US" altLang="en-US" dirty="0"/>
              <a:t>S “can-supply” P,  D “needs” P,  and D  “deals-with” S does not imply that D has agreed to buy P from S.</a:t>
            </a:r>
          </a:p>
          <a:p>
            <a:pPr lvl="1">
              <a:buSzPct val="75000"/>
            </a:pPr>
            <a:r>
              <a:rPr lang="en-US" altLang="en-US" dirty="0"/>
              <a:t>How do we record </a:t>
            </a:r>
            <a:r>
              <a:rPr lang="en-US" altLang="en-US" i="1" dirty="0" err="1"/>
              <a:t>qty</a:t>
            </a:r>
            <a:r>
              <a:rPr lang="en-US" alt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654000" y="2973418"/>
            <a:ext cx="1436292" cy="335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849013" y="3003580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772563" y="2982942"/>
            <a:ext cx="1301750" cy="336550"/>
            <a:chOff x="2317" y="1223"/>
            <a:chExt cx="820" cy="212"/>
          </a:xfrm>
        </p:grpSpPr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2358" y="1223"/>
              <a:ext cx="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Supplier</a:t>
              </a:r>
            </a:p>
          </p:txBody>
        </p:sp>
      </p:grp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826118" y="3148042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4868056" y="2330867"/>
            <a:ext cx="1128713" cy="1695450"/>
            <a:chOff x="3597" y="812"/>
            <a:chExt cx="711" cy="1068"/>
          </a:xfrm>
        </p:grpSpPr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666" y="1657"/>
              <a:ext cx="4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Parts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3700" y="812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qty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 flipH="1">
              <a:off x="3857" y="1516"/>
              <a:ext cx="0" cy="1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H="1" flipV="1">
              <a:off x="3857" y="1034"/>
              <a:ext cx="2" cy="1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79"/>
          <p:cNvSpPr>
            <a:spLocks noChangeShapeType="1"/>
          </p:cNvSpPr>
          <p:nvPr/>
        </p:nvSpPr>
        <p:spPr bwMode="auto">
          <a:xfrm flipH="1">
            <a:off x="4040975" y="317503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62"/>
          <p:cNvSpPr>
            <a:spLocks/>
          </p:cNvSpPr>
          <p:nvPr/>
        </p:nvSpPr>
        <p:spPr bwMode="auto">
          <a:xfrm>
            <a:off x="4626128" y="2878555"/>
            <a:ext cx="1293812" cy="600075"/>
          </a:xfrm>
          <a:custGeom>
            <a:avLst/>
            <a:gdLst>
              <a:gd name="T0" fmla="*/ 0 w 815"/>
              <a:gd name="T1" fmla="*/ 298450 h 378"/>
              <a:gd name="T2" fmla="*/ 638175 w 815"/>
              <a:gd name="T3" fmla="*/ 0 h 378"/>
              <a:gd name="T4" fmla="*/ 1292225 w 815"/>
              <a:gd name="T5" fmla="*/ 307975 h 378"/>
              <a:gd name="T6" fmla="*/ 638175 w 815"/>
              <a:gd name="T7" fmla="*/ 598488 h 378"/>
              <a:gd name="T8" fmla="*/ 0 w 815"/>
              <a:gd name="T9" fmla="*/ 298450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4865295" y="2359025"/>
            <a:ext cx="866775" cy="314325"/>
          </a:xfrm>
          <a:custGeom>
            <a:avLst/>
            <a:gdLst>
              <a:gd name="T0" fmla="*/ 1 w 546"/>
              <a:gd name="T1" fmla="*/ 107 h 198"/>
              <a:gd name="T2" fmla="*/ 9 w 546"/>
              <a:gd name="T3" fmla="*/ 124 h 198"/>
              <a:gd name="T4" fmla="*/ 25 w 546"/>
              <a:gd name="T5" fmla="*/ 141 h 198"/>
              <a:gd name="T6" fmla="*/ 50 w 546"/>
              <a:gd name="T7" fmla="*/ 155 h 198"/>
              <a:gd name="T8" fmla="*/ 80 w 546"/>
              <a:gd name="T9" fmla="*/ 168 h 198"/>
              <a:gd name="T10" fmla="*/ 116 w 546"/>
              <a:gd name="T11" fmla="*/ 179 h 198"/>
              <a:gd name="T12" fmla="*/ 157 w 546"/>
              <a:gd name="T13" fmla="*/ 188 h 198"/>
              <a:gd name="T14" fmla="*/ 202 w 546"/>
              <a:gd name="T15" fmla="*/ 194 h 198"/>
              <a:gd name="T16" fmla="*/ 248 w 546"/>
              <a:gd name="T17" fmla="*/ 197 h 198"/>
              <a:gd name="T18" fmla="*/ 296 w 546"/>
              <a:gd name="T19" fmla="*/ 197 h 198"/>
              <a:gd name="T20" fmla="*/ 343 w 546"/>
              <a:gd name="T21" fmla="*/ 194 h 198"/>
              <a:gd name="T22" fmla="*/ 387 w 546"/>
              <a:gd name="T23" fmla="*/ 188 h 198"/>
              <a:gd name="T24" fmla="*/ 428 w 546"/>
              <a:gd name="T25" fmla="*/ 179 h 198"/>
              <a:gd name="T26" fmla="*/ 465 w 546"/>
              <a:gd name="T27" fmla="*/ 168 h 198"/>
              <a:gd name="T28" fmla="*/ 495 w 546"/>
              <a:gd name="T29" fmla="*/ 155 h 198"/>
              <a:gd name="T30" fmla="*/ 519 w 546"/>
              <a:gd name="T31" fmla="*/ 140 h 198"/>
              <a:gd name="T32" fmla="*/ 535 w 546"/>
              <a:gd name="T33" fmla="*/ 124 h 198"/>
              <a:gd name="T34" fmla="*/ 544 w 546"/>
              <a:gd name="T35" fmla="*/ 107 h 198"/>
              <a:gd name="T36" fmla="*/ 544 w 546"/>
              <a:gd name="T37" fmla="*/ 90 h 198"/>
              <a:gd name="T38" fmla="*/ 535 w 546"/>
              <a:gd name="T39" fmla="*/ 73 h 198"/>
              <a:gd name="T40" fmla="*/ 519 w 546"/>
              <a:gd name="T41" fmla="*/ 57 h 198"/>
              <a:gd name="T42" fmla="*/ 495 w 546"/>
              <a:gd name="T43" fmla="*/ 42 h 198"/>
              <a:gd name="T44" fmla="*/ 465 w 546"/>
              <a:gd name="T45" fmla="*/ 29 h 198"/>
              <a:gd name="T46" fmla="*/ 428 w 546"/>
              <a:gd name="T47" fmla="*/ 18 h 198"/>
              <a:gd name="T48" fmla="*/ 387 w 546"/>
              <a:gd name="T49" fmla="*/ 9 h 198"/>
              <a:gd name="T50" fmla="*/ 343 w 546"/>
              <a:gd name="T51" fmla="*/ 4 h 198"/>
              <a:gd name="T52" fmla="*/ 296 w 546"/>
              <a:gd name="T53" fmla="*/ 1 h 198"/>
              <a:gd name="T54" fmla="*/ 248 w 546"/>
              <a:gd name="T55" fmla="*/ 1 h 198"/>
              <a:gd name="T56" fmla="*/ 202 w 546"/>
              <a:gd name="T57" fmla="*/ 4 h 198"/>
              <a:gd name="T58" fmla="*/ 157 w 546"/>
              <a:gd name="T59" fmla="*/ 10 h 198"/>
              <a:gd name="T60" fmla="*/ 116 w 546"/>
              <a:gd name="T61" fmla="*/ 18 h 198"/>
              <a:gd name="T62" fmla="*/ 80 w 546"/>
              <a:gd name="T63" fmla="*/ 29 h 198"/>
              <a:gd name="T64" fmla="*/ 49 w 546"/>
              <a:gd name="T65" fmla="*/ 43 h 198"/>
              <a:gd name="T66" fmla="*/ 25 w 546"/>
              <a:gd name="T67" fmla="*/ 57 h 198"/>
              <a:gd name="T68" fmla="*/ 9 w 546"/>
              <a:gd name="T69" fmla="*/ 74 h 198"/>
              <a:gd name="T70" fmla="*/ 1 w 546"/>
              <a:gd name="T71" fmla="*/ 91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6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2"/>
                </a:lnTo>
                <a:lnTo>
                  <a:pt x="25" y="141"/>
                </a:lnTo>
                <a:lnTo>
                  <a:pt x="37" y="148"/>
                </a:lnTo>
                <a:lnTo>
                  <a:pt x="50" y="155"/>
                </a:lnTo>
                <a:lnTo>
                  <a:pt x="63" y="162"/>
                </a:lnTo>
                <a:lnTo>
                  <a:pt x="80" y="168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9" y="184"/>
                </a:lnTo>
                <a:lnTo>
                  <a:pt x="428" y="179"/>
                </a:lnTo>
                <a:lnTo>
                  <a:pt x="447" y="174"/>
                </a:lnTo>
                <a:lnTo>
                  <a:pt x="465" y="168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2"/>
                </a:lnTo>
                <a:lnTo>
                  <a:pt x="535" y="124"/>
                </a:lnTo>
                <a:lnTo>
                  <a:pt x="540" y="116"/>
                </a:lnTo>
                <a:lnTo>
                  <a:pt x="544" y="107"/>
                </a:lnTo>
                <a:lnTo>
                  <a:pt x="545" y="99"/>
                </a:lnTo>
                <a:lnTo>
                  <a:pt x="544" y="90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49"/>
                </a:lnTo>
                <a:lnTo>
                  <a:pt x="495" y="42"/>
                </a:lnTo>
                <a:lnTo>
                  <a:pt x="481" y="35"/>
                </a:lnTo>
                <a:lnTo>
                  <a:pt x="465" y="29"/>
                </a:lnTo>
                <a:lnTo>
                  <a:pt x="447" y="23"/>
                </a:lnTo>
                <a:lnTo>
                  <a:pt x="428" y="18"/>
                </a:lnTo>
                <a:lnTo>
                  <a:pt x="408" y="13"/>
                </a:lnTo>
                <a:lnTo>
                  <a:pt x="387" y="9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3"/>
                </a:lnTo>
                <a:lnTo>
                  <a:pt x="116" y="18"/>
                </a:lnTo>
                <a:lnTo>
                  <a:pt x="97" y="23"/>
                </a:lnTo>
                <a:lnTo>
                  <a:pt x="80" y="29"/>
                </a:lnTo>
                <a:lnTo>
                  <a:pt x="63" y="36"/>
                </a:lnTo>
                <a:lnTo>
                  <a:pt x="49" y="43"/>
                </a:lnTo>
                <a:lnTo>
                  <a:pt x="37" y="49"/>
                </a:lnTo>
                <a:lnTo>
                  <a:pt x="25" y="57"/>
                </a:lnTo>
                <a:lnTo>
                  <a:pt x="16" y="65"/>
                </a:lnTo>
                <a:lnTo>
                  <a:pt x="9" y="74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9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Class hierarchy – Identify the subclass in a class; ISA relationship</a:t>
            </a:r>
          </a:p>
          <a:p>
            <a:pPr lvl="1"/>
            <a:r>
              <a:rPr lang="en-IN" dirty="0"/>
              <a:t>Two reasons: Add attributes to subclass; identify entities that can participate in a relationship</a:t>
            </a:r>
          </a:p>
          <a:p>
            <a:r>
              <a:rPr lang="en-IN" sz="2400" dirty="0"/>
              <a:t>Aggregation – Model relationship between entity and a second relationship set; identified by dashed box</a:t>
            </a:r>
          </a:p>
          <a:p>
            <a:r>
              <a:rPr lang="en-IN" sz="2400" dirty="0"/>
              <a:t>Design Choices</a:t>
            </a:r>
          </a:p>
          <a:p>
            <a:pPr lvl="1"/>
            <a:r>
              <a:rPr lang="en-IN" sz="2000" dirty="0"/>
              <a:t>Entity vs. Attribute: Define as entity when the object take on different values; want to preserve the semantics; and record attributes for each instance of the relationship</a:t>
            </a:r>
          </a:p>
          <a:p>
            <a:pPr lvl="1"/>
            <a:r>
              <a:rPr lang="en-IN" sz="2000" dirty="0"/>
              <a:t>Entity vs. Relationship: Relationship set has more than one attribute which cannot be uniquely related to an entity</a:t>
            </a:r>
          </a:p>
          <a:p>
            <a:pPr lvl="1"/>
            <a:r>
              <a:rPr lang="en-IN" sz="2000" dirty="0"/>
              <a:t>Binary/Ternary/Aggregation: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2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600" y="14714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Classify the entities in an entity set into subclasses</a:t>
            </a:r>
          </a:p>
          <a:p>
            <a:r>
              <a:rPr lang="en-IN" dirty="0"/>
              <a:t>Subclass = special case         Inheritance</a:t>
            </a:r>
          </a:p>
          <a:p>
            <a:pPr lvl="1"/>
            <a:r>
              <a:rPr lang="en-IN" dirty="0"/>
              <a:t>Attributes: union of classes involved</a:t>
            </a:r>
          </a:p>
          <a:p>
            <a:pPr lvl="2"/>
            <a:r>
              <a:rPr lang="en-IN" dirty="0"/>
              <a:t>Inherits all attributes of parent class plus the</a:t>
            </a:r>
          </a:p>
          <a:p>
            <a:pPr marL="457200" lvl="1" indent="0">
              <a:buNone/>
            </a:pPr>
            <a:r>
              <a:rPr lang="en-IN" dirty="0"/>
              <a:t>    	</a:t>
            </a:r>
            <a:r>
              <a:rPr lang="en-IN" sz="2000" dirty="0"/>
              <a:t>     	attributes of the subclass</a:t>
            </a:r>
          </a:p>
          <a:p>
            <a:pPr lvl="1"/>
            <a:r>
              <a:rPr lang="en-IN" dirty="0"/>
              <a:t>Fewer instances, more attributes (usually)</a:t>
            </a:r>
          </a:p>
          <a:p>
            <a:pPr lvl="1"/>
            <a:r>
              <a:rPr lang="en-IN" dirty="0"/>
              <a:t>One‐one relationship between classes</a:t>
            </a:r>
          </a:p>
          <a:p>
            <a:r>
              <a:rPr lang="en-IN" dirty="0"/>
              <a:t>A </a:t>
            </a:r>
            <a:r>
              <a:rPr lang="en-IN" b="1" dirty="0"/>
              <a:t>ISA</a:t>
            </a:r>
            <a:r>
              <a:rPr lang="en-IN" dirty="0"/>
              <a:t> B, every A entity is also a B entity</a:t>
            </a:r>
          </a:p>
          <a:p>
            <a:pPr lvl="1"/>
            <a:r>
              <a:rPr lang="en-IN" dirty="0"/>
              <a:t>The Employees entity set may </a:t>
            </a:r>
            <a:r>
              <a:rPr lang="en-IN" sz="2400" dirty="0"/>
              <a:t>have </a:t>
            </a:r>
          </a:p>
          <a:p>
            <a:pPr marL="457200" lvl="1" indent="0">
              <a:buNone/>
            </a:pPr>
            <a:r>
              <a:rPr lang="en-IN" dirty="0"/>
              <a:t>   </a:t>
            </a:r>
            <a:r>
              <a:rPr lang="en-IN" sz="2400" dirty="0"/>
              <a:t>two subclasses : </a:t>
            </a:r>
            <a:r>
              <a:rPr lang="en-IN" sz="2400" dirty="0" err="1"/>
              <a:t>Hourly_Emps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and </a:t>
            </a:r>
            <a:r>
              <a:rPr lang="en-IN" sz="2400" dirty="0" err="1"/>
              <a:t>Contract_Emps</a:t>
            </a:r>
            <a:r>
              <a:rPr lang="en-IN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1000" y="2158159"/>
            <a:ext cx="432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87505" y="5479894"/>
            <a:ext cx="1495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Contract_Emps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669830" y="3098644"/>
            <a:ext cx="1055688" cy="390525"/>
          </a:xfrm>
          <a:custGeom>
            <a:avLst/>
            <a:gdLst>
              <a:gd name="T0" fmla="*/ 1050925 w 665"/>
              <a:gd name="T1" fmla="*/ 176213 h 246"/>
              <a:gd name="T2" fmla="*/ 1036638 w 665"/>
              <a:gd name="T3" fmla="*/ 142875 h 246"/>
              <a:gd name="T4" fmla="*/ 1004888 w 665"/>
              <a:gd name="T5" fmla="*/ 111125 h 246"/>
              <a:gd name="T6" fmla="*/ 958850 w 665"/>
              <a:gd name="T7" fmla="*/ 82550 h 246"/>
              <a:gd name="T8" fmla="*/ 900113 w 665"/>
              <a:gd name="T9" fmla="*/ 55563 h 246"/>
              <a:gd name="T10" fmla="*/ 828675 w 665"/>
              <a:gd name="T11" fmla="*/ 36513 h 246"/>
              <a:gd name="T12" fmla="*/ 750888 w 665"/>
              <a:gd name="T13" fmla="*/ 17463 h 246"/>
              <a:gd name="T14" fmla="*/ 663575 w 665"/>
              <a:gd name="T15" fmla="*/ 6350 h 246"/>
              <a:gd name="T16" fmla="*/ 573088 w 665"/>
              <a:gd name="T17" fmla="*/ 1588 h 246"/>
              <a:gd name="T18" fmla="*/ 481013 w 665"/>
              <a:gd name="T19" fmla="*/ 1588 h 246"/>
              <a:gd name="T20" fmla="*/ 390525 w 665"/>
              <a:gd name="T21" fmla="*/ 6350 h 246"/>
              <a:gd name="T22" fmla="*/ 304800 w 665"/>
              <a:gd name="T23" fmla="*/ 17463 h 246"/>
              <a:gd name="T24" fmla="*/ 223838 w 665"/>
              <a:gd name="T25" fmla="*/ 36513 h 246"/>
              <a:gd name="T26" fmla="*/ 155575 w 665"/>
              <a:gd name="T27" fmla="*/ 55563 h 246"/>
              <a:gd name="T28" fmla="*/ 95250 w 665"/>
              <a:gd name="T29" fmla="*/ 82550 h 246"/>
              <a:gd name="T30" fmla="*/ 49213 w 665"/>
              <a:gd name="T31" fmla="*/ 111125 h 246"/>
              <a:gd name="T32" fmla="*/ 17463 w 665"/>
              <a:gd name="T33" fmla="*/ 142875 h 246"/>
              <a:gd name="T34" fmla="*/ 1588 w 665"/>
              <a:gd name="T35" fmla="*/ 176213 h 246"/>
              <a:gd name="T36" fmla="*/ 1588 w 665"/>
              <a:gd name="T37" fmla="*/ 211138 h 246"/>
              <a:gd name="T38" fmla="*/ 17463 w 665"/>
              <a:gd name="T39" fmla="*/ 244475 h 246"/>
              <a:gd name="T40" fmla="*/ 49213 w 665"/>
              <a:gd name="T41" fmla="*/ 276225 h 246"/>
              <a:gd name="T42" fmla="*/ 95250 w 665"/>
              <a:gd name="T43" fmla="*/ 306388 h 246"/>
              <a:gd name="T44" fmla="*/ 155575 w 665"/>
              <a:gd name="T45" fmla="*/ 331788 h 246"/>
              <a:gd name="T46" fmla="*/ 223838 w 665"/>
              <a:gd name="T47" fmla="*/ 354013 h 246"/>
              <a:gd name="T48" fmla="*/ 304800 w 665"/>
              <a:gd name="T49" fmla="*/ 369888 h 246"/>
              <a:gd name="T50" fmla="*/ 390525 w 665"/>
              <a:gd name="T51" fmla="*/ 381000 h 246"/>
              <a:gd name="T52" fmla="*/ 481013 w 665"/>
              <a:gd name="T53" fmla="*/ 388938 h 246"/>
              <a:gd name="T54" fmla="*/ 573088 w 665"/>
              <a:gd name="T55" fmla="*/ 388938 h 246"/>
              <a:gd name="T56" fmla="*/ 663575 w 665"/>
              <a:gd name="T57" fmla="*/ 381000 h 246"/>
              <a:gd name="T58" fmla="*/ 750888 w 665"/>
              <a:gd name="T59" fmla="*/ 369888 h 246"/>
              <a:gd name="T60" fmla="*/ 828675 w 665"/>
              <a:gd name="T61" fmla="*/ 354013 h 246"/>
              <a:gd name="T62" fmla="*/ 900113 w 665"/>
              <a:gd name="T63" fmla="*/ 331788 h 246"/>
              <a:gd name="T64" fmla="*/ 958850 w 665"/>
              <a:gd name="T65" fmla="*/ 306388 h 246"/>
              <a:gd name="T66" fmla="*/ 1004888 w 665"/>
              <a:gd name="T67" fmla="*/ 276225 h 246"/>
              <a:gd name="T68" fmla="*/ 1036638 w 665"/>
              <a:gd name="T69" fmla="*/ 244475 h 246"/>
              <a:gd name="T70" fmla="*/ 1050925 w 665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1174904" y="4065432"/>
            <a:ext cx="1054100" cy="390525"/>
          </a:xfrm>
          <a:custGeom>
            <a:avLst/>
            <a:gdLst>
              <a:gd name="T0" fmla="*/ 1588 w 664"/>
              <a:gd name="T1" fmla="*/ 211138 h 246"/>
              <a:gd name="T2" fmla="*/ 15875 w 664"/>
              <a:gd name="T3" fmla="*/ 244475 h 246"/>
              <a:gd name="T4" fmla="*/ 47625 w 664"/>
              <a:gd name="T5" fmla="*/ 276225 h 246"/>
              <a:gd name="T6" fmla="*/ 93663 w 664"/>
              <a:gd name="T7" fmla="*/ 306388 h 246"/>
              <a:gd name="T8" fmla="*/ 152400 w 664"/>
              <a:gd name="T9" fmla="*/ 331788 h 246"/>
              <a:gd name="T10" fmla="*/ 223838 w 664"/>
              <a:gd name="T11" fmla="*/ 354013 h 246"/>
              <a:gd name="T12" fmla="*/ 301625 w 664"/>
              <a:gd name="T13" fmla="*/ 369888 h 246"/>
              <a:gd name="T14" fmla="*/ 388938 w 664"/>
              <a:gd name="T15" fmla="*/ 381000 h 246"/>
              <a:gd name="T16" fmla="*/ 479425 w 664"/>
              <a:gd name="T17" fmla="*/ 388938 h 246"/>
              <a:gd name="T18" fmla="*/ 569913 w 664"/>
              <a:gd name="T19" fmla="*/ 388938 h 246"/>
              <a:gd name="T20" fmla="*/ 661988 w 664"/>
              <a:gd name="T21" fmla="*/ 381000 h 246"/>
              <a:gd name="T22" fmla="*/ 749300 w 664"/>
              <a:gd name="T23" fmla="*/ 369888 h 246"/>
              <a:gd name="T24" fmla="*/ 827088 w 664"/>
              <a:gd name="T25" fmla="*/ 350838 h 246"/>
              <a:gd name="T26" fmla="*/ 898525 w 664"/>
              <a:gd name="T27" fmla="*/ 331788 h 246"/>
              <a:gd name="T28" fmla="*/ 957263 w 664"/>
              <a:gd name="T29" fmla="*/ 304800 h 246"/>
              <a:gd name="T30" fmla="*/ 1001713 w 664"/>
              <a:gd name="T31" fmla="*/ 276225 h 246"/>
              <a:gd name="T32" fmla="*/ 1035050 w 664"/>
              <a:gd name="T33" fmla="*/ 244475 h 246"/>
              <a:gd name="T34" fmla="*/ 1049338 w 664"/>
              <a:gd name="T35" fmla="*/ 211138 h 246"/>
              <a:gd name="T36" fmla="*/ 1049338 w 664"/>
              <a:gd name="T37" fmla="*/ 176213 h 246"/>
              <a:gd name="T38" fmla="*/ 1035050 w 664"/>
              <a:gd name="T39" fmla="*/ 142875 h 246"/>
              <a:gd name="T40" fmla="*/ 1001713 w 664"/>
              <a:gd name="T41" fmla="*/ 111125 h 246"/>
              <a:gd name="T42" fmla="*/ 957263 w 664"/>
              <a:gd name="T43" fmla="*/ 82550 h 246"/>
              <a:gd name="T44" fmla="*/ 898525 w 664"/>
              <a:gd name="T45" fmla="*/ 55563 h 246"/>
              <a:gd name="T46" fmla="*/ 827088 w 664"/>
              <a:gd name="T47" fmla="*/ 36513 h 246"/>
              <a:gd name="T48" fmla="*/ 749300 w 664"/>
              <a:gd name="T49" fmla="*/ 17463 h 246"/>
              <a:gd name="T50" fmla="*/ 660400 w 664"/>
              <a:gd name="T51" fmla="*/ 6350 h 246"/>
              <a:gd name="T52" fmla="*/ 569913 w 664"/>
              <a:gd name="T53" fmla="*/ 1588 h 246"/>
              <a:gd name="T54" fmla="*/ 479425 w 664"/>
              <a:gd name="T55" fmla="*/ 1588 h 246"/>
              <a:gd name="T56" fmla="*/ 388938 w 664"/>
              <a:gd name="T57" fmla="*/ 6350 h 246"/>
              <a:gd name="T58" fmla="*/ 301625 w 664"/>
              <a:gd name="T59" fmla="*/ 17463 h 246"/>
              <a:gd name="T60" fmla="*/ 223838 w 664"/>
              <a:gd name="T61" fmla="*/ 36513 h 246"/>
              <a:gd name="T62" fmla="*/ 152400 w 664"/>
              <a:gd name="T63" fmla="*/ 55563 h 246"/>
              <a:gd name="T64" fmla="*/ 93663 w 664"/>
              <a:gd name="T65" fmla="*/ 82550 h 246"/>
              <a:gd name="T66" fmla="*/ 47625 w 664"/>
              <a:gd name="T67" fmla="*/ 112713 h 246"/>
              <a:gd name="T68" fmla="*/ 15875 w 664"/>
              <a:gd name="T69" fmla="*/ 142875 h 246"/>
              <a:gd name="T70" fmla="*/ 1588 w 664"/>
              <a:gd name="T71" fmla="*/ 17621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620743" y="2814482"/>
            <a:ext cx="1054100" cy="390525"/>
          </a:xfrm>
          <a:custGeom>
            <a:avLst/>
            <a:gdLst>
              <a:gd name="T0" fmla="*/ 1049338 w 664"/>
              <a:gd name="T1" fmla="*/ 176213 h 246"/>
              <a:gd name="T2" fmla="*/ 1033463 w 664"/>
              <a:gd name="T3" fmla="*/ 142875 h 246"/>
              <a:gd name="T4" fmla="*/ 1003300 w 664"/>
              <a:gd name="T5" fmla="*/ 111125 h 246"/>
              <a:gd name="T6" fmla="*/ 957263 w 664"/>
              <a:gd name="T7" fmla="*/ 80963 h 246"/>
              <a:gd name="T8" fmla="*/ 898525 w 664"/>
              <a:gd name="T9" fmla="*/ 55563 h 246"/>
              <a:gd name="T10" fmla="*/ 827088 w 664"/>
              <a:gd name="T11" fmla="*/ 33338 h 246"/>
              <a:gd name="T12" fmla="*/ 747713 w 664"/>
              <a:gd name="T13" fmla="*/ 17463 h 246"/>
              <a:gd name="T14" fmla="*/ 660400 w 664"/>
              <a:gd name="T15" fmla="*/ 6350 h 246"/>
              <a:gd name="T16" fmla="*/ 573088 w 664"/>
              <a:gd name="T17" fmla="*/ 0 h 246"/>
              <a:gd name="T18" fmla="*/ 481013 w 664"/>
              <a:gd name="T19" fmla="*/ 0 h 246"/>
              <a:gd name="T20" fmla="*/ 390525 w 664"/>
              <a:gd name="T21" fmla="*/ 6350 h 246"/>
              <a:gd name="T22" fmla="*/ 303213 w 664"/>
              <a:gd name="T23" fmla="*/ 17463 h 246"/>
              <a:gd name="T24" fmla="*/ 223838 w 664"/>
              <a:gd name="T25" fmla="*/ 33338 h 246"/>
              <a:gd name="T26" fmla="*/ 152400 w 664"/>
              <a:gd name="T27" fmla="*/ 55563 h 246"/>
              <a:gd name="T28" fmla="*/ 93663 w 664"/>
              <a:gd name="T29" fmla="*/ 80963 h 246"/>
              <a:gd name="T30" fmla="*/ 49213 w 664"/>
              <a:gd name="T31" fmla="*/ 111125 h 246"/>
              <a:gd name="T32" fmla="*/ 17463 w 664"/>
              <a:gd name="T33" fmla="*/ 142875 h 246"/>
              <a:gd name="T34" fmla="*/ 1588 w 664"/>
              <a:gd name="T35" fmla="*/ 176213 h 246"/>
              <a:gd name="T36" fmla="*/ 1588 w 664"/>
              <a:gd name="T37" fmla="*/ 211138 h 246"/>
              <a:gd name="T38" fmla="*/ 17463 w 664"/>
              <a:gd name="T39" fmla="*/ 244475 h 246"/>
              <a:gd name="T40" fmla="*/ 49213 w 664"/>
              <a:gd name="T41" fmla="*/ 274638 h 246"/>
              <a:gd name="T42" fmla="*/ 93663 w 664"/>
              <a:gd name="T43" fmla="*/ 304800 h 246"/>
              <a:gd name="T44" fmla="*/ 152400 w 664"/>
              <a:gd name="T45" fmla="*/ 331788 h 246"/>
              <a:gd name="T46" fmla="*/ 223838 w 664"/>
              <a:gd name="T47" fmla="*/ 350838 h 246"/>
              <a:gd name="T48" fmla="*/ 303213 w 664"/>
              <a:gd name="T49" fmla="*/ 369888 h 246"/>
              <a:gd name="T50" fmla="*/ 390525 w 664"/>
              <a:gd name="T51" fmla="*/ 381000 h 246"/>
              <a:gd name="T52" fmla="*/ 481013 w 664"/>
              <a:gd name="T53" fmla="*/ 385763 h 246"/>
              <a:gd name="T54" fmla="*/ 573088 w 664"/>
              <a:gd name="T55" fmla="*/ 385763 h 246"/>
              <a:gd name="T56" fmla="*/ 660400 w 664"/>
              <a:gd name="T57" fmla="*/ 381000 h 246"/>
              <a:gd name="T58" fmla="*/ 747713 w 664"/>
              <a:gd name="T59" fmla="*/ 369888 h 246"/>
              <a:gd name="T60" fmla="*/ 827088 w 664"/>
              <a:gd name="T61" fmla="*/ 350838 h 246"/>
              <a:gd name="T62" fmla="*/ 898525 w 664"/>
              <a:gd name="T63" fmla="*/ 331788 h 246"/>
              <a:gd name="T64" fmla="*/ 957263 w 664"/>
              <a:gd name="T65" fmla="*/ 304800 h 246"/>
              <a:gd name="T66" fmla="*/ 1003300 w 664"/>
              <a:gd name="T67" fmla="*/ 274638 h 246"/>
              <a:gd name="T68" fmla="*/ 1033463 w 664"/>
              <a:gd name="T69" fmla="*/ 244475 h 246"/>
              <a:gd name="T70" fmla="*/ 1049338 w 664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9620743" y="3725707"/>
            <a:ext cx="1196975" cy="425450"/>
          </a:xfrm>
          <a:custGeom>
            <a:avLst/>
            <a:gdLst>
              <a:gd name="T0" fmla="*/ 1195388 w 754"/>
              <a:gd name="T1" fmla="*/ 423863 h 268"/>
              <a:gd name="T2" fmla="*/ 1195388 w 754"/>
              <a:gd name="T3" fmla="*/ 0 h 268"/>
              <a:gd name="T4" fmla="*/ 0 w 754"/>
              <a:gd name="T5" fmla="*/ 0 h 268"/>
              <a:gd name="T6" fmla="*/ 0 w 754"/>
              <a:gd name="T7" fmla="*/ 423863 h 268"/>
              <a:gd name="T8" fmla="*/ 1195388 w 754"/>
              <a:gd name="T9" fmla="*/ 423863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39818" y="2874807"/>
            <a:ext cx="646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852560" y="3117282"/>
            <a:ext cx="71013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4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9684243" y="3786032"/>
            <a:ext cx="11191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1500637" y="4126932"/>
            <a:ext cx="4312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9188943" y="3502390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0235105" y="3222469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1823503" y="4465482"/>
            <a:ext cx="72127" cy="91519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6774355" y="4298794"/>
            <a:ext cx="1417638" cy="468313"/>
          </a:xfrm>
          <a:custGeom>
            <a:avLst/>
            <a:gdLst>
              <a:gd name="T0" fmla="*/ 0 w 893"/>
              <a:gd name="T1" fmla="*/ 252413 h 295"/>
              <a:gd name="T2" fmla="*/ 22225 w 893"/>
              <a:gd name="T3" fmla="*/ 292100 h 295"/>
              <a:gd name="T4" fmla="*/ 65088 w 893"/>
              <a:gd name="T5" fmla="*/ 330200 h 295"/>
              <a:gd name="T6" fmla="*/ 127000 w 893"/>
              <a:gd name="T7" fmla="*/ 363538 h 295"/>
              <a:gd name="T8" fmla="*/ 204788 w 893"/>
              <a:gd name="T9" fmla="*/ 398463 h 295"/>
              <a:gd name="T10" fmla="*/ 300038 w 893"/>
              <a:gd name="T11" fmla="*/ 420688 h 295"/>
              <a:gd name="T12" fmla="*/ 407988 w 893"/>
              <a:gd name="T13" fmla="*/ 444500 h 295"/>
              <a:gd name="T14" fmla="*/ 522288 w 893"/>
              <a:gd name="T15" fmla="*/ 457200 h 295"/>
              <a:gd name="T16" fmla="*/ 646113 w 893"/>
              <a:gd name="T17" fmla="*/ 463550 h 295"/>
              <a:gd name="T18" fmla="*/ 768350 w 893"/>
              <a:gd name="T19" fmla="*/ 463550 h 295"/>
              <a:gd name="T20" fmla="*/ 892175 w 893"/>
              <a:gd name="T21" fmla="*/ 457200 h 295"/>
              <a:gd name="T22" fmla="*/ 1006475 w 893"/>
              <a:gd name="T23" fmla="*/ 441325 h 295"/>
              <a:gd name="T24" fmla="*/ 1114425 w 893"/>
              <a:gd name="T25" fmla="*/ 420688 h 295"/>
              <a:gd name="T26" fmla="*/ 1208088 w 893"/>
              <a:gd name="T27" fmla="*/ 396875 h 295"/>
              <a:gd name="T28" fmla="*/ 1287463 w 893"/>
              <a:gd name="T29" fmla="*/ 363538 h 295"/>
              <a:gd name="T30" fmla="*/ 1349375 w 893"/>
              <a:gd name="T31" fmla="*/ 330200 h 295"/>
              <a:gd name="T32" fmla="*/ 1392238 w 893"/>
              <a:gd name="T33" fmla="*/ 292100 h 295"/>
              <a:gd name="T34" fmla="*/ 1412875 w 893"/>
              <a:gd name="T35" fmla="*/ 252413 h 295"/>
              <a:gd name="T36" fmla="*/ 1412875 w 893"/>
              <a:gd name="T37" fmla="*/ 212725 h 295"/>
              <a:gd name="T38" fmla="*/ 1392238 w 893"/>
              <a:gd name="T39" fmla="*/ 173038 h 295"/>
              <a:gd name="T40" fmla="*/ 1349375 w 893"/>
              <a:gd name="T41" fmla="*/ 133350 h 295"/>
              <a:gd name="T42" fmla="*/ 1287463 w 893"/>
              <a:gd name="T43" fmla="*/ 96838 h 295"/>
              <a:gd name="T44" fmla="*/ 1208088 w 893"/>
              <a:gd name="T45" fmla="*/ 66675 h 295"/>
              <a:gd name="T46" fmla="*/ 1112838 w 893"/>
              <a:gd name="T47" fmla="*/ 39688 h 295"/>
              <a:gd name="T48" fmla="*/ 1006475 w 893"/>
              <a:gd name="T49" fmla="*/ 20638 h 295"/>
              <a:gd name="T50" fmla="*/ 889000 w 893"/>
              <a:gd name="T51" fmla="*/ 6350 h 295"/>
              <a:gd name="T52" fmla="*/ 768350 w 893"/>
              <a:gd name="T53" fmla="*/ 0 h 295"/>
              <a:gd name="T54" fmla="*/ 646113 w 893"/>
              <a:gd name="T55" fmla="*/ 0 h 295"/>
              <a:gd name="T56" fmla="*/ 522288 w 893"/>
              <a:gd name="T57" fmla="*/ 6350 h 295"/>
              <a:gd name="T58" fmla="*/ 407988 w 893"/>
              <a:gd name="T59" fmla="*/ 20638 h 295"/>
              <a:gd name="T60" fmla="*/ 300038 w 893"/>
              <a:gd name="T61" fmla="*/ 39688 h 295"/>
              <a:gd name="T62" fmla="*/ 204788 w 893"/>
              <a:gd name="T63" fmla="*/ 66675 h 295"/>
              <a:gd name="T64" fmla="*/ 127000 w 893"/>
              <a:gd name="T65" fmla="*/ 96838 h 295"/>
              <a:gd name="T66" fmla="*/ 65088 w 893"/>
              <a:gd name="T67" fmla="*/ 133350 h 295"/>
              <a:gd name="T68" fmla="*/ 22225 w 893"/>
              <a:gd name="T69" fmla="*/ 173038 h 295"/>
              <a:gd name="T70" fmla="*/ 0 w 893"/>
              <a:gd name="T71" fmla="*/ 212725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772768" y="4381344"/>
            <a:ext cx="1366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hourly_wages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7601443" y="4776632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0736755" y="4755994"/>
            <a:ext cx="1085850" cy="431800"/>
          </a:xfrm>
          <a:custGeom>
            <a:avLst/>
            <a:gdLst>
              <a:gd name="T0" fmla="*/ 1588 w 684"/>
              <a:gd name="T1" fmla="*/ 233363 h 272"/>
              <a:gd name="T2" fmla="*/ 15875 w 684"/>
              <a:gd name="T3" fmla="*/ 269875 h 272"/>
              <a:gd name="T4" fmla="*/ 49213 w 684"/>
              <a:gd name="T5" fmla="*/ 304800 h 272"/>
              <a:gd name="T6" fmla="*/ 96838 w 684"/>
              <a:gd name="T7" fmla="*/ 338138 h 272"/>
              <a:gd name="T8" fmla="*/ 155575 w 684"/>
              <a:gd name="T9" fmla="*/ 366713 h 272"/>
              <a:gd name="T10" fmla="*/ 228600 w 684"/>
              <a:gd name="T11" fmla="*/ 392113 h 272"/>
              <a:gd name="T12" fmla="*/ 311150 w 684"/>
              <a:gd name="T13" fmla="*/ 409575 h 272"/>
              <a:gd name="T14" fmla="*/ 398463 w 684"/>
              <a:gd name="T15" fmla="*/ 423863 h 272"/>
              <a:gd name="T16" fmla="*/ 492125 w 684"/>
              <a:gd name="T17" fmla="*/ 430213 h 272"/>
              <a:gd name="T18" fmla="*/ 585788 w 684"/>
              <a:gd name="T19" fmla="*/ 430213 h 272"/>
              <a:gd name="T20" fmla="*/ 679450 w 684"/>
              <a:gd name="T21" fmla="*/ 420688 h 272"/>
              <a:gd name="T22" fmla="*/ 769938 w 684"/>
              <a:gd name="T23" fmla="*/ 409575 h 272"/>
              <a:gd name="T24" fmla="*/ 850900 w 684"/>
              <a:gd name="T25" fmla="*/ 392113 h 272"/>
              <a:gd name="T26" fmla="*/ 923925 w 684"/>
              <a:gd name="T27" fmla="*/ 366713 h 272"/>
              <a:gd name="T28" fmla="*/ 985838 w 684"/>
              <a:gd name="T29" fmla="*/ 338138 h 272"/>
              <a:gd name="T30" fmla="*/ 1031875 w 684"/>
              <a:gd name="T31" fmla="*/ 304800 h 272"/>
              <a:gd name="T32" fmla="*/ 1065213 w 684"/>
              <a:gd name="T33" fmla="*/ 269875 h 272"/>
              <a:gd name="T34" fmla="*/ 1081088 w 684"/>
              <a:gd name="T35" fmla="*/ 233363 h 272"/>
              <a:gd name="T36" fmla="*/ 1081088 w 684"/>
              <a:gd name="T37" fmla="*/ 195263 h 272"/>
              <a:gd name="T38" fmla="*/ 1065213 w 684"/>
              <a:gd name="T39" fmla="*/ 158750 h 272"/>
              <a:gd name="T40" fmla="*/ 1031875 w 684"/>
              <a:gd name="T41" fmla="*/ 125413 h 272"/>
              <a:gd name="T42" fmla="*/ 985838 w 684"/>
              <a:gd name="T43" fmla="*/ 92075 h 272"/>
              <a:gd name="T44" fmla="*/ 923925 w 684"/>
              <a:gd name="T45" fmla="*/ 61913 h 272"/>
              <a:gd name="T46" fmla="*/ 850900 w 684"/>
              <a:gd name="T47" fmla="*/ 39688 h 272"/>
              <a:gd name="T48" fmla="*/ 769938 w 684"/>
              <a:gd name="T49" fmla="*/ 19050 h 272"/>
              <a:gd name="T50" fmla="*/ 679450 w 684"/>
              <a:gd name="T51" fmla="*/ 6350 h 272"/>
              <a:gd name="T52" fmla="*/ 585788 w 684"/>
              <a:gd name="T53" fmla="*/ 1588 h 272"/>
              <a:gd name="T54" fmla="*/ 492125 w 684"/>
              <a:gd name="T55" fmla="*/ 1588 h 272"/>
              <a:gd name="T56" fmla="*/ 398463 w 684"/>
              <a:gd name="T57" fmla="*/ 6350 h 272"/>
              <a:gd name="T58" fmla="*/ 311150 w 684"/>
              <a:gd name="T59" fmla="*/ 19050 h 272"/>
              <a:gd name="T60" fmla="*/ 228600 w 684"/>
              <a:gd name="T61" fmla="*/ 39688 h 272"/>
              <a:gd name="T62" fmla="*/ 155575 w 684"/>
              <a:gd name="T63" fmla="*/ 63500 h 272"/>
              <a:gd name="T64" fmla="*/ 95250 w 684"/>
              <a:gd name="T65" fmla="*/ 92075 h 272"/>
              <a:gd name="T66" fmla="*/ 49213 w 684"/>
              <a:gd name="T67" fmla="*/ 125413 h 272"/>
              <a:gd name="T68" fmla="*/ 15875 w 684"/>
              <a:gd name="T69" fmla="*/ 158750 h 272"/>
              <a:gd name="T70" fmla="*/ 1588 w 684"/>
              <a:gd name="T71" fmla="*/ 19526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8222155" y="4308087"/>
            <a:ext cx="1525588" cy="481013"/>
          </a:xfrm>
          <a:custGeom>
            <a:avLst/>
            <a:gdLst>
              <a:gd name="T0" fmla="*/ 1588 w 961"/>
              <a:gd name="T1" fmla="*/ 260350 h 303"/>
              <a:gd name="T2" fmla="*/ 26988 w 961"/>
              <a:gd name="T3" fmla="*/ 300038 h 303"/>
              <a:gd name="T4" fmla="*/ 73025 w 961"/>
              <a:gd name="T5" fmla="*/ 341313 h 303"/>
              <a:gd name="T6" fmla="*/ 134938 w 961"/>
              <a:gd name="T7" fmla="*/ 376238 h 303"/>
              <a:gd name="T8" fmla="*/ 220663 w 961"/>
              <a:gd name="T9" fmla="*/ 409575 h 303"/>
              <a:gd name="T10" fmla="*/ 325438 w 961"/>
              <a:gd name="T11" fmla="*/ 434975 h 303"/>
              <a:gd name="T12" fmla="*/ 439738 w 961"/>
              <a:gd name="T13" fmla="*/ 455613 h 303"/>
              <a:gd name="T14" fmla="*/ 563563 w 961"/>
              <a:gd name="T15" fmla="*/ 469900 h 303"/>
              <a:gd name="T16" fmla="*/ 695325 w 961"/>
              <a:gd name="T17" fmla="*/ 479425 h 303"/>
              <a:gd name="T18" fmla="*/ 825500 w 961"/>
              <a:gd name="T19" fmla="*/ 479425 h 303"/>
              <a:gd name="T20" fmla="*/ 958850 w 961"/>
              <a:gd name="T21" fmla="*/ 468313 h 303"/>
              <a:gd name="T22" fmla="*/ 1082675 w 961"/>
              <a:gd name="T23" fmla="*/ 455613 h 303"/>
              <a:gd name="T24" fmla="*/ 1196975 w 961"/>
              <a:gd name="T25" fmla="*/ 434975 h 303"/>
              <a:gd name="T26" fmla="*/ 1301750 w 961"/>
              <a:gd name="T27" fmla="*/ 409575 h 303"/>
              <a:gd name="T28" fmla="*/ 1385888 w 961"/>
              <a:gd name="T29" fmla="*/ 376238 h 303"/>
              <a:gd name="T30" fmla="*/ 1454150 w 961"/>
              <a:gd name="T31" fmla="*/ 341313 h 303"/>
              <a:gd name="T32" fmla="*/ 1495425 w 961"/>
              <a:gd name="T33" fmla="*/ 300038 h 303"/>
              <a:gd name="T34" fmla="*/ 1520825 w 961"/>
              <a:gd name="T35" fmla="*/ 260350 h 303"/>
              <a:gd name="T36" fmla="*/ 1520825 w 961"/>
              <a:gd name="T37" fmla="*/ 217488 h 303"/>
              <a:gd name="T38" fmla="*/ 1495425 w 961"/>
              <a:gd name="T39" fmla="*/ 177800 h 303"/>
              <a:gd name="T40" fmla="*/ 1454150 w 961"/>
              <a:gd name="T41" fmla="*/ 138113 h 303"/>
              <a:gd name="T42" fmla="*/ 1382713 w 961"/>
              <a:gd name="T43" fmla="*/ 103188 h 303"/>
              <a:gd name="T44" fmla="*/ 1301750 w 961"/>
              <a:gd name="T45" fmla="*/ 68263 h 303"/>
              <a:gd name="T46" fmla="*/ 1196975 w 961"/>
              <a:gd name="T47" fmla="*/ 44450 h 303"/>
              <a:gd name="T48" fmla="*/ 1082675 w 961"/>
              <a:gd name="T49" fmla="*/ 22225 h 303"/>
              <a:gd name="T50" fmla="*/ 958850 w 961"/>
              <a:gd name="T51" fmla="*/ 9525 h 303"/>
              <a:gd name="T52" fmla="*/ 825500 w 961"/>
              <a:gd name="T53" fmla="*/ 1588 h 303"/>
              <a:gd name="T54" fmla="*/ 695325 w 961"/>
              <a:gd name="T55" fmla="*/ 1588 h 303"/>
              <a:gd name="T56" fmla="*/ 563563 w 961"/>
              <a:gd name="T57" fmla="*/ 9525 h 303"/>
              <a:gd name="T58" fmla="*/ 439738 w 961"/>
              <a:gd name="T59" fmla="*/ 22225 h 303"/>
              <a:gd name="T60" fmla="*/ 325438 w 961"/>
              <a:gd name="T61" fmla="*/ 44450 h 303"/>
              <a:gd name="T62" fmla="*/ 220663 w 961"/>
              <a:gd name="T63" fmla="*/ 69850 h 303"/>
              <a:gd name="T64" fmla="*/ 134938 w 961"/>
              <a:gd name="T65" fmla="*/ 103188 h 303"/>
              <a:gd name="T66" fmla="*/ 73025 w 961"/>
              <a:gd name="T67" fmla="*/ 138113 h 303"/>
              <a:gd name="T68" fmla="*/ 26988 w 961"/>
              <a:gd name="T69" fmla="*/ 177800 h 303"/>
              <a:gd name="T70" fmla="*/ 1588 w 961"/>
              <a:gd name="T71" fmla="*/ 217488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8622205" y="5438619"/>
            <a:ext cx="1284288" cy="431800"/>
          </a:xfrm>
          <a:custGeom>
            <a:avLst/>
            <a:gdLst>
              <a:gd name="T0" fmla="*/ 1282700 w 809"/>
              <a:gd name="T1" fmla="*/ 430213 h 272"/>
              <a:gd name="T2" fmla="*/ 1282700 w 809"/>
              <a:gd name="T3" fmla="*/ 0 h 272"/>
              <a:gd name="T4" fmla="*/ 0 w 809"/>
              <a:gd name="T5" fmla="*/ 0 h 272"/>
              <a:gd name="T6" fmla="*/ 0 w 809"/>
              <a:gd name="T7" fmla="*/ 430213 h 272"/>
              <a:gd name="T8" fmla="*/ 1282700 w 809"/>
              <a:gd name="T9" fmla="*/ 430213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10465293" y="5438619"/>
            <a:ext cx="1446212" cy="414338"/>
          </a:xfrm>
          <a:custGeom>
            <a:avLst/>
            <a:gdLst>
              <a:gd name="T0" fmla="*/ 1444625 w 911"/>
              <a:gd name="T1" fmla="*/ 412750 h 261"/>
              <a:gd name="T2" fmla="*/ 1444625 w 911"/>
              <a:gd name="T3" fmla="*/ 0 h 261"/>
              <a:gd name="T4" fmla="*/ 0 w 911"/>
              <a:gd name="T5" fmla="*/ 0 h 261"/>
              <a:gd name="T6" fmla="*/ 0 w 911"/>
              <a:gd name="T7" fmla="*/ 412750 h 261"/>
              <a:gd name="T8" fmla="*/ 1444625 w 911"/>
              <a:gd name="T9" fmla="*/ 41275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9863630" y="4425794"/>
            <a:ext cx="722313" cy="484188"/>
          </a:xfrm>
          <a:custGeom>
            <a:avLst/>
            <a:gdLst>
              <a:gd name="T0" fmla="*/ 358775 w 455"/>
              <a:gd name="T1" fmla="*/ 0 h 305"/>
              <a:gd name="T2" fmla="*/ 720725 w 455"/>
              <a:gd name="T3" fmla="*/ 482600 h 305"/>
              <a:gd name="T4" fmla="*/ 0 w 455"/>
              <a:gd name="T5" fmla="*/ 482600 h 305"/>
              <a:gd name="T6" fmla="*/ 358775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9974755" y="4606769"/>
            <a:ext cx="477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8604743" y="5521169"/>
            <a:ext cx="13271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Hourly_Emps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10712943" y="4827432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contractid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295180" y="4371819"/>
            <a:ext cx="1397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hours_worked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9277843" y="4894107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0303368" y="4894107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11271743" y="5214782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965105" y="4776632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10203355" y="4140044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2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Class Hierarchy – Specialization </a:t>
            </a:r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1687513"/>
            <a:ext cx="11242637" cy="4351338"/>
          </a:xfrm>
        </p:spPr>
        <p:txBody>
          <a:bodyPr/>
          <a:lstStyle/>
          <a:p>
            <a:r>
              <a:rPr lang="en-IN" dirty="0"/>
              <a:t>Class hierarchy can be viewed in one of the two ways</a:t>
            </a:r>
          </a:p>
          <a:p>
            <a:pPr lvl="1"/>
            <a:r>
              <a:rPr lang="en-IN" dirty="0"/>
              <a:t>Specialized subclasses: Process identifying subsets of an entity set that share some distinguishing characteristics</a:t>
            </a:r>
          </a:p>
          <a:p>
            <a:pPr lvl="1"/>
            <a:r>
              <a:rPr lang="en-IN" dirty="0"/>
              <a:t>Generalized class: Process of identifying common characteristics of a collection of entity set and creating a new entity set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0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Example: Class Hierarchy – Specialization or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6" y="1825625"/>
            <a:ext cx="9144000" cy="443831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1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Hierarchy: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Constraints with respect to ISA hierarchy</a:t>
            </a:r>
          </a:p>
          <a:p>
            <a:pPr lvl="1"/>
            <a:r>
              <a:rPr lang="en-IN" dirty="0"/>
              <a:t>Overlap constraints: Same entity in two subclasses. </a:t>
            </a:r>
          </a:p>
          <a:p>
            <a:pPr lvl="2"/>
            <a:r>
              <a:rPr lang="en-IN" sz="2400" dirty="0"/>
              <a:t>Example: Joe is both a </a:t>
            </a:r>
            <a:r>
              <a:rPr lang="en-IN" sz="2400" dirty="0" err="1"/>
              <a:t>hourly_emp</a:t>
            </a:r>
            <a:r>
              <a:rPr lang="en-IN" sz="2400" dirty="0"/>
              <a:t> as well as </a:t>
            </a:r>
            <a:r>
              <a:rPr lang="en-IN" sz="2400" dirty="0" err="1"/>
              <a:t>contract_emp</a:t>
            </a:r>
            <a:endParaRPr lang="en-IN" sz="2400" dirty="0"/>
          </a:p>
          <a:p>
            <a:pPr lvl="1"/>
            <a:r>
              <a:rPr lang="en-IN" dirty="0"/>
              <a:t>Covering constraints: Entities in the subclass collectively include all the entities in the superclass. </a:t>
            </a:r>
          </a:p>
          <a:p>
            <a:pPr lvl="2"/>
            <a:r>
              <a:rPr lang="en-IN" sz="2400" dirty="0"/>
              <a:t>Example: Every employee have to be either a </a:t>
            </a:r>
            <a:r>
              <a:rPr lang="en-IN" sz="2400" dirty="0" err="1"/>
              <a:t>hourly_emp</a:t>
            </a:r>
            <a:r>
              <a:rPr lang="en-IN" sz="2400" dirty="0"/>
              <a:t> or </a:t>
            </a:r>
            <a:r>
              <a:rPr lang="en-IN" sz="2400" dirty="0" err="1"/>
              <a:t>contract_emp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C8D95-6D84-477C-9143-58348F4F13D3}"/>
              </a:ext>
            </a:extLst>
          </p:cNvPr>
          <p:cNvSpPr txBox="1"/>
          <p:nvPr/>
        </p:nvSpPr>
        <p:spPr>
          <a:xfrm>
            <a:off x="5179741" y="5142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7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Class Hierarchy?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reasons for using ISA</a:t>
            </a:r>
          </a:p>
          <a:p>
            <a:pPr>
              <a:buSzPct val="75000"/>
            </a:pPr>
            <a:r>
              <a:rPr lang="en-US" altLang="en-US" dirty="0"/>
              <a:t>To add descriptive attributes</a:t>
            </a:r>
            <a:r>
              <a:rPr lang="en-US" altLang="en-US" sz="2400" dirty="0"/>
              <a:t> </a:t>
            </a:r>
            <a:r>
              <a:rPr lang="en-US" altLang="en-US" dirty="0"/>
              <a:t>specific to a subclass</a:t>
            </a:r>
            <a:r>
              <a:rPr lang="en-US" altLang="en-US" sz="2400" dirty="0"/>
              <a:t>.  </a:t>
            </a:r>
          </a:p>
          <a:p>
            <a:pPr lvl="1">
              <a:buSzPct val="75000"/>
            </a:pPr>
            <a:r>
              <a:rPr lang="en-US" altLang="en-US" dirty="0"/>
              <a:t>The attribute </a:t>
            </a:r>
            <a:r>
              <a:rPr lang="en-US" altLang="en-US" dirty="0" err="1"/>
              <a:t>hourly_wages</a:t>
            </a:r>
            <a:r>
              <a:rPr lang="en-US" altLang="en-US" dirty="0"/>
              <a:t> does not make sense for </a:t>
            </a:r>
            <a:r>
              <a:rPr lang="en-US" altLang="en-US" dirty="0" err="1"/>
              <a:t>contract_emps</a:t>
            </a:r>
            <a:endParaRPr lang="en-US" altLang="en-US" dirty="0"/>
          </a:p>
          <a:p>
            <a:pPr>
              <a:buSzPct val="75000"/>
            </a:pPr>
            <a:r>
              <a:rPr lang="en-US" altLang="en-US" dirty="0"/>
              <a:t>To identify entities that participate in a relationship</a:t>
            </a:r>
            <a:r>
              <a:rPr lang="en-US" altLang="en-US" sz="2400" dirty="0"/>
              <a:t>. </a:t>
            </a:r>
          </a:p>
          <a:p>
            <a:pPr lvl="1">
              <a:buSzPct val="75000"/>
            </a:pPr>
            <a:r>
              <a:rPr lang="en-US" altLang="en-US" dirty="0"/>
              <a:t>For example </a:t>
            </a:r>
            <a:r>
              <a:rPr lang="en-US" altLang="en-US" dirty="0" err="1"/>
              <a:t>senior_emps</a:t>
            </a:r>
            <a:r>
              <a:rPr lang="en-US" altLang="en-US" dirty="0"/>
              <a:t> can be a subclass of Employees. We wish to define a relationship that only </a:t>
            </a:r>
            <a:r>
              <a:rPr lang="en-US" altLang="en-US" dirty="0" err="1"/>
              <a:t>senior_emps</a:t>
            </a:r>
            <a:r>
              <a:rPr lang="en-US" altLang="en-US" dirty="0"/>
              <a:t> can be Managers of a department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7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965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Used to model relationship between a collection of entities and relationships</a:t>
            </a:r>
          </a:p>
          <a:p>
            <a:pPr lvl="1"/>
            <a:r>
              <a:rPr lang="en-US" altLang="en-US" dirty="0"/>
              <a:t>allows us to treat a relationship set as an entity set   for purposes of participation in (other) relationships</a:t>
            </a:r>
          </a:p>
          <a:p>
            <a:pPr algn="just"/>
            <a:r>
              <a:rPr lang="en-IN" dirty="0"/>
              <a:t>Introduce a new feature called aggregation</a:t>
            </a:r>
          </a:p>
          <a:p>
            <a:pPr lvl="1" algn="just"/>
            <a:r>
              <a:rPr lang="en-IN" dirty="0"/>
              <a:t>Identified by a dashed box</a:t>
            </a:r>
            <a:endParaRPr lang="en-US" alt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39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Aggregation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965" cy="4351338"/>
          </a:xfrm>
        </p:spPr>
        <p:txBody>
          <a:bodyPr>
            <a:normAutofit/>
          </a:bodyPr>
          <a:lstStyle/>
          <a:p>
            <a:r>
              <a:rPr lang="en-US" dirty="0"/>
              <a:t>Let us understand this with an example</a:t>
            </a:r>
          </a:p>
          <a:p>
            <a:pPr lvl="1"/>
            <a:r>
              <a:rPr lang="en-IN" dirty="0"/>
              <a:t>Department  identified by did, budget and </a:t>
            </a:r>
            <a:r>
              <a:rPr lang="en-IN" dirty="0" err="1"/>
              <a:t>dname</a:t>
            </a:r>
            <a:endParaRPr lang="en-IN" dirty="0"/>
          </a:p>
          <a:p>
            <a:pPr lvl="1"/>
            <a:r>
              <a:rPr lang="en-IN" dirty="0"/>
              <a:t>Project have project id and budget</a:t>
            </a:r>
          </a:p>
          <a:p>
            <a:pPr lvl="2"/>
            <a:r>
              <a:rPr lang="en-IN" sz="2400" dirty="0"/>
              <a:t>Projects have start date</a:t>
            </a:r>
          </a:p>
          <a:p>
            <a:pPr lvl="1"/>
            <a:r>
              <a:rPr lang="en-IN" dirty="0"/>
              <a:t>Department sponsors project</a:t>
            </a:r>
          </a:p>
          <a:p>
            <a:pPr lvl="2"/>
            <a:r>
              <a:rPr lang="en-IN" sz="2400" dirty="0"/>
              <a:t>Record the date since the department  sponsored the project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62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5C6197-8F9C-4911-AEF5-483E7B743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ED696B-008F-48FB-B883-C729BF120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23C2BC-347F-41DA-AC08-B981DC533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1439</Words>
  <Application>Microsoft Office PowerPoint</Application>
  <PresentationFormat>Widescreen</PresentationFormat>
  <Paragraphs>314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Database Design Entity Relationship Model </vt:lpstr>
      <vt:lpstr>Lecture Plan</vt:lpstr>
      <vt:lpstr>Class Hierarchy</vt:lpstr>
      <vt:lpstr>Class Hierarchy – Specialization or Generalization</vt:lpstr>
      <vt:lpstr>Example: Class Hierarchy – Specialization or Generalization</vt:lpstr>
      <vt:lpstr>Class Hierarchy: Constraints</vt:lpstr>
      <vt:lpstr>Why Class Hierarchy?</vt:lpstr>
      <vt:lpstr>Aggregation</vt:lpstr>
      <vt:lpstr>Ex: Aggregation (1)</vt:lpstr>
      <vt:lpstr>Ex: Aggregation (2)</vt:lpstr>
      <vt:lpstr>Aggregation versus Ternary</vt:lpstr>
      <vt:lpstr>Ex: Aggregation – Putting it together</vt:lpstr>
      <vt:lpstr>Conceptual Design Using the ER Model</vt:lpstr>
      <vt:lpstr>Entity vs. Attribute (1)</vt:lpstr>
      <vt:lpstr>Entity vs. Attribute (2)</vt:lpstr>
      <vt:lpstr>Another example</vt:lpstr>
      <vt:lpstr>Entity vs. Relationship</vt:lpstr>
      <vt:lpstr>Binary vs. Ternary Relationships (1)</vt:lpstr>
      <vt:lpstr>Binary vs. Ternary Relationships (2)</vt:lpstr>
      <vt:lpstr>Binary vs. Ternary Relationships (3)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125</cp:revision>
  <dcterms:created xsi:type="dcterms:W3CDTF">2020-08-05T04:35:17Z</dcterms:created>
  <dcterms:modified xsi:type="dcterms:W3CDTF">2022-01-08T05:29:59Z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