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sldIdLst>
    <p:sldId id="256" r:id="rId5"/>
    <p:sldId id="327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6" r:id="rId14"/>
    <p:sldId id="288" r:id="rId15"/>
    <p:sldId id="322" r:id="rId16"/>
    <p:sldId id="306" r:id="rId17"/>
    <p:sldId id="318" r:id="rId18"/>
    <p:sldId id="292" r:id="rId19"/>
    <p:sldId id="293" r:id="rId20"/>
    <p:sldId id="310" r:id="rId21"/>
    <p:sldId id="311" r:id="rId22"/>
    <p:sldId id="321" r:id="rId23"/>
    <p:sldId id="313" r:id="rId24"/>
    <p:sldId id="323" r:id="rId25"/>
    <p:sldId id="315" r:id="rId26"/>
    <p:sldId id="316" r:id="rId27"/>
    <p:sldId id="317" r:id="rId28"/>
    <p:sldId id="307" r:id="rId29"/>
    <p:sldId id="308" r:id="rId30"/>
    <p:sldId id="319" r:id="rId31"/>
    <p:sldId id="304" r:id="rId32"/>
    <p:sldId id="305" r:id="rId33"/>
    <p:sldId id="309" r:id="rId34"/>
    <p:sldId id="324" r:id="rId35"/>
    <p:sldId id="325" r:id="rId36"/>
    <p:sldId id="326" r:id="rId37"/>
    <p:sldId id="328" r:id="rId38"/>
    <p:sldId id="27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CC9EA-88BD-47E7-9A50-15DDAE4EAAB6}" v="6" dt="2022-02-28T13:59:56.060"/>
    <p1510:client id="{10E5412D-6B31-4EBB-B3C4-97E119B3465F}" v="2" dt="2021-09-18T11:13:43.704"/>
    <p1510:client id="{33E517B9-A352-4410-8011-8C85735584C1}" v="11" dt="2021-11-14T18:06:33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786" autoAdjust="0"/>
  </p:normalViewPr>
  <p:slideViewPr>
    <p:cSldViewPr snapToGrid="0">
      <p:cViewPr varScale="1">
        <p:scale>
          <a:sx n="76" d="100"/>
          <a:sy n="76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RAJENDRA KORE" userId="S::r.rajendra@iitg.ac.in::446fa8ab-ff40-440e-8af3-9c9567d3b3e3" providerId="AD" clId="Web-{10E5412D-6B31-4EBB-B3C4-97E119B3465F}"/>
    <pc:docChg chg="modSld">
      <pc:chgData name="RAM RAJENDRA KORE" userId="S::r.rajendra@iitg.ac.in::446fa8ab-ff40-440e-8af3-9c9567d3b3e3" providerId="AD" clId="Web-{10E5412D-6B31-4EBB-B3C4-97E119B3465F}" dt="2021-09-18T11:13:43.704" v="1" actId="1076"/>
      <pc:docMkLst>
        <pc:docMk/>
      </pc:docMkLst>
      <pc:sldChg chg="addSp modSp">
        <pc:chgData name="RAM RAJENDRA KORE" userId="S::r.rajendra@iitg.ac.in::446fa8ab-ff40-440e-8af3-9c9567d3b3e3" providerId="AD" clId="Web-{10E5412D-6B31-4EBB-B3C4-97E119B3465F}" dt="2021-09-18T11:13:43.704" v="1" actId="1076"/>
        <pc:sldMkLst>
          <pc:docMk/>
          <pc:sldMk cId="142054367" sldId="293"/>
        </pc:sldMkLst>
        <pc:spChg chg="add mod">
          <ac:chgData name="RAM RAJENDRA KORE" userId="S::r.rajendra@iitg.ac.in::446fa8ab-ff40-440e-8af3-9c9567d3b3e3" providerId="AD" clId="Web-{10E5412D-6B31-4EBB-B3C4-97E119B3465F}" dt="2021-09-18T11:13:43.704" v="1" actId="1076"/>
          <ac:spMkLst>
            <pc:docMk/>
            <pc:sldMk cId="142054367" sldId="293"/>
            <ac:spMk id="8" creationId="{AD92DBC7-F2DE-4F65-BA94-FA62CB2FACEE}"/>
          </ac:spMkLst>
        </pc:spChg>
      </pc:sldChg>
    </pc:docChg>
  </pc:docChgLst>
  <pc:docChgLst>
    <pc:chgData name="SOURAV SAHA" userId="S::souravsaha@iitg.ac.in::186a005c-73e1-45ea-a9b9-b35e224f927f" providerId="AD" clId="Web-{07CCC9EA-88BD-47E7-9A50-15DDAE4EAAB6}"/>
    <pc:docChg chg="modSld">
      <pc:chgData name="SOURAV SAHA" userId="S::souravsaha@iitg.ac.in::186a005c-73e1-45ea-a9b9-b35e224f927f" providerId="AD" clId="Web-{07CCC9EA-88BD-47E7-9A50-15DDAE4EAAB6}" dt="2022-02-28T13:59:56.060" v="5"/>
      <pc:docMkLst>
        <pc:docMk/>
      </pc:docMkLst>
      <pc:sldChg chg="delSp modSp">
        <pc:chgData name="SOURAV SAHA" userId="S::souravsaha@iitg.ac.in::186a005c-73e1-45ea-a9b9-b35e224f927f" providerId="AD" clId="Web-{07CCC9EA-88BD-47E7-9A50-15DDAE4EAAB6}" dt="2022-02-28T13:59:56.060" v="5"/>
        <pc:sldMkLst>
          <pc:docMk/>
          <pc:sldMk cId="3761106099" sldId="306"/>
        </pc:sldMkLst>
        <pc:spChg chg="del mod">
          <ac:chgData name="SOURAV SAHA" userId="S::souravsaha@iitg.ac.in::186a005c-73e1-45ea-a9b9-b35e224f927f" providerId="AD" clId="Web-{07CCC9EA-88BD-47E7-9A50-15DDAE4EAAB6}" dt="2022-02-28T13:59:56.060" v="5"/>
          <ac:spMkLst>
            <pc:docMk/>
            <pc:sldMk cId="3761106099" sldId="306"/>
            <ac:spMk id="2" creationId="{00000000-0000-0000-0000-000000000000}"/>
          </ac:spMkLst>
        </pc:spChg>
      </pc:sldChg>
    </pc:docChg>
  </pc:docChgLst>
  <pc:docChgLst>
    <pc:chgData name="MUSKAN" userId="S::muskan2000@iitg.ac.in::b3f740cf-7234-4d0d-bc6b-2d07e195e0b9" providerId="AD" clId="Web-{33E517B9-A352-4410-8011-8C85735584C1}"/>
    <pc:docChg chg="modSld">
      <pc:chgData name="MUSKAN" userId="S::muskan2000@iitg.ac.in::b3f740cf-7234-4d0d-bc6b-2d07e195e0b9" providerId="AD" clId="Web-{33E517B9-A352-4410-8011-8C85735584C1}" dt="2021-11-14T18:06:33.578" v="12" actId="1076"/>
      <pc:docMkLst>
        <pc:docMk/>
      </pc:docMkLst>
      <pc:sldChg chg="modSp">
        <pc:chgData name="MUSKAN" userId="S::muskan2000@iitg.ac.in::b3f740cf-7234-4d0d-bc6b-2d07e195e0b9" providerId="AD" clId="Web-{33E517B9-A352-4410-8011-8C85735584C1}" dt="2021-11-14T17:12:44.425" v="2"/>
        <pc:sldMkLst>
          <pc:docMk/>
          <pc:sldMk cId="379935932" sldId="287"/>
        </pc:sldMkLst>
        <pc:spChg chg="mod">
          <ac:chgData name="MUSKAN" userId="S::muskan2000@iitg.ac.in::b3f740cf-7234-4d0d-bc6b-2d07e195e0b9" providerId="AD" clId="Web-{33E517B9-A352-4410-8011-8C85735584C1}" dt="2021-11-14T17:12:29.753" v="0" actId="14100"/>
          <ac:spMkLst>
            <pc:docMk/>
            <pc:sldMk cId="379935932" sldId="287"/>
            <ac:spMk id="2" creationId="{00000000-0000-0000-0000-000000000000}"/>
          </ac:spMkLst>
        </pc:spChg>
        <pc:graphicFrameChg chg="mod modGraphic">
          <ac:chgData name="MUSKAN" userId="S::muskan2000@iitg.ac.in::b3f740cf-7234-4d0d-bc6b-2d07e195e0b9" providerId="AD" clId="Web-{33E517B9-A352-4410-8011-8C85735584C1}" dt="2021-11-14T17:12:44.425" v="2"/>
          <ac:graphicFrameMkLst>
            <pc:docMk/>
            <pc:sldMk cId="379935932" sldId="287"/>
            <ac:graphicFrameMk id="7" creationId="{00000000-0000-0000-0000-000000000000}"/>
          </ac:graphicFrameMkLst>
        </pc:graphicFrameChg>
      </pc:sldChg>
      <pc:sldChg chg="addSp delSp modSp mod setBg">
        <pc:chgData name="MUSKAN" userId="S::muskan2000@iitg.ac.in::b3f740cf-7234-4d0d-bc6b-2d07e195e0b9" providerId="AD" clId="Web-{33E517B9-A352-4410-8011-8C85735584C1}" dt="2021-11-14T18:06:33.578" v="12" actId="1076"/>
        <pc:sldMkLst>
          <pc:docMk/>
          <pc:sldMk cId="1685320914" sldId="313"/>
        </pc:sldMkLst>
        <pc:spChg chg="add del">
          <ac:chgData name="MUSKAN" userId="S::muskan2000@iitg.ac.in::b3f740cf-7234-4d0d-bc6b-2d07e195e0b9" providerId="AD" clId="Web-{33E517B9-A352-4410-8011-8C85735584C1}" dt="2021-11-14T18:03:36.916" v="7"/>
          <ac:spMkLst>
            <pc:docMk/>
            <pc:sldMk cId="1685320914" sldId="313"/>
            <ac:spMk id="72" creationId="{907EF6B7-1338-4443-8C46-6A318D952DFD}"/>
          </ac:spMkLst>
        </pc:spChg>
        <pc:spChg chg="add del">
          <ac:chgData name="MUSKAN" userId="S::muskan2000@iitg.ac.in::b3f740cf-7234-4d0d-bc6b-2d07e195e0b9" providerId="AD" clId="Web-{33E517B9-A352-4410-8011-8C85735584C1}" dt="2021-11-14T18:03:36.916" v="7"/>
          <ac:spMkLst>
            <pc:docMk/>
            <pc:sldMk cId="1685320914" sldId="313"/>
            <ac:spMk id="74" creationId="{DAAE4CDD-124C-4DCF-9584-B6033B545DD5}"/>
          </ac:spMkLst>
        </pc:spChg>
        <pc:spChg chg="add del">
          <ac:chgData name="MUSKAN" userId="S::muskan2000@iitg.ac.in::b3f740cf-7234-4d0d-bc6b-2d07e195e0b9" providerId="AD" clId="Web-{33E517B9-A352-4410-8011-8C85735584C1}" dt="2021-11-14T18:03:36.916" v="7"/>
          <ac:spMkLst>
            <pc:docMk/>
            <pc:sldMk cId="1685320914" sldId="313"/>
            <ac:spMk id="76" creationId="{081E4A58-353D-44AE-B2FC-2A74E2E400F7}"/>
          </ac:spMkLst>
        </pc:spChg>
        <pc:spChg chg="add del">
          <ac:chgData name="MUSKAN" userId="S::muskan2000@iitg.ac.in::b3f740cf-7234-4d0d-bc6b-2d07e195e0b9" providerId="AD" clId="Web-{33E517B9-A352-4410-8011-8C85735584C1}" dt="2021-11-14T18:04:14.370" v="9"/>
          <ac:spMkLst>
            <pc:docMk/>
            <pc:sldMk cId="1685320914" sldId="313"/>
            <ac:spMk id="78" creationId="{4300840D-0A0B-4512-BACA-B439D5B9C57C}"/>
          </ac:spMkLst>
        </pc:spChg>
        <pc:spChg chg="add del">
          <ac:chgData name="MUSKAN" userId="S::muskan2000@iitg.ac.in::b3f740cf-7234-4d0d-bc6b-2d07e195e0b9" providerId="AD" clId="Web-{33E517B9-A352-4410-8011-8C85735584C1}" dt="2021-11-14T18:04:14.370" v="9"/>
          <ac:spMkLst>
            <pc:docMk/>
            <pc:sldMk cId="1685320914" sldId="313"/>
            <ac:spMk id="80" creationId="{D2B78728-A580-49A7-84F9-6EF6F583ADE0}"/>
          </ac:spMkLst>
        </pc:spChg>
        <pc:spChg chg="add del">
          <ac:chgData name="MUSKAN" userId="S::muskan2000@iitg.ac.in::b3f740cf-7234-4d0d-bc6b-2d07e195e0b9" providerId="AD" clId="Web-{33E517B9-A352-4410-8011-8C85735584C1}" dt="2021-11-14T18:04:14.370" v="9"/>
          <ac:spMkLst>
            <pc:docMk/>
            <pc:sldMk cId="1685320914" sldId="313"/>
            <ac:spMk id="82" creationId="{38FAA1A1-D861-433F-88FA-1E9D6FD31D11}"/>
          </ac:spMkLst>
        </pc:spChg>
        <pc:spChg chg="add del">
          <ac:chgData name="MUSKAN" userId="S::muskan2000@iitg.ac.in::b3f740cf-7234-4d0d-bc6b-2d07e195e0b9" providerId="AD" clId="Web-{33E517B9-A352-4410-8011-8C85735584C1}" dt="2021-11-14T18:04:14.370" v="9"/>
          <ac:spMkLst>
            <pc:docMk/>
            <pc:sldMk cId="1685320914" sldId="313"/>
            <ac:spMk id="84" creationId="{8D71EDA1-87BF-4D5D-AB79-F346FD19278A}"/>
          </ac:spMkLst>
        </pc:spChg>
        <pc:spChg chg="mod">
          <ac:chgData name="MUSKAN" userId="S::muskan2000@iitg.ac.in::b3f740cf-7234-4d0d-bc6b-2d07e195e0b9" providerId="AD" clId="Web-{33E517B9-A352-4410-8011-8C85735584C1}" dt="2021-11-14T18:04:14.370" v="9"/>
          <ac:spMkLst>
            <pc:docMk/>
            <pc:sldMk cId="1685320914" sldId="313"/>
            <ac:spMk id="97282" creationId="{00000000-0000-0000-0000-000000000000}"/>
          </ac:spMkLst>
        </pc:spChg>
        <pc:spChg chg="mod">
          <ac:chgData name="MUSKAN" userId="S::muskan2000@iitg.ac.in::b3f740cf-7234-4d0d-bc6b-2d07e195e0b9" providerId="AD" clId="Web-{33E517B9-A352-4410-8011-8C85735584C1}" dt="2021-11-14T18:06:33.578" v="12" actId="1076"/>
          <ac:spMkLst>
            <pc:docMk/>
            <pc:sldMk cId="1685320914" sldId="313"/>
            <ac:spMk id="97283" creationId="{00000000-0000-0000-0000-000000000000}"/>
          </ac:spMkLst>
        </pc:spChg>
        <pc:spChg chg="add del">
          <ac:chgData name="MUSKAN" userId="S::muskan2000@iitg.ac.in::b3f740cf-7234-4d0d-bc6b-2d07e195e0b9" providerId="AD" clId="Web-{33E517B9-A352-4410-8011-8C85735584C1}" dt="2021-11-14T18:04:14.370" v="9"/>
          <ac:spMkLst>
            <pc:docMk/>
            <pc:sldMk cId="1685320914" sldId="313"/>
            <ac:spMk id="97285" creationId="{09588DA8-065E-4F6F-8EFD-43104AB2E0CF}"/>
          </ac:spMkLst>
        </pc:spChg>
        <pc:spChg chg="add del">
          <ac:chgData name="MUSKAN" userId="S::muskan2000@iitg.ac.in::b3f740cf-7234-4d0d-bc6b-2d07e195e0b9" providerId="AD" clId="Web-{33E517B9-A352-4410-8011-8C85735584C1}" dt="2021-11-14T18:04:14.370" v="9"/>
          <ac:spMkLst>
            <pc:docMk/>
            <pc:sldMk cId="1685320914" sldId="313"/>
            <ac:spMk id="97286" creationId="{C4285719-470E-454C-AF62-8323075F1F5B}"/>
          </ac:spMkLst>
        </pc:spChg>
        <pc:spChg chg="add del">
          <ac:chgData name="MUSKAN" userId="S::muskan2000@iitg.ac.in::b3f740cf-7234-4d0d-bc6b-2d07e195e0b9" providerId="AD" clId="Web-{33E517B9-A352-4410-8011-8C85735584C1}" dt="2021-11-14T18:04:14.370" v="9"/>
          <ac:spMkLst>
            <pc:docMk/>
            <pc:sldMk cId="1685320914" sldId="313"/>
            <ac:spMk id="97287" creationId="{CD9FE4EF-C4D8-49A0-B2FF-81D8DB7D8A24}"/>
          </ac:spMkLst>
        </pc:spChg>
      </pc:sldChg>
      <pc:sldChg chg="modSp">
        <pc:chgData name="MUSKAN" userId="S::muskan2000@iitg.ac.in::b3f740cf-7234-4d0d-bc6b-2d07e195e0b9" providerId="AD" clId="Web-{33E517B9-A352-4410-8011-8C85735584C1}" dt="2021-11-14T18:02:33.211" v="5" actId="20577"/>
        <pc:sldMkLst>
          <pc:docMk/>
          <pc:sldMk cId="1356769635" sldId="321"/>
        </pc:sldMkLst>
        <pc:spChg chg="mod">
          <ac:chgData name="MUSKAN" userId="S::muskan2000@iitg.ac.in::b3f740cf-7234-4d0d-bc6b-2d07e195e0b9" providerId="AD" clId="Web-{33E517B9-A352-4410-8011-8C85735584C1}" dt="2021-11-14T18:02:33.211" v="5" actId="20577"/>
          <ac:spMkLst>
            <pc:docMk/>
            <pc:sldMk cId="1356769635" sldId="321"/>
            <ac:spMk id="9113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BC38B-12A2-465C-BD6A-8C1A6253D2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09373-CBBB-40FD-9121-51A0F5613B5D}">
      <dgm:prSet phldrT="[Text]"/>
      <dgm:spPr/>
      <dgm:t>
        <a:bodyPr/>
        <a:lstStyle/>
        <a:p>
          <a:r>
            <a:rPr lang="en-US" dirty="0"/>
            <a:t>Thank You</a:t>
          </a:r>
        </a:p>
      </dgm:t>
    </dgm:pt>
    <dgm:pt modelId="{B2291E70-6A4A-41A2-9A08-BF5F7057C3F2}" type="parTrans" cxnId="{83323D62-C16F-4EEC-A55D-55344C3AB66C}">
      <dgm:prSet/>
      <dgm:spPr/>
      <dgm:t>
        <a:bodyPr/>
        <a:lstStyle/>
        <a:p>
          <a:endParaRPr lang="en-US"/>
        </a:p>
      </dgm:t>
    </dgm:pt>
    <dgm:pt modelId="{B675D367-6AF1-4CF4-AFD6-C2528515421F}" type="sibTrans" cxnId="{83323D62-C16F-4EEC-A55D-55344C3AB66C}">
      <dgm:prSet/>
      <dgm:spPr/>
      <dgm:t>
        <a:bodyPr/>
        <a:lstStyle/>
        <a:p>
          <a:endParaRPr lang="en-US"/>
        </a:p>
      </dgm:t>
    </dgm:pt>
    <dgm:pt modelId="{848F76BF-CE1B-40E0-9576-996A43510C93}" type="pres">
      <dgm:prSet presAssocID="{3DBBC38B-12A2-465C-BD6A-8C1A6253D2E3}" presName="diagram" presStyleCnt="0">
        <dgm:presLayoutVars>
          <dgm:dir/>
          <dgm:resizeHandles val="exact"/>
        </dgm:presLayoutVars>
      </dgm:prSet>
      <dgm:spPr/>
    </dgm:pt>
    <dgm:pt modelId="{2BE04C40-C52B-4B39-9872-992120AC9679}" type="pres">
      <dgm:prSet presAssocID="{16209373-CBBB-40FD-9121-51A0F5613B5D}" presName="node" presStyleLbl="node1" presStyleIdx="0" presStyleCnt="1" custScaleX="145042" custScaleY="133605">
        <dgm:presLayoutVars>
          <dgm:bulletEnabled val="1"/>
        </dgm:presLayoutVars>
      </dgm:prSet>
      <dgm:spPr/>
    </dgm:pt>
  </dgm:ptLst>
  <dgm:cxnLst>
    <dgm:cxn modelId="{83323D62-C16F-4EEC-A55D-55344C3AB66C}" srcId="{3DBBC38B-12A2-465C-BD6A-8C1A6253D2E3}" destId="{16209373-CBBB-40FD-9121-51A0F5613B5D}" srcOrd="0" destOrd="0" parTransId="{B2291E70-6A4A-41A2-9A08-BF5F7057C3F2}" sibTransId="{B675D367-6AF1-4CF4-AFD6-C2528515421F}"/>
    <dgm:cxn modelId="{28C6674A-58FF-49C4-AC59-BAC6044D8CC6}" type="presOf" srcId="{3DBBC38B-12A2-465C-BD6A-8C1A6253D2E3}" destId="{848F76BF-CE1B-40E0-9576-996A43510C93}" srcOrd="0" destOrd="0" presId="urn:microsoft.com/office/officeart/2005/8/layout/default"/>
    <dgm:cxn modelId="{84A7C47F-0D94-4361-A53C-37900CFE50C2}" type="presOf" srcId="{16209373-CBBB-40FD-9121-51A0F5613B5D}" destId="{2BE04C40-C52B-4B39-9872-992120AC9679}" srcOrd="0" destOrd="0" presId="urn:microsoft.com/office/officeart/2005/8/layout/default"/>
    <dgm:cxn modelId="{7394CD5F-63FE-4F9A-B0A6-5961324E2EB8}" type="presParOf" srcId="{848F76BF-CE1B-40E0-9576-996A43510C93}" destId="{2BE04C40-C52B-4B39-9872-992120AC967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04C40-C52B-4B39-9872-992120AC9679}">
      <dsp:nvSpPr>
        <dsp:cNvPr id="0" name=""/>
        <dsp:cNvSpPr/>
      </dsp:nvSpPr>
      <dsp:spPr>
        <a:xfrm>
          <a:off x="17" y="4"/>
          <a:ext cx="10515564" cy="581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Thank You</a:t>
          </a:r>
        </a:p>
      </dsp:txBody>
      <dsp:txXfrm>
        <a:off x="17" y="4"/>
        <a:ext cx="10515564" cy="5811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>
                <a:solidFill>
                  <a:srgbClr val="FFFF00"/>
                </a:solidFill>
                <a:ea typeface="MS PGothic" panose="020B0600070205080204" pitchFamily="34" charset="-128"/>
              </a:rPr>
              <a:t>The main construct for</a:t>
            </a:r>
            <a:r>
              <a:rPr lang="en-US" altLang="en-US" sz="1200" baseline="0" dirty="0">
                <a:solidFill>
                  <a:srgbClr val="FFFF00"/>
                </a:solidFill>
                <a:ea typeface="MS PGothic" panose="020B0600070205080204" pitchFamily="34" charset="-128"/>
              </a:rPr>
              <a:t> representing data in a relational model is a relation. </a:t>
            </a:r>
            <a:endParaRPr lang="en-US" altLang="en-US" sz="1200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r>
              <a:rPr lang="en-US" altLang="en-US" sz="1200" dirty="0">
                <a:solidFill>
                  <a:srgbClr val="FFFF00"/>
                </a:solidFill>
                <a:ea typeface="MS PGothic" panose="020B0600070205080204" pitchFamily="34" charset="-128"/>
              </a:rPr>
              <a:t>The power of the relational database lies in its ability to efficiently retrieve data from those tables - in particular, where the query involves multiple tables and the relationships between those tables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262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1C2FF6C-7690-46AC-BF84-2E4B9337C391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25751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1C2FF6C-7690-46AC-BF84-2E4B9337C391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05330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2938C166-ACE0-4270-8E24-B45D6D0EF3B4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80912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2938C166-ACE0-4270-8E24-B45D6D0EF3B4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2496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0F5F9933-5DCC-48B9-94F1-FD61C2D29B30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07052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7BC2FA3D-D31A-42F4-861E-B22F37BF17FF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32607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E03533A7-A933-41BA-8534-6734DD50DDA8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75127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99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7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86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Can think of a relation as a </a:t>
            </a:r>
            <a:r>
              <a:rPr lang="en-US" altLang="en-US" sz="1200" b="1" dirty="0">
                <a:solidFill>
                  <a:schemeClr val="accent2"/>
                </a:solidFill>
              </a:rPr>
              <a:t>set</a:t>
            </a:r>
            <a:r>
              <a:rPr lang="en-US" altLang="en-US" sz="1200" i="1" dirty="0">
                <a:solidFill>
                  <a:schemeClr val="accent2"/>
                </a:solidFill>
              </a:rPr>
              <a:t> </a:t>
            </a:r>
            <a:r>
              <a:rPr lang="en-US" altLang="en-US" sz="1200" dirty="0"/>
              <a:t>of rows or </a:t>
            </a:r>
            <a:r>
              <a:rPr lang="en-US" altLang="en-US" sz="1200" b="1" dirty="0">
                <a:solidFill>
                  <a:schemeClr val="accent2"/>
                </a:solidFill>
              </a:rPr>
              <a:t>tuples</a:t>
            </a:r>
            <a:r>
              <a:rPr lang="en-US" altLang="en-US" sz="1200" i="1" dirty="0">
                <a:solidFill>
                  <a:srgbClr val="CF0E30"/>
                </a:solidFill>
              </a:rPr>
              <a:t> </a:t>
            </a:r>
            <a:r>
              <a:rPr lang="en-US" altLang="en-US" sz="1200" dirty="0"/>
              <a:t>(i.e., all rows are distinct).</a:t>
            </a:r>
          </a:p>
          <a:p>
            <a:r>
              <a:rPr lang="en-IN" dirty="0"/>
              <a:t>Schema is like</a:t>
            </a:r>
            <a:r>
              <a:rPr lang="en-IN" baseline="0" dirty="0"/>
              <a:t> a class and instance of the class that is object is synonymous to a table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0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63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>
                <a:solidFill>
                  <a:srgbClr val="FFFF00"/>
                </a:solidFill>
                <a:ea typeface="MS PGothic" panose="020B0600070205080204" pitchFamily="34" charset="-128"/>
              </a:rPr>
              <a:t>A </a:t>
            </a:r>
            <a:r>
              <a:rPr lang="en-US" altLang="en-US" sz="1200" dirty="0">
                <a:solidFill>
                  <a:srgbClr val="00FF00"/>
                </a:solidFill>
                <a:ea typeface="MS PGothic" panose="020B0600070205080204" pitchFamily="34" charset="-128"/>
              </a:rPr>
              <a:t>relation</a:t>
            </a:r>
            <a:r>
              <a:rPr lang="en-US" altLang="en-US" sz="1200" dirty="0">
                <a:solidFill>
                  <a:srgbClr val="FFFF00"/>
                </a:solidFill>
                <a:ea typeface="MS PGothic" panose="020B0600070205080204" pitchFamily="34" charset="-128"/>
              </a:rPr>
              <a:t> is usually described as a </a:t>
            </a:r>
            <a:r>
              <a:rPr lang="en-US" altLang="en-US" sz="1200" dirty="0">
                <a:solidFill>
                  <a:srgbClr val="00FF00"/>
                </a:solidFill>
                <a:ea typeface="MS PGothic" panose="020B0600070205080204" pitchFamily="34" charset="-128"/>
              </a:rPr>
              <a:t>table</a:t>
            </a:r>
            <a:r>
              <a:rPr lang="en-US" altLang="en-US" sz="1200" dirty="0">
                <a:solidFill>
                  <a:srgbClr val="FFFF00"/>
                </a:solidFill>
                <a:ea typeface="MS PGothic" panose="020B0600070205080204" pitchFamily="34" charset="-128"/>
              </a:rPr>
              <a:t>, which is organized into </a:t>
            </a:r>
            <a:r>
              <a:rPr lang="en-US" altLang="en-US" sz="1200" dirty="0">
                <a:solidFill>
                  <a:srgbClr val="FF7F00"/>
                </a:solidFill>
                <a:ea typeface="MS PGothic" panose="020B0600070205080204" pitchFamily="34" charset="-128"/>
              </a:rPr>
              <a:t>rows</a:t>
            </a:r>
            <a:r>
              <a:rPr lang="en-US" altLang="en-US" sz="1200" dirty="0">
                <a:solidFill>
                  <a:srgbClr val="FFFF00"/>
                </a:solidFill>
                <a:ea typeface="MS PGothic" panose="020B0600070205080204" pitchFamily="34" charset="-128"/>
              </a:rPr>
              <a:t> and </a:t>
            </a:r>
            <a:r>
              <a:rPr lang="en-US" altLang="en-US" sz="1200" dirty="0">
                <a:solidFill>
                  <a:srgbClr val="FF00FF"/>
                </a:solidFill>
                <a:ea typeface="MS PGothic" panose="020B0600070205080204" pitchFamily="34" charset="-128"/>
              </a:rPr>
              <a:t>columns</a:t>
            </a:r>
            <a:r>
              <a:rPr lang="en-US" altLang="en-US" sz="1200" dirty="0">
                <a:solidFill>
                  <a:srgbClr val="FFFF00"/>
                </a:solidFill>
                <a:ea typeface="MS PGothic" panose="020B0600070205080204" pitchFamily="34" charset="-128"/>
              </a:rPr>
              <a:t>,</a:t>
            </a:r>
            <a:r>
              <a:rPr lang="en-US" altLang="en-US" sz="1200" baseline="0" dirty="0">
                <a:solidFill>
                  <a:srgbClr val="FFFF00"/>
                </a:solidFill>
                <a:ea typeface="MS PGothic" panose="020B0600070205080204" pitchFamily="34" charset="-128"/>
              </a:rPr>
              <a:t> plus the name and type of each column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contains one or more relations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10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7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2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5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87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0A8BD382-E705-410F-8E6D-6EBC2CC4333C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4353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Model</a:t>
            </a:r>
            <a:br>
              <a:rPr lang="en-IN" dirty="0"/>
            </a:br>
            <a:r>
              <a:rPr lang="en-IN" sz="3600" dirty="0"/>
              <a:t>MA 518: 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Definition: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think of a relation as a </a:t>
            </a:r>
            <a:r>
              <a:rPr lang="en-US" altLang="en-US" b="1" dirty="0"/>
              <a:t>set</a:t>
            </a:r>
            <a:r>
              <a:rPr lang="en-US" altLang="en-US" i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of rows or </a:t>
            </a:r>
            <a:r>
              <a:rPr lang="en-US" altLang="en-US" b="1" dirty="0"/>
              <a:t>tuples</a:t>
            </a:r>
            <a:r>
              <a:rPr lang="en-US" altLang="en-US" i="1" dirty="0">
                <a:solidFill>
                  <a:srgbClr val="CF0E30"/>
                </a:solidFill>
              </a:rPr>
              <a:t> </a:t>
            </a:r>
            <a:r>
              <a:rPr lang="en-US" altLang="en-US" dirty="0"/>
              <a:t>(i.e., all rows are distinct)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(Relational) Database: </a:t>
            </a:r>
            <a:r>
              <a:rPr lang="en-US" dirty="0">
                <a:ea typeface="MS PGothic" panose="020B0600070205080204" pitchFamily="34" charset="-128"/>
              </a:rPr>
              <a:t>A relational database is a collection of relations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273362"/>
              </p:ext>
            </p:extLst>
          </p:nvPr>
        </p:nvGraphicFramePr>
        <p:xfrm>
          <a:off x="2032000" y="3120937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932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7846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827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07839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7209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58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13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304213"/>
                  </a:ext>
                </a:extLst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1869499" y="3526656"/>
            <a:ext cx="89209" cy="301083"/>
          </a:xfrm>
          <a:prstGeom prst="leftBrac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01658" y="3458407"/>
            <a:ext cx="750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Tuple</a:t>
            </a:r>
          </a:p>
        </p:txBody>
      </p:sp>
      <p:sp>
        <p:nvSpPr>
          <p:cNvPr id="10" name="Left Brace 9"/>
          <p:cNvSpPr/>
          <p:nvPr/>
        </p:nvSpPr>
        <p:spPr>
          <a:xfrm rot="5400000">
            <a:off x="5912778" y="2126335"/>
            <a:ext cx="366443" cy="1622762"/>
          </a:xfrm>
          <a:prstGeom prst="leftBrace">
            <a:avLst>
              <a:gd name="adj1" fmla="val 8333"/>
              <a:gd name="adj2" fmla="val 4424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785790" y="2205778"/>
            <a:ext cx="1127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Attribute</a:t>
            </a:r>
          </a:p>
        </p:txBody>
      </p:sp>
      <p:sp>
        <p:nvSpPr>
          <p:cNvPr id="12" name="Left Brace 11"/>
          <p:cNvSpPr/>
          <p:nvPr/>
        </p:nvSpPr>
        <p:spPr>
          <a:xfrm rot="16200000">
            <a:off x="5780564" y="458777"/>
            <a:ext cx="630872" cy="8128000"/>
          </a:xfrm>
          <a:prstGeom prst="leftBrace">
            <a:avLst>
              <a:gd name="adj1" fmla="val 8333"/>
              <a:gd name="adj2" fmla="val 4424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052572" y="4880553"/>
            <a:ext cx="1043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32142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/>
              <a:t>Open MAMP -&gt; Tools -&gt; </a:t>
            </a:r>
            <a:r>
              <a:rPr lang="en-IN" dirty="0" err="1"/>
              <a:t>phpMyAdmin</a:t>
            </a:r>
            <a:r>
              <a:rPr lang="en-IN" dirty="0"/>
              <a:t> -&gt;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110" y="2394214"/>
            <a:ext cx="6174229" cy="3925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1" y="2330794"/>
            <a:ext cx="5570703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6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in Different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 Definition Language (DDL)</a:t>
            </a:r>
            <a:r>
              <a:rPr lang="en-IN" dirty="0"/>
              <a:t>: deals with database schemas and how the data should reside in the database</a:t>
            </a:r>
          </a:p>
          <a:p>
            <a:r>
              <a:rPr lang="en-IN" b="1" dirty="0"/>
              <a:t>Data Manipulation Language (DML): </a:t>
            </a:r>
            <a:r>
              <a:rPr lang="en-IN" dirty="0"/>
              <a:t>deals with SQL statements to </a:t>
            </a:r>
            <a:r>
              <a:rPr lang="it-IT" dirty="0"/>
              <a:t> store, delete and update data in a database</a:t>
            </a:r>
          </a:p>
          <a:p>
            <a:r>
              <a:rPr lang="en-IN" b="1" dirty="0"/>
              <a:t>Data Query Language (DQL): </a:t>
            </a:r>
            <a:r>
              <a:rPr lang="en-IN" dirty="0"/>
              <a:t>deals with SQL statements used for performing queries on the data</a:t>
            </a:r>
            <a:endParaRPr lang="it-IT" dirty="0"/>
          </a:p>
          <a:p>
            <a:r>
              <a:rPr lang="en-IN" b="1" dirty="0"/>
              <a:t>Data Control Langua</a:t>
            </a:r>
            <a:r>
              <a:rPr lang="en-IN" dirty="0"/>
              <a:t>g</a:t>
            </a:r>
            <a:r>
              <a:rPr lang="en-IN" b="1" dirty="0"/>
              <a:t>e</a:t>
            </a:r>
            <a:r>
              <a:rPr lang="en-IN" dirty="0"/>
              <a:t>  </a:t>
            </a:r>
            <a:r>
              <a:rPr lang="en-IN" b="1" dirty="0"/>
              <a:t>(DCL)</a:t>
            </a:r>
            <a:r>
              <a:rPr lang="en-IN" dirty="0"/>
              <a:t>: deals with SQL statements concerned with rights, permissions and other controls of the database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68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0240" y="454994"/>
            <a:ext cx="2129742" cy="4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SQL Commands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352571" y="928792"/>
            <a:ext cx="12540" cy="518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33600" y="1446835"/>
            <a:ext cx="84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33600" y="1446835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68729" y="2199974"/>
            <a:ext cx="2129742" cy="92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DDL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Data Definition Language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328928" y="3121152"/>
            <a:ext cx="24384" cy="2097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328928" y="3560064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16736" y="3986784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2283" y="33753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CREATE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22282" y="3777734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ALTER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10640" y="4383024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3994" y="4198358"/>
            <a:ext cx="73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DROP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341120" y="4791456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34474" y="460679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RENAME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353312" y="5218176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46666" y="5033510"/>
            <a:ext cx="120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TRUNCATE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22789" y="2218548"/>
            <a:ext cx="2129742" cy="92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DQL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Data Query Language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082988" y="3139726"/>
            <a:ext cx="0" cy="43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082988" y="3578638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76343" y="3393972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SELECT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73608" y="1444070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843850" y="1452931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21154" y="2218548"/>
            <a:ext cx="2129742" cy="92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DML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Data Manipulation Language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281353" y="3139726"/>
            <a:ext cx="0" cy="1255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281353" y="3578638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269161" y="4005358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74708" y="3393972"/>
            <a:ext cx="8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74707" y="3796308"/>
            <a:ext cx="94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UPDATE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263065" y="4401598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6419" y="421693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DELETE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456825" y="2212166"/>
            <a:ext cx="2129742" cy="92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DCL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Data Control Language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9717024" y="3121152"/>
            <a:ext cx="0" cy="810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717024" y="3572256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410379" y="338759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GRANT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0567184" y="1456248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717024" y="3931920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353982" y="3756922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REVOKE</a:t>
            </a:r>
          </a:p>
        </p:txBody>
      </p:sp>
    </p:spTree>
    <p:extLst>
      <p:ext uri="{BB962C8B-B14F-4D97-AF65-F5344CB8AC3E}">
        <p14:creationId xmlns:p14="http://schemas.microsoft.com/office/powerpoint/2010/main" val="376110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22" y="2340065"/>
            <a:ext cx="10515600" cy="1595327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DDL: DATA DEFINITION LANGUAGE</a:t>
            </a:r>
            <a:br>
              <a:rPr lang="en-IN" dirty="0"/>
            </a:br>
            <a:r>
              <a:rPr lang="en-IN" dirty="0"/>
              <a:t> </a:t>
            </a:r>
            <a:r>
              <a:rPr lang="en-IN" sz="3600" dirty="0"/>
              <a:t>(CREATE, ALTER, DROP, RENAME, TRUNCATE)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43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SQL: Creating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cap="all" dirty="0"/>
              <a:t>show databases</a:t>
            </a:r>
            <a:r>
              <a:rPr lang="en-IN" dirty="0"/>
              <a:t>;</a:t>
            </a:r>
          </a:p>
          <a:p>
            <a:pPr lvl="1"/>
            <a:r>
              <a:rPr lang="en-IN" dirty="0"/>
              <a:t>List the available databases. Default databases are</a:t>
            </a:r>
          </a:p>
          <a:p>
            <a:pPr lvl="2"/>
            <a:r>
              <a:rPr lang="en-IN" sz="2400" dirty="0" err="1"/>
              <a:t>mysql</a:t>
            </a:r>
            <a:r>
              <a:rPr lang="en-IN" sz="2400" dirty="0"/>
              <a:t> : contain information required by the MySQL server</a:t>
            </a:r>
          </a:p>
          <a:p>
            <a:pPr lvl="2"/>
            <a:r>
              <a:rPr lang="en-IN" sz="2400" dirty="0" err="1"/>
              <a:t>information_schema</a:t>
            </a:r>
            <a:r>
              <a:rPr lang="en-IN" sz="2400" dirty="0"/>
              <a:t>: access to database metadata</a:t>
            </a:r>
          </a:p>
          <a:p>
            <a:pPr lvl="2"/>
            <a:r>
              <a:rPr lang="en-IN" sz="2400" dirty="0" err="1"/>
              <a:t>performance_schems</a:t>
            </a:r>
            <a:r>
              <a:rPr lang="en-IN" sz="2400" dirty="0"/>
              <a:t>: monitor MySQL server execution</a:t>
            </a:r>
          </a:p>
          <a:p>
            <a:pPr lvl="2"/>
            <a:r>
              <a:rPr lang="en-IN" sz="2400" dirty="0"/>
              <a:t>sys: help interpret data collected by the performance schema</a:t>
            </a:r>
          </a:p>
          <a:p>
            <a:r>
              <a:rPr lang="en-IN" cap="all" dirty="0"/>
              <a:t>create database</a:t>
            </a:r>
            <a:r>
              <a:rPr lang="en-IN" dirty="0"/>
              <a:t> marks;</a:t>
            </a:r>
          </a:p>
          <a:p>
            <a:pPr lvl="1"/>
            <a:r>
              <a:rPr lang="en-IN" dirty="0"/>
              <a:t>Database name must be unique</a:t>
            </a:r>
          </a:p>
          <a:p>
            <a:r>
              <a:rPr lang="en-IN" cap="all" dirty="0"/>
              <a:t>use marks</a:t>
            </a:r>
            <a:r>
              <a:rPr lang="en-IN" dirty="0"/>
              <a:t>;</a:t>
            </a:r>
          </a:p>
          <a:p>
            <a:pPr lvl="1"/>
            <a:r>
              <a:rPr lang="en-IN" dirty="0"/>
              <a:t>used to select any existing database in the SQL schema.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78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SQL: 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CREATE TABLE student (</a:t>
            </a:r>
          </a:p>
          <a:p>
            <a:pPr marL="0" indent="0">
              <a:buNone/>
            </a:pPr>
            <a:r>
              <a:rPr lang="en-IN" sz="2000" dirty="0"/>
              <a:t>		name varchar(28) not null,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rollno</a:t>
            </a:r>
            <a:r>
              <a:rPr lang="en-IN" sz="2000" dirty="0"/>
              <a:t> INT(7),</a:t>
            </a:r>
          </a:p>
          <a:p>
            <a:pPr marL="0" indent="0">
              <a:buNone/>
            </a:pPr>
            <a:r>
              <a:rPr lang="en-IN" sz="2000" dirty="0"/>
              <a:t>		branch varchar(20),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cpi</a:t>
            </a:r>
            <a:r>
              <a:rPr lang="en-IN" sz="2000" dirty="0"/>
              <a:t> decimal(4,2)</a:t>
            </a:r>
          </a:p>
          <a:p>
            <a:pPr marL="0" indent="0">
              <a:buNone/>
            </a:pPr>
            <a:r>
              <a:rPr lang="en-IN" sz="2000" dirty="0"/>
              <a:t>		);</a:t>
            </a:r>
          </a:p>
          <a:p>
            <a:r>
              <a:rPr lang="en-IN" sz="2000" dirty="0"/>
              <a:t>describe student;</a:t>
            </a:r>
          </a:p>
          <a:p>
            <a:pPr lvl="1"/>
            <a:r>
              <a:rPr lang="en-IN" sz="2000" dirty="0"/>
              <a:t>Verify if the table has been created successfully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52145" y="1408668"/>
            <a:ext cx="4718343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TABLE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column1 datatype (set default &lt;value&gt;),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column2 datatype,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datatype,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PRIMARY KEY( one or more columns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3924" y="14118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	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145" y="4082063"/>
            <a:ext cx="4805159" cy="2274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2DBC7-F2DE-4F65-BA94-FA62CB2FACEE}"/>
              </a:ext>
            </a:extLst>
          </p:cNvPr>
          <p:cNvSpPr txBox="1"/>
          <p:nvPr/>
        </p:nvSpPr>
        <p:spPr>
          <a:xfrm>
            <a:off x="4724400" y="32135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205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>
          <a:xfrm>
            <a:off x="866690" y="457490"/>
            <a:ext cx="10449096" cy="1723857"/>
          </a:xfrm>
        </p:spPr>
        <p:txBody>
          <a:bodyPr/>
          <a:lstStyle/>
          <a:p>
            <a:pPr eaLnBrk="1" hangingPunct="1"/>
            <a:r>
              <a:rPr lang="en-US" altLang="en-US" sz="5399" dirty="0"/>
              <a:t>Looking at Data Types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6690" y="1952769"/>
            <a:ext cx="10449096" cy="3704863"/>
          </a:xfrm>
        </p:spPr>
        <p:txBody>
          <a:bodyPr/>
          <a:lstStyle/>
          <a:p>
            <a:pPr marL="561900"/>
            <a:r>
              <a:rPr lang="en-US" altLang="en-US" dirty="0"/>
              <a:t>Text fields (small and large)</a:t>
            </a:r>
          </a:p>
          <a:p>
            <a:pPr marL="561900"/>
            <a:r>
              <a:rPr lang="en-US" altLang="en-US" dirty="0"/>
              <a:t>BOOLEAN</a:t>
            </a:r>
          </a:p>
          <a:p>
            <a:pPr marL="561900"/>
            <a:r>
              <a:rPr lang="en-US" altLang="en-US" dirty="0"/>
              <a:t>Binary fields (small and large)</a:t>
            </a:r>
          </a:p>
          <a:p>
            <a:pPr marL="561900"/>
            <a:r>
              <a:rPr lang="en-US" altLang="en-US" dirty="0"/>
              <a:t>Numeric fields</a:t>
            </a:r>
          </a:p>
          <a:p>
            <a:pPr marL="561900"/>
            <a:r>
              <a:rPr lang="en-US" altLang="en-US" dirty="0"/>
              <a:t>AUTO_INCREMENT fields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2553" y="4957387"/>
            <a:ext cx="6584816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IN" sz="2400" dirty="0"/>
              <a:t>https://www.w3schools.com/sql/sql_datatypes.asp</a:t>
            </a:r>
          </a:p>
        </p:txBody>
      </p:sp>
    </p:spTree>
    <p:extLst>
      <p:ext uri="{BB962C8B-B14F-4D97-AF65-F5344CB8AC3E}">
        <p14:creationId xmlns:p14="http://schemas.microsoft.com/office/powerpoint/2010/main" val="129776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/>
          </p:nvPr>
        </p:nvSpPr>
        <p:spPr>
          <a:xfrm>
            <a:off x="866690" y="248416"/>
            <a:ext cx="10447905" cy="1723857"/>
          </a:xfrm>
        </p:spPr>
        <p:txBody>
          <a:bodyPr/>
          <a:lstStyle/>
          <a:p>
            <a:pPr eaLnBrk="1" hangingPunct="1"/>
            <a:r>
              <a:rPr lang="en-US" altLang="en-US" sz="5399" dirty="0"/>
              <a:t>Strings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6690" y="1632030"/>
            <a:ext cx="10449096" cy="4826643"/>
          </a:xfrm>
        </p:spPr>
        <p:txBody>
          <a:bodyPr>
            <a:normAutofit/>
          </a:bodyPr>
          <a:lstStyle/>
          <a:p>
            <a:pPr marL="590471" indent="-428568">
              <a:defRPr/>
            </a:pPr>
            <a:r>
              <a:rPr lang="en-US" dirty="0"/>
              <a:t>String data types are used to store any type of data</a:t>
            </a:r>
          </a:p>
          <a:p>
            <a:pPr marL="561900">
              <a:defRPr/>
            </a:pPr>
            <a:r>
              <a:rPr lang="en-US" b="1" dirty="0"/>
              <a:t>CHAR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store </a:t>
            </a:r>
            <a:r>
              <a:rPr lang="en-US" altLang="en-US" dirty="0"/>
              <a:t>strings of fixed length.</a:t>
            </a:r>
            <a:endParaRPr lang="en-US" dirty="0">
              <a:solidFill>
                <a:schemeClr val="bg1"/>
              </a:solidFill>
            </a:endParaRPr>
          </a:p>
          <a:p>
            <a:pPr marL="1019100" lvl="1">
              <a:defRPr/>
            </a:pPr>
            <a:r>
              <a:rPr lang="en-US" dirty="0"/>
              <a:t>allocates the entire space (faster for small strings where length is known), ex. char(7)</a:t>
            </a:r>
          </a:p>
          <a:p>
            <a:pPr marL="1019100" lvl="1">
              <a:defRPr/>
            </a:pPr>
            <a:r>
              <a:rPr lang="en-US" altLang="en-US" dirty="0"/>
              <a:t>If the string size is less than n, it is padded</a:t>
            </a:r>
            <a:endParaRPr lang="en-US" dirty="0"/>
          </a:p>
          <a:p>
            <a:pPr marL="561900">
              <a:defRPr/>
            </a:pPr>
            <a:r>
              <a:rPr lang="en-US" b="1" dirty="0"/>
              <a:t>VARCHAR</a:t>
            </a:r>
            <a:r>
              <a:rPr lang="en-US" dirty="0"/>
              <a:t> allocates a variable amount of space depending on the data length (less space)</a:t>
            </a:r>
          </a:p>
          <a:p>
            <a:pPr marL="1019100" lvl="1">
              <a:defRPr/>
            </a:pPr>
            <a:r>
              <a:rPr lang="en-US" dirty="0"/>
              <a:t>bound on the maximum length</a:t>
            </a:r>
          </a:p>
          <a:p>
            <a:pPr marL="56190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7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/>
          </p:nvPr>
        </p:nvSpPr>
        <p:spPr>
          <a:xfrm>
            <a:off x="866690" y="248416"/>
            <a:ext cx="10447905" cy="1723857"/>
          </a:xfrm>
        </p:spPr>
        <p:txBody>
          <a:bodyPr/>
          <a:lstStyle/>
          <a:p>
            <a:pPr eaLnBrk="1" hangingPunct="1"/>
            <a:r>
              <a:rPr lang="en-US" altLang="en-US" sz="5399" dirty="0"/>
              <a:t>Text Fields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6690" y="1632030"/>
            <a:ext cx="10449096" cy="48266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61340">
              <a:defRPr/>
            </a:pPr>
            <a:r>
              <a:rPr lang="en-US" dirty="0"/>
              <a:t>Text Fields: used to store large blocks of text such as text files or XML files. You do not search on the column</a:t>
            </a:r>
            <a:endParaRPr lang="en-US"/>
          </a:p>
          <a:p>
            <a:pPr marL="561340"/>
            <a:r>
              <a:rPr lang="en-US" altLang="en-US" b="1" dirty="0"/>
              <a:t>TINYTEXT </a:t>
            </a:r>
            <a:r>
              <a:rPr lang="en-US" altLang="en-US" dirty="0"/>
              <a:t>up to 255 characters</a:t>
            </a:r>
            <a:endParaRPr lang="en-US" altLang="en-US" dirty="0">
              <a:cs typeface="Calibri" panose="020F0502020204030204"/>
            </a:endParaRPr>
          </a:p>
          <a:p>
            <a:pPr marL="561340"/>
            <a:r>
              <a:rPr lang="en-US" altLang="en-US" b="1" dirty="0"/>
              <a:t>TEXT</a:t>
            </a:r>
            <a:r>
              <a:rPr lang="en-US" altLang="en-US" dirty="0"/>
              <a:t> up to 65,535 bytes</a:t>
            </a:r>
            <a:endParaRPr lang="en-US" altLang="en-US" dirty="0">
              <a:cs typeface="Calibri" panose="020F0502020204030204"/>
            </a:endParaRPr>
          </a:p>
          <a:p>
            <a:pPr marL="561340"/>
            <a:r>
              <a:rPr lang="en-US" altLang="en-US" b="1"/>
              <a:t>MEDIUMTEXT</a:t>
            </a:r>
            <a:r>
              <a:rPr lang="en-US" altLang="en-US" dirty="0"/>
              <a:t> up to 16M</a:t>
            </a:r>
            <a:endParaRPr lang="en-US" altLang="en-US" dirty="0">
              <a:cs typeface="Calibri"/>
            </a:endParaRPr>
          </a:p>
          <a:p>
            <a:pPr marL="561340"/>
            <a:r>
              <a:rPr lang="en-US" altLang="en-US" b="1" dirty="0"/>
              <a:t>LONGTEXT</a:t>
            </a:r>
            <a:r>
              <a:rPr lang="en-US" altLang="en-US" dirty="0"/>
              <a:t> up to 4G</a:t>
            </a:r>
            <a:endParaRPr lang="en-US" altLang="en-US" dirty="0">
              <a:cs typeface="Calibri" panose="020F0502020204030204"/>
            </a:endParaRPr>
          </a:p>
          <a:p>
            <a:pPr marL="561340"/>
            <a:r>
              <a:rPr lang="en-US" altLang="en-US" dirty="0"/>
              <a:t>Generally not used with indexing or sorting - and only then limited to a prefix</a:t>
            </a:r>
            <a:endParaRPr lang="en-US" altLang="en-US" dirty="0">
              <a:cs typeface="Calibri" panose="020F0502020204030204"/>
            </a:endParaRPr>
          </a:p>
          <a:p>
            <a:pPr marL="561340">
              <a:defRPr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676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Relational database definitions</a:t>
            </a:r>
          </a:p>
          <a:p>
            <a:r>
              <a:rPr lang="en-IN" dirty="0"/>
              <a:t>SQL in different roles</a:t>
            </a:r>
          </a:p>
          <a:p>
            <a:pPr lvl="1"/>
            <a:r>
              <a:rPr lang="en-IN" dirty="0"/>
              <a:t>Data Definition Language (DDL)</a:t>
            </a:r>
          </a:p>
          <a:p>
            <a:pPr lvl="1"/>
            <a:r>
              <a:rPr lang="en-IN" dirty="0"/>
              <a:t>Data Manipulation Language (DML)</a:t>
            </a:r>
          </a:p>
          <a:p>
            <a:pPr lvl="1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Data Query Language (DQL)</a:t>
            </a:r>
          </a:p>
          <a:p>
            <a:pPr lvl="1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Data Control Language (DCL)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2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ChangeArrowheads="1"/>
          </p:cNvSpPr>
          <p:nvPr>
            <p:ph type="title"/>
          </p:nvPr>
        </p:nvSpPr>
        <p:spPr>
          <a:xfrm>
            <a:off x="866690" y="228912"/>
            <a:ext cx="10447905" cy="1723857"/>
          </a:xfrm>
        </p:spPr>
        <p:txBody>
          <a:bodyPr/>
          <a:lstStyle/>
          <a:p>
            <a:pPr eaLnBrk="1" hangingPunct="1"/>
            <a:r>
              <a:rPr lang="en-US" altLang="en-US" sz="5399" dirty="0"/>
              <a:t>Binary Fields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6189" y="1955503"/>
            <a:ext cx="10449096" cy="4795272"/>
          </a:xfrm>
        </p:spPr>
        <p:txBody>
          <a:bodyPr>
            <a:normAutofit/>
          </a:bodyPr>
          <a:lstStyle/>
          <a:p>
            <a:pPr marL="561900"/>
            <a:r>
              <a:rPr lang="en-US" altLang="en-US" dirty="0"/>
              <a:t>Binary Fields: used to store b</a:t>
            </a:r>
            <a:r>
              <a:rPr lang="en-IN" dirty="0" err="1"/>
              <a:t>inary</a:t>
            </a:r>
            <a:r>
              <a:rPr lang="en-IN" dirty="0"/>
              <a:t> data types of either fixed length or variable length.</a:t>
            </a:r>
          </a:p>
          <a:p>
            <a:pPr marL="561900"/>
            <a:r>
              <a:rPr lang="en-IN" altLang="en-US" dirty="0"/>
              <a:t>BINARY and VARBINARY data type are similar to CHAR and VARCHAR  except that they store binary strings</a:t>
            </a:r>
          </a:p>
          <a:p>
            <a:pPr marL="561900"/>
            <a:r>
              <a:rPr lang="en-IN" altLang="en-US" dirty="0"/>
              <a:t>BINARY(n): For binary strings less than n, they are right-padded to the specified length. The pad value is 0x00 (the zero byte).</a:t>
            </a:r>
          </a:p>
          <a:p>
            <a:pPr marL="561900"/>
            <a:r>
              <a:rPr lang="en-IN" altLang="en-US" dirty="0"/>
              <a:t>VARBINARY(n): </a:t>
            </a:r>
            <a:r>
              <a:rPr lang="en-IN" dirty="0"/>
              <a:t>there is no padding for inserts and no bytes are stripped for retrievals. Used to s</a:t>
            </a:r>
            <a:r>
              <a:rPr lang="en-US" altLang="en-US" dirty="0"/>
              <a:t>tore small Images </a:t>
            </a:r>
          </a:p>
          <a:p>
            <a:pPr marL="1019100" lvl="1"/>
            <a:r>
              <a:rPr lang="en-US" altLang="en-US" dirty="0"/>
              <a:t>Not indexed or sorted</a:t>
            </a:r>
          </a:p>
          <a:p>
            <a:pPr marL="561900"/>
            <a:endParaRPr lang="en-US" altLang="en-US" dirty="0"/>
          </a:p>
          <a:p>
            <a:pPr marL="1019100"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532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ChangeArrowheads="1"/>
          </p:cNvSpPr>
          <p:nvPr>
            <p:ph type="title"/>
          </p:nvPr>
        </p:nvSpPr>
        <p:spPr>
          <a:xfrm>
            <a:off x="866690" y="228912"/>
            <a:ext cx="10447905" cy="1723857"/>
          </a:xfrm>
        </p:spPr>
        <p:txBody>
          <a:bodyPr/>
          <a:lstStyle/>
          <a:p>
            <a:pPr marL="561900"/>
            <a:r>
              <a:rPr lang="en-US" altLang="en-US" sz="5400" dirty="0"/>
              <a:t>Binary Large Object (BLOB)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517" y="1617103"/>
            <a:ext cx="10449096" cy="4795272"/>
          </a:xfrm>
        </p:spPr>
        <p:txBody>
          <a:bodyPr>
            <a:normAutofit/>
          </a:bodyPr>
          <a:lstStyle/>
          <a:p>
            <a:pPr marL="561900"/>
            <a:r>
              <a:rPr lang="en-US" altLang="en-US" dirty="0"/>
              <a:t>Binary Large Object (BLOB): data type intended to store high capacity data storage such as large raw data, files, images, word documents, PDFs, movies, etc.</a:t>
            </a:r>
          </a:p>
          <a:p>
            <a:pPr marL="1019100" lvl="1"/>
            <a:r>
              <a:rPr lang="en-US" altLang="en-US" dirty="0"/>
              <a:t>No translation, indexing, or character set</a:t>
            </a:r>
          </a:p>
          <a:p>
            <a:pPr marL="561900"/>
            <a:r>
              <a:rPr lang="en-US" altLang="en-US" dirty="0"/>
              <a:t>TINYBLOB(n) - up to 255</a:t>
            </a:r>
          </a:p>
          <a:p>
            <a:pPr marL="561900"/>
            <a:r>
              <a:rPr lang="en-US" altLang="en-US" dirty="0"/>
              <a:t>BLOB(n) - up to 65K</a:t>
            </a:r>
          </a:p>
          <a:p>
            <a:pPr marL="561900"/>
            <a:r>
              <a:rPr lang="en-US" altLang="en-US" dirty="0"/>
              <a:t>MEDIUMBLOB(n) - up to 16M</a:t>
            </a:r>
          </a:p>
          <a:p>
            <a:pPr marL="561900"/>
            <a:r>
              <a:rPr lang="en-US" altLang="en-US" dirty="0"/>
              <a:t>LONGBLOB(n) - up to 4G</a:t>
            </a:r>
          </a:p>
          <a:p>
            <a:pPr marL="561900"/>
            <a:endParaRPr lang="en-US" altLang="en-US" dirty="0"/>
          </a:p>
          <a:p>
            <a:pPr marL="1019100"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064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ChangeArrowheads="1"/>
          </p:cNvSpPr>
          <p:nvPr>
            <p:ph type="title"/>
          </p:nvPr>
        </p:nvSpPr>
        <p:spPr>
          <a:xfrm>
            <a:off x="782164" y="457490"/>
            <a:ext cx="10771723" cy="1723857"/>
          </a:xfrm>
        </p:spPr>
        <p:txBody>
          <a:bodyPr/>
          <a:lstStyle/>
          <a:p>
            <a:pPr eaLnBrk="1" hangingPunct="1"/>
            <a:r>
              <a:rPr lang="en-US" altLang="en-US" sz="5399" dirty="0"/>
              <a:t>Integer Numbers</a:t>
            </a: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8594" y="1914673"/>
            <a:ext cx="10849107" cy="4362024"/>
          </a:xfrm>
        </p:spPr>
        <p:txBody>
          <a:bodyPr/>
          <a:lstStyle/>
          <a:p>
            <a:pPr marL="619103" indent="-457200"/>
            <a:r>
              <a:rPr lang="en-US" altLang="en-US" dirty="0"/>
              <a:t>Integer numbers are very efficient, take little storage, and are easy to process because CPUs can often compare them with a single instruction.</a:t>
            </a:r>
          </a:p>
          <a:p>
            <a:pPr marL="380949" lvl="1" indent="0">
              <a:buNone/>
            </a:pPr>
            <a:r>
              <a:rPr lang="en-US" altLang="en-US" dirty="0"/>
              <a:t>  -  </a:t>
            </a:r>
            <a:r>
              <a:rPr lang="en-US" altLang="en-US" b="1" dirty="0"/>
              <a:t>TINYINT</a:t>
            </a:r>
            <a:r>
              <a:rPr lang="en-US" altLang="en-US" dirty="0"/>
              <a:t> (-128, 128)</a:t>
            </a:r>
          </a:p>
          <a:p>
            <a:pPr marL="380949" lvl="1" indent="0">
              <a:buNone/>
            </a:pPr>
            <a:r>
              <a:rPr lang="en-US" altLang="en-US" dirty="0"/>
              <a:t>  -  </a:t>
            </a:r>
            <a:r>
              <a:rPr lang="en-US" altLang="en-US" b="1" dirty="0"/>
              <a:t>SMALLINT</a:t>
            </a:r>
            <a:r>
              <a:rPr lang="en-US" altLang="en-US" dirty="0"/>
              <a:t> (-32768, +32768)</a:t>
            </a:r>
          </a:p>
          <a:p>
            <a:pPr marL="380949" lvl="1" indent="0">
              <a:buNone/>
            </a:pPr>
            <a:r>
              <a:rPr lang="en-US" altLang="en-US" dirty="0"/>
              <a:t>  -  </a:t>
            </a:r>
            <a:r>
              <a:rPr lang="en-US" altLang="en-US" b="1" dirty="0"/>
              <a:t>INT</a:t>
            </a:r>
            <a:r>
              <a:rPr lang="en-US" altLang="en-US" dirty="0"/>
              <a:t> or </a:t>
            </a:r>
            <a:r>
              <a:rPr lang="en-US" altLang="en-US" b="1" dirty="0"/>
              <a:t>INTEGER</a:t>
            </a:r>
            <a:r>
              <a:rPr lang="en-US" altLang="en-US" dirty="0"/>
              <a:t> (2 Billion)</a:t>
            </a:r>
          </a:p>
          <a:p>
            <a:pPr marL="380949" lvl="1" indent="0">
              <a:buNone/>
            </a:pPr>
            <a:r>
              <a:rPr lang="en-US" altLang="en-US" dirty="0"/>
              <a:t>  -  </a:t>
            </a:r>
            <a:r>
              <a:rPr lang="en-US" altLang="en-US" b="1" dirty="0"/>
              <a:t>BIGINT</a:t>
            </a:r>
            <a:r>
              <a:rPr lang="en-US" altLang="en-US" dirty="0"/>
              <a:t> - (Unsigned: 0 to 2</a:t>
            </a:r>
            <a:r>
              <a:rPr lang="en-US" altLang="en-US" baseline="30000" dirty="0"/>
              <a:t>64</a:t>
            </a:r>
            <a:r>
              <a:rPr lang="en-US" altLang="en-US" dirty="0"/>
              <a:t>)</a:t>
            </a:r>
          </a:p>
          <a:p>
            <a:pPr marL="380949" lvl="1" indent="0">
              <a:buNone/>
            </a:pPr>
            <a:endParaRPr lang="en-US" dirty="0"/>
          </a:p>
          <a:p>
            <a:pPr marL="723849" lvl="1" indent="-342900"/>
            <a:r>
              <a:rPr lang="en-IN" b="1" dirty="0"/>
              <a:t>BOOLEAN</a:t>
            </a:r>
            <a:r>
              <a:rPr lang="en-IN" dirty="0"/>
              <a:t> – used to store the value TRUE, FALSE and UNKNOWN</a:t>
            </a:r>
            <a:endParaRPr lang="en-US" altLang="en-US" dirty="0"/>
          </a:p>
          <a:p>
            <a:pPr marL="380949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4910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ChangeArrowheads="1"/>
          </p:cNvSpPr>
          <p:nvPr>
            <p:ph type="title"/>
          </p:nvPr>
        </p:nvSpPr>
        <p:spPr>
          <a:xfrm>
            <a:off x="828594" y="352589"/>
            <a:ext cx="10772914" cy="1723857"/>
          </a:xfrm>
        </p:spPr>
        <p:txBody>
          <a:bodyPr/>
          <a:lstStyle/>
          <a:p>
            <a:pPr eaLnBrk="1" hangingPunct="1"/>
            <a:r>
              <a:rPr lang="en-US" altLang="en-US" sz="5399" dirty="0"/>
              <a:t>Floating Point Numbers</a:t>
            </a: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8594" y="1914672"/>
            <a:ext cx="10639577" cy="4787069"/>
          </a:xfrm>
        </p:spPr>
        <p:txBody>
          <a:bodyPr>
            <a:normAutofit/>
          </a:bodyPr>
          <a:lstStyle/>
          <a:p>
            <a:pPr marL="161903" indent="0">
              <a:buNone/>
            </a:pPr>
            <a:r>
              <a:rPr lang="en-US" altLang="en-US" dirty="0"/>
              <a:t>Floating point numbers can represent a wide range of values, but accuracy is limited.</a:t>
            </a:r>
          </a:p>
          <a:p>
            <a:pPr marL="723849" lvl="1" indent="-342900"/>
            <a:r>
              <a:rPr lang="en-US" altLang="en-US" b="1" dirty="0"/>
              <a:t>FLOAT</a:t>
            </a:r>
            <a:r>
              <a:rPr lang="en-US" altLang="en-US" dirty="0"/>
              <a:t> (</a:t>
            </a:r>
            <a:r>
              <a:rPr lang="en-US" altLang="en-US" i="1" dirty="0" err="1"/>
              <a:t>size</a:t>
            </a:r>
            <a:r>
              <a:rPr lang="en-US" altLang="en-US" dirty="0" err="1"/>
              <a:t>,</a:t>
            </a:r>
            <a:r>
              <a:rPr lang="en-US" altLang="en-US" i="1" dirty="0" err="1"/>
              <a:t>d</a:t>
            </a:r>
            <a:r>
              <a:rPr lang="en-US" altLang="en-US" dirty="0"/>
              <a:t>): A floating point number with total number of digits given in </a:t>
            </a:r>
            <a:r>
              <a:rPr lang="en-US" altLang="en-US" i="1" dirty="0"/>
              <a:t>size</a:t>
            </a:r>
            <a:r>
              <a:rPr lang="en-US" altLang="en-US" dirty="0"/>
              <a:t>.  The number of digits after the decimal point is </a:t>
            </a:r>
            <a:r>
              <a:rPr lang="en-US" altLang="en-US" i="1" dirty="0"/>
              <a:t>d</a:t>
            </a:r>
            <a:r>
              <a:rPr lang="en-US" altLang="en-US" dirty="0"/>
              <a:t>.</a:t>
            </a:r>
          </a:p>
          <a:p>
            <a:pPr marL="1181049" lvl="2" indent="-342900"/>
            <a:r>
              <a:rPr lang="en-US" altLang="en-US" dirty="0"/>
              <a:t>Length is 4 bytes</a:t>
            </a:r>
          </a:p>
          <a:p>
            <a:pPr marL="723849" lvl="1" indent="-342900"/>
            <a:r>
              <a:rPr lang="en-US" altLang="en-US" b="1" dirty="0"/>
              <a:t>FLOAT</a:t>
            </a:r>
            <a:r>
              <a:rPr lang="en-US" altLang="en-US" dirty="0"/>
              <a:t>(</a:t>
            </a:r>
            <a:r>
              <a:rPr lang="en-US" altLang="en-US" i="1" dirty="0"/>
              <a:t>p</a:t>
            </a:r>
            <a:r>
              <a:rPr lang="en-US" altLang="en-US" dirty="0"/>
              <a:t>):  If 0 ≤ p ≤ 24, the data type is FLOAT and if 25 ≤ p ≤ 53, it is double</a:t>
            </a:r>
          </a:p>
          <a:p>
            <a:pPr marL="723849" lvl="1" indent="-342900"/>
            <a:r>
              <a:rPr lang="en-US" altLang="en-US" b="1" dirty="0"/>
              <a:t>DOUBLE</a:t>
            </a:r>
            <a:r>
              <a:rPr lang="en-US" altLang="en-US" dirty="0"/>
              <a:t> (</a:t>
            </a:r>
            <a:r>
              <a:rPr lang="en-US" altLang="en-US" i="1" dirty="0" err="1"/>
              <a:t>size</a:t>
            </a:r>
            <a:r>
              <a:rPr lang="en-US" altLang="en-US" dirty="0" err="1"/>
              <a:t>,</a:t>
            </a:r>
            <a:r>
              <a:rPr lang="en-US" altLang="en-US" i="1" dirty="0" err="1"/>
              <a:t>d</a:t>
            </a:r>
            <a:r>
              <a:rPr lang="en-US" altLang="en-US" dirty="0"/>
              <a:t>): used to store floating point number, where size is precision and d is the </a:t>
            </a:r>
            <a:r>
              <a:rPr lang="en-US" altLang="en-US" dirty="0" err="1"/>
              <a:t>scalte</a:t>
            </a:r>
            <a:endParaRPr lang="en-US" altLang="en-US" dirty="0"/>
          </a:p>
          <a:p>
            <a:pPr marL="1181049" lvl="2" indent="-342900"/>
            <a:r>
              <a:rPr lang="en-US" altLang="en-US" dirty="0"/>
              <a:t>Length is 8 bytes</a:t>
            </a:r>
          </a:p>
          <a:p>
            <a:pPr marL="723849" lvl="1" indent="-342900"/>
            <a:r>
              <a:rPr lang="en-US" altLang="en-US" b="1" dirty="0"/>
              <a:t>REAL</a:t>
            </a:r>
            <a:r>
              <a:rPr lang="en-US" altLang="en-US" dirty="0"/>
              <a:t>: </a:t>
            </a:r>
            <a:r>
              <a:rPr lang="en-IN" dirty="0"/>
              <a:t>accepts approximate numeric values, up to a precision of 64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7386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ChangeArrowheads="1"/>
          </p:cNvSpPr>
          <p:nvPr>
            <p:ph type="title"/>
          </p:nvPr>
        </p:nvSpPr>
        <p:spPr>
          <a:xfrm>
            <a:off x="866690" y="457490"/>
            <a:ext cx="9496689" cy="1723857"/>
          </a:xfrm>
        </p:spPr>
        <p:txBody>
          <a:bodyPr/>
          <a:lstStyle/>
          <a:p>
            <a:pPr eaLnBrk="1" hangingPunct="1"/>
            <a:r>
              <a:rPr lang="en-US" altLang="en-US" sz="5399" dirty="0"/>
              <a:t>Dates</a:t>
            </a: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3688" y="1963887"/>
            <a:ext cx="10266515" cy="4257259"/>
          </a:xfrm>
        </p:spPr>
        <p:txBody>
          <a:bodyPr>
            <a:normAutofit lnSpcReduction="10000"/>
          </a:bodyPr>
          <a:lstStyle/>
          <a:p>
            <a:pPr marL="561900"/>
            <a:r>
              <a:rPr lang="en-US" altLang="en-US" dirty="0"/>
              <a:t>The DATE and TIME data type is used to represent DATE, TIME, DATETIME, TIMESTAMP and YEAR</a:t>
            </a:r>
          </a:p>
          <a:p>
            <a:pPr marL="561900"/>
            <a:r>
              <a:rPr lang="en-US" altLang="en-US" b="1" dirty="0"/>
              <a:t>DATE</a:t>
            </a:r>
            <a:r>
              <a:rPr lang="en-US" altLang="en-US" dirty="0"/>
              <a:t> – used to store only date information 'YYYY-MM-DD'</a:t>
            </a:r>
          </a:p>
          <a:p>
            <a:pPr marL="561900"/>
            <a:r>
              <a:rPr lang="en-US" altLang="en-US" b="1" dirty="0"/>
              <a:t>TIME</a:t>
            </a:r>
            <a:r>
              <a:rPr lang="en-US" altLang="en-US" u="sng" dirty="0"/>
              <a:t> </a:t>
            </a:r>
            <a:r>
              <a:rPr lang="en-US" altLang="en-US" dirty="0"/>
              <a:t>– used to store  time </a:t>
            </a:r>
            <a:r>
              <a:rPr lang="en-IN" altLang="en-US" dirty="0"/>
              <a:t>values in 'HH:MM:SS' format</a:t>
            </a:r>
            <a:endParaRPr lang="en-US" altLang="en-US" dirty="0"/>
          </a:p>
          <a:p>
            <a:pPr marL="561900"/>
            <a:r>
              <a:rPr lang="en-US" altLang="en-US" b="1" dirty="0"/>
              <a:t>DATETIME</a:t>
            </a:r>
            <a:r>
              <a:rPr lang="en-US" altLang="en-US" dirty="0"/>
              <a:t> – used to </a:t>
            </a:r>
            <a:r>
              <a:rPr lang="en-IN" dirty="0"/>
              <a:t>store values containing both date and time information.</a:t>
            </a:r>
            <a:r>
              <a:rPr lang="en-US" altLang="en-US" dirty="0"/>
              <a:t> 'YYYY-MM-DD HH:MM:SS'</a:t>
            </a:r>
          </a:p>
          <a:p>
            <a:pPr marL="561900"/>
            <a:r>
              <a:rPr lang="en-US" altLang="en-US" b="1" dirty="0"/>
              <a:t>TIMESTAMP</a:t>
            </a:r>
            <a:r>
              <a:rPr lang="en-US" altLang="en-US" dirty="0"/>
              <a:t> - </a:t>
            </a:r>
            <a:r>
              <a:rPr lang="en-IN" altLang="en-US" dirty="0"/>
              <a:t>v</a:t>
            </a:r>
            <a:r>
              <a:rPr lang="en-IN" dirty="0"/>
              <a:t>alues are converted from the current time zone to UTC while storing and converted back from UTC to the current time zone when retrieved</a:t>
            </a:r>
            <a:r>
              <a:rPr lang="en-US" altLang="en-US" dirty="0"/>
              <a:t> 'YYYY-MM-DD HH:MM:SS' (1970, 2037)</a:t>
            </a:r>
          </a:p>
          <a:p>
            <a:pPr marL="561900"/>
            <a:r>
              <a:rPr lang="en-IN" b="1" dirty="0"/>
              <a:t>YEAR</a:t>
            </a:r>
            <a:r>
              <a:rPr lang="en-IN" dirty="0"/>
              <a:t> -  a 1-byte data type used to represent year values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5341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SQL: Alter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ALTER TABLE &lt;table name&gt; ALTER_TABLE_ACTION</a:t>
            </a:r>
          </a:p>
          <a:p>
            <a:r>
              <a:rPr lang="en-IN" dirty="0"/>
              <a:t>ALTER_TABLE_ACTION</a:t>
            </a:r>
          </a:p>
          <a:p>
            <a:pPr lvl="1"/>
            <a:r>
              <a:rPr lang="en-IN" dirty="0"/>
              <a:t>ADD COLUMN</a:t>
            </a:r>
          </a:p>
          <a:p>
            <a:pPr lvl="1"/>
            <a:r>
              <a:rPr lang="en-IN" dirty="0"/>
              <a:t>ALTER COLUMN</a:t>
            </a:r>
          </a:p>
          <a:p>
            <a:pPr lvl="1"/>
            <a:r>
              <a:rPr lang="en-IN" dirty="0"/>
              <a:t>DROP COLUMN</a:t>
            </a:r>
          </a:p>
          <a:p>
            <a:pPr lvl="1"/>
            <a:r>
              <a:rPr lang="en-IN" dirty="0"/>
              <a:t>ADD TABLE CONSTRAINT</a:t>
            </a:r>
          </a:p>
          <a:p>
            <a:r>
              <a:rPr lang="en-IN" dirty="0"/>
              <a:t>Ex: ALTER TABLE  student add COLUMN address VARCHAR(25) ;</a:t>
            </a:r>
          </a:p>
          <a:p>
            <a:r>
              <a:rPr lang="en-IN" dirty="0"/>
              <a:t> ALTER TABLE student drop COLUMN address;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754608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SQL: Deleting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DROP TABLE &lt;</a:t>
            </a:r>
            <a:r>
              <a:rPr lang="en-IN" dirty="0" err="1"/>
              <a:t>table_name</a:t>
            </a:r>
            <a:r>
              <a:rPr lang="en-IN" dirty="0"/>
              <a:t>&gt;</a:t>
            </a:r>
          </a:p>
          <a:p>
            <a:pPr lvl="1"/>
            <a:r>
              <a:rPr lang="en-IN" dirty="0"/>
              <a:t>Deletes a table</a:t>
            </a:r>
          </a:p>
          <a:p>
            <a:pPr lvl="1"/>
            <a:r>
              <a:rPr lang="en-IN" dirty="0"/>
              <a:t>Ex: DROP TABLE students;</a:t>
            </a:r>
          </a:p>
          <a:p>
            <a:r>
              <a:rPr lang="en-IN" dirty="0"/>
              <a:t>TRUNCATE TABLE &lt;</a:t>
            </a:r>
            <a:r>
              <a:rPr lang="en-IN" dirty="0" err="1"/>
              <a:t>table_name</a:t>
            </a:r>
            <a:r>
              <a:rPr lang="en-IN" dirty="0"/>
              <a:t>&gt;</a:t>
            </a:r>
          </a:p>
          <a:p>
            <a:pPr lvl="1"/>
            <a:r>
              <a:rPr lang="en-IN" dirty="0"/>
              <a:t>Deletes all the rows of the table but the table is not deleted</a:t>
            </a:r>
          </a:p>
          <a:p>
            <a:pPr lvl="1"/>
            <a:r>
              <a:rPr lang="en-IN" dirty="0"/>
              <a:t>Ex: TRUNCATE TABLE students;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527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22" y="2340065"/>
            <a:ext cx="10515600" cy="1595327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DML: DATA MANIPULATION LANGUAGE</a:t>
            </a:r>
            <a:br>
              <a:rPr lang="en-IN" dirty="0"/>
            </a:br>
            <a:r>
              <a:rPr lang="en-IN" dirty="0"/>
              <a:t> </a:t>
            </a:r>
            <a:r>
              <a:rPr lang="en-IN" sz="3600" dirty="0"/>
              <a:t>(INSERT, UPDATE, DELETE)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200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927"/>
            <a:ext cx="10515600" cy="1325563"/>
          </a:xfrm>
        </p:spPr>
        <p:txBody>
          <a:bodyPr/>
          <a:lstStyle/>
          <a:p>
            <a:r>
              <a:rPr lang="en-IN" dirty="0"/>
              <a:t>SQL: INSERT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35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The INSERT statement inserts a row into a table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If you are inserting values for all the columns of the table</a:t>
            </a:r>
          </a:p>
          <a:p>
            <a:pPr lvl="1"/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Inserting a record that has some null attributes requires identifying the fields that actually get data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23695" y="3508555"/>
            <a:ext cx="776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    </a:t>
            </a:r>
            <a:r>
              <a:rPr lang="en-IN" sz="2400" b="1" cap="all" dirty="0"/>
              <a:t>insert</a:t>
            </a:r>
            <a:r>
              <a:rPr lang="en-IN" sz="2400" b="1" dirty="0"/>
              <a:t> </a:t>
            </a:r>
            <a:r>
              <a:rPr lang="en-IN" sz="2400" b="1" cap="all" dirty="0"/>
              <a:t>into</a:t>
            </a:r>
            <a:r>
              <a:rPr lang="en-IN" sz="2400" b="1" dirty="0"/>
              <a:t> </a:t>
            </a:r>
            <a:r>
              <a:rPr lang="en-IN" sz="2400" dirty="0"/>
              <a:t>student </a:t>
            </a:r>
            <a:r>
              <a:rPr lang="en-IN" sz="2400" b="1" cap="all" dirty="0"/>
              <a:t>values</a:t>
            </a:r>
            <a:r>
              <a:rPr lang="en-IN" sz="2400" dirty="0"/>
              <a:t>  (“John”, 12345, “</a:t>
            </a:r>
            <a:r>
              <a:rPr lang="en-IN" sz="2400" dirty="0" err="1"/>
              <a:t>MnC</a:t>
            </a:r>
            <a:r>
              <a:rPr lang="en-IN" sz="2400" dirty="0"/>
              <a:t>”, 9.1);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5298" y="2009402"/>
            <a:ext cx="6234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cap="all" dirty="0"/>
              <a:t>insert into </a:t>
            </a:r>
            <a:r>
              <a:rPr lang="en-IN" sz="2400" dirty="0"/>
              <a:t>student (name, </a:t>
            </a:r>
            <a:r>
              <a:rPr lang="en-IN" sz="2400" dirty="0" err="1"/>
              <a:t>rollno</a:t>
            </a:r>
            <a:r>
              <a:rPr lang="en-IN" sz="2400" dirty="0"/>
              <a:t>, branch, </a:t>
            </a:r>
            <a:r>
              <a:rPr lang="en-IN" sz="2400" dirty="0" err="1"/>
              <a:t>cpi</a:t>
            </a:r>
            <a:r>
              <a:rPr lang="en-IN" sz="2400" dirty="0"/>
              <a:t>)</a:t>
            </a:r>
          </a:p>
          <a:p>
            <a:r>
              <a:rPr lang="en-IN" sz="2400" dirty="0"/>
              <a:t>                     </a:t>
            </a:r>
            <a:r>
              <a:rPr lang="en-IN" sz="2400" b="1" cap="all" dirty="0"/>
              <a:t>values</a:t>
            </a:r>
            <a:r>
              <a:rPr lang="en-IN" sz="2400" dirty="0"/>
              <a:t>  (“John”, 12345, “</a:t>
            </a:r>
            <a:r>
              <a:rPr lang="en-IN" sz="2400" dirty="0" err="1"/>
              <a:t>MnC</a:t>
            </a:r>
            <a:r>
              <a:rPr lang="en-IN" sz="2400" dirty="0"/>
              <a:t>”, 9.1);</a:t>
            </a:r>
          </a:p>
          <a:p>
            <a:pPr algn="ctr"/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95298" y="5014699"/>
            <a:ext cx="526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cap="all" dirty="0"/>
              <a:t>insert into </a:t>
            </a:r>
            <a:r>
              <a:rPr lang="en-IN" sz="2400" dirty="0"/>
              <a:t>student (name, </a:t>
            </a:r>
            <a:r>
              <a:rPr lang="en-IN" sz="2400" dirty="0" err="1"/>
              <a:t>rollno</a:t>
            </a:r>
            <a:r>
              <a:rPr lang="en-IN" sz="2400" dirty="0"/>
              <a:t>, </a:t>
            </a:r>
            <a:r>
              <a:rPr lang="en-IN" sz="2400" dirty="0" err="1"/>
              <a:t>cpi</a:t>
            </a:r>
            <a:r>
              <a:rPr lang="en-IN" sz="2400" dirty="0"/>
              <a:t>)</a:t>
            </a:r>
          </a:p>
          <a:p>
            <a:r>
              <a:rPr lang="en-IN" sz="2400" dirty="0"/>
              <a:t>                     </a:t>
            </a:r>
            <a:r>
              <a:rPr lang="en-IN" sz="2400" b="1" cap="all" dirty="0"/>
              <a:t>values</a:t>
            </a:r>
            <a:r>
              <a:rPr lang="en-IN" sz="2400" dirty="0"/>
              <a:t>  (“John”, 12345, 9.1);</a:t>
            </a:r>
          </a:p>
        </p:txBody>
      </p:sp>
    </p:spTree>
    <p:extLst>
      <p:ext uri="{BB962C8B-B14F-4D97-AF65-F5344CB8AC3E}">
        <p14:creationId xmlns:p14="http://schemas.microsoft.com/office/powerpoint/2010/main" val="249479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SQL: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UPDATE statement </a:t>
            </a:r>
            <a:r>
              <a:rPr lang="en-US" dirty="0"/>
              <a:t>a</a:t>
            </a:r>
            <a:r>
              <a:rPr lang="en-US" altLang="en-US" dirty="0"/>
              <a:t>llows the updating of a field with a WHERE clause</a:t>
            </a:r>
          </a:p>
          <a:p>
            <a:pPr lvl="1"/>
            <a:r>
              <a:rPr lang="en-IN" dirty="0"/>
              <a:t>UPDATE </a:t>
            </a:r>
            <a:r>
              <a:rPr lang="en-IN" i="1" dirty="0" err="1"/>
              <a:t>table_name</a:t>
            </a:r>
            <a:br>
              <a:rPr lang="en-IN" dirty="0"/>
            </a:br>
            <a:r>
              <a:rPr lang="en-IN" dirty="0"/>
              <a:t>SET </a:t>
            </a:r>
            <a:r>
              <a:rPr lang="en-IN" i="1" dirty="0"/>
              <a:t>column1 </a:t>
            </a:r>
            <a:r>
              <a:rPr lang="en-IN" dirty="0"/>
              <a:t>=</a:t>
            </a:r>
            <a:r>
              <a:rPr lang="en-IN" i="1" dirty="0"/>
              <a:t> value1</a:t>
            </a:r>
            <a:r>
              <a:rPr lang="en-IN" dirty="0"/>
              <a:t>,</a:t>
            </a:r>
            <a:r>
              <a:rPr lang="en-IN" i="1" dirty="0"/>
              <a:t> column2 </a:t>
            </a:r>
            <a:r>
              <a:rPr lang="en-IN" dirty="0"/>
              <a:t>=</a:t>
            </a:r>
            <a:r>
              <a:rPr lang="en-IN" i="1" dirty="0"/>
              <a:t> value2</a:t>
            </a:r>
            <a:r>
              <a:rPr lang="en-IN" dirty="0"/>
              <a:t>, ...</a:t>
            </a:r>
            <a:br>
              <a:rPr lang="en-IN" dirty="0"/>
            </a:br>
            <a:r>
              <a:rPr lang="en-IN" dirty="0"/>
              <a:t>WHERE </a:t>
            </a:r>
            <a:r>
              <a:rPr lang="en-IN" i="1" dirty="0"/>
              <a:t>condition</a:t>
            </a:r>
            <a:r>
              <a:rPr lang="en-IN" dirty="0"/>
              <a:t>;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97834" y="3790987"/>
            <a:ext cx="7377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latin typeface="Courier" panose="02060409020205020404" pitchFamily="49" charset="0"/>
                <a:ea typeface="MS PGothic" panose="020B0600070205080204" pitchFamily="34" charset="-128"/>
              </a:rPr>
              <a:t>UPDATE</a:t>
            </a:r>
            <a:r>
              <a:rPr lang="en-US" altLang="en-US" sz="2400" dirty="0">
                <a:latin typeface="Courier" panose="02060409020205020404" pitchFamily="49" charset="0"/>
                <a:ea typeface="MS PGothic" panose="020B0600070205080204" pitchFamily="34" charset="-128"/>
              </a:rPr>
              <a:t> student </a:t>
            </a:r>
            <a:r>
              <a:rPr lang="en-US" altLang="en-US" sz="2400" b="1" dirty="0">
                <a:latin typeface="Courier" panose="02060409020205020404" pitchFamily="49" charset="0"/>
                <a:ea typeface="MS PGothic" panose="020B0600070205080204" pitchFamily="34" charset="-128"/>
              </a:rPr>
              <a:t>SET</a:t>
            </a:r>
            <a:r>
              <a:rPr lang="en-US" altLang="en-US" sz="2400" dirty="0">
                <a:latin typeface="Courier" panose="02060409020205020404" pitchFamily="49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ourier" panose="02060409020205020404" pitchFamily="49" charset="0"/>
                <a:ea typeface="MS PGothic" panose="020B0600070205080204" pitchFamily="34" charset="-128"/>
              </a:rPr>
              <a:t>cpi</a:t>
            </a:r>
            <a:r>
              <a:rPr lang="en-US" altLang="en-US" sz="2400" dirty="0">
                <a:latin typeface="Courier" panose="02060409020205020404" pitchFamily="49" charset="0"/>
                <a:ea typeface="MS PGothic" panose="020B0600070205080204" pitchFamily="34" charset="-128"/>
              </a:rPr>
              <a:t>=10 </a:t>
            </a:r>
            <a:r>
              <a:rPr lang="en-US" altLang="en-US" sz="2400" b="1" dirty="0">
                <a:latin typeface="Courier" panose="02060409020205020404" pitchFamily="49" charset="0"/>
                <a:ea typeface="MS PGothic" panose="020B0600070205080204" pitchFamily="34" charset="-128"/>
              </a:rPr>
              <a:t>WHERE</a:t>
            </a:r>
            <a:r>
              <a:rPr lang="en-US" altLang="en-US" sz="2400" dirty="0">
                <a:latin typeface="Courier" panose="02060409020205020404" pitchFamily="49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ourier" panose="02060409020205020404" pitchFamily="49" charset="0"/>
                <a:ea typeface="MS PGothic" panose="020B0600070205080204" pitchFamily="34" charset="-128"/>
              </a:rPr>
              <a:t>rollno</a:t>
            </a:r>
            <a:r>
              <a:rPr lang="en-US" altLang="en-US" sz="2400" dirty="0">
                <a:latin typeface="Courier" panose="02060409020205020404" pitchFamily="49" charset="0"/>
                <a:ea typeface="MS PGothic" panose="020B0600070205080204" pitchFamily="34" charset="-128"/>
              </a:rPr>
              <a:t>=12345;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1077" y="4937808"/>
            <a:ext cx="8836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latin typeface="Courier" panose="02060409020205020404" pitchFamily="49" charset="0"/>
                <a:ea typeface="MS PGothic" panose="020B0600070205080204" pitchFamily="34" charset="-128"/>
              </a:rPr>
              <a:t>UPDATE</a:t>
            </a:r>
            <a:r>
              <a:rPr lang="en-US" altLang="en-US" sz="2400" dirty="0">
                <a:latin typeface="Courier" panose="02060409020205020404" pitchFamily="49" charset="0"/>
                <a:ea typeface="MS PGothic" panose="020B0600070205080204" pitchFamily="34" charset="-128"/>
              </a:rPr>
              <a:t> student </a:t>
            </a:r>
            <a:r>
              <a:rPr lang="en-US" altLang="en-US" sz="2400" b="1" dirty="0">
                <a:latin typeface="Courier" panose="02060409020205020404" pitchFamily="49" charset="0"/>
                <a:ea typeface="MS PGothic" panose="020B0600070205080204" pitchFamily="34" charset="-128"/>
              </a:rPr>
              <a:t>SET</a:t>
            </a:r>
            <a:r>
              <a:rPr lang="en-US" altLang="en-US" sz="2400" dirty="0">
                <a:latin typeface="Courier" panose="02060409020205020404" pitchFamily="49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ourier" panose="02060409020205020404" pitchFamily="49" charset="0"/>
                <a:ea typeface="MS PGothic" panose="020B0600070205080204" pitchFamily="34" charset="-128"/>
              </a:rPr>
              <a:t>cpi</a:t>
            </a:r>
            <a:r>
              <a:rPr lang="en-US" altLang="en-US" sz="2400" dirty="0">
                <a:latin typeface="Courier" panose="02060409020205020404" pitchFamily="49" charset="0"/>
                <a:ea typeface="MS PGothic" panose="020B0600070205080204" pitchFamily="34" charset="-128"/>
              </a:rPr>
              <a:t>=</a:t>
            </a:r>
            <a:r>
              <a:rPr lang="en-US" altLang="en-US" sz="2400" dirty="0" err="1">
                <a:latin typeface="Courier" panose="02060409020205020404" pitchFamily="49" charset="0"/>
                <a:ea typeface="MS PGothic" panose="020B0600070205080204" pitchFamily="34" charset="-128"/>
              </a:rPr>
              <a:t>cpi</a:t>
            </a:r>
            <a:r>
              <a:rPr lang="en-US" altLang="en-US" sz="2400" dirty="0">
                <a:latin typeface="Courier" panose="02060409020205020404" pitchFamily="49" charset="0"/>
                <a:ea typeface="MS PGothic" panose="020B0600070205080204" pitchFamily="34" charset="-128"/>
              </a:rPr>
              <a:t> + 1 </a:t>
            </a:r>
            <a:r>
              <a:rPr lang="en-US" altLang="en-US" sz="2400" b="1" dirty="0">
                <a:latin typeface="Courier" panose="02060409020205020404" pitchFamily="49" charset="0"/>
                <a:ea typeface="MS PGothic" panose="020B0600070205080204" pitchFamily="34" charset="-128"/>
              </a:rPr>
              <a:t>WHERE</a:t>
            </a:r>
            <a:r>
              <a:rPr lang="en-US" altLang="en-US" sz="2400" dirty="0">
                <a:latin typeface="Courier" panose="02060409020205020404" pitchFamily="49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Courier" panose="02060409020205020404" pitchFamily="49" charset="0"/>
                <a:ea typeface="MS PGothic" panose="020B0600070205080204" pitchFamily="34" charset="-128"/>
              </a:rPr>
              <a:t>cpi</a:t>
            </a:r>
            <a:r>
              <a:rPr lang="en-US" altLang="en-US" sz="2400" dirty="0">
                <a:latin typeface="Courier" panose="02060409020205020404" pitchFamily="49" charset="0"/>
                <a:ea typeface="MS PGothic" panose="020B0600070205080204" pitchFamily="34" charset="-128"/>
              </a:rPr>
              <a:t> &lt; 5;</a:t>
            </a:r>
          </a:p>
        </p:txBody>
      </p:sp>
    </p:spTree>
    <p:extLst>
      <p:ext uri="{BB962C8B-B14F-4D97-AF65-F5344CB8AC3E}">
        <p14:creationId xmlns:p14="http://schemas.microsoft.com/office/powerpoint/2010/main" val="315812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Relational databases model data by storing rows and columns in tables.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The power of the relational database lies in its ability to efficiently retrieve data from those tables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64125"/>
              </p:ext>
            </p:extLst>
          </p:nvPr>
        </p:nvGraphicFramePr>
        <p:xfrm>
          <a:off x="1854200" y="3803624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492498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53129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4362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087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rollno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MnC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1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MnC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9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4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799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SQL:  DELETE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DELETE statement deletes a row from a table satisfying some condition</a:t>
            </a:r>
          </a:p>
          <a:p>
            <a:pPr lvl="1"/>
            <a:r>
              <a:rPr lang="en-IN" dirty="0"/>
              <a:t>DELETE FROM </a:t>
            </a:r>
            <a:r>
              <a:rPr lang="en-IN" i="1" dirty="0" err="1"/>
              <a:t>table_name</a:t>
            </a:r>
            <a:r>
              <a:rPr lang="en-IN" i="1" dirty="0"/>
              <a:t> </a:t>
            </a:r>
            <a:r>
              <a:rPr lang="en-IN" dirty="0"/>
              <a:t>WHERE </a:t>
            </a:r>
            <a:r>
              <a:rPr lang="en-IN" i="1" dirty="0"/>
              <a:t>condition</a:t>
            </a:r>
            <a:r>
              <a:rPr lang="en-IN" dirty="0"/>
              <a:t>;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Delete all rows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07942" y="3281972"/>
            <a:ext cx="5894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cap="all" dirty="0"/>
              <a:t>delete</a:t>
            </a:r>
            <a:r>
              <a:rPr lang="en-IN" sz="2400" b="1" dirty="0"/>
              <a:t> </a:t>
            </a:r>
            <a:r>
              <a:rPr lang="en-IN" sz="2400" b="1" cap="all" dirty="0"/>
              <a:t>from</a:t>
            </a:r>
            <a:r>
              <a:rPr lang="en-IN" sz="2400" b="1" dirty="0"/>
              <a:t> </a:t>
            </a:r>
            <a:r>
              <a:rPr lang="en-IN" sz="2400" dirty="0"/>
              <a:t>student </a:t>
            </a:r>
            <a:r>
              <a:rPr lang="en-IN" sz="2400" b="1" cap="all" dirty="0"/>
              <a:t>where</a:t>
            </a:r>
            <a:r>
              <a:rPr lang="en-IN" sz="2400" dirty="0"/>
              <a:t>  </a:t>
            </a:r>
            <a:r>
              <a:rPr lang="en-IN" sz="2400" dirty="0" err="1"/>
              <a:t>rollno</a:t>
            </a:r>
            <a:r>
              <a:rPr lang="en-IN" sz="2400" dirty="0"/>
              <a:t>=12345;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1298" y="4729467"/>
            <a:ext cx="307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cap="all" dirty="0"/>
              <a:t>delete</a:t>
            </a:r>
            <a:r>
              <a:rPr lang="en-IN" sz="2400" b="1" dirty="0"/>
              <a:t> </a:t>
            </a:r>
            <a:r>
              <a:rPr lang="en-IN" sz="2400" b="1" cap="all" dirty="0"/>
              <a:t>from</a:t>
            </a:r>
            <a:r>
              <a:rPr lang="en-IN" sz="2400" b="1" dirty="0"/>
              <a:t> </a:t>
            </a:r>
            <a:r>
              <a:rPr lang="en-IN" sz="2400" dirty="0"/>
              <a:t>student;</a:t>
            </a:r>
          </a:p>
        </p:txBody>
      </p:sp>
    </p:spTree>
    <p:extLst>
      <p:ext uri="{BB962C8B-B14F-4D97-AF65-F5344CB8AC3E}">
        <p14:creationId xmlns:p14="http://schemas.microsoft.com/office/powerpoint/2010/main" val="3684565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63838"/>
            <a:ext cx="7160990" cy="4351338"/>
          </a:xfrm>
        </p:spPr>
        <p:txBody>
          <a:bodyPr/>
          <a:lstStyle/>
          <a:p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suitable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cardinality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dirty="0"/>
              <a:t> </a:t>
            </a:r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999191" y="1094568"/>
          <a:ext cx="3224007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AcctNo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Balance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checking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34567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sz="1800" dirty="0"/>
                        <a:t>45678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88049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91739" y="632903"/>
            <a:ext cx="134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Accounts</a:t>
            </a:r>
            <a:endParaRPr lang="en-US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22351" y="4238947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22352" y="3779633"/>
            <a:ext cx="153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Customers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25235" y="2482427"/>
            <a:ext cx="6649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Accounts(</a:t>
            </a:r>
            <a:r>
              <a:rPr lang="en-US" altLang="zh-CN" sz="2400" dirty="0" err="1"/>
              <a:t>AcctNo:Integer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Type:String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Balance:Real</a:t>
            </a:r>
            <a:r>
              <a:rPr lang="en-US" altLang="zh-CN" sz="24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5235" y="2977329"/>
            <a:ext cx="884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Customers(</a:t>
            </a:r>
            <a:r>
              <a:rPr lang="en-US" altLang="zh-CN" sz="2400" dirty="0" err="1"/>
              <a:t>fname:String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lname:String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idNo:Integer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account:Integer</a:t>
            </a:r>
            <a:r>
              <a:rPr lang="en-US" altLang="zh-CN" sz="2400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4062" y="3945860"/>
            <a:ext cx="3275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Accounts:3; Customers:4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2991" y="4834305"/>
            <a:ext cx="3275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Accounts:4; Customers:3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95844" y="5701873"/>
            <a:ext cx="3599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Accounts(…); Customers(…)</a:t>
            </a:r>
          </a:p>
        </p:txBody>
      </p:sp>
    </p:spTree>
    <p:extLst>
      <p:ext uri="{BB962C8B-B14F-4D97-AF65-F5344CB8AC3E}">
        <p14:creationId xmlns:p14="http://schemas.microsoft.com/office/powerpoint/2010/main" val="275664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Ex 3.1 Define the following terms: </a:t>
            </a:r>
          </a:p>
          <a:p>
            <a:pPr marL="0" indent="0">
              <a:buNone/>
            </a:pPr>
            <a:r>
              <a:rPr lang="en-IN" sz="2400" i="1" dirty="0"/>
              <a:t>     relation schema, relational database schema, domain, relation instance,    </a:t>
            </a:r>
          </a:p>
          <a:p>
            <a:pPr marL="0" indent="0">
              <a:buNone/>
            </a:pPr>
            <a:r>
              <a:rPr lang="en-IN" sz="2400" i="1" dirty="0"/>
              <a:t>     relation cardinality, </a:t>
            </a:r>
            <a:r>
              <a:rPr lang="en-IN" sz="2400" dirty="0"/>
              <a:t>and </a:t>
            </a:r>
            <a:r>
              <a:rPr lang="en-IN" sz="2400" i="1" dirty="0"/>
              <a:t>relation degree.</a:t>
            </a:r>
          </a:p>
          <a:p>
            <a:r>
              <a:rPr lang="en-IN" sz="2400" dirty="0"/>
              <a:t>Ex 3.2 How many distinct tuples are in a relation instance with cardinality 22?</a:t>
            </a:r>
          </a:p>
          <a:p>
            <a:r>
              <a:rPr lang="en-IN" sz="2400" dirty="0"/>
              <a:t>Ex 3.3 Does the relational model, as seen by an SQL query writer, provide physical and logical data independence? 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949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9211"/>
            <a:ext cx="10632311" cy="4351338"/>
          </a:xfrm>
        </p:spPr>
        <p:txBody>
          <a:bodyPr/>
          <a:lstStyle/>
          <a:p>
            <a:r>
              <a:rPr lang="en-IN" dirty="0"/>
              <a:t>Ex 3.5 Consider the instance of the Students relation shown in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30" y="2433316"/>
            <a:ext cx="5971572" cy="33193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4557" y="2322124"/>
            <a:ext cx="45797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 1. Give an example of an attribute (or set of attributes) that you can deduce is </a:t>
            </a:r>
            <a:r>
              <a:rPr lang="en-IN" sz="2400" i="1" dirty="0"/>
              <a:t>not </a:t>
            </a:r>
            <a:r>
              <a:rPr lang="en-IN" sz="2400" dirty="0"/>
              <a:t>a candidate key, based on this instance being legal</a:t>
            </a:r>
          </a:p>
          <a:p>
            <a:r>
              <a:rPr lang="en-IN" sz="2400" dirty="0"/>
              <a:t>  2. Is there any example of an attribute (or set of attributes) that you can deduce is a candidate key, based on this instance being legal?</a:t>
            </a:r>
          </a:p>
        </p:txBody>
      </p:sp>
    </p:spTree>
    <p:extLst>
      <p:ext uri="{BB962C8B-B14F-4D97-AF65-F5344CB8AC3E}">
        <p14:creationId xmlns:p14="http://schemas.microsoft.com/office/powerpoint/2010/main" val="721463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Relational database definition</a:t>
            </a:r>
          </a:p>
          <a:p>
            <a:pPr lvl="1"/>
            <a:r>
              <a:rPr lang="en-IN" dirty="0"/>
              <a:t> Relation, Attribute, Relational Schema, Relational Instance, Degree, Cardinality</a:t>
            </a:r>
          </a:p>
          <a:p>
            <a:r>
              <a:rPr lang="en-IN" dirty="0"/>
              <a:t>Data Definition Language</a:t>
            </a:r>
          </a:p>
          <a:p>
            <a:pPr lvl="1"/>
            <a:r>
              <a:rPr lang="en-IN" dirty="0"/>
              <a:t>CREATE database &lt;</a:t>
            </a:r>
            <a:r>
              <a:rPr lang="en-IN" dirty="0" err="1"/>
              <a:t>dbname</a:t>
            </a:r>
            <a:r>
              <a:rPr lang="en-IN" dirty="0"/>
              <a:t>&gt;; SHOW database; USE database; CREATE TABLE …;</a:t>
            </a:r>
          </a:p>
          <a:p>
            <a:r>
              <a:rPr lang="en-IN" dirty="0"/>
              <a:t>Data Manipulation Language</a:t>
            </a:r>
          </a:p>
          <a:p>
            <a:pPr lvl="1"/>
            <a:r>
              <a:rPr lang="en-IN" dirty="0"/>
              <a:t>INSERT, DELETE, UPDATE </a:t>
            </a:r>
          </a:p>
          <a:p>
            <a:r>
              <a:rPr lang="en-IN" dirty="0"/>
              <a:t>Exercises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580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524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Definitions: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Tuple (or row): </a:t>
            </a:r>
            <a:r>
              <a:rPr lang="en-US" altLang="en-US" dirty="0"/>
              <a:t>a set of fields which generally represent an </a:t>
            </a:r>
            <a:r>
              <a:rPr lang="ja-JP" altLang="en-US" dirty="0">
                <a:latin typeface="Arial" panose="020B0604020202020204" pitchFamily="34" charset="0"/>
              </a:rPr>
              <a:t>“</a:t>
            </a:r>
            <a:r>
              <a:rPr lang="en-US" altLang="ja-JP" dirty="0"/>
              <a:t>object</a:t>
            </a:r>
            <a:r>
              <a:rPr lang="ja-JP" altLang="en-US" dirty="0">
                <a:latin typeface="Arial" panose="020B0604020202020204" pitchFamily="34" charset="0"/>
              </a:rPr>
              <a:t>”</a:t>
            </a:r>
            <a:r>
              <a:rPr lang="en-US" altLang="ja-JP" dirty="0"/>
              <a:t> like a person or marks of a student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29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Definitions: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Tuple (or row): </a:t>
            </a:r>
            <a:r>
              <a:rPr lang="en-US" altLang="en-US" dirty="0"/>
              <a:t>a set of fields which generally represent an </a:t>
            </a:r>
            <a:r>
              <a:rPr lang="ja-JP" altLang="en-US" dirty="0">
                <a:latin typeface="Arial" panose="020B0604020202020204" pitchFamily="34" charset="0"/>
              </a:rPr>
              <a:t>“</a:t>
            </a:r>
            <a:r>
              <a:rPr lang="en-US" altLang="ja-JP" dirty="0"/>
              <a:t>object</a:t>
            </a:r>
            <a:r>
              <a:rPr lang="ja-JP" altLang="en-US" dirty="0">
                <a:latin typeface="Arial" panose="020B0604020202020204" pitchFamily="34" charset="0"/>
              </a:rPr>
              <a:t>”</a:t>
            </a:r>
            <a:r>
              <a:rPr lang="en-US" altLang="ja-JP" dirty="0"/>
              <a:t> like a person or marks of a student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36355"/>
              </p:ext>
            </p:extLst>
          </p:nvPr>
        </p:nvGraphicFramePr>
        <p:xfrm>
          <a:off x="2032000" y="3359975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492498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53129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4362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087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rollno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MnC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1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MnC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9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40094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1906859" y="4321097"/>
            <a:ext cx="89209" cy="301083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18573" y="4321097"/>
            <a:ext cx="70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Tuple</a:t>
            </a:r>
          </a:p>
        </p:txBody>
      </p:sp>
      <p:sp>
        <p:nvSpPr>
          <p:cNvPr id="10" name="Left Brace 9"/>
          <p:cNvSpPr/>
          <p:nvPr/>
        </p:nvSpPr>
        <p:spPr>
          <a:xfrm rot="5400000">
            <a:off x="6952914" y="2176218"/>
            <a:ext cx="326843" cy="2040672"/>
          </a:xfrm>
          <a:prstGeom prst="leftBrace">
            <a:avLst>
              <a:gd name="adj1" fmla="val 8333"/>
              <a:gd name="adj2" fmla="val 4424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931684" y="259633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35097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Definition: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Relation</a:t>
            </a:r>
            <a:r>
              <a:rPr lang="en-US" altLang="en-US" dirty="0"/>
              <a:t> is made up of </a:t>
            </a:r>
            <a:r>
              <a:rPr lang="en-US" altLang="en-US" u="sng" dirty="0"/>
              <a:t>two</a:t>
            </a:r>
            <a:r>
              <a:rPr lang="en-US" altLang="en-US" dirty="0"/>
              <a:t> parts:</a:t>
            </a:r>
            <a:endParaRPr lang="en-US" altLang="en-US" i="1" dirty="0">
              <a:solidFill>
                <a:srgbClr val="CF0E30"/>
              </a:solidFill>
            </a:endParaRPr>
          </a:p>
          <a:p>
            <a:pPr lvl="1"/>
            <a:r>
              <a:rPr lang="en-IN" dirty="0"/>
              <a:t>Relation schema: </a:t>
            </a:r>
            <a:r>
              <a:rPr lang="en-US" altLang="en-US" dirty="0"/>
              <a:t>specifies</a:t>
            </a:r>
            <a:r>
              <a:rPr lang="en-US" altLang="en-US" i="1" dirty="0"/>
              <a:t> </a:t>
            </a:r>
            <a:r>
              <a:rPr lang="en-US" altLang="en-US" dirty="0"/>
              <a:t>name of relation, plus name and type (domain) of each column (field or attribute)</a:t>
            </a:r>
            <a:br>
              <a:rPr lang="en-US" alt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79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Definition: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en-US" b="1" dirty="0"/>
              <a:t>Relation</a:t>
            </a:r>
            <a:r>
              <a:rPr lang="en-US" altLang="en-US" dirty="0"/>
              <a:t> is made up of </a:t>
            </a:r>
            <a:r>
              <a:rPr lang="en-US" altLang="en-US" u="sng" dirty="0"/>
              <a:t>two</a:t>
            </a:r>
            <a:r>
              <a:rPr lang="en-US" altLang="en-US" dirty="0"/>
              <a:t> parts:</a:t>
            </a:r>
            <a:endParaRPr lang="en-US" altLang="en-US" i="1" dirty="0">
              <a:solidFill>
                <a:srgbClr val="CF0E3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b="1" dirty="0"/>
              <a:t>Relation schema</a:t>
            </a:r>
            <a:r>
              <a:rPr lang="en-IN" dirty="0"/>
              <a:t>: </a:t>
            </a:r>
            <a:r>
              <a:rPr lang="en-US" altLang="en-US" dirty="0"/>
              <a:t>specifies</a:t>
            </a:r>
            <a:r>
              <a:rPr lang="en-US" altLang="en-US" i="1" dirty="0"/>
              <a:t> </a:t>
            </a:r>
            <a:r>
              <a:rPr lang="en-US" altLang="en-US" dirty="0"/>
              <a:t>name of relation, plus name and type (domain) of each column (field or attribute)</a:t>
            </a:r>
          </a:p>
          <a:p>
            <a:pPr marL="457200" lvl="1" indent="0">
              <a:buNone/>
            </a:pPr>
            <a:r>
              <a:rPr lang="en-US" altLang="en-US" dirty="0"/>
              <a:t>       Ex: Students(name: string, roll: integer, branch: string, CPI: real)</a:t>
            </a:r>
            <a:br>
              <a:rPr lang="en-US" alt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6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Definition: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en-US" b="1" dirty="0"/>
              <a:t>Relation</a:t>
            </a:r>
            <a:r>
              <a:rPr lang="en-US" altLang="en-US" dirty="0"/>
              <a:t> is made up of </a:t>
            </a:r>
            <a:r>
              <a:rPr lang="en-US" altLang="en-US" u="sng" dirty="0"/>
              <a:t>two</a:t>
            </a:r>
            <a:r>
              <a:rPr lang="en-US" altLang="en-US" dirty="0"/>
              <a:t> parts:</a:t>
            </a:r>
            <a:endParaRPr lang="en-US" altLang="en-US" i="1" dirty="0">
              <a:solidFill>
                <a:srgbClr val="CF0E3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b="1" dirty="0"/>
              <a:t>Relation schema</a:t>
            </a:r>
            <a:r>
              <a:rPr lang="en-IN" dirty="0"/>
              <a:t>: </a:t>
            </a:r>
            <a:r>
              <a:rPr lang="en-US" altLang="en-US" dirty="0"/>
              <a:t>specifies</a:t>
            </a:r>
            <a:r>
              <a:rPr lang="en-US" altLang="en-US" i="1" dirty="0"/>
              <a:t> </a:t>
            </a:r>
            <a:r>
              <a:rPr lang="en-US" altLang="en-US" dirty="0"/>
              <a:t>name of relation, plus name and type (domain) of each column (field or attribute)</a:t>
            </a:r>
          </a:p>
          <a:p>
            <a:pPr marL="457200" lvl="1" indent="0">
              <a:buNone/>
            </a:pPr>
            <a:r>
              <a:rPr lang="en-US" altLang="en-US" dirty="0"/>
              <a:t>       Students(name: string, </a:t>
            </a:r>
            <a:r>
              <a:rPr lang="en-US" altLang="en-US" dirty="0" err="1"/>
              <a:t>rollno</a:t>
            </a:r>
            <a:r>
              <a:rPr lang="en-US" altLang="en-US" dirty="0"/>
              <a:t>: integer, branch: string, CPI: real)</a:t>
            </a:r>
          </a:p>
          <a:p>
            <a:pPr marL="457200" lvl="1" indent="0">
              <a:buNone/>
            </a:pPr>
            <a:r>
              <a:rPr lang="en-US" altLang="en-US" dirty="0"/>
              <a:t>2. </a:t>
            </a:r>
            <a:r>
              <a:rPr lang="en-US" altLang="en-US" b="1" dirty="0"/>
              <a:t>Instance</a:t>
            </a:r>
            <a:r>
              <a:rPr lang="en-US" altLang="en-US" dirty="0"/>
              <a:t> - a </a:t>
            </a:r>
            <a:r>
              <a:rPr lang="en-US" altLang="en-US" b="1" dirty="0"/>
              <a:t>table</a:t>
            </a:r>
            <a:r>
              <a:rPr lang="en-US" altLang="en-US" dirty="0"/>
              <a:t>, with rows and columns </a:t>
            </a:r>
            <a:br>
              <a:rPr lang="en-US" altLang="en-US" dirty="0"/>
            </a:br>
            <a:r>
              <a:rPr lang="en-US" altLang="en-US" dirty="0"/>
              <a:t>	Number of rows</a:t>
            </a:r>
            <a:r>
              <a:rPr lang="en-US" altLang="en-US" dirty="0">
                <a:solidFill>
                  <a:srgbClr val="CF0E30"/>
                </a:solidFill>
              </a:rPr>
              <a:t> 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CF0E30"/>
                </a:solidFill>
              </a:rPr>
              <a:t> </a:t>
            </a:r>
            <a:r>
              <a:rPr lang="en-US" altLang="en-US" b="1" dirty="0"/>
              <a:t>cardinality </a:t>
            </a:r>
            <a:br>
              <a:rPr lang="en-US" altLang="en-US" b="1" dirty="0">
                <a:solidFill>
                  <a:srgbClr val="CF0E30"/>
                </a:solidFill>
              </a:rPr>
            </a:br>
            <a:r>
              <a:rPr lang="en-US" altLang="en-US" b="1" dirty="0">
                <a:solidFill>
                  <a:srgbClr val="CF0E30"/>
                </a:solidFill>
              </a:rPr>
              <a:t>	</a:t>
            </a:r>
            <a:r>
              <a:rPr lang="en-US" altLang="en-US" dirty="0"/>
              <a:t>Number of fields</a:t>
            </a:r>
            <a:r>
              <a:rPr lang="en-US" altLang="en-US" dirty="0">
                <a:solidFill>
                  <a:srgbClr val="CF0E30"/>
                </a:solidFill>
              </a:rPr>
              <a:t> </a:t>
            </a:r>
            <a:r>
              <a:rPr lang="en-US" altLang="en-US" dirty="0"/>
              <a:t>= </a:t>
            </a:r>
            <a:r>
              <a:rPr lang="en-US" altLang="en-US" b="1" dirty="0"/>
              <a:t>degree / arity </a:t>
            </a:r>
            <a:endParaRPr lang="en-US" altLang="en-US" dirty="0"/>
          </a:p>
          <a:p>
            <a:pPr marL="457200" lvl="1" indent="0">
              <a:buNone/>
            </a:pPr>
            <a:br>
              <a:rPr lang="en-US" alt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73405"/>
              </p:ext>
            </p:extLst>
          </p:nvPr>
        </p:nvGraphicFramePr>
        <p:xfrm>
          <a:off x="2165814" y="4324269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492498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53129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4362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087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rollno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MnC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1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MnC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9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4009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29989" y="6094352"/>
            <a:ext cx="1532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Fig: Students</a:t>
            </a:r>
          </a:p>
        </p:txBody>
      </p:sp>
    </p:spTree>
    <p:extLst>
      <p:ext uri="{BB962C8B-B14F-4D97-AF65-F5344CB8AC3E}">
        <p14:creationId xmlns:p14="http://schemas.microsoft.com/office/powerpoint/2010/main" val="154868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70795" cy="93887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 Instance of Students 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65200" y="4397375"/>
            <a:ext cx="9093200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Book Antiqua" panose="02040602050305030304" pitchFamily="18" charset="0"/>
              </a:rPr>
              <a:t> Cardinality = 3, degree = 4, all rows distinct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altLang="en-US" sz="2400" b="0" i="0" dirty="0"/>
              <a:t> Do all columns in a relation instance have to be distinct?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Book Antiqua" panose="02040602050305030304" pitchFamily="18" charset="0"/>
              </a:rPr>
              <a:t> </a:t>
            </a:r>
            <a:r>
              <a:rPr lang="en-US" altLang="en-US" sz="2400" i="0" dirty="0">
                <a:latin typeface="Book Antiqua" panose="02040602050305030304" pitchFamily="18" charset="0"/>
              </a:rPr>
              <a:t>Domain</a:t>
            </a:r>
            <a:r>
              <a:rPr lang="en-US" altLang="en-US" sz="2400" b="0" i="0" dirty="0">
                <a:latin typeface="Book Antiqua" panose="02040602050305030304" pitchFamily="18" charset="0"/>
              </a:rPr>
              <a:t> of a field is essentially the </a:t>
            </a:r>
            <a:r>
              <a:rPr lang="en-US" altLang="en-US" sz="2400" i="0" dirty="0">
                <a:latin typeface="Book Antiqua" panose="02040602050305030304" pitchFamily="18" charset="0"/>
              </a:rPr>
              <a:t>type</a:t>
            </a:r>
          </a:p>
          <a:p>
            <a:pPr>
              <a:buSzPct val="75000"/>
              <a:buFont typeface="Wingdings" panose="05000000000000000000" pitchFamily="2" charset="2"/>
              <a:buChar char="u"/>
            </a:pPr>
            <a:endParaRPr lang="en-US" altLang="en-US" sz="2400" b="0" i="0" dirty="0">
              <a:latin typeface="Book Antiqua" panose="0204060205030503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07661"/>
              </p:ext>
            </p:extLst>
          </p:nvPr>
        </p:nvGraphicFramePr>
        <p:xfrm>
          <a:off x="1182805" y="1740089"/>
          <a:ext cx="8673940" cy="1995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85">
                  <a:extLst>
                    <a:ext uri="{9D8B030D-6E8A-4147-A177-3AD203B41FA5}">
                      <a16:colId xmlns:a16="http://schemas.microsoft.com/office/drawing/2014/main" val="1449249865"/>
                    </a:ext>
                  </a:extLst>
                </a:gridCol>
                <a:gridCol w="2168485">
                  <a:extLst>
                    <a:ext uri="{9D8B030D-6E8A-4147-A177-3AD203B41FA5}">
                      <a16:colId xmlns:a16="http://schemas.microsoft.com/office/drawing/2014/main" val="825312997"/>
                    </a:ext>
                  </a:extLst>
                </a:gridCol>
                <a:gridCol w="2168485">
                  <a:extLst>
                    <a:ext uri="{9D8B030D-6E8A-4147-A177-3AD203B41FA5}">
                      <a16:colId xmlns:a16="http://schemas.microsoft.com/office/drawing/2014/main" val="1763436247"/>
                    </a:ext>
                  </a:extLst>
                </a:gridCol>
                <a:gridCol w="2168485">
                  <a:extLst>
                    <a:ext uri="{9D8B030D-6E8A-4147-A177-3AD203B41FA5}">
                      <a16:colId xmlns:a16="http://schemas.microsoft.com/office/drawing/2014/main" val="2560877437"/>
                    </a:ext>
                  </a:extLst>
                </a:gridCol>
              </a:tblGrid>
              <a:tr h="498951">
                <a:tc>
                  <a:txBody>
                    <a:bodyPr/>
                    <a:lstStyle/>
                    <a:p>
                      <a:r>
                        <a:rPr lang="en-IN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rollno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5136"/>
                  </a:ext>
                </a:extLst>
              </a:tr>
              <a:tr h="498951">
                <a:tc>
                  <a:txBody>
                    <a:bodyPr/>
                    <a:lstStyle/>
                    <a:p>
                      <a:r>
                        <a:rPr lang="en-IN" sz="2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MnC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19463"/>
                  </a:ext>
                </a:extLst>
              </a:tr>
              <a:tr h="498951">
                <a:tc>
                  <a:txBody>
                    <a:bodyPr/>
                    <a:lstStyle/>
                    <a:p>
                      <a:r>
                        <a:rPr lang="en-IN" sz="2400" dirty="0"/>
                        <a:t>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MnC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90053"/>
                  </a:ext>
                </a:extLst>
              </a:tr>
              <a:tr h="498951">
                <a:tc>
                  <a:txBody>
                    <a:bodyPr/>
                    <a:lstStyle/>
                    <a:p>
                      <a:r>
                        <a:rPr lang="en-IN" sz="2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4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B6C6F8-F92C-4637-A34E-84D55368088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F2EA9F-785A-4674-8F30-3C002D5BBF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d7be3-209d-4ae5-945a-4a012edc8ddb"/>
    <ds:schemaRef ds:uri="f57e7745-8acd-416b-a653-0be3f1256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07E8B2-F5C0-4396-8131-612147857D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4942</TotalTime>
  <Words>2103</Words>
  <Application>Microsoft Office PowerPoint</Application>
  <PresentationFormat>Widescreen</PresentationFormat>
  <Paragraphs>413</Paragraphs>
  <Slides>35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Relational Model MA 518: Database Management Systems</vt:lpstr>
      <vt:lpstr>Lecture Plan</vt:lpstr>
      <vt:lpstr>Relational database</vt:lpstr>
      <vt:lpstr>Definitions: Tuple</vt:lpstr>
      <vt:lpstr>Definitions: Tuple</vt:lpstr>
      <vt:lpstr>Definition: Relation</vt:lpstr>
      <vt:lpstr>Definition: Relation</vt:lpstr>
      <vt:lpstr>Definition: Relation</vt:lpstr>
      <vt:lpstr>Example Instance of Students Relation</vt:lpstr>
      <vt:lpstr>Definition: Database</vt:lpstr>
      <vt:lpstr>Introduction to SQL</vt:lpstr>
      <vt:lpstr>SQL in Different Roles</vt:lpstr>
      <vt:lpstr>PowerPoint Presentation</vt:lpstr>
      <vt:lpstr>DDL: DATA DEFINITION LANGUAGE  (CREATE, ALTER, DROP, RENAME, TRUNCATE)</vt:lpstr>
      <vt:lpstr>SQL: Creating a database</vt:lpstr>
      <vt:lpstr>SQL: Create table</vt:lpstr>
      <vt:lpstr>Looking at Data Types</vt:lpstr>
      <vt:lpstr>Strings</vt:lpstr>
      <vt:lpstr>Text Fields</vt:lpstr>
      <vt:lpstr>Binary Fields</vt:lpstr>
      <vt:lpstr>Binary Large Object (BLOB)</vt:lpstr>
      <vt:lpstr>Integer Numbers</vt:lpstr>
      <vt:lpstr>Floating Point Numbers</vt:lpstr>
      <vt:lpstr>Dates</vt:lpstr>
      <vt:lpstr>SQL: Alter table</vt:lpstr>
      <vt:lpstr>SQL: Deleting tables</vt:lpstr>
      <vt:lpstr>DML: DATA MANIPULATION LANGUAGE  (INSERT, UPDATE, DELETE)</vt:lpstr>
      <vt:lpstr>SQL: INSERT rows</vt:lpstr>
      <vt:lpstr>SQL: UPDATE</vt:lpstr>
      <vt:lpstr>SQL:  DELETE rows</vt:lpstr>
      <vt:lpstr>Exercise</vt:lpstr>
      <vt:lpstr>Exercise</vt:lpstr>
      <vt:lpstr>Exercise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156</cp:revision>
  <dcterms:created xsi:type="dcterms:W3CDTF">2020-08-05T04:35:17Z</dcterms:created>
  <dcterms:modified xsi:type="dcterms:W3CDTF">2022-02-28T13:59:58Z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