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5"/>
  </p:notesMasterIdLst>
  <p:sldIdLst>
    <p:sldId id="256" r:id="rId5"/>
    <p:sldId id="331" r:id="rId6"/>
    <p:sldId id="332" r:id="rId7"/>
    <p:sldId id="333" r:id="rId8"/>
    <p:sldId id="334" r:id="rId9"/>
    <p:sldId id="335" r:id="rId10"/>
    <p:sldId id="324" r:id="rId11"/>
    <p:sldId id="300" r:id="rId12"/>
    <p:sldId id="301" r:id="rId13"/>
    <p:sldId id="302" r:id="rId14"/>
    <p:sldId id="297" r:id="rId15"/>
    <p:sldId id="322" r:id="rId16"/>
    <p:sldId id="303" r:id="rId17"/>
    <p:sldId id="298" r:id="rId18"/>
    <p:sldId id="304" r:id="rId19"/>
    <p:sldId id="299" r:id="rId20"/>
    <p:sldId id="305" r:id="rId21"/>
    <p:sldId id="306" r:id="rId22"/>
    <p:sldId id="307" r:id="rId23"/>
    <p:sldId id="308" r:id="rId24"/>
    <p:sldId id="309" r:id="rId25"/>
    <p:sldId id="325" r:id="rId26"/>
    <p:sldId id="310" r:id="rId27"/>
    <p:sldId id="312" r:id="rId28"/>
    <p:sldId id="317" r:id="rId29"/>
    <p:sldId id="318" r:id="rId30"/>
    <p:sldId id="319" r:id="rId31"/>
    <p:sldId id="313" r:id="rId32"/>
    <p:sldId id="321" r:id="rId33"/>
    <p:sldId id="326" r:id="rId34"/>
    <p:sldId id="328" r:id="rId35"/>
    <p:sldId id="329" r:id="rId36"/>
    <p:sldId id="327" r:id="rId37"/>
    <p:sldId id="314" r:id="rId38"/>
    <p:sldId id="320" r:id="rId39"/>
    <p:sldId id="315" r:id="rId40"/>
    <p:sldId id="316" r:id="rId41"/>
    <p:sldId id="336" r:id="rId42"/>
    <p:sldId id="330" r:id="rId43"/>
    <p:sldId id="27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E2EC31-BC4D-4558-BCFD-836BE93FA6D1}" v="87" dt="2021-08-31T12:27:40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AGRAWAL" userId="S::apooja@iitg.ac.in::25feb93d-ecce-49bf-adc8-9c33aa8a91bf" providerId="AD" clId="Web-{E4E2EC31-BC4D-4558-BCFD-836BE93FA6D1}"/>
    <pc:docChg chg="modSld">
      <pc:chgData name="POOJA AGRAWAL" userId="S::apooja@iitg.ac.in::25feb93d-ecce-49bf-adc8-9c33aa8a91bf" providerId="AD" clId="Web-{E4E2EC31-BC4D-4558-BCFD-836BE93FA6D1}" dt="2021-08-31T12:27:40.617" v="52" actId="20577"/>
      <pc:docMkLst>
        <pc:docMk/>
      </pc:docMkLst>
      <pc:sldChg chg="modSp">
        <pc:chgData name="POOJA AGRAWAL" userId="S::apooja@iitg.ac.in::25feb93d-ecce-49bf-adc8-9c33aa8a91bf" providerId="AD" clId="Web-{E4E2EC31-BC4D-4558-BCFD-836BE93FA6D1}" dt="2021-08-31T12:27:40.617" v="52" actId="20577"/>
        <pc:sldMkLst>
          <pc:docMk/>
          <pc:sldMk cId="3955774774" sldId="310"/>
        </pc:sldMkLst>
        <pc:spChg chg="mod">
          <ac:chgData name="POOJA AGRAWAL" userId="S::apooja@iitg.ac.in::25feb93d-ecce-49bf-adc8-9c33aa8a91bf" providerId="AD" clId="Web-{E4E2EC31-BC4D-4558-BCFD-836BE93FA6D1}" dt="2021-08-31T12:27:40.617" v="52" actId="20577"/>
          <ac:spMkLst>
            <pc:docMk/>
            <pc:sldMk cId="3955774774" sldId="310"/>
            <ac:spMk id="6" creationId="{00000000-0000-0000-0000-000000000000}"/>
          </ac:spMkLst>
        </pc:spChg>
      </pc:sldChg>
      <pc:sldChg chg="addSp delSp modSp">
        <pc:chgData name="POOJA AGRAWAL" userId="S::apooja@iitg.ac.in::25feb93d-ecce-49bf-adc8-9c33aa8a91bf" providerId="AD" clId="Web-{E4E2EC31-BC4D-4558-BCFD-836BE93FA6D1}" dt="2021-08-31T11:54:34.723" v="3"/>
        <pc:sldMkLst>
          <pc:docMk/>
          <pc:sldMk cId="445866212" sldId="314"/>
        </pc:sldMkLst>
        <pc:spChg chg="add del mod">
          <ac:chgData name="POOJA AGRAWAL" userId="S::apooja@iitg.ac.in::25feb93d-ecce-49bf-adc8-9c33aa8a91bf" providerId="AD" clId="Web-{E4E2EC31-BC4D-4558-BCFD-836BE93FA6D1}" dt="2021-08-31T11:54:34.723" v="3"/>
          <ac:spMkLst>
            <pc:docMk/>
            <pc:sldMk cId="445866212" sldId="314"/>
            <ac:spMk id="6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BBC38B-12A2-465C-BD6A-8C1A6253D2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209373-CBBB-40FD-9121-51A0F5613B5D}">
      <dgm:prSet phldrT="[Text]"/>
      <dgm:spPr/>
      <dgm:t>
        <a:bodyPr/>
        <a:lstStyle/>
        <a:p>
          <a:r>
            <a:rPr lang="en-US"/>
            <a:t>Thank You</a:t>
          </a:r>
        </a:p>
      </dgm:t>
    </dgm:pt>
    <dgm:pt modelId="{B2291E70-6A4A-41A2-9A08-BF5F7057C3F2}" type="parTrans" cxnId="{83323D62-C16F-4EEC-A55D-55344C3AB66C}">
      <dgm:prSet/>
      <dgm:spPr/>
      <dgm:t>
        <a:bodyPr/>
        <a:lstStyle/>
        <a:p>
          <a:endParaRPr lang="en-US"/>
        </a:p>
      </dgm:t>
    </dgm:pt>
    <dgm:pt modelId="{B675D367-6AF1-4CF4-AFD6-C2528515421F}" type="sibTrans" cxnId="{83323D62-C16F-4EEC-A55D-55344C3AB66C}">
      <dgm:prSet/>
      <dgm:spPr/>
      <dgm:t>
        <a:bodyPr/>
        <a:lstStyle/>
        <a:p>
          <a:endParaRPr lang="en-US"/>
        </a:p>
      </dgm:t>
    </dgm:pt>
    <dgm:pt modelId="{848F76BF-CE1B-40E0-9576-996A43510C93}" type="pres">
      <dgm:prSet presAssocID="{3DBBC38B-12A2-465C-BD6A-8C1A6253D2E3}" presName="diagram" presStyleCnt="0">
        <dgm:presLayoutVars>
          <dgm:dir/>
          <dgm:resizeHandles val="exact"/>
        </dgm:presLayoutVars>
      </dgm:prSet>
      <dgm:spPr/>
    </dgm:pt>
    <dgm:pt modelId="{2BE04C40-C52B-4B39-9872-992120AC9679}" type="pres">
      <dgm:prSet presAssocID="{16209373-CBBB-40FD-9121-51A0F5613B5D}" presName="node" presStyleLbl="node1" presStyleIdx="0" presStyleCnt="1" custScaleX="145042" custScaleY="133605">
        <dgm:presLayoutVars>
          <dgm:bulletEnabled val="1"/>
        </dgm:presLayoutVars>
      </dgm:prSet>
      <dgm:spPr/>
    </dgm:pt>
  </dgm:ptLst>
  <dgm:cxnLst>
    <dgm:cxn modelId="{83323D62-C16F-4EEC-A55D-55344C3AB66C}" srcId="{3DBBC38B-12A2-465C-BD6A-8C1A6253D2E3}" destId="{16209373-CBBB-40FD-9121-51A0F5613B5D}" srcOrd="0" destOrd="0" parTransId="{B2291E70-6A4A-41A2-9A08-BF5F7057C3F2}" sibTransId="{B675D367-6AF1-4CF4-AFD6-C2528515421F}"/>
    <dgm:cxn modelId="{28C6674A-58FF-49C4-AC59-BAC6044D8CC6}" type="presOf" srcId="{3DBBC38B-12A2-465C-BD6A-8C1A6253D2E3}" destId="{848F76BF-CE1B-40E0-9576-996A43510C93}" srcOrd="0" destOrd="0" presId="urn:microsoft.com/office/officeart/2005/8/layout/default"/>
    <dgm:cxn modelId="{84A7C47F-0D94-4361-A53C-37900CFE50C2}" type="presOf" srcId="{16209373-CBBB-40FD-9121-51A0F5613B5D}" destId="{2BE04C40-C52B-4B39-9872-992120AC9679}" srcOrd="0" destOrd="0" presId="urn:microsoft.com/office/officeart/2005/8/layout/default"/>
    <dgm:cxn modelId="{7394CD5F-63FE-4F9A-B0A6-5961324E2EB8}" type="presParOf" srcId="{848F76BF-CE1B-40E0-9576-996A43510C93}" destId="{2BE04C40-C52B-4B39-9872-992120AC967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04C40-C52B-4B39-9872-992120AC9679}">
      <dsp:nvSpPr>
        <dsp:cNvPr id="0" name=""/>
        <dsp:cNvSpPr/>
      </dsp:nvSpPr>
      <dsp:spPr>
        <a:xfrm>
          <a:off x="17" y="4"/>
          <a:ext cx="10515564" cy="581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Thank You</a:t>
          </a:r>
        </a:p>
      </dsp:txBody>
      <dsp:txXfrm>
        <a:off x="17" y="4"/>
        <a:ext cx="10515564" cy="5811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18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024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070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053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93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45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234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442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831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629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5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235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120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186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947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54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75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77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906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106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621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868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46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/>
              <a:t>Integrity Constraints</a:t>
            </a:r>
            <a:br>
              <a:rPr lang="en-IN"/>
            </a:br>
            <a:r>
              <a:rPr lang="en-IN" sz="3600"/>
              <a:t>MA 518: 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094" y="4506711"/>
            <a:ext cx="9144000" cy="1655762"/>
          </a:xfrm>
        </p:spPr>
        <p:txBody>
          <a:bodyPr/>
          <a:lstStyle/>
          <a:p>
            <a:r>
              <a:rPr lang="en-IN"/>
              <a:t>Instructor: Ashok Singh Sairam</a:t>
            </a:r>
          </a:p>
          <a:p>
            <a:r>
              <a:rPr lang="en-IN"/>
              <a:t>             ashok@iitg.ac.in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A set of fields is a </a:t>
            </a:r>
            <a:r>
              <a:rPr lang="en-US" altLang="en-US" sz="2400" b="1"/>
              <a:t>candidate</a:t>
            </a:r>
            <a:r>
              <a:rPr lang="en-US" altLang="en-US" sz="2400"/>
              <a:t> </a:t>
            </a:r>
            <a:r>
              <a:rPr lang="en-US" altLang="en-US" sz="2400" b="1"/>
              <a:t>key</a:t>
            </a:r>
            <a:r>
              <a:rPr lang="en-US" altLang="en-US" sz="2400"/>
              <a:t> for a relation if 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1. No two distinct tuples can have same values in all key fields, and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2. This is not true for any subset of the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65779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A set of fields is a </a:t>
            </a:r>
            <a:r>
              <a:rPr lang="en-US" altLang="en-US" sz="2400" b="1"/>
              <a:t>candidate</a:t>
            </a:r>
            <a:r>
              <a:rPr lang="en-US" altLang="en-US" sz="2400"/>
              <a:t> </a:t>
            </a:r>
            <a:r>
              <a:rPr lang="en-US" altLang="en-US" sz="2400" b="1"/>
              <a:t>key</a:t>
            </a:r>
            <a:r>
              <a:rPr lang="en-US" altLang="en-US" sz="2400"/>
              <a:t> for a relation if 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1. No two distinct tuples can have same values in all key fields, and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2. This is not true for any subset of the key.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Example “</a:t>
            </a:r>
            <a:r>
              <a:rPr lang="en-US" altLang="en-US" err="1"/>
              <a:t>rollno</a:t>
            </a:r>
            <a:r>
              <a:rPr lang="en-US" altLang="en-US"/>
              <a:t>” number is a candidate key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670051"/>
              </p:ext>
            </p:extLst>
          </p:nvPr>
        </p:nvGraphicFramePr>
        <p:xfrm>
          <a:off x="1656527" y="3889094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492498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53129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34362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0877437"/>
                    </a:ext>
                  </a:extLst>
                </a:gridCol>
              </a:tblGrid>
              <a:tr h="210477">
                <a:tc>
                  <a:txBody>
                    <a:bodyPr/>
                    <a:lstStyle/>
                    <a:p>
                      <a:r>
                        <a:rPr lang="en-IN" sz="2400" err="1"/>
                        <a:t>sname</a:t>
                      </a:r>
                      <a:endParaRPr 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rollno</a:t>
                      </a:r>
                      <a:endParaRPr 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cpi</a:t>
                      </a:r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0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MnC</a:t>
                      </a:r>
                      <a:endParaRPr 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71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MnC</a:t>
                      </a:r>
                      <a:endParaRPr 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09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45678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40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10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A set of fields is a </a:t>
            </a:r>
            <a:r>
              <a:rPr lang="en-US" altLang="en-US" sz="2400" b="1"/>
              <a:t>candidate</a:t>
            </a:r>
            <a:r>
              <a:rPr lang="en-US" altLang="en-US" sz="2400"/>
              <a:t> </a:t>
            </a:r>
            <a:r>
              <a:rPr lang="en-US" altLang="en-US" sz="2400" b="1"/>
              <a:t>key</a:t>
            </a:r>
            <a:r>
              <a:rPr lang="en-US" altLang="en-US" sz="2400"/>
              <a:t> for a relation if 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1. No two distinct tuples can have same values in all key fields, and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2. This is not true for any subset of the key.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Example “</a:t>
            </a:r>
            <a:r>
              <a:rPr lang="en-US" altLang="en-US" err="1"/>
              <a:t>room_no</a:t>
            </a:r>
            <a:r>
              <a:rPr lang="en-US" altLang="en-US"/>
              <a:t>, Hostel” number is a candidate key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593496"/>
              </p:ext>
            </p:extLst>
          </p:nvPr>
        </p:nvGraphicFramePr>
        <p:xfrm>
          <a:off x="1656527" y="3889094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44924986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531299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5739181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63436247"/>
                    </a:ext>
                  </a:extLst>
                </a:gridCol>
              </a:tblGrid>
              <a:tr h="210477">
                <a:tc>
                  <a:txBody>
                    <a:bodyPr/>
                    <a:lstStyle/>
                    <a:p>
                      <a:r>
                        <a:rPr lang="en-IN" sz="2400" err="1"/>
                        <a:t>sname</a:t>
                      </a:r>
                      <a:endParaRPr 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room_no</a:t>
                      </a:r>
                      <a:endParaRPr 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Hostel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0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G-101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Siang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MnC</a:t>
                      </a:r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71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G-101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Barak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MnC</a:t>
                      </a:r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09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G-102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Siang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40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85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A set of fields is a </a:t>
            </a:r>
            <a:r>
              <a:rPr lang="en-US" altLang="en-US" sz="2400" b="1"/>
              <a:t>candidate</a:t>
            </a:r>
            <a:r>
              <a:rPr lang="en-US" altLang="en-US" sz="2400"/>
              <a:t> </a:t>
            </a:r>
            <a:r>
              <a:rPr lang="en-US" altLang="en-US" sz="2400" b="1"/>
              <a:t>key</a:t>
            </a:r>
            <a:r>
              <a:rPr lang="en-US" altLang="en-US" sz="2400"/>
              <a:t> for a relation if 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1. No two distinct tuples can have same values in all key fields, and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2. This is not true for any subset of the key.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Example “roll” number is a candidate key</a:t>
            </a:r>
          </a:p>
          <a:p>
            <a:r>
              <a:rPr lang="en-US" altLang="en-US" sz="2400"/>
              <a:t>If part 2 false? A </a:t>
            </a:r>
            <a:r>
              <a:rPr lang="en-US" altLang="en-US" sz="2400" b="1" err="1"/>
              <a:t>superkey</a:t>
            </a:r>
            <a:r>
              <a:rPr lang="en-US" altLang="en-US" sz="2400"/>
              <a:t>.</a:t>
            </a:r>
            <a:br>
              <a:rPr lang="en-US" altLang="en-US" sz="2400"/>
            </a:br>
            <a:r>
              <a:rPr lang="en-US" altLang="en-US" sz="2400"/>
              <a:t>{</a:t>
            </a:r>
            <a:r>
              <a:rPr lang="en-US" altLang="en-US" sz="2400" i="1" err="1"/>
              <a:t>room_no</a:t>
            </a:r>
            <a:r>
              <a:rPr lang="en-US" altLang="en-US" sz="2400" i="1"/>
              <a:t>, hostel, branch</a:t>
            </a:r>
            <a:r>
              <a:rPr lang="en-US" altLang="en-US" sz="2400"/>
              <a:t>} is an example of a </a:t>
            </a:r>
            <a:r>
              <a:rPr lang="en-US" altLang="en-US" sz="2400" err="1"/>
              <a:t>superkey</a:t>
            </a:r>
            <a:endParaRPr lang="en-US" altLang="en-US" sz="2400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185241"/>
              </p:ext>
            </p:extLst>
          </p:nvPr>
        </p:nvGraphicFramePr>
        <p:xfrm>
          <a:off x="1749125" y="4386805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492498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53129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34362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0877437"/>
                    </a:ext>
                  </a:extLst>
                </a:gridCol>
              </a:tblGrid>
              <a:tr h="210477">
                <a:tc>
                  <a:txBody>
                    <a:bodyPr/>
                    <a:lstStyle/>
                    <a:p>
                      <a:r>
                        <a:rPr lang="en-IN" sz="2400" err="1"/>
                        <a:t>sname</a:t>
                      </a:r>
                      <a:endParaRPr 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room_no</a:t>
                      </a:r>
                      <a:endParaRPr 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Hostel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0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G-101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Siang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MnC</a:t>
                      </a:r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71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G-101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Barak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MnC</a:t>
                      </a:r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09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G-102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Siang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40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34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there’s more than one candidate key for a relation, one of the keys is chosen (by the Database Administrator) to be the </a:t>
            </a:r>
            <a:r>
              <a:rPr lang="en-US" altLang="en-US" b="1"/>
              <a:t>primary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26686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there’s more than one candidate key for a relation, one of the keys is chosen (by the Database Administrator) to be the </a:t>
            </a:r>
            <a:r>
              <a:rPr lang="en-US" altLang="en-US" b="1"/>
              <a:t>primary key</a:t>
            </a:r>
          </a:p>
          <a:p>
            <a:pPr lvl="1"/>
            <a:r>
              <a:rPr lang="en-US" altLang="en-US"/>
              <a:t>For example, both </a:t>
            </a:r>
            <a:r>
              <a:rPr lang="en-US" altLang="en-US" err="1"/>
              <a:t>rollno</a:t>
            </a:r>
            <a:r>
              <a:rPr lang="en-US" altLang="en-US"/>
              <a:t> and </a:t>
            </a:r>
            <a:r>
              <a:rPr lang="en-US" altLang="en-US" err="1"/>
              <a:t>mobile_no</a:t>
            </a:r>
            <a:r>
              <a:rPr lang="en-US" altLang="en-US"/>
              <a:t> are candidate keys</a:t>
            </a:r>
          </a:p>
          <a:p>
            <a:pPr lvl="1"/>
            <a:r>
              <a:rPr lang="en-US" altLang="en-US"/>
              <a:t>The DBA can choose one of them (say </a:t>
            </a:r>
            <a:r>
              <a:rPr lang="en-US" altLang="en-US" err="1"/>
              <a:t>rollno</a:t>
            </a:r>
            <a:r>
              <a:rPr lang="en-US" altLang="en-US"/>
              <a:t>) as the primary key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55527"/>
              </p:ext>
            </p:extLst>
          </p:nvPr>
        </p:nvGraphicFramePr>
        <p:xfrm>
          <a:off x="1400535" y="3665628"/>
          <a:ext cx="83261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224">
                  <a:extLst>
                    <a:ext uri="{9D8B030D-6E8A-4147-A177-3AD203B41FA5}">
                      <a16:colId xmlns:a16="http://schemas.microsoft.com/office/drawing/2014/main" val="1449249865"/>
                    </a:ext>
                  </a:extLst>
                </a:gridCol>
                <a:gridCol w="1665224">
                  <a:extLst>
                    <a:ext uri="{9D8B030D-6E8A-4147-A177-3AD203B41FA5}">
                      <a16:colId xmlns:a16="http://schemas.microsoft.com/office/drawing/2014/main" val="825312997"/>
                    </a:ext>
                  </a:extLst>
                </a:gridCol>
                <a:gridCol w="2028633">
                  <a:extLst>
                    <a:ext uri="{9D8B030D-6E8A-4147-A177-3AD203B41FA5}">
                      <a16:colId xmlns:a16="http://schemas.microsoft.com/office/drawing/2014/main" val="33679917"/>
                    </a:ext>
                  </a:extLst>
                </a:gridCol>
                <a:gridCol w="1504708">
                  <a:extLst>
                    <a:ext uri="{9D8B030D-6E8A-4147-A177-3AD203B41FA5}">
                      <a16:colId xmlns:a16="http://schemas.microsoft.com/office/drawing/2014/main" val="1763436247"/>
                    </a:ext>
                  </a:extLst>
                </a:gridCol>
                <a:gridCol w="1462331">
                  <a:extLst>
                    <a:ext uri="{9D8B030D-6E8A-4147-A177-3AD203B41FA5}">
                      <a16:colId xmlns:a16="http://schemas.microsoft.com/office/drawing/2014/main" val="2560877437"/>
                    </a:ext>
                  </a:extLst>
                </a:gridCol>
              </a:tblGrid>
              <a:tr h="210477">
                <a:tc>
                  <a:txBody>
                    <a:bodyPr/>
                    <a:lstStyle/>
                    <a:p>
                      <a:r>
                        <a:rPr lang="en-IN" sz="2400" err="1"/>
                        <a:t>sname</a:t>
                      </a:r>
                      <a:endParaRPr 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rollno</a:t>
                      </a:r>
                      <a:endParaRPr 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mobile_No</a:t>
                      </a:r>
                      <a:endParaRPr 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cpi</a:t>
                      </a:r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0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1234567890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MnC</a:t>
                      </a:r>
                      <a:endParaRPr 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71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2345678901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MnC</a:t>
                      </a:r>
                      <a:endParaRPr 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09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45678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3456789012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40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435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Primary keys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We can use any key to refer to a tuple, not necessarily the primary key</a:t>
            </a:r>
          </a:p>
          <a:p>
            <a:r>
              <a:rPr lang="en-IN"/>
              <a:t>However, the database excepts the tuples will be frequently referred using the primary key and accordingly optimizes</a:t>
            </a:r>
          </a:p>
          <a:p>
            <a:pPr lvl="1"/>
            <a:r>
              <a:rPr lang="en-IN"/>
              <a:t>The DBMS may create an index with the primary key as the search key to make search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668378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Specifying key constraints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344"/>
            <a:ext cx="10515600" cy="4351338"/>
          </a:xfrm>
        </p:spPr>
        <p:txBody>
          <a:bodyPr/>
          <a:lstStyle/>
          <a:p>
            <a:r>
              <a:rPr lang="en-IN"/>
              <a:t>we can name a constraint by preceding it with CONSTRAINT</a:t>
            </a:r>
          </a:p>
          <a:p>
            <a:pPr lvl="1"/>
            <a:r>
              <a:rPr lang="en-IN"/>
              <a:t>constraint &lt;</a:t>
            </a:r>
            <a:r>
              <a:rPr lang="en-IN" i="1"/>
              <a:t>constraint-name&gt;</a:t>
            </a:r>
          </a:p>
          <a:p>
            <a:r>
              <a:rPr lang="en-IN"/>
              <a:t>If the constraint is violated, the constraint name </a:t>
            </a:r>
          </a:p>
          <a:p>
            <a:pPr lvl="1"/>
            <a:r>
              <a:rPr lang="en-IN"/>
              <a:t>helps in identifying the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199" y="3866357"/>
            <a:ext cx="4717649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/>
              <a:t>CREATE TABLE student (</a:t>
            </a:r>
          </a:p>
          <a:p>
            <a:r>
              <a:rPr lang="en-IN"/>
              <a:t>		name varchar(28) not null,</a:t>
            </a:r>
          </a:p>
          <a:p>
            <a:r>
              <a:rPr lang="en-IN"/>
              <a:t>		</a:t>
            </a:r>
            <a:r>
              <a:rPr lang="en-IN" err="1"/>
              <a:t>rollno</a:t>
            </a:r>
            <a:r>
              <a:rPr lang="en-IN"/>
              <a:t> INT(7),</a:t>
            </a:r>
          </a:p>
          <a:p>
            <a:r>
              <a:rPr lang="en-IN"/>
              <a:t>		branch varchar(20),</a:t>
            </a:r>
          </a:p>
          <a:p>
            <a:r>
              <a:rPr lang="en-IN"/>
              <a:t>		</a:t>
            </a:r>
            <a:r>
              <a:rPr lang="en-IN" err="1"/>
              <a:t>cpi</a:t>
            </a:r>
            <a:r>
              <a:rPr lang="en-IN"/>
              <a:t> decimal,</a:t>
            </a:r>
          </a:p>
          <a:p>
            <a:r>
              <a:rPr lang="en-IN"/>
              <a:t>		</a:t>
            </a:r>
            <a:r>
              <a:rPr lang="en-IN" b="1">
                <a:solidFill>
                  <a:schemeClr val="accent2">
                    <a:lumMod val="75000"/>
                  </a:schemeClr>
                </a:solidFill>
              </a:rPr>
              <a:t>primary key(</a:t>
            </a:r>
            <a:r>
              <a:rPr lang="en-IN" err="1">
                <a:solidFill>
                  <a:schemeClr val="accent2">
                    <a:lumMod val="75000"/>
                  </a:schemeClr>
                </a:solidFill>
              </a:rPr>
              <a:t>rollno</a:t>
            </a:r>
            <a:r>
              <a:rPr lang="en-IN" b="1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IN"/>
              <a:t>		);</a:t>
            </a:r>
          </a:p>
        </p:txBody>
      </p:sp>
      <p:sp>
        <p:nvSpPr>
          <p:cNvPr id="7" name="Rectangle 6"/>
          <p:cNvSpPr/>
          <p:nvPr/>
        </p:nvSpPr>
        <p:spPr>
          <a:xfrm>
            <a:off x="5555849" y="3861322"/>
            <a:ext cx="579795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/>
              <a:t>CREATE TABLE student (</a:t>
            </a:r>
          </a:p>
          <a:p>
            <a:r>
              <a:rPr lang="en-IN"/>
              <a:t>			name varchar(28) not null,</a:t>
            </a:r>
          </a:p>
          <a:p>
            <a:r>
              <a:rPr lang="en-IN"/>
              <a:t>			</a:t>
            </a:r>
            <a:r>
              <a:rPr lang="en-IN" err="1"/>
              <a:t>rollno</a:t>
            </a:r>
            <a:r>
              <a:rPr lang="en-IN"/>
              <a:t> INT(7),</a:t>
            </a:r>
          </a:p>
          <a:p>
            <a:r>
              <a:rPr lang="en-IN"/>
              <a:t>			branch varchar(20),</a:t>
            </a:r>
          </a:p>
          <a:p>
            <a:r>
              <a:rPr lang="en-IN"/>
              <a:t>			</a:t>
            </a:r>
            <a:r>
              <a:rPr lang="en-IN" err="1"/>
              <a:t>cpi</a:t>
            </a:r>
            <a:r>
              <a:rPr lang="en-IN"/>
              <a:t> decimal,</a:t>
            </a:r>
          </a:p>
          <a:p>
            <a:r>
              <a:rPr lang="en-IN" b="1"/>
              <a:t>          </a:t>
            </a:r>
            <a:r>
              <a:rPr lang="en-IN" b="1">
                <a:solidFill>
                  <a:schemeClr val="accent2">
                    <a:lumMod val="75000"/>
                  </a:schemeClr>
                </a:solidFill>
              </a:rPr>
              <a:t>constraint </a:t>
            </a:r>
            <a:r>
              <a:rPr lang="en-IN" err="1">
                <a:solidFill>
                  <a:schemeClr val="accent2">
                    <a:lumMod val="75000"/>
                  </a:schemeClr>
                </a:solidFill>
              </a:rPr>
              <a:t>StudentKey</a:t>
            </a:r>
            <a:r>
              <a:rPr lang="en-IN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IN" b="1">
                <a:solidFill>
                  <a:schemeClr val="accent2">
                    <a:lumMod val="75000"/>
                  </a:schemeClr>
                </a:solidFill>
              </a:rPr>
              <a:t>primary key</a:t>
            </a:r>
            <a:r>
              <a:rPr lang="en-IN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IN" err="1">
                <a:solidFill>
                  <a:schemeClr val="accent2">
                    <a:lumMod val="75000"/>
                  </a:schemeClr>
                </a:solidFill>
              </a:rPr>
              <a:t>rollno</a:t>
            </a:r>
            <a:r>
              <a:rPr lang="en-IN"/>
              <a:t>)</a:t>
            </a:r>
          </a:p>
          <a:p>
            <a:r>
              <a:rPr lang="en-IN"/>
              <a:t>		);</a:t>
            </a:r>
          </a:p>
        </p:txBody>
      </p:sp>
    </p:spTree>
    <p:extLst>
      <p:ext uri="{BB962C8B-B14F-4D97-AF65-F5344CB8AC3E}">
        <p14:creationId xmlns:p14="http://schemas.microsoft.com/office/powerpoint/2010/main" val="999782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Primary key: practical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An integer primary key is more efficient during join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692218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Primary key: practical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An integer primary key is more efficient during join operations</a:t>
            </a:r>
          </a:p>
          <a:p>
            <a:r>
              <a:rPr lang="en-IN"/>
              <a:t>Consider you have an entity user with two attributes – name and email id</a:t>
            </a:r>
          </a:p>
          <a:p>
            <a:pPr lvl="1"/>
            <a:r>
              <a:rPr lang="en-IN"/>
              <a:t>Although email id can be used as a key it may result in performance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7743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Lecture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Integrity Constraints – 4 types</a:t>
            </a:r>
          </a:p>
          <a:p>
            <a:r>
              <a:rPr lang="en-IN"/>
              <a:t>Domain constraints</a:t>
            </a:r>
          </a:p>
          <a:p>
            <a:r>
              <a:rPr lang="en-IN"/>
              <a:t>Entity integrity constraints</a:t>
            </a:r>
          </a:p>
          <a:p>
            <a:r>
              <a:rPr lang="en-IN"/>
              <a:t>Key constraints</a:t>
            </a:r>
          </a:p>
          <a:p>
            <a:pPr lvl="1"/>
            <a:r>
              <a:rPr lang="en-IN"/>
              <a:t>Primary key</a:t>
            </a:r>
          </a:p>
          <a:p>
            <a:pPr lvl="1"/>
            <a:r>
              <a:rPr lang="en-IN"/>
              <a:t>Foreign key</a:t>
            </a:r>
          </a:p>
          <a:p>
            <a:r>
              <a:rPr lang="en-IN"/>
              <a:t>Referential Integrity constraints</a:t>
            </a:r>
          </a:p>
          <a:p>
            <a:pPr lvl="1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322061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Primary key: practical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624" y="1606169"/>
            <a:ext cx="10515600" cy="4351338"/>
          </a:xfrm>
        </p:spPr>
        <p:txBody>
          <a:bodyPr/>
          <a:lstStyle/>
          <a:p>
            <a:r>
              <a:rPr lang="en-IN"/>
              <a:t>An integer primary key is more efficient during join operations</a:t>
            </a:r>
          </a:p>
          <a:p>
            <a:r>
              <a:rPr lang="en-IN"/>
              <a:t>Consider you have an entity user with two attributes – name and email id</a:t>
            </a:r>
          </a:p>
          <a:p>
            <a:pPr lvl="1"/>
            <a:r>
              <a:rPr lang="en-IN"/>
              <a:t>Although email id can be used as a key it may result in performance issues</a:t>
            </a:r>
          </a:p>
          <a:p>
            <a:pPr lvl="1"/>
            <a:r>
              <a:rPr lang="en-IN"/>
              <a:t>Use </a:t>
            </a:r>
            <a:r>
              <a:rPr lang="en-IN" err="1"/>
              <a:t>auto_increment</a:t>
            </a:r>
            <a:r>
              <a:rPr lang="en-IN"/>
              <a:t> value as key. A unique no. is automatically generated when a new tuple is inserted into the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1680020" y="4167601"/>
            <a:ext cx="6573964" cy="205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en-US" altLang="en-US" sz="3200">
              <a:solidFill>
                <a:schemeClr val="tx1"/>
              </a:solidFill>
              <a:latin typeface="Courier New Bold" panose="02070609020205020404" pitchFamily="49" charset="0"/>
              <a:ea typeface="MS PGothic" panose="020B0600070205080204" pitchFamily="34" charset="-128"/>
              <a:sym typeface="Courier New Bold" panose="02070609020205020404" pitchFamily="49" charset="0"/>
            </a:endParaRPr>
          </a:p>
          <a:p>
            <a:r>
              <a:rPr lang="en-US" altLang="en-US" sz="2000">
                <a:solidFill>
                  <a:schemeClr val="tx1"/>
                </a:solidFill>
                <a:latin typeface="+mn-lt"/>
                <a:ea typeface="+mn-ea"/>
                <a:sym typeface="Courier New Bold" panose="02070609020205020404" pitchFamily="49" charset="0"/>
              </a:rPr>
              <a:t>CREATE TABLE Users (</a:t>
            </a:r>
          </a:p>
          <a:p>
            <a:r>
              <a:rPr lang="en-US" altLang="en-US" sz="2000">
                <a:solidFill>
                  <a:schemeClr val="tx1"/>
                </a:solidFill>
                <a:latin typeface="+mn-lt"/>
                <a:ea typeface="+mn-ea"/>
                <a:sym typeface="Courier New Bold" panose="02070609020205020404" pitchFamily="49" charset="0"/>
              </a:rPr>
              <a:t>  	</a:t>
            </a:r>
            <a:r>
              <a:rPr lang="en-US" altLang="en-US" sz="2000" err="1">
                <a:solidFill>
                  <a:schemeClr val="tx1"/>
                </a:solidFill>
                <a:latin typeface="+mn-lt"/>
                <a:ea typeface="+mn-ea"/>
                <a:sym typeface="Courier New Bold" panose="02070609020205020404" pitchFamily="49" charset="0"/>
              </a:rPr>
              <a:t>user_id</a:t>
            </a:r>
            <a:r>
              <a:rPr lang="en-US" altLang="en-US" sz="2000">
                <a:solidFill>
                  <a:schemeClr val="tx1"/>
                </a:solidFill>
                <a:latin typeface="+mn-lt"/>
                <a:ea typeface="+mn-ea"/>
                <a:sym typeface="Courier New Bold" panose="02070609020205020404" pitchFamily="49" charset="0"/>
              </a:rPr>
              <a:t> INT UNSIGNED NOT NULL </a:t>
            </a:r>
            <a:r>
              <a:rPr lang="en-US" altLang="en-US" sz="2000" b="1">
                <a:solidFill>
                  <a:schemeClr val="tx1"/>
                </a:solidFill>
                <a:latin typeface="+mn-lt"/>
                <a:ea typeface="+mn-ea"/>
                <a:sym typeface="Courier New Bold" panose="02070609020205020404" pitchFamily="49" charset="0"/>
              </a:rPr>
              <a:t>AUTO_INCREMENT</a:t>
            </a:r>
            <a:r>
              <a:rPr lang="en-US" altLang="en-US" sz="2000">
                <a:solidFill>
                  <a:schemeClr val="tx1"/>
                </a:solidFill>
                <a:latin typeface="+mn-lt"/>
                <a:ea typeface="+mn-ea"/>
                <a:sym typeface="Courier New Bold" panose="02070609020205020404" pitchFamily="49" charset="0"/>
              </a:rPr>
              <a:t>, </a:t>
            </a:r>
          </a:p>
          <a:p>
            <a:r>
              <a:rPr lang="en-US" altLang="en-US" sz="2000">
                <a:solidFill>
                  <a:schemeClr val="tx1"/>
                </a:solidFill>
                <a:latin typeface="+mn-lt"/>
                <a:ea typeface="+mn-ea"/>
                <a:sym typeface="Courier New Bold" panose="02070609020205020404" pitchFamily="49" charset="0"/>
              </a:rPr>
              <a:t>  	name VARCHAR(128), </a:t>
            </a:r>
          </a:p>
          <a:p>
            <a:r>
              <a:rPr lang="en-US" altLang="en-US" sz="2000">
                <a:solidFill>
                  <a:schemeClr val="tx1"/>
                </a:solidFill>
                <a:latin typeface="+mn-lt"/>
                <a:ea typeface="+mn-ea"/>
                <a:sym typeface="Courier New Bold" panose="02070609020205020404" pitchFamily="49" charset="0"/>
              </a:rPr>
              <a:t>  	email VARCHAR(128),</a:t>
            </a:r>
          </a:p>
          <a:p>
            <a:r>
              <a:rPr lang="en-US" altLang="en-US" sz="2000">
                <a:solidFill>
                  <a:schemeClr val="tx1"/>
                </a:solidFill>
                <a:latin typeface="+mn-lt"/>
                <a:ea typeface="+mn-ea"/>
                <a:sym typeface="Courier New Bold" panose="02070609020205020404" pitchFamily="49" charset="0"/>
              </a:rPr>
              <a:t>  	PRIMARY KEY(</a:t>
            </a:r>
            <a:r>
              <a:rPr lang="en-US" altLang="en-US" sz="2000" err="1">
                <a:solidFill>
                  <a:schemeClr val="tx1"/>
                </a:solidFill>
                <a:latin typeface="+mn-lt"/>
                <a:ea typeface="+mn-ea"/>
                <a:sym typeface="Courier New Bold" panose="02070609020205020404" pitchFamily="49" charset="0"/>
              </a:rPr>
              <a:t>user_id</a:t>
            </a:r>
            <a:r>
              <a:rPr lang="en-US" altLang="en-US" sz="2000">
                <a:solidFill>
                  <a:schemeClr val="tx1"/>
                </a:solidFill>
                <a:latin typeface="+mn-lt"/>
                <a:ea typeface="+mn-ea"/>
                <a:sym typeface="Courier New Bold" panose="02070609020205020404" pitchFamily="49" charset="0"/>
              </a:rPr>
              <a:t>),</a:t>
            </a:r>
          </a:p>
          <a:p>
            <a:r>
              <a:rPr lang="en-US" altLang="en-US" sz="2000">
                <a:solidFill>
                  <a:schemeClr val="tx1"/>
                </a:solidFill>
                <a:latin typeface="+mn-lt"/>
                <a:ea typeface="+mn-ea"/>
                <a:sym typeface="Courier New Bold" panose="02070609020205020404" pitchFamily="49" charset="0"/>
              </a:rPr>
              <a:t>  	INDEX(email)</a:t>
            </a:r>
          </a:p>
          <a:p>
            <a:r>
              <a:rPr lang="en-US" altLang="en-US" sz="2000">
                <a:solidFill>
                  <a:schemeClr val="tx1"/>
                </a:solidFill>
                <a:latin typeface="+mn-lt"/>
                <a:ea typeface="+mn-ea"/>
                <a:sym typeface="Courier New Bold" panose="02070609020205020404" pitchFamily="49" charset="0"/>
              </a:rPr>
              <a:t>)</a:t>
            </a:r>
          </a:p>
          <a:p>
            <a:pPr eaLnBrk="1" hangingPunct="1"/>
            <a:endParaRPr lang="en-US" altLang="en-US" sz="3200">
              <a:solidFill>
                <a:schemeClr val="tx1"/>
              </a:solidFill>
              <a:latin typeface="Courier" panose="02060409020205020404" pitchFamily="49" charset="0"/>
              <a:ea typeface="MS PGothic" panose="020B0600070205080204" pitchFamily="34" charset="-128"/>
              <a:sym typeface="Courier New Bold" panose="020706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26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674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b="1"/>
              <a:t>Foreign key</a:t>
            </a:r>
            <a:r>
              <a:rPr lang="en-US" altLang="en-US"/>
              <a:t>  -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IN"/>
              <a:t>A </a:t>
            </a:r>
            <a:r>
              <a:rPr lang="en-IN" b="1"/>
              <a:t>Foreign Key</a:t>
            </a:r>
            <a:r>
              <a:rPr lang="en-IN"/>
              <a:t> is a column or a combination of columns whose values match a Primary </a:t>
            </a:r>
            <a:r>
              <a:rPr lang="en-IN" b="1"/>
              <a:t>Key</a:t>
            </a:r>
            <a:r>
              <a:rPr lang="en-IN"/>
              <a:t> in a different table.</a:t>
            </a:r>
            <a:r>
              <a:rPr lang="en-US" altLang="en-US"/>
              <a:t> Like a </a:t>
            </a:r>
            <a:r>
              <a:rPr lang="en-US" altLang="en-US" b="1"/>
              <a:t>logical pointer</a:t>
            </a:r>
            <a:r>
              <a:rPr lang="en-US" alt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800211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674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b="1"/>
              <a:t>Foreign key</a:t>
            </a:r>
            <a:r>
              <a:rPr lang="en-US" altLang="en-US"/>
              <a:t>  -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IN"/>
              <a:t>A </a:t>
            </a:r>
            <a:r>
              <a:rPr lang="en-IN" b="1"/>
              <a:t>Foreign Key</a:t>
            </a:r>
            <a:r>
              <a:rPr lang="en-IN"/>
              <a:t> is a column or a combination of columns whose values match a Primary </a:t>
            </a:r>
            <a:r>
              <a:rPr lang="en-IN" b="1"/>
              <a:t>Key</a:t>
            </a:r>
            <a:r>
              <a:rPr lang="en-IN"/>
              <a:t> in a different table.</a:t>
            </a:r>
            <a:r>
              <a:rPr lang="en-US" altLang="en-US"/>
              <a:t> Like a </a:t>
            </a:r>
            <a:r>
              <a:rPr lang="en-US" altLang="en-US" b="1"/>
              <a:t>logical pointer</a:t>
            </a:r>
            <a:r>
              <a:rPr lang="en-US" altLang="en-US"/>
              <a:t>.</a:t>
            </a:r>
          </a:p>
          <a:p>
            <a:r>
              <a:rPr lang="en-US"/>
              <a:t>Suppose we want to ensure the following condition “Only </a:t>
            </a:r>
            <a:r>
              <a:rPr lang="en-US" err="1"/>
              <a:t>bonafide</a:t>
            </a:r>
            <a:r>
              <a:rPr lang="en-US"/>
              <a:t> students can enroll in a course”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b="1"/>
              <a:t>student</a:t>
            </a:r>
            <a:r>
              <a:rPr lang="en-US"/>
              <a:t>(</a:t>
            </a:r>
            <a:r>
              <a:rPr lang="en-US" err="1"/>
              <a:t>sname</a:t>
            </a:r>
            <a:r>
              <a:rPr lang="en-US"/>
              <a:t>: string, </a:t>
            </a:r>
            <a:r>
              <a:rPr lang="en-US" err="1"/>
              <a:t>rollno</a:t>
            </a:r>
            <a:r>
              <a:rPr lang="en-US"/>
              <a:t>: integer, subject: string, </a:t>
            </a:r>
            <a:r>
              <a:rPr lang="en-US" err="1"/>
              <a:t>cpi</a:t>
            </a:r>
            <a:r>
              <a:rPr lang="en-US"/>
              <a:t>: decimal)  </a:t>
            </a:r>
          </a:p>
          <a:p>
            <a:pPr marL="0" indent="0">
              <a:buNone/>
            </a:pPr>
            <a:r>
              <a:rPr lang="en-US" b="1"/>
              <a:t> enrolled</a:t>
            </a:r>
            <a:r>
              <a:rPr lang="en-US"/>
              <a:t>(cid: string, grade: string, </a:t>
            </a:r>
            <a:r>
              <a:rPr lang="en-US" err="1"/>
              <a:t>rollnumber</a:t>
            </a:r>
            <a:r>
              <a:rPr lang="en-US"/>
              <a:t>: integer)</a:t>
            </a:r>
          </a:p>
          <a:p>
            <a:pPr lvl="1"/>
            <a:r>
              <a:rPr lang="en-US"/>
              <a:t>Note that the field </a:t>
            </a:r>
            <a:r>
              <a:rPr lang="en-US" i="1" err="1"/>
              <a:t>rollnumber</a:t>
            </a:r>
            <a:r>
              <a:rPr lang="en-US"/>
              <a:t> is a </a:t>
            </a:r>
            <a:r>
              <a:rPr lang="en-US" i="1"/>
              <a:t>foreign key </a:t>
            </a:r>
            <a:r>
              <a:rPr lang="en-US"/>
              <a:t>and it refers to the </a:t>
            </a:r>
            <a:r>
              <a:rPr lang="en-US" i="1"/>
              <a:t>primary key </a:t>
            </a:r>
            <a:r>
              <a:rPr lang="en-US"/>
              <a:t>in the relation student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142469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Foreign keys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Only students listed in the Students relation should be allowed to enroll for courses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11630" y="2690019"/>
            <a:ext cx="9260228" cy="2305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 anchor="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+mn-lt"/>
              </a:rPr>
              <a:t>create TABLE enrolled(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+mn-lt"/>
              </a:rPr>
              <a:t>    	</a:t>
            </a:r>
            <a:r>
              <a:rPr lang="en-US" altLang="en-US" sz="2000" err="1">
                <a:latin typeface="+mn-lt"/>
              </a:rPr>
              <a:t>cid</a:t>
            </a:r>
            <a:r>
              <a:rPr lang="en-US" altLang="en-US" sz="2000">
                <a:latin typeface="+mn-lt"/>
              </a:rPr>
              <a:t> varchar(5),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+mn-lt"/>
              </a:rPr>
              <a:t>    	</a:t>
            </a:r>
            <a:r>
              <a:rPr lang="en-US" altLang="en-US" sz="2000" err="1">
                <a:latin typeface="+mn-lt"/>
              </a:rPr>
              <a:t>rollno</a:t>
            </a:r>
            <a:r>
              <a:rPr lang="en-US" altLang="en-US" sz="2000">
                <a:latin typeface="+mn-lt"/>
              </a:rPr>
              <a:t> integer(7),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+mn-lt"/>
              </a:rPr>
              <a:t>    	grade char(2),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+mn-lt"/>
              </a:rPr>
              <a:t>    	PRIMARY key(</a:t>
            </a:r>
            <a:r>
              <a:rPr lang="en-US" altLang="en-US" sz="2000" err="1">
                <a:latin typeface="+mn-lt"/>
              </a:rPr>
              <a:t>cid,rollno</a:t>
            </a:r>
            <a:r>
              <a:rPr lang="en-US" altLang="en-US" sz="2000">
                <a:latin typeface="+mn-lt"/>
              </a:rPr>
              <a:t>),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+mn-lt"/>
              </a:rPr>
              <a:t>    	</a:t>
            </a:r>
            <a:r>
              <a:rPr lang="en-US" altLang="en-US" sz="2000" b="1">
                <a:latin typeface="+mn-lt"/>
              </a:rPr>
              <a:t>FOREIGN KEY </a:t>
            </a:r>
            <a:r>
              <a:rPr lang="en-US" altLang="en-US" sz="2000">
                <a:latin typeface="+mn-lt"/>
              </a:rPr>
              <a:t>(</a:t>
            </a:r>
            <a:r>
              <a:rPr lang="en-US" altLang="en-US" sz="2000" err="1">
                <a:latin typeface="+mn-lt"/>
              </a:rPr>
              <a:t>rollno</a:t>
            </a:r>
            <a:r>
              <a:rPr lang="en-US" altLang="en-US" sz="2000">
                <a:latin typeface="+mn-lt"/>
              </a:rPr>
              <a:t>) </a:t>
            </a:r>
            <a:r>
              <a:rPr lang="en-US" altLang="en-US" sz="2000" b="1">
                <a:latin typeface="+mn-lt"/>
              </a:rPr>
              <a:t>REFERENCES</a:t>
            </a:r>
            <a:r>
              <a:rPr lang="en-US" altLang="en-US" sz="2000">
                <a:latin typeface="+mn-lt"/>
              </a:rPr>
              <a:t> student(</a:t>
            </a:r>
            <a:r>
              <a:rPr lang="en-US" altLang="en-US" sz="2000" err="1">
                <a:latin typeface="+mn-lt"/>
              </a:rPr>
              <a:t>rollno</a:t>
            </a:r>
            <a:r>
              <a:rPr lang="en-US" altLang="en-US" sz="2000">
                <a:latin typeface="+mn-lt"/>
              </a:rPr>
              <a:t>)</a:t>
            </a:r>
          </a:p>
          <a:p>
            <a:pPr lvl="1">
              <a:spcBef>
                <a:spcPct val="0"/>
              </a:spcBef>
              <a:buClrTx/>
              <a:buNone/>
            </a:pPr>
            <a:r>
              <a:rPr lang="en-US" altLang="en-US" sz="2000">
                <a:latin typeface="+mn-lt"/>
              </a:rPr>
              <a:t>    ); </a:t>
            </a:r>
            <a:endParaRPr lang="en-US" altLang="en-US" sz="1200" b="0" i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7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Example: Foreign keys in SQL</a:t>
            </a:r>
          </a:p>
        </p:txBody>
      </p:sp>
      <p:graphicFrame>
        <p:nvGraphicFramePr>
          <p:cNvPr id="26" name="Content Placeholder 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614310"/>
              </p:ext>
            </p:extLst>
          </p:nvPr>
        </p:nvGraphicFramePr>
        <p:xfrm>
          <a:off x="6933238" y="3472919"/>
          <a:ext cx="387906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765">
                  <a:extLst>
                    <a:ext uri="{9D8B030D-6E8A-4147-A177-3AD203B41FA5}">
                      <a16:colId xmlns:a16="http://schemas.microsoft.com/office/drawing/2014/main" val="728796001"/>
                    </a:ext>
                  </a:extLst>
                </a:gridCol>
                <a:gridCol w="969765">
                  <a:extLst>
                    <a:ext uri="{9D8B030D-6E8A-4147-A177-3AD203B41FA5}">
                      <a16:colId xmlns:a16="http://schemas.microsoft.com/office/drawing/2014/main" val="1229444327"/>
                    </a:ext>
                  </a:extLst>
                </a:gridCol>
                <a:gridCol w="969765">
                  <a:extLst>
                    <a:ext uri="{9D8B030D-6E8A-4147-A177-3AD203B41FA5}">
                      <a16:colId xmlns:a16="http://schemas.microsoft.com/office/drawing/2014/main" val="2613236608"/>
                    </a:ext>
                  </a:extLst>
                </a:gridCol>
                <a:gridCol w="969765">
                  <a:extLst>
                    <a:ext uri="{9D8B030D-6E8A-4147-A177-3AD203B41FA5}">
                      <a16:colId xmlns:a16="http://schemas.microsoft.com/office/drawing/2014/main" val="1578346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err="1"/>
                        <a:t>sname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err="1"/>
                        <a:t>rollno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CPI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70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err="1"/>
                        <a:t>MnC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7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8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err="1"/>
                        <a:t>MnC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43012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5540652" y="4002987"/>
            <a:ext cx="1392585" cy="50561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2544282" y="3013867"/>
            <a:ext cx="13414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i="0">
                <a:solidFill>
                  <a:srgbClr val="CF0E30"/>
                </a:solidFill>
              </a:rPr>
              <a:t>Enrolled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840641" y="3053460"/>
            <a:ext cx="13620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i="0">
                <a:solidFill>
                  <a:srgbClr val="CF0E30"/>
                </a:solidFill>
              </a:rPr>
              <a:t>Students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Only students listed in the Students relation should be allowed to enroll for courses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40385"/>
              </p:ext>
            </p:extLst>
          </p:nvPr>
        </p:nvGraphicFramePr>
        <p:xfrm>
          <a:off x="1751545" y="3535361"/>
          <a:ext cx="3789102" cy="7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34">
                  <a:extLst>
                    <a:ext uri="{9D8B030D-6E8A-4147-A177-3AD203B41FA5}">
                      <a16:colId xmlns:a16="http://schemas.microsoft.com/office/drawing/2014/main" val="2213421039"/>
                    </a:ext>
                  </a:extLst>
                </a:gridCol>
                <a:gridCol w="1263034">
                  <a:extLst>
                    <a:ext uri="{9D8B030D-6E8A-4147-A177-3AD203B41FA5}">
                      <a16:colId xmlns:a16="http://schemas.microsoft.com/office/drawing/2014/main" val="55382360"/>
                    </a:ext>
                  </a:extLst>
                </a:gridCol>
                <a:gridCol w="1263034">
                  <a:extLst>
                    <a:ext uri="{9D8B030D-6E8A-4147-A177-3AD203B41FA5}">
                      <a16:colId xmlns:a16="http://schemas.microsoft.com/office/drawing/2014/main" val="1887958387"/>
                    </a:ext>
                  </a:extLst>
                </a:gridCol>
              </a:tblGrid>
              <a:tr h="389070">
                <a:tc>
                  <a:txBody>
                    <a:bodyPr/>
                    <a:lstStyle/>
                    <a:p>
                      <a:r>
                        <a:rPr lang="en-IN" err="1"/>
                        <a:t>cid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rollnumber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60497"/>
                  </a:ext>
                </a:extLst>
              </a:tr>
              <a:tr h="389070"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4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217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Example: Foreign keys in SQL</a:t>
            </a:r>
          </a:p>
        </p:txBody>
      </p:sp>
      <p:graphicFrame>
        <p:nvGraphicFramePr>
          <p:cNvPr id="26" name="Content Placeholder 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614310"/>
              </p:ext>
            </p:extLst>
          </p:nvPr>
        </p:nvGraphicFramePr>
        <p:xfrm>
          <a:off x="6933238" y="3472919"/>
          <a:ext cx="387906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765">
                  <a:extLst>
                    <a:ext uri="{9D8B030D-6E8A-4147-A177-3AD203B41FA5}">
                      <a16:colId xmlns:a16="http://schemas.microsoft.com/office/drawing/2014/main" val="728796001"/>
                    </a:ext>
                  </a:extLst>
                </a:gridCol>
                <a:gridCol w="969765">
                  <a:extLst>
                    <a:ext uri="{9D8B030D-6E8A-4147-A177-3AD203B41FA5}">
                      <a16:colId xmlns:a16="http://schemas.microsoft.com/office/drawing/2014/main" val="1229444327"/>
                    </a:ext>
                  </a:extLst>
                </a:gridCol>
                <a:gridCol w="969765">
                  <a:extLst>
                    <a:ext uri="{9D8B030D-6E8A-4147-A177-3AD203B41FA5}">
                      <a16:colId xmlns:a16="http://schemas.microsoft.com/office/drawing/2014/main" val="2613236608"/>
                    </a:ext>
                  </a:extLst>
                </a:gridCol>
                <a:gridCol w="969765">
                  <a:extLst>
                    <a:ext uri="{9D8B030D-6E8A-4147-A177-3AD203B41FA5}">
                      <a16:colId xmlns:a16="http://schemas.microsoft.com/office/drawing/2014/main" val="1578346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err="1"/>
                        <a:t>sname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err="1"/>
                        <a:t>rollno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CPI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70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err="1"/>
                        <a:t>MnC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7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8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err="1"/>
                        <a:t>MnC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43012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5540652" y="4002987"/>
            <a:ext cx="1392585" cy="50561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V="1">
            <a:off x="5540650" y="4144855"/>
            <a:ext cx="1392585" cy="350944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3230479" y="3018894"/>
            <a:ext cx="13414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i="0">
                <a:solidFill>
                  <a:srgbClr val="CF0E30"/>
                </a:solidFill>
              </a:rPr>
              <a:t>Enrolled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840641" y="3053460"/>
            <a:ext cx="13620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i="0">
                <a:solidFill>
                  <a:srgbClr val="CF0E30"/>
                </a:solidFill>
              </a:rPr>
              <a:t>Students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39151"/>
              </p:ext>
            </p:extLst>
          </p:nvPr>
        </p:nvGraphicFramePr>
        <p:xfrm>
          <a:off x="1751551" y="3461873"/>
          <a:ext cx="3789102" cy="116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34">
                  <a:extLst>
                    <a:ext uri="{9D8B030D-6E8A-4147-A177-3AD203B41FA5}">
                      <a16:colId xmlns:a16="http://schemas.microsoft.com/office/drawing/2014/main" val="2213421039"/>
                    </a:ext>
                  </a:extLst>
                </a:gridCol>
                <a:gridCol w="1263034">
                  <a:extLst>
                    <a:ext uri="{9D8B030D-6E8A-4147-A177-3AD203B41FA5}">
                      <a16:colId xmlns:a16="http://schemas.microsoft.com/office/drawing/2014/main" val="55382360"/>
                    </a:ext>
                  </a:extLst>
                </a:gridCol>
                <a:gridCol w="1263034">
                  <a:extLst>
                    <a:ext uri="{9D8B030D-6E8A-4147-A177-3AD203B41FA5}">
                      <a16:colId xmlns:a16="http://schemas.microsoft.com/office/drawing/2014/main" val="1887958387"/>
                    </a:ext>
                  </a:extLst>
                </a:gridCol>
              </a:tblGrid>
              <a:tr h="389070">
                <a:tc>
                  <a:txBody>
                    <a:bodyPr/>
                    <a:lstStyle/>
                    <a:p>
                      <a:r>
                        <a:rPr lang="en-IN" err="1"/>
                        <a:t>cid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rollnumber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60497"/>
                  </a:ext>
                </a:extLst>
              </a:tr>
              <a:tr h="389070"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44543"/>
                  </a:ext>
                </a:extLst>
              </a:tr>
              <a:tr h="389070">
                <a:tc>
                  <a:txBody>
                    <a:bodyPr/>
                    <a:lstStyle/>
                    <a:p>
                      <a:r>
                        <a:rPr lang="en-IN"/>
                        <a:t>CS348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22733"/>
                  </a:ext>
                </a:extLst>
              </a:tr>
            </a:tbl>
          </a:graphicData>
        </a:graphic>
      </p:graphicFrame>
      <p:sp>
        <p:nvSpPr>
          <p:cNvPr id="2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Only students listed in the Students relation should be allowed to enroll for courses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829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Example: Foreign keys in SQL</a:t>
            </a:r>
          </a:p>
        </p:txBody>
      </p:sp>
      <p:graphicFrame>
        <p:nvGraphicFramePr>
          <p:cNvPr id="26" name="Content Placeholder 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614310"/>
              </p:ext>
            </p:extLst>
          </p:nvPr>
        </p:nvGraphicFramePr>
        <p:xfrm>
          <a:off x="6933238" y="3472919"/>
          <a:ext cx="387906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765">
                  <a:extLst>
                    <a:ext uri="{9D8B030D-6E8A-4147-A177-3AD203B41FA5}">
                      <a16:colId xmlns:a16="http://schemas.microsoft.com/office/drawing/2014/main" val="728796001"/>
                    </a:ext>
                  </a:extLst>
                </a:gridCol>
                <a:gridCol w="969765">
                  <a:extLst>
                    <a:ext uri="{9D8B030D-6E8A-4147-A177-3AD203B41FA5}">
                      <a16:colId xmlns:a16="http://schemas.microsoft.com/office/drawing/2014/main" val="1229444327"/>
                    </a:ext>
                  </a:extLst>
                </a:gridCol>
                <a:gridCol w="969765">
                  <a:extLst>
                    <a:ext uri="{9D8B030D-6E8A-4147-A177-3AD203B41FA5}">
                      <a16:colId xmlns:a16="http://schemas.microsoft.com/office/drawing/2014/main" val="2613236608"/>
                    </a:ext>
                  </a:extLst>
                </a:gridCol>
                <a:gridCol w="969765">
                  <a:extLst>
                    <a:ext uri="{9D8B030D-6E8A-4147-A177-3AD203B41FA5}">
                      <a16:colId xmlns:a16="http://schemas.microsoft.com/office/drawing/2014/main" val="1578346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err="1"/>
                        <a:t>sname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err="1"/>
                        <a:t>rollno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CPI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70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err="1"/>
                        <a:t>MnC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7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8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err="1"/>
                        <a:t>MnC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43012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5540652" y="4002987"/>
            <a:ext cx="1392585" cy="50561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V="1">
            <a:off x="5540650" y="4144855"/>
            <a:ext cx="1392585" cy="350944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5540651" y="4870530"/>
            <a:ext cx="1299989" cy="1066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3230479" y="3018894"/>
            <a:ext cx="13414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i="0">
                <a:solidFill>
                  <a:srgbClr val="CF0E30"/>
                </a:solidFill>
              </a:rPr>
              <a:t>Enrolled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840641" y="3053460"/>
            <a:ext cx="13620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i="0">
                <a:solidFill>
                  <a:srgbClr val="CF0E30"/>
                </a:solidFill>
              </a:rPr>
              <a:t>Students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17656"/>
              </p:ext>
            </p:extLst>
          </p:nvPr>
        </p:nvGraphicFramePr>
        <p:xfrm>
          <a:off x="1751551" y="3461873"/>
          <a:ext cx="3789102" cy="15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34">
                  <a:extLst>
                    <a:ext uri="{9D8B030D-6E8A-4147-A177-3AD203B41FA5}">
                      <a16:colId xmlns:a16="http://schemas.microsoft.com/office/drawing/2014/main" val="2213421039"/>
                    </a:ext>
                  </a:extLst>
                </a:gridCol>
                <a:gridCol w="1263034">
                  <a:extLst>
                    <a:ext uri="{9D8B030D-6E8A-4147-A177-3AD203B41FA5}">
                      <a16:colId xmlns:a16="http://schemas.microsoft.com/office/drawing/2014/main" val="55382360"/>
                    </a:ext>
                  </a:extLst>
                </a:gridCol>
                <a:gridCol w="1263034">
                  <a:extLst>
                    <a:ext uri="{9D8B030D-6E8A-4147-A177-3AD203B41FA5}">
                      <a16:colId xmlns:a16="http://schemas.microsoft.com/office/drawing/2014/main" val="1887958387"/>
                    </a:ext>
                  </a:extLst>
                </a:gridCol>
              </a:tblGrid>
              <a:tr h="389070">
                <a:tc>
                  <a:txBody>
                    <a:bodyPr/>
                    <a:lstStyle/>
                    <a:p>
                      <a:r>
                        <a:rPr lang="en-IN" err="1"/>
                        <a:t>cid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rollnumber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60497"/>
                  </a:ext>
                </a:extLst>
              </a:tr>
              <a:tr h="389070"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44543"/>
                  </a:ext>
                </a:extLst>
              </a:tr>
              <a:tr h="389070">
                <a:tc>
                  <a:txBody>
                    <a:bodyPr/>
                    <a:lstStyle/>
                    <a:p>
                      <a:r>
                        <a:rPr lang="en-IN"/>
                        <a:t>CS348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22733"/>
                  </a:ext>
                </a:extLst>
              </a:tr>
              <a:tr h="389070"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3806"/>
                  </a:ext>
                </a:extLst>
              </a:tr>
            </a:tbl>
          </a:graphicData>
        </a:graphic>
      </p:graphicFrame>
      <p:sp>
        <p:nvSpPr>
          <p:cNvPr id="2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Only students listed in the Students relation should be allowed to enroll for courses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422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Example: Foreign keys in SQL</a:t>
            </a:r>
          </a:p>
        </p:txBody>
      </p:sp>
      <p:graphicFrame>
        <p:nvGraphicFramePr>
          <p:cNvPr id="26" name="Content Placeholder 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614310"/>
              </p:ext>
            </p:extLst>
          </p:nvPr>
        </p:nvGraphicFramePr>
        <p:xfrm>
          <a:off x="6933238" y="3472919"/>
          <a:ext cx="387906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765">
                  <a:extLst>
                    <a:ext uri="{9D8B030D-6E8A-4147-A177-3AD203B41FA5}">
                      <a16:colId xmlns:a16="http://schemas.microsoft.com/office/drawing/2014/main" val="728796001"/>
                    </a:ext>
                  </a:extLst>
                </a:gridCol>
                <a:gridCol w="969765">
                  <a:extLst>
                    <a:ext uri="{9D8B030D-6E8A-4147-A177-3AD203B41FA5}">
                      <a16:colId xmlns:a16="http://schemas.microsoft.com/office/drawing/2014/main" val="1229444327"/>
                    </a:ext>
                  </a:extLst>
                </a:gridCol>
                <a:gridCol w="969765">
                  <a:extLst>
                    <a:ext uri="{9D8B030D-6E8A-4147-A177-3AD203B41FA5}">
                      <a16:colId xmlns:a16="http://schemas.microsoft.com/office/drawing/2014/main" val="2613236608"/>
                    </a:ext>
                  </a:extLst>
                </a:gridCol>
                <a:gridCol w="969765">
                  <a:extLst>
                    <a:ext uri="{9D8B030D-6E8A-4147-A177-3AD203B41FA5}">
                      <a16:colId xmlns:a16="http://schemas.microsoft.com/office/drawing/2014/main" val="1578346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err="1"/>
                        <a:t>sname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err="1"/>
                        <a:t>rollno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CPI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70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err="1"/>
                        <a:t>MnC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7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8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err="1"/>
                        <a:t>MnC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43012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5540652" y="4002987"/>
            <a:ext cx="1392585" cy="50561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V="1">
            <a:off x="5540650" y="4144855"/>
            <a:ext cx="1392585" cy="350944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 flipV="1">
            <a:off x="5264703" y="4146707"/>
            <a:ext cx="1668533" cy="105443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5540651" y="4870530"/>
            <a:ext cx="1299989" cy="1066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3230479" y="3018894"/>
            <a:ext cx="13414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i="0">
                <a:solidFill>
                  <a:srgbClr val="CF0E30"/>
                </a:solidFill>
              </a:rPr>
              <a:t>Enrolled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840641" y="3053460"/>
            <a:ext cx="13620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i="0">
                <a:solidFill>
                  <a:srgbClr val="CF0E30"/>
                </a:solidFill>
              </a:rPr>
              <a:t>Students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832240"/>
              </p:ext>
            </p:extLst>
          </p:nvPr>
        </p:nvGraphicFramePr>
        <p:xfrm>
          <a:off x="1751551" y="3461873"/>
          <a:ext cx="3789102" cy="194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34">
                  <a:extLst>
                    <a:ext uri="{9D8B030D-6E8A-4147-A177-3AD203B41FA5}">
                      <a16:colId xmlns:a16="http://schemas.microsoft.com/office/drawing/2014/main" val="2213421039"/>
                    </a:ext>
                  </a:extLst>
                </a:gridCol>
                <a:gridCol w="1263034">
                  <a:extLst>
                    <a:ext uri="{9D8B030D-6E8A-4147-A177-3AD203B41FA5}">
                      <a16:colId xmlns:a16="http://schemas.microsoft.com/office/drawing/2014/main" val="55382360"/>
                    </a:ext>
                  </a:extLst>
                </a:gridCol>
                <a:gridCol w="1263034">
                  <a:extLst>
                    <a:ext uri="{9D8B030D-6E8A-4147-A177-3AD203B41FA5}">
                      <a16:colId xmlns:a16="http://schemas.microsoft.com/office/drawing/2014/main" val="1887958387"/>
                    </a:ext>
                  </a:extLst>
                </a:gridCol>
              </a:tblGrid>
              <a:tr h="389070">
                <a:tc>
                  <a:txBody>
                    <a:bodyPr/>
                    <a:lstStyle/>
                    <a:p>
                      <a:r>
                        <a:rPr lang="en-IN" err="1"/>
                        <a:t>cid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rollno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60497"/>
                  </a:ext>
                </a:extLst>
              </a:tr>
              <a:tr h="389070"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44543"/>
                  </a:ext>
                </a:extLst>
              </a:tr>
              <a:tr h="389070">
                <a:tc>
                  <a:txBody>
                    <a:bodyPr/>
                    <a:lstStyle/>
                    <a:p>
                      <a:r>
                        <a:rPr lang="en-IN"/>
                        <a:t>CS348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22733"/>
                  </a:ext>
                </a:extLst>
              </a:tr>
              <a:tr h="389070"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3806"/>
                  </a:ext>
                </a:extLst>
              </a:tr>
              <a:tr h="389070">
                <a:tc>
                  <a:txBody>
                    <a:bodyPr/>
                    <a:lstStyle/>
                    <a:p>
                      <a:r>
                        <a:rPr lang="en-IN"/>
                        <a:t>CS343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85634"/>
                  </a:ext>
                </a:extLst>
              </a:tr>
            </a:tbl>
          </a:graphicData>
        </a:graphic>
      </p:graphicFrame>
      <p:sp>
        <p:nvSpPr>
          <p:cNvPr id="2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Only students listed in the Students relation should be allowed to enroll for courses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021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Enforcing Referential Integrity: Insertion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2400"/>
              <a:t>Consider Students and Enrolled;  </a:t>
            </a:r>
            <a:r>
              <a:rPr lang="en-US" altLang="en-US" sz="2400" i="1" err="1"/>
              <a:t>rollno</a:t>
            </a:r>
            <a:r>
              <a:rPr lang="en-US" altLang="en-US" sz="2400"/>
              <a:t> in Enrolled is a foreign key that references Students.</a:t>
            </a:r>
            <a:br>
              <a:rPr lang="en-US" altLang="en-US" sz="2400"/>
            </a:br>
            <a:r>
              <a:rPr lang="en-US" altLang="en-US" sz="2400" b="1" i="1"/>
              <a:t>Options: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en-US" altLang="en-US"/>
              <a:t>What should be done if we try to insert a tuple in Enrolled with non-existent student </a:t>
            </a:r>
            <a:r>
              <a:rPr lang="en-US" altLang="en-US" i="1" err="1"/>
              <a:t>rollnumber</a:t>
            </a:r>
            <a:r>
              <a:rPr lang="en-US" altLang="en-US"/>
              <a:t>?  </a:t>
            </a:r>
            <a:r>
              <a:rPr lang="en-US" altLang="en-US">
                <a:solidFill>
                  <a:schemeClr val="accent2"/>
                </a:solidFill>
              </a:rPr>
              <a:t>(</a:t>
            </a:r>
            <a:r>
              <a:rPr lang="en-US" altLang="en-US" i="1">
                <a:solidFill>
                  <a:schemeClr val="accent2"/>
                </a:solidFill>
              </a:rPr>
              <a:t>Reject it!</a:t>
            </a:r>
            <a:r>
              <a:rPr lang="en-US" altLang="en-US">
                <a:solidFill>
                  <a:schemeClr val="accent2"/>
                </a:solidFill>
              </a:rPr>
              <a:t>)</a:t>
            </a:r>
          </a:p>
          <a:p>
            <a:r>
              <a:rPr lang="en-IN"/>
              <a:t>On trying to insert a non-existent roll number</a:t>
            </a:r>
          </a:p>
          <a:p>
            <a:endParaRPr lang="en-IN"/>
          </a:p>
          <a:p>
            <a:endParaRPr lang="en-IN" sz="800"/>
          </a:p>
          <a:p>
            <a:pPr marL="0" indent="0">
              <a:buNone/>
            </a:pPr>
            <a:r>
              <a:rPr lang="en-IN"/>
              <a:t>   the following error will occur</a:t>
            </a:r>
          </a:p>
          <a:p>
            <a:endParaRPr lang="en-IN"/>
          </a:p>
          <a:p>
            <a:pPr lvl="1"/>
            <a:endParaRPr lang="en-US" altLang="en-US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3312" y="3980016"/>
            <a:ext cx="69860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/>
              <a:t>insert into enrolled(</a:t>
            </a:r>
            <a:r>
              <a:rPr lang="en-IN" sz="2400" err="1"/>
              <a:t>cid</a:t>
            </a:r>
            <a:r>
              <a:rPr lang="en-IN" sz="2400"/>
              <a:t>, </a:t>
            </a:r>
            <a:r>
              <a:rPr lang="en-IN" sz="2400" err="1"/>
              <a:t>rollno</a:t>
            </a:r>
            <a:r>
              <a:rPr lang="en-IN" sz="2400"/>
              <a:t>, grade) VALUES</a:t>
            </a:r>
          </a:p>
          <a:p>
            <a:r>
              <a:rPr lang="en-IN" sz="2400"/>
              <a:t>		("MA518", 99999, "AB");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50" y="5412157"/>
            <a:ext cx="9164606" cy="62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28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Enforcing Referential Integrity: Deletion/</a:t>
            </a:r>
            <a:r>
              <a:rPr lang="en-US" altLang="en-US" err="1"/>
              <a:t>Updation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What should be done if a Students tuple is deleted?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31909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Integrity Constraints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Integrity Constraints </a:t>
            </a:r>
            <a:endParaRPr lang="en-US" altLang="en-US" sz="2400"/>
          </a:p>
          <a:p>
            <a:pPr lvl="1"/>
            <a:r>
              <a:rPr lang="en-US" altLang="en-US"/>
              <a:t>conditions specified on a database schema </a:t>
            </a:r>
          </a:p>
          <a:p>
            <a:pPr lvl="1"/>
            <a:r>
              <a:rPr lang="en-US" altLang="en-US"/>
              <a:t>they must be true for </a:t>
            </a:r>
            <a:r>
              <a:rPr lang="en-US" altLang="en-US" i="1"/>
              <a:t>any</a:t>
            </a:r>
            <a:r>
              <a:rPr lang="en-US" altLang="en-US" i="1">
                <a:solidFill>
                  <a:schemeClr val="accent2"/>
                </a:solidFill>
              </a:rPr>
              <a:t> </a:t>
            </a:r>
            <a:r>
              <a:rPr lang="en-US" altLang="en-US"/>
              <a:t>instance of the database</a:t>
            </a:r>
          </a:p>
          <a:p>
            <a:r>
              <a:rPr lang="en-IN"/>
              <a:t>Why IC?</a:t>
            </a:r>
          </a:p>
          <a:p>
            <a:pPr lvl="1"/>
            <a:r>
              <a:rPr lang="en-IN"/>
              <a:t>To ensure correctness during data entry</a:t>
            </a:r>
          </a:p>
          <a:p>
            <a:pPr lvl="1"/>
            <a:r>
              <a:rPr lang="en-IN"/>
              <a:t>Ensure correctness during database updates</a:t>
            </a:r>
          </a:p>
          <a:p>
            <a:pPr lvl="1"/>
            <a:r>
              <a:rPr lang="en-IN"/>
              <a:t>Enforce consistency across data in the database</a:t>
            </a:r>
          </a:p>
          <a:p>
            <a:r>
              <a:rPr lang="en-IN"/>
              <a:t>Types</a:t>
            </a:r>
          </a:p>
          <a:p>
            <a:pPr lvl="1"/>
            <a:r>
              <a:rPr lang="en-IN"/>
              <a:t>Domain IC, Entity IC, Key constraints, Referential IC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934564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Enforcing Referential Integrity: Deletion/</a:t>
            </a:r>
            <a:r>
              <a:rPr lang="en-US" altLang="en-US" err="1"/>
              <a:t>Updation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What should be done if a Students tuple is deleted?</a:t>
            </a:r>
          </a:p>
          <a:p>
            <a:pPr marL="838200" lvl="1" indent="-381000">
              <a:buSzPct val="75000"/>
            </a:pPr>
            <a:r>
              <a:rPr lang="en-US" altLang="en-US"/>
              <a:t>Disallow deletion of a Students rows that is referred to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838382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Enforcing Referential Integrity: Deletion/</a:t>
            </a:r>
            <a:r>
              <a:rPr lang="en-US" altLang="en-US" err="1"/>
              <a:t>Updation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What should be done if a Students tuple is deleted?</a:t>
            </a:r>
          </a:p>
          <a:p>
            <a:pPr marL="838200" lvl="1" indent="-381000">
              <a:buSzPct val="75000"/>
            </a:pPr>
            <a:r>
              <a:rPr lang="en-US" altLang="en-US"/>
              <a:t>Disallow deletion of a Students rows that is referred to</a:t>
            </a:r>
          </a:p>
          <a:p>
            <a:pPr marL="838200" lvl="1" indent="-381000">
              <a:buSzPct val="75000"/>
            </a:pPr>
            <a:r>
              <a:rPr lang="en-US" altLang="en-US"/>
              <a:t>Also delete all Enrolled rows that refer to it (</a:t>
            </a:r>
            <a:r>
              <a:rPr lang="en-US" altLang="en-US" b="1"/>
              <a:t>cascade delete</a:t>
            </a:r>
            <a:r>
              <a:rPr lang="en-US" altLang="en-US"/>
              <a:t>)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653957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Enforcing Referential Integrity: Deletion/</a:t>
            </a:r>
            <a:r>
              <a:rPr lang="en-US" altLang="en-US" err="1"/>
              <a:t>Updation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What should be done if a Students tuple is deleted?</a:t>
            </a:r>
          </a:p>
          <a:p>
            <a:pPr marL="838200" lvl="1" indent="-381000">
              <a:buSzPct val="75000"/>
            </a:pPr>
            <a:r>
              <a:rPr lang="en-US" altLang="en-US"/>
              <a:t>Disallow deletion of a Students rows that is referred to</a:t>
            </a:r>
          </a:p>
          <a:p>
            <a:pPr marL="838200" lvl="1" indent="-381000">
              <a:buSzPct val="75000"/>
            </a:pPr>
            <a:r>
              <a:rPr lang="en-US" altLang="en-US"/>
              <a:t>Also delete all Enrolled rows that refer to it (</a:t>
            </a:r>
            <a:r>
              <a:rPr lang="en-US" altLang="en-US" b="1"/>
              <a:t>cascade delete</a:t>
            </a:r>
            <a:r>
              <a:rPr lang="en-US" altLang="en-US"/>
              <a:t>)</a:t>
            </a:r>
          </a:p>
          <a:p>
            <a:pPr marL="838200" lvl="1" indent="-381000">
              <a:buSzPct val="75000"/>
            </a:pPr>
            <a:r>
              <a:rPr lang="en-US" altLang="en-US"/>
              <a:t>Set </a:t>
            </a:r>
            <a:r>
              <a:rPr lang="en-US" altLang="en-US" i="1" err="1"/>
              <a:t>rollno</a:t>
            </a:r>
            <a:r>
              <a:rPr lang="en-US" altLang="en-US"/>
              <a:t> in Enrolled rows that refer to it to a </a:t>
            </a:r>
            <a:r>
              <a:rPr lang="en-US" altLang="en-US" b="1"/>
              <a:t>default value/Null </a:t>
            </a:r>
            <a:r>
              <a:rPr lang="en-US" altLang="en-US"/>
              <a:t>value</a:t>
            </a:r>
            <a:r>
              <a:rPr lang="en-US" altLang="en-US" i="1"/>
              <a:t>, </a:t>
            </a:r>
            <a:r>
              <a:rPr lang="en-US" altLang="en-US"/>
              <a:t>denoting </a:t>
            </a:r>
            <a:r>
              <a:rPr lang="en-US" altLang="en-US" b="1"/>
              <a:t>unknown</a:t>
            </a:r>
            <a:r>
              <a:rPr lang="en-US" altLang="en-US"/>
              <a:t> or </a:t>
            </a:r>
            <a:r>
              <a:rPr lang="en-US" altLang="en-US" b="1"/>
              <a:t>inapplicable</a:t>
            </a:r>
            <a:endParaRPr lang="en-US" altLang="en-US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901501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Enforcing Referential Integrity: Deletion/</a:t>
            </a:r>
            <a:r>
              <a:rPr lang="en-US" altLang="en-US" err="1"/>
              <a:t>Updation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What should be done if a Students tuple is deleted?</a:t>
            </a:r>
          </a:p>
          <a:p>
            <a:pPr marL="838200" lvl="1" indent="-381000">
              <a:buSzPct val="75000"/>
            </a:pPr>
            <a:r>
              <a:rPr lang="en-US" altLang="en-US"/>
              <a:t>Disallow deletion of a Students rows that is referred to</a:t>
            </a:r>
          </a:p>
          <a:p>
            <a:pPr marL="838200" lvl="1" indent="-381000">
              <a:buSzPct val="75000"/>
            </a:pPr>
            <a:r>
              <a:rPr lang="en-US" altLang="en-US"/>
              <a:t>Also delete all Enrolled rows that refer to it (</a:t>
            </a:r>
            <a:r>
              <a:rPr lang="en-US" altLang="en-US" b="1"/>
              <a:t>cascade delete</a:t>
            </a:r>
            <a:r>
              <a:rPr lang="en-US" altLang="en-US"/>
              <a:t>)</a:t>
            </a:r>
          </a:p>
          <a:p>
            <a:pPr marL="838200" lvl="1" indent="-381000">
              <a:buSzPct val="75000"/>
            </a:pPr>
            <a:r>
              <a:rPr lang="en-US" altLang="en-US"/>
              <a:t>Set </a:t>
            </a:r>
            <a:r>
              <a:rPr lang="en-US" altLang="en-US" i="1" err="1"/>
              <a:t>rollno</a:t>
            </a:r>
            <a:r>
              <a:rPr lang="en-US" altLang="en-US"/>
              <a:t> in Enrolled rows that refer to it to a </a:t>
            </a:r>
            <a:r>
              <a:rPr lang="en-US" altLang="en-US" b="1"/>
              <a:t>default value/Null </a:t>
            </a:r>
            <a:r>
              <a:rPr lang="en-US" altLang="en-US"/>
              <a:t>value</a:t>
            </a:r>
            <a:r>
              <a:rPr lang="en-US" altLang="en-US" i="1"/>
              <a:t>, </a:t>
            </a:r>
            <a:r>
              <a:rPr lang="en-US" altLang="en-US"/>
              <a:t>denoting </a:t>
            </a:r>
            <a:r>
              <a:rPr lang="en-US" altLang="en-US" b="1"/>
              <a:t>unknown</a:t>
            </a:r>
            <a:r>
              <a:rPr lang="en-US" altLang="en-US"/>
              <a:t> or </a:t>
            </a:r>
            <a:r>
              <a:rPr lang="en-US" altLang="en-US" b="1"/>
              <a:t>inapplicable</a:t>
            </a:r>
            <a:endParaRPr lang="en-US" altLang="en-US"/>
          </a:p>
          <a:p>
            <a:r>
              <a:rPr lang="en-US" altLang="en-US"/>
              <a:t>Similar if primary key of Students rows is updated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99184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Referential Integrity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70514" cy="4351338"/>
          </a:xfrm>
        </p:spPr>
        <p:txBody>
          <a:bodyPr/>
          <a:lstStyle/>
          <a:p>
            <a:pPr>
              <a:buSzPct val="75000"/>
            </a:pPr>
            <a:r>
              <a:rPr lang="en-US" altLang="en-US"/>
              <a:t>Default is </a:t>
            </a:r>
            <a:r>
              <a:rPr lang="en-US" altLang="en-US" sz="2400">
                <a:solidFill>
                  <a:schemeClr val="accent2"/>
                </a:solidFill>
              </a:rPr>
              <a:t>NO ACTION   </a:t>
            </a:r>
            <a:r>
              <a:rPr lang="en-US" altLang="en-US"/>
              <a:t>(</a:t>
            </a:r>
            <a:r>
              <a:rPr lang="en-US" altLang="en-US" i="1"/>
              <a:t>delete/update is rejected</a:t>
            </a:r>
            <a:r>
              <a:rPr lang="en-US" altLang="en-US"/>
              <a:t>)</a:t>
            </a:r>
          </a:p>
          <a:p>
            <a:pPr>
              <a:buSzPct val="75000"/>
            </a:pPr>
            <a:r>
              <a:rPr lang="en-US" altLang="en-US" sz="2400">
                <a:solidFill>
                  <a:schemeClr val="accent2"/>
                </a:solidFill>
              </a:rPr>
              <a:t>CASCADE</a:t>
            </a:r>
            <a:r>
              <a:rPr lang="en-US" altLang="en-US"/>
              <a:t>  (also delete all rows that refer to deleted row)</a:t>
            </a:r>
          </a:p>
          <a:p>
            <a:pPr>
              <a:buSzPct val="75000"/>
            </a:pPr>
            <a:r>
              <a:rPr lang="en-US" altLang="en-US" sz="2400">
                <a:solidFill>
                  <a:schemeClr val="accent2"/>
                </a:solidFill>
              </a:rPr>
              <a:t>SET NULL </a:t>
            </a:r>
            <a:r>
              <a:rPr lang="en-US" altLang="en-US">
                <a:solidFill>
                  <a:schemeClr val="accent2"/>
                </a:solidFill>
              </a:rPr>
              <a:t>/</a:t>
            </a:r>
            <a:r>
              <a:rPr lang="en-US" altLang="en-US" sz="2400">
                <a:solidFill>
                  <a:schemeClr val="accent2"/>
                </a:solidFill>
              </a:rPr>
              <a:t> SET DEFAULT</a:t>
            </a:r>
            <a:r>
              <a:rPr lang="en-US" altLang="en-US" sz="2400"/>
              <a:t>  </a:t>
            </a:r>
            <a:r>
              <a:rPr lang="en-US" altLang="en-US"/>
              <a:t>(sets foreign key value of referencing row)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8714" y="1825349"/>
            <a:ext cx="731999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/>
              <a:t>CREATE TABLE enrolled(</a:t>
            </a:r>
          </a:p>
          <a:p>
            <a:r>
              <a:rPr lang="en-IN" sz="2000"/>
              <a:t>		</a:t>
            </a:r>
            <a:r>
              <a:rPr lang="en-IN" sz="2000" err="1"/>
              <a:t>cid</a:t>
            </a:r>
            <a:r>
              <a:rPr lang="en-IN" sz="2000"/>
              <a:t> varchar(5),</a:t>
            </a:r>
          </a:p>
          <a:p>
            <a:r>
              <a:rPr lang="en-IN" sz="2000"/>
              <a:t>		</a:t>
            </a:r>
            <a:r>
              <a:rPr lang="en-IN" sz="2000" err="1"/>
              <a:t>rollnumber</a:t>
            </a:r>
            <a:r>
              <a:rPr lang="en-IN" sz="2000"/>
              <a:t> integer(7),</a:t>
            </a:r>
          </a:p>
          <a:p>
            <a:r>
              <a:rPr lang="en-IN" sz="2000"/>
              <a:t>		grade char(2),</a:t>
            </a:r>
          </a:p>
          <a:p>
            <a:r>
              <a:rPr lang="en-IN" sz="2000"/>
              <a:t>		primary key (</a:t>
            </a:r>
            <a:r>
              <a:rPr lang="en-IN" sz="2000" err="1"/>
              <a:t>cid</a:t>
            </a:r>
            <a:r>
              <a:rPr lang="en-IN" sz="2000"/>
              <a:t>, </a:t>
            </a:r>
            <a:r>
              <a:rPr lang="en-IN" sz="2000" err="1"/>
              <a:t>rollno</a:t>
            </a:r>
            <a:r>
              <a:rPr lang="en-IN" sz="2000"/>
              <a:t>),</a:t>
            </a:r>
          </a:p>
          <a:p>
            <a:r>
              <a:rPr lang="en-IN" sz="2000"/>
              <a:t>		foreign key (</a:t>
            </a:r>
            <a:r>
              <a:rPr lang="en-IN" sz="2000" err="1"/>
              <a:t>rollnumber</a:t>
            </a:r>
            <a:r>
              <a:rPr lang="en-IN" sz="2000"/>
              <a:t>) references student(</a:t>
            </a:r>
            <a:r>
              <a:rPr lang="en-IN" sz="2000" err="1"/>
              <a:t>rollno</a:t>
            </a:r>
            <a:r>
              <a:rPr lang="en-IN" sz="2000"/>
              <a:t>)</a:t>
            </a:r>
            <a:endParaRPr lang="en-IN" sz="2000">
              <a:cs typeface="Calibri"/>
            </a:endParaRPr>
          </a:p>
          <a:p>
            <a:r>
              <a:rPr lang="en-IN" sz="2000"/>
              <a:t>		on delete cascade on update no action);</a:t>
            </a:r>
          </a:p>
        </p:txBody>
      </p:sp>
    </p:spTree>
    <p:extLst>
      <p:ext uri="{BB962C8B-B14F-4D97-AF65-F5344CB8AC3E}">
        <p14:creationId xmlns:p14="http://schemas.microsoft.com/office/powerpoint/2010/main" val="445866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Where do ICs Come From?	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ICs are based upon the semantics of the real-world enterprise that is being described in the database relations. 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We can check a database instance to see if an IC is violated, but we can </a:t>
            </a:r>
            <a:r>
              <a:rPr lang="en-US" altLang="en-US" sz="2400">
                <a:solidFill>
                  <a:srgbClr val="CF0E30"/>
                </a:solidFill>
              </a:rPr>
              <a:t>NEVER</a:t>
            </a:r>
            <a:r>
              <a:rPr lang="en-US" altLang="en-US" sz="2400"/>
              <a:t> infer that an IC is true by looking at an instance.</a:t>
            </a:r>
          </a:p>
          <a:p>
            <a:pPr lvl="1">
              <a:buSzPct val="75000"/>
            </a:pPr>
            <a:r>
              <a:rPr lang="en-US" altLang="en-US"/>
              <a:t>An IC is a statement about </a:t>
            </a:r>
            <a:r>
              <a:rPr lang="en-US" altLang="en-US" i="1"/>
              <a:t>all possible </a:t>
            </a:r>
            <a:r>
              <a:rPr lang="en-US" altLang="en-US"/>
              <a:t>instances!</a:t>
            </a:r>
          </a:p>
          <a:p>
            <a:pPr lvl="1">
              <a:buSzPct val="75000"/>
            </a:pPr>
            <a:r>
              <a:rPr lang="en-US" altLang="en-US"/>
              <a:t>From example, we know </a:t>
            </a:r>
            <a:r>
              <a:rPr lang="en-US" altLang="en-US" i="1"/>
              <a:t>name</a:t>
            </a:r>
            <a:r>
              <a:rPr lang="en-US" altLang="en-US"/>
              <a:t> is not a key, but the assertion that </a:t>
            </a:r>
            <a:r>
              <a:rPr lang="en-US" altLang="en-US" i="1" err="1"/>
              <a:t>rollno</a:t>
            </a:r>
            <a:r>
              <a:rPr lang="en-US" altLang="en-US"/>
              <a:t> is a key is given to us</a:t>
            </a:r>
            <a:r>
              <a:rPr lang="en-US" altLang="en-US" sz="2000"/>
              <a:t>.</a:t>
            </a:r>
            <a:br>
              <a:rPr lang="en-US" altLang="en-US" sz="2000"/>
            </a:br>
            <a:endParaRPr lang="en-US" altLang="en-US" sz="2000"/>
          </a:p>
          <a:p>
            <a:r>
              <a:rPr lang="en-US" altLang="en-US" sz="2400"/>
              <a:t>Key and foreign key ICs are the most common; more general ICs supported too.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5FB12C-948D-4C77-8613-2E4673F705B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193403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Querying relational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463"/>
            <a:ext cx="10515600" cy="4351338"/>
          </a:xfrm>
        </p:spPr>
        <p:txBody>
          <a:bodyPr/>
          <a:lstStyle/>
          <a:p>
            <a:r>
              <a:rPr lang="en-IN"/>
              <a:t>Relational database query (query, for short) is a question about the data, and the answer consists of a new relation containing the result.</a:t>
            </a:r>
          </a:p>
          <a:p>
            <a:endParaRPr lang="en-IN"/>
          </a:p>
          <a:p>
            <a:pPr marL="0" indent="0">
              <a:buNone/>
            </a:pPr>
            <a:r>
              <a:rPr lang="en-IN"/>
              <a:t>     S  is as a variable that takes on the value of each tuple in Student   </a:t>
            </a:r>
          </a:p>
          <a:p>
            <a:pPr marL="0" indent="0">
              <a:buNone/>
            </a:pPr>
            <a:r>
              <a:rPr lang="en-IN"/>
              <a:t>    * means retain all the fields of the selected tuples in the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37933" y="2460469"/>
            <a:ext cx="77397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>
                <a:latin typeface="Times" panose="02020603050405020304" pitchFamily="18" charset="0"/>
              </a:rPr>
              <a:t>SELECT * FR</a:t>
            </a:r>
            <a:r>
              <a:rPr lang="en-IN" sz="2400">
                <a:latin typeface="Helvetica" panose="020B0604020202020204" pitchFamily="34" charset="0"/>
              </a:rPr>
              <a:t>OM </a:t>
            </a:r>
            <a:r>
              <a:rPr lang="en-IN" sz="2400">
                <a:latin typeface="Times" panose="02020603050405020304" pitchFamily="18" charset="0"/>
              </a:rPr>
              <a:t>Students S WHERE </a:t>
            </a:r>
            <a:r>
              <a:rPr lang="en-IN" sz="2400" err="1">
                <a:latin typeface="Times" panose="02020603050405020304" pitchFamily="18" charset="0"/>
              </a:rPr>
              <a:t>S.cpi</a:t>
            </a:r>
            <a:r>
              <a:rPr lang="en-IN" sz="2400">
                <a:latin typeface="Times" panose="02020603050405020304" pitchFamily="18" charset="0"/>
              </a:rPr>
              <a:t> &lt; 8</a:t>
            </a:r>
            <a:endParaRPr lang="en-IN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126" y="4299593"/>
            <a:ext cx="4045315" cy="174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9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Querying Multiple Relations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4" y="1375916"/>
            <a:ext cx="10515600" cy="4351338"/>
          </a:xfrm>
        </p:spPr>
        <p:txBody>
          <a:bodyPr/>
          <a:lstStyle/>
          <a:p>
            <a:r>
              <a:rPr lang="en-US" altLang="en-US"/>
              <a:t>Given the following instances of Enrolled and Student: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We run the following query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We get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57469" y="3936678"/>
            <a:ext cx="78050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/>
              <a:t>SELECT </a:t>
            </a:r>
            <a:r>
              <a:rPr lang="en-IN" sz="2400" err="1"/>
              <a:t>S.sname,S.rollno,E.cid,E.grade</a:t>
            </a:r>
            <a:r>
              <a:rPr lang="en-IN" sz="2400"/>
              <a:t> FROM student S, Enrolled E where </a:t>
            </a:r>
            <a:r>
              <a:rPr lang="en-IN" sz="2400" err="1"/>
              <a:t>S.rollno</a:t>
            </a:r>
            <a:r>
              <a:rPr lang="en-IN" sz="2400"/>
              <a:t>=</a:t>
            </a:r>
            <a:r>
              <a:rPr lang="en-IN" sz="2400" err="1"/>
              <a:t>E.rollnumber</a:t>
            </a:r>
            <a:r>
              <a:rPr lang="en-IN" sz="2400"/>
              <a:t> AND </a:t>
            </a:r>
            <a:r>
              <a:rPr lang="en-IN" sz="2400" err="1"/>
              <a:t>E.grade</a:t>
            </a:r>
            <a:r>
              <a:rPr lang="en-IN" sz="2400"/>
              <a:t>="AA";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981" y="5009797"/>
            <a:ext cx="4070676" cy="9595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758" y="1939462"/>
            <a:ext cx="2906682" cy="13251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94957" y="2348513"/>
            <a:ext cx="1725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/>
              <a:t>Fig: Enrolled</a:t>
            </a:r>
            <a:endParaRPr lang="en-IN" sz="2400"/>
          </a:p>
        </p:txBody>
      </p:sp>
      <p:sp>
        <p:nvSpPr>
          <p:cNvPr id="11" name="Rectangle 10"/>
          <p:cNvSpPr/>
          <p:nvPr/>
        </p:nvSpPr>
        <p:spPr>
          <a:xfrm>
            <a:off x="9762526" y="2296231"/>
            <a:ext cx="167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/>
              <a:t>Fig: Student</a:t>
            </a:r>
            <a:endParaRPr lang="en-IN" sz="24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970" y="1987551"/>
            <a:ext cx="2808060" cy="141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28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Primary key constraint: enforced during table creation by using the keyword </a:t>
            </a:r>
            <a:r>
              <a:rPr lang="en-IN" b="1"/>
              <a:t>primary key (&lt;</a:t>
            </a:r>
            <a:r>
              <a:rPr lang="en-IN" b="1" err="1"/>
              <a:t>attribute_name</a:t>
            </a:r>
            <a:r>
              <a:rPr lang="en-IN" b="1"/>
              <a:t>&gt;)</a:t>
            </a:r>
          </a:p>
          <a:p>
            <a:r>
              <a:rPr lang="en-IN"/>
              <a:t>Foreign key: Attribute(s) that match a primary key in a different relation</a:t>
            </a:r>
          </a:p>
          <a:p>
            <a:r>
              <a:rPr lang="en-IN"/>
              <a:t>Referential IC: Specified between relations to enforce a business rule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en-US" sz="2000" b="1"/>
              <a:t>                FOREIGN KEY </a:t>
            </a:r>
            <a:r>
              <a:rPr lang="en-US" altLang="en-US" sz="2000"/>
              <a:t>(&lt;</a:t>
            </a:r>
            <a:r>
              <a:rPr lang="en-US" altLang="en-US" sz="2000" err="1"/>
              <a:t>attribute_name</a:t>
            </a:r>
            <a:r>
              <a:rPr lang="en-US" altLang="en-US" sz="2000"/>
              <a:t>&gt;) </a:t>
            </a:r>
            <a:r>
              <a:rPr lang="en-US" altLang="en-US" sz="2000" b="1"/>
              <a:t>REFERENCES</a:t>
            </a:r>
            <a:r>
              <a:rPr lang="en-US" altLang="en-US" sz="2000"/>
              <a:t> &lt;</a:t>
            </a:r>
            <a:r>
              <a:rPr lang="en-US" altLang="en-US" sz="2000" err="1"/>
              <a:t>Table_name</a:t>
            </a:r>
            <a:r>
              <a:rPr lang="en-US" altLang="en-US" sz="2000"/>
              <a:t>&gt;(&lt;</a:t>
            </a:r>
            <a:r>
              <a:rPr lang="en-US" altLang="en-US" sz="2000" err="1"/>
              <a:t>primary_key</a:t>
            </a:r>
            <a:r>
              <a:rPr lang="en-US" altLang="en-US" sz="2000"/>
              <a:t>&gt;)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altLang="en-US" sz="2800"/>
              <a:t>Enforcing referential integrity during insertion and deletion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altLang="en-US" sz="2800"/>
              <a:t>Basic SQL Query</a:t>
            </a:r>
          </a:p>
          <a:p>
            <a:pPr marL="0" indent="0">
              <a:buNone/>
            </a:pPr>
            <a:endParaRPr lang="en-IN"/>
          </a:p>
          <a:p>
            <a:endParaRPr lang="en-IN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125885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/>
              <a:t>From the text practice exercises 3.4 to 3.7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73062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Domain Constraints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Domain constraints ensure </a:t>
            </a:r>
            <a:r>
              <a:rPr lang="en-US" altLang="zh-TW"/>
              <a:t>valid values for attributes</a:t>
            </a:r>
          </a:p>
          <a:p>
            <a:pPr lvl="1"/>
            <a:r>
              <a:rPr lang="en-US" altLang="zh-TW"/>
              <a:t>They test values inserted in the database, and test queries to ensure that the comparisons make sense</a:t>
            </a:r>
          </a:p>
          <a:p>
            <a:r>
              <a:rPr lang="en-IN"/>
              <a:t>The data type of attributes are string, integers, Boolean, binary,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6189" y="4157158"/>
            <a:ext cx="9432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/>
              <a:t> </a:t>
            </a:r>
            <a:r>
              <a:rPr lang="en-US" altLang="en-US" sz="2800"/>
              <a:t>Students(name: </a:t>
            </a:r>
            <a:r>
              <a:rPr lang="en-US" altLang="en-US" sz="2800" b="1"/>
              <a:t>string</a:t>
            </a:r>
            <a:r>
              <a:rPr lang="en-US" altLang="en-US" sz="2800"/>
              <a:t>, </a:t>
            </a:r>
            <a:r>
              <a:rPr lang="en-US" altLang="en-US" sz="2800" err="1"/>
              <a:t>rollno</a:t>
            </a:r>
            <a:r>
              <a:rPr lang="en-US" altLang="en-US" sz="2800"/>
              <a:t>: </a:t>
            </a:r>
            <a:r>
              <a:rPr lang="en-US" altLang="en-US" sz="2800" b="1"/>
              <a:t>integer</a:t>
            </a:r>
            <a:r>
              <a:rPr lang="en-US" altLang="en-US" sz="2800"/>
              <a:t>, branch: </a:t>
            </a:r>
            <a:r>
              <a:rPr lang="en-US" altLang="en-US" sz="2800" b="1"/>
              <a:t>string</a:t>
            </a:r>
            <a:r>
              <a:rPr lang="en-US" altLang="en-US" sz="2800"/>
              <a:t>, CPI: </a:t>
            </a:r>
            <a:r>
              <a:rPr lang="en-US" altLang="en-US" sz="2800" b="1"/>
              <a:t>real</a:t>
            </a:r>
            <a:r>
              <a:rPr lang="en-US" altLang="en-US" sz="2800"/>
              <a:t>)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4105896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75242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874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Entity Integrity constraints 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Entity integrity constraint ensures that an attribute (primary key) value cannot be NULL </a:t>
            </a:r>
          </a:p>
          <a:p>
            <a:r>
              <a:rPr lang="en-IN"/>
              <a:t>The primary key cannot be NULL since it will be used to identify a tuple</a:t>
            </a:r>
          </a:p>
          <a:p>
            <a:pPr lvl="1"/>
            <a:r>
              <a:rPr lang="en-IN"/>
              <a:t>Other fields may be NULL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367869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/>
              <a:t>CREATE TABLE student (</a:t>
            </a:r>
          </a:p>
          <a:p>
            <a:r>
              <a:rPr lang="en-IN" sz="2800"/>
              <a:t>		name varchar(28) </a:t>
            </a:r>
            <a:r>
              <a:rPr lang="en-IN" sz="2800" b="1"/>
              <a:t>not null</a:t>
            </a:r>
            <a:r>
              <a:rPr lang="en-IN" sz="2800"/>
              <a:t>,</a:t>
            </a:r>
          </a:p>
          <a:p>
            <a:r>
              <a:rPr lang="en-IN" sz="2800"/>
              <a:t>		</a:t>
            </a:r>
            <a:r>
              <a:rPr lang="en-IN" sz="2800" err="1"/>
              <a:t>rollno</a:t>
            </a:r>
            <a:r>
              <a:rPr lang="en-IN" sz="2800"/>
              <a:t> INT(7),</a:t>
            </a:r>
          </a:p>
          <a:p>
            <a:r>
              <a:rPr lang="en-IN" sz="2800"/>
              <a:t>		branch varchar(20),</a:t>
            </a:r>
          </a:p>
          <a:p>
            <a:r>
              <a:rPr lang="en-IN" sz="2800"/>
              <a:t>		</a:t>
            </a:r>
            <a:r>
              <a:rPr lang="en-IN" sz="2800" err="1"/>
              <a:t>cpi</a:t>
            </a:r>
            <a:r>
              <a:rPr lang="en-IN" sz="2800"/>
              <a:t> decimal(4,2)</a:t>
            </a:r>
          </a:p>
          <a:p>
            <a:r>
              <a:rPr lang="en-IN" sz="2800"/>
              <a:t>		};</a:t>
            </a:r>
          </a:p>
        </p:txBody>
      </p:sp>
    </p:spTree>
    <p:extLst>
      <p:ext uri="{BB962C8B-B14F-4D97-AF65-F5344CB8AC3E}">
        <p14:creationId xmlns:p14="http://schemas.microsoft.com/office/powerpoint/2010/main" val="248542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Keys are one or more attributes used to identify an entity within its entity set uniquely.</a:t>
            </a:r>
          </a:p>
          <a:p>
            <a:r>
              <a:rPr lang="en-IN"/>
              <a:t>An entity set can have multiple keys (candidate keys), but out of which one key will be the primary key</a:t>
            </a:r>
          </a:p>
          <a:p>
            <a:r>
              <a:rPr lang="en-IN"/>
              <a:t>A </a:t>
            </a:r>
            <a:r>
              <a:rPr lang="en-IN" b="1"/>
              <a:t>primary key</a:t>
            </a:r>
            <a:r>
              <a:rPr lang="en-IN"/>
              <a:t> can contain a unique and null value in the relational table</a:t>
            </a:r>
          </a:p>
          <a:p>
            <a:r>
              <a:rPr lang="en-IN"/>
              <a:t>A </a:t>
            </a:r>
            <a:r>
              <a:rPr lang="en-IN" b="1"/>
              <a:t>foreign key</a:t>
            </a:r>
            <a:r>
              <a:rPr lang="en-IN"/>
              <a:t> is an attribute which matches a primary key in a different relation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24023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Referential Integrity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5963"/>
            <a:ext cx="10515600" cy="4351338"/>
          </a:xfrm>
        </p:spPr>
        <p:txBody>
          <a:bodyPr/>
          <a:lstStyle/>
          <a:p>
            <a:r>
              <a:rPr lang="en-US" altLang="en-US"/>
              <a:t>Referential Integrity</a:t>
            </a:r>
          </a:p>
          <a:p>
            <a:pPr lvl="1"/>
            <a:r>
              <a:rPr lang="en-IN"/>
              <a:t>Referential integrity refers to the accuracy and consistency of data within a relationship</a:t>
            </a:r>
          </a:p>
          <a:p>
            <a:pPr lvl="1"/>
            <a:r>
              <a:rPr lang="en-IN" altLang="en-US"/>
              <a:t>Achieved by having a </a:t>
            </a:r>
            <a:r>
              <a:rPr lang="en-IN" altLang="en-US" b="1"/>
              <a:t>foreign</a:t>
            </a:r>
            <a:r>
              <a:rPr lang="en-IN" altLang="en-US"/>
              <a:t> key</a:t>
            </a:r>
          </a:p>
          <a:p>
            <a:r>
              <a:rPr lang="en-IN" altLang="en-US"/>
              <a:t>A referential integrity must be specified between two relations</a:t>
            </a:r>
            <a:endParaRPr lang="en-US" altLang="en-US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30286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Enforcing Integrity Constraints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/>
              <a:t>Integrity Constraints </a:t>
            </a:r>
            <a:r>
              <a:rPr lang="en-US" altLang="en-US" sz="2400"/>
              <a:t>- condition that must be true for </a:t>
            </a:r>
            <a:r>
              <a:rPr lang="en-US" altLang="en-US" sz="2400" i="1"/>
              <a:t>any</a:t>
            </a:r>
            <a:r>
              <a:rPr lang="en-US" altLang="en-US" sz="2400" i="1">
                <a:solidFill>
                  <a:schemeClr val="accent2"/>
                </a:solidFill>
              </a:rPr>
              <a:t> </a:t>
            </a:r>
            <a:r>
              <a:rPr lang="en-US" altLang="en-US" sz="2400"/>
              <a:t>instance of the database; </a:t>
            </a:r>
          </a:p>
          <a:p>
            <a:pPr lvl="1"/>
            <a:r>
              <a:rPr lang="en-US" altLang="en-US"/>
              <a:t>ICs are </a:t>
            </a:r>
            <a:r>
              <a:rPr lang="en-US" altLang="en-US" b="1"/>
              <a:t>specified</a:t>
            </a:r>
            <a:r>
              <a:rPr lang="en-US" altLang="en-US"/>
              <a:t> when schema is </a:t>
            </a:r>
            <a:r>
              <a:rPr lang="en-US" altLang="en-US" b="1"/>
              <a:t>defined</a:t>
            </a:r>
            <a:r>
              <a:rPr lang="en-US" altLang="en-US"/>
              <a:t>.</a:t>
            </a:r>
          </a:p>
          <a:p>
            <a:pPr lvl="1">
              <a:buSzPct val="75000"/>
            </a:pPr>
            <a:r>
              <a:rPr lang="en-US" altLang="en-US"/>
              <a:t>ICs are </a:t>
            </a:r>
            <a:r>
              <a:rPr lang="en-US" altLang="en-US" b="1"/>
              <a:t>checked</a:t>
            </a:r>
            <a:r>
              <a:rPr lang="en-US" altLang="en-US"/>
              <a:t> when relations are </a:t>
            </a:r>
            <a:r>
              <a:rPr lang="en-US" altLang="en-US" b="1"/>
              <a:t>modified</a:t>
            </a:r>
            <a:r>
              <a:rPr lang="en-US" altLang="en-US"/>
              <a:t>.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20532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Enforcing Integrity Constraints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Integrity Constraints - condition that must be true for </a:t>
            </a:r>
            <a:r>
              <a:rPr lang="en-US" altLang="en-US" sz="2400" i="1"/>
              <a:t>any</a:t>
            </a:r>
            <a:r>
              <a:rPr lang="en-US" altLang="en-US" sz="2400" i="1">
                <a:solidFill>
                  <a:schemeClr val="accent2"/>
                </a:solidFill>
              </a:rPr>
              <a:t> </a:t>
            </a:r>
            <a:r>
              <a:rPr lang="en-US" altLang="en-US" sz="2400"/>
              <a:t>instance of the database; e.g., </a:t>
            </a:r>
            <a:r>
              <a:rPr lang="en-US" altLang="en-US" sz="2400" b="1"/>
              <a:t>domain constraints</a:t>
            </a:r>
            <a:r>
              <a:rPr lang="en-US" altLang="en-US" sz="2400" i="1" u="sng"/>
              <a:t>.</a:t>
            </a:r>
          </a:p>
          <a:p>
            <a:pPr lvl="1">
              <a:buSzPct val="75000"/>
            </a:pPr>
            <a:r>
              <a:rPr lang="en-US" altLang="en-US"/>
              <a:t>ICs are </a:t>
            </a:r>
            <a:r>
              <a:rPr lang="en-US" altLang="en-US" b="1"/>
              <a:t>specified</a:t>
            </a:r>
            <a:r>
              <a:rPr lang="en-US" altLang="en-US"/>
              <a:t> when schema is </a:t>
            </a:r>
            <a:r>
              <a:rPr lang="en-US" altLang="en-US" b="1"/>
              <a:t>defined</a:t>
            </a:r>
            <a:r>
              <a:rPr lang="en-US" altLang="en-US"/>
              <a:t>.</a:t>
            </a:r>
          </a:p>
          <a:p>
            <a:pPr lvl="1">
              <a:buSzPct val="75000"/>
            </a:pPr>
            <a:r>
              <a:rPr lang="en-US" altLang="en-US"/>
              <a:t>ICs are </a:t>
            </a:r>
            <a:r>
              <a:rPr lang="en-US" altLang="en-US" b="1"/>
              <a:t>checked</a:t>
            </a:r>
            <a:r>
              <a:rPr lang="en-US" altLang="en-US"/>
              <a:t> when relations are </a:t>
            </a:r>
            <a:r>
              <a:rPr lang="en-US" altLang="en-US" b="1"/>
              <a:t>modified</a:t>
            </a:r>
            <a:r>
              <a:rPr lang="en-US" altLang="en-US"/>
              <a:t>.</a:t>
            </a:r>
          </a:p>
          <a:p>
            <a:r>
              <a:rPr lang="en-US" altLang="en-US" sz="2400"/>
              <a:t>A </a:t>
            </a:r>
            <a:r>
              <a:rPr lang="en-US" altLang="en-US" sz="2400" b="1"/>
              <a:t>legal</a:t>
            </a:r>
            <a:r>
              <a:rPr lang="en-US" altLang="en-US" sz="2400"/>
              <a:t> instance of a relation is one that satisfies all specified ICs.  </a:t>
            </a:r>
          </a:p>
          <a:p>
            <a:pPr lvl="1">
              <a:buSzPct val="75000"/>
            </a:pPr>
            <a:r>
              <a:rPr lang="en-US" altLang="en-US"/>
              <a:t>DBMS should not allow illegal instances.</a:t>
            </a:r>
          </a:p>
          <a:p>
            <a:r>
              <a:rPr lang="en-US" altLang="en-US" sz="2400"/>
              <a:t>If the DBMS checks ICs, stored data is more faithful to real-world meaning.</a:t>
            </a:r>
          </a:p>
          <a:p>
            <a:pPr lvl="1">
              <a:buSzPct val="75000"/>
            </a:pPr>
            <a:r>
              <a:rPr lang="en-US" altLang="en-US"/>
              <a:t>Avoids data entry errors, too!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78113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43F744-F400-48C8-91A7-AE97382780A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333B347-7D8C-4951-AC20-E2D4AAFC53E7}">
  <ds:schemaRefs>
    <ds:schemaRef ds:uri="362d7be3-209d-4ae5-945a-4a012edc8ddb"/>
    <ds:schemaRef ds:uri="f57e7745-8acd-416b-a653-0be3f12564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34BFF83-293E-4F08-A132-1E45027B4C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40</Slides>
  <Notes>23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Integrity Constraints MA 518: Database Management Systems</vt:lpstr>
      <vt:lpstr>Lecture Plan</vt:lpstr>
      <vt:lpstr>Integrity Constraints - review</vt:lpstr>
      <vt:lpstr>Domain Constraints - review</vt:lpstr>
      <vt:lpstr>Entity Integrity constraints  - review</vt:lpstr>
      <vt:lpstr>Key Constraints</vt:lpstr>
      <vt:lpstr>Referential Integrity</vt:lpstr>
      <vt:lpstr>Enforcing Integrity Constraints</vt:lpstr>
      <vt:lpstr>Enforcing Integrity Constraints</vt:lpstr>
      <vt:lpstr>Key constraints</vt:lpstr>
      <vt:lpstr>Key constraints</vt:lpstr>
      <vt:lpstr>Key constraints</vt:lpstr>
      <vt:lpstr>Key constraints</vt:lpstr>
      <vt:lpstr>Primary key</vt:lpstr>
      <vt:lpstr>Primary key</vt:lpstr>
      <vt:lpstr>Primary keys - continued</vt:lpstr>
      <vt:lpstr>Specifying key constraints in SQL</vt:lpstr>
      <vt:lpstr>Primary key: practical considerations</vt:lpstr>
      <vt:lpstr>Primary key: practical considerations</vt:lpstr>
      <vt:lpstr>Primary key: practical considerations</vt:lpstr>
      <vt:lpstr>Foreign Key</vt:lpstr>
      <vt:lpstr>Foreign Key</vt:lpstr>
      <vt:lpstr>Foreign keys in SQL</vt:lpstr>
      <vt:lpstr>Example: Foreign keys in SQL</vt:lpstr>
      <vt:lpstr>Example: Foreign keys in SQL</vt:lpstr>
      <vt:lpstr>Example: Foreign keys in SQL</vt:lpstr>
      <vt:lpstr>Example: Foreign keys in SQL</vt:lpstr>
      <vt:lpstr>Enforcing Referential Integrity: Insertion</vt:lpstr>
      <vt:lpstr>Enforcing Referential Integrity: Deletion/Updation</vt:lpstr>
      <vt:lpstr>Enforcing Referential Integrity: Deletion/Updation</vt:lpstr>
      <vt:lpstr>Enforcing Referential Integrity: Deletion/Updation</vt:lpstr>
      <vt:lpstr>Enforcing Referential Integrity: Deletion/Updation</vt:lpstr>
      <vt:lpstr>Enforcing Referential Integrity: Deletion/Updation</vt:lpstr>
      <vt:lpstr>Referential Integrity in SQL</vt:lpstr>
      <vt:lpstr>Where do ICs Come From? </vt:lpstr>
      <vt:lpstr>Querying relational data</vt:lpstr>
      <vt:lpstr>Querying Multiple Relations</vt:lpstr>
      <vt:lpstr>Summary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revision>1</cp:revision>
  <dcterms:created xsi:type="dcterms:W3CDTF">2020-08-05T04:35:17Z</dcterms:created>
  <dcterms:modified xsi:type="dcterms:W3CDTF">2021-08-31T12:27:53Z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