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54CD4-1A98-1343-793D-65C30E3081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3FB292-0118-4683-0B64-BAFA0CD754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C753DCC-E585-3DA9-28B2-BF91FEDBB9AD}"/>
              </a:ext>
            </a:extLst>
          </p:cNvPr>
          <p:cNvSpPr>
            <a:spLocks noGrp="1"/>
          </p:cNvSpPr>
          <p:nvPr>
            <p:ph type="dt" sz="half" idx="10"/>
          </p:nvPr>
        </p:nvSpPr>
        <p:spPr/>
        <p:txBody>
          <a:bodyPr/>
          <a:lstStyle/>
          <a:p>
            <a:fld id="{D128D9C1-41A6-4A7D-AAAD-84334D8571A3}" type="datetimeFigureOut">
              <a:rPr lang="en-IN" smtClean="0"/>
              <a:t>12-07-2025</a:t>
            </a:fld>
            <a:endParaRPr lang="en-IN"/>
          </a:p>
        </p:txBody>
      </p:sp>
      <p:sp>
        <p:nvSpPr>
          <p:cNvPr id="5" name="Footer Placeholder 4">
            <a:extLst>
              <a:ext uri="{FF2B5EF4-FFF2-40B4-BE49-F238E27FC236}">
                <a16:creationId xmlns:a16="http://schemas.microsoft.com/office/drawing/2014/main" id="{0FBF6F23-B867-58AF-227D-1238AA115F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51DFA-0CED-4241-EE4F-A141EA610D05}"/>
              </a:ext>
            </a:extLst>
          </p:cNvPr>
          <p:cNvSpPr>
            <a:spLocks noGrp="1"/>
          </p:cNvSpPr>
          <p:nvPr>
            <p:ph type="sldNum" sz="quarter" idx="12"/>
          </p:nvPr>
        </p:nvSpPr>
        <p:spPr/>
        <p:txBody>
          <a:bodyPr/>
          <a:lstStyle/>
          <a:p>
            <a:fld id="{D76D7035-CC43-4D7E-8A55-12744EF927C5}" type="slidenum">
              <a:rPr lang="en-IN" smtClean="0"/>
              <a:t>‹#›</a:t>
            </a:fld>
            <a:endParaRPr lang="en-IN"/>
          </a:p>
        </p:txBody>
      </p:sp>
    </p:spTree>
    <p:extLst>
      <p:ext uri="{BB962C8B-B14F-4D97-AF65-F5344CB8AC3E}">
        <p14:creationId xmlns:p14="http://schemas.microsoft.com/office/powerpoint/2010/main" val="118855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565ED-661D-C61B-C8B4-E0242A916CC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696A2E-4B7C-DAAE-DBA9-046AD3DFC4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5D8968-FA00-BC50-478D-DFDBC767D9B2}"/>
              </a:ext>
            </a:extLst>
          </p:cNvPr>
          <p:cNvSpPr>
            <a:spLocks noGrp="1"/>
          </p:cNvSpPr>
          <p:nvPr>
            <p:ph type="dt" sz="half" idx="10"/>
          </p:nvPr>
        </p:nvSpPr>
        <p:spPr/>
        <p:txBody>
          <a:bodyPr/>
          <a:lstStyle/>
          <a:p>
            <a:fld id="{D128D9C1-41A6-4A7D-AAAD-84334D8571A3}" type="datetimeFigureOut">
              <a:rPr lang="en-IN" smtClean="0"/>
              <a:t>12-07-2025</a:t>
            </a:fld>
            <a:endParaRPr lang="en-IN"/>
          </a:p>
        </p:txBody>
      </p:sp>
      <p:sp>
        <p:nvSpPr>
          <p:cNvPr id="5" name="Footer Placeholder 4">
            <a:extLst>
              <a:ext uri="{FF2B5EF4-FFF2-40B4-BE49-F238E27FC236}">
                <a16:creationId xmlns:a16="http://schemas.microsoft.com/office/drawing/2014/main" id="{9EC1F844-2F1D-A1CD-ECA6-7C8FADC07F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A568F4-A14C-4A0F-47AB-A7DCE6E13AD0}"/>
              </a:ext>
            </a:extLst>
          </p:cNvPr>
          <p:cNvSpPr>
            <a:spLocks noGrp="1"/>
          </p:cNvSpPr>
          <p:nvPr>
            <p:ph type="sldNum" sz="quarter" idx="12"/>
          </p:nvPr>
        </p:nvSpPr>
        <p:spPr/>
        <p:txBody>
          <a:bodyPr/>
          <a:lstStyle/>
          <a:p>
            <a:fld id="{D76D7035-CC43-4D7E-8A55-12744EF927C5}" type="slidenum">
              <a:rPr lang="en-IN" smtClean="0"/>
              <a:t>‹#›</a:t>
            </a:fld>
            <a:endParaRPr lang="en-IN"/>
          </a:p>
        </p:txBody>
      </p:sp>
    </p:spTree>
    <p:extLst>
      <p:ext uri="{BB962C8B-B14F-4D97-AF65-F5344CB8AC3E}">
        <p14:creationId xmlns:p14="http://schemas.microsoft.com/office/powerpoint/2010/main" val="4065452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956276-1213-B065-CC1F-699C13A577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CAC995-E505-1C7D-EAB4-149EA3EB46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96EFC8-9822-3421-FB54-62401CC3046E}"/>
              </a:ext>
            </a:extLst>
          </p:cNvPr>
          <p:cNvSpPr>
            <a:spLocks noGrp="1"/>
          </p:cNvSpPr>
          <p:nvPr>
            <p:ph type="dt" sz="half" idx="10"/>
          </p:nvPr>
        </p:nvSpPr>
        <p:spPr/>
        <p:txBody>
          <a:bodyPr/>
          <a:lstStyle/>
          <a:p>
            <a:fld id="{D128D9C1-41A6-4A7D-AAAD-84334D8571A3}" type="datetimeFigureOut">
              <a:rPr lang="en-IN" smtClean="0"/>
              <a:t>12-07-2025</a:t>
            </a:fld>
            <a:endParaRPr lang="en-IN"/>
          </a:p>
        </p:txBody>
      </p:sp>
      <p:sp>
        <p:nvSpPr>
          <p:cNvPr id="5" name="Footer Placeholder 4">
            <a:extLst>
              <a:ext uri="{FF2B5EF4-FFF2-40B4-BE49-F238E27FC236}">
                <a16:creationId xmlns:a16="http://schemas.microsoft.com/office/drawing/2014/main" id="{30D770A4-DEB4-9C58-4865-C15062924D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8BD0D2-74F2-1459-9A68-62845997CD7A}"/>
              </a:ext>
            </a:extLst>
          </p:cNvPr>
          <p:cNvSpPr>
            <a:spLocks noGrp="1"/>
          </p:cNvSpPr>
          <p:nvPr>
            <p:ph type="sldNum" sz="quarter" idx="12"/>
          </p:nvPr>
        </p:nvSpPr>
        <p:spPr/>
        <p:txBody>
          <a:bodyPr/>
          <a:lstStyle/>
          <a:p>
            <a:fld id="{D76D7035-CC43-4D7E-8A55-12744EF927C5}" type="slidenum">
              <a:rPr lang="en-IN" smtClean="0"/>
              <a:t>‹#›</a:t>
            </a:fld>
            <a:endParaRPr lang="en-IN"/>
          </a:p>
        </p:txBody>
      </p:sp>
    </p:spTree>
    <p:extLst>
      <p:ext uri="{BB962C8B-B14F-4D97-AF65-F5344CB8AC3E}">
        <p14:creationId xmlns:p14="http://schemas.microsoft.com/office/powerpoint/2010/main" val="306886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D5E99-D173-E580-C333-41ACF89512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5B55A3B-D3CD-7D27-9C00-3310E08A8E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6DA7D8-B5DB-7293-7E7D-1F14007A72FA}"/>
              </a:ext>
            </a:extLst>
          </p:cNvPr>
          <p:cNvSpPr>
            <a:spLocks noGrp="1"/>
          </p:cNvSpPr>
          <p:nvPr>
            <p:ph type="dt" sz="half" idx="10"/>
          </p:nvPr>
        </p:nvSpPr>
        <p:spPr/>
        <p:txBody>
          <a:bodyPr/>
          <a:lstStyle/>
          <a:p>
            <a:fld id="{D128D9C1-41A6-4A7D-AAAD-84334D8571A3}" type="datetimeFigureOut">
              <a:rPr lang="en-IN" smtClean="0"/>
              <a:t>12-07-2025</a:t>
            </a:fld>
            <a:endParaRPr lang="en-IN"/>
          </a:p>
        </p:txBody>
      </p:sp>
      <p:sp>
        <p:nvSpPr>
          <p:cNvPr id="5" name="Footer Placeholder 4">
            <a:extLst>
              <a:ext uri="{FF2B5EF4-FFF2-40B4-BE49-F238E27FC236}">
                <a16:creationId xmlns:a16="http://schemas.microsoft.com/office/drawing/2014/main" id="{3FBC8205-F49C-3252-4899-4546B6054C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7A4062-776C-5623-1D4C-126123DF28AE}"/>
              </a:ext>
            </a:extLst>
          </p:cNvPr>
          <p:cNvSpPr>
            <a:spLocks noGrp="1"/>
          </p:cNvSpPr>
          <p:nvPr>
            <p:ph type="sldNum" sz="quarter" idx="12"/>
          </p:nvPr>
        </p:nvSpPr>
        <p:spPr/>
        <p:txBody>
          <a:bodyPr/>
          <a:lstStyle/>
          <a:p>
            <a:fld id="{D76D7035-CC43-4D7E-8A55-12744EF927C5}" type="slidenum">
              <a:rPr lang="en-IN" smtClean="0"/>
              <a:t>‹#›</a:t>
            </a:fld>
            <a:endParaRPr lang="en-IN"/>
          </a:p>
        </p:txBody>
      </p:sp>
    </p:spTree>
    <p:extLst>
      <p:ext uri="{BB962C8B-B14F-4D97-AF65-F5344CB8AC3E}">
        <p14:creationId xmlns:p14="http://schemas.microsoft.com/office/powerpoint/2010/main" val="174764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B1DBC-05AC-821B-DCC3-5FE239FD74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95D2638-B919-A4F9-41D2-F7FD9B4423F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7767DA-C8CC-83B1-1646-37BC039104F8}"/>
              </a:ext>
            </a:extLst>
          </p:cNvPr>
          <p:cNvSpPr>
            <a:spLocks noGrp="1"/>
          </p:cNvSpPr>
          <p:nvPr>
            <p:ph type="dt" sz="half" idx="10"/>
          </p:nvPr>
        </p:nvSpPr>
        <p:spPr/>
        <p:txBody>
          <a:bodyPr/>
          <a:lstStyle/>
          <a:p>
            <a:fld id="{D128D9C1-41A6-4A7D-AAAD-84334D8571A3}" type="datetimeFigureOut">
              <a:rPr lang="en-IN" smtClean="0"/>
              <a:t>12-07-2025</a:t>
            </a:fld>
            <a:endParaRPr lang="en-IN"/>
          </a:p>
        </p:txBody>
      </p:sp>
      <p:sp>
        <p:nvSpPr>
          <p:cNvPr id="5" name="Footer Placeholder 4">
            <a:extLst>
              <a:ext uri="{FF2B5EF4-FFF2-40B4-BE49-F238E27FC236}">
                <a16:creationId xmlns:a16="http://schemas.microsoft.com/office/drawing/2014/main" id="{92DD0F90-A313-900F-6E3A-2665AA4620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2B8C1B-DCF3-C4FC-D4BE-A932EC32B550}"/>
              </a:ext>
            </a:extLst>
          </p:cNvPr>
          <p:cNvSpPr>
            <a:spLocks noGrp="1"/>
          </p:cNvSpPr>
          <p:nvPr>
            <p:ph type="sldNum" sz="quarter" idx="12"/>
          </p:nvPr>
        </p:nvSpPr>
        <p:spPr/>
        <p:txBody>
          <a:bodyPr/>
          <a:lstStyle/>
          <a:p>
            <a:fld id="{D76D7035-CC43-4D7E-8A55-12744EF927C5}" type="slidenum">
              <a:rPr lang="en-IN" smtClean="0"/>
              <a:t>‹#›</a:t>
            </a:fld>
            <a:endParaRPr lang="en-IN"/>
          </a:p>
        </p:txBody>
      </p:sp>
    </p:spTree>
    <p:extLst>
      <p:ext uri="{BB962C8B-B14F-4D97-AF65-F5344CB8AC3E}">
        <p14:creationId xmlns:p14="http://schemas.microsoft.com/office/powerpoint/2010/main" val="1444467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80C66-6CF1-68DD-011F-925728DCFD4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253E48-CDF5-F018-E067-25372B798B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A16A3A-0FE4-5DF7-451A-313B4C1ECD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80C0C4-BD61-C564-F97F-98D2B12B61F2}"/>
              </a:ext>
            </a:extLst>
          </p:cNvPr>
          <p:cNvSpPr>
            <a:spLocks noGrp="1"/>
          </p:cNvSpPr>
          <p:nvPr>
            <p:ph type="dt" sz="half" idx="10"/>
          </p:nvPr>
        </p:nvSpPr>
        <p:spPr/>
        <p:txBody>
          <a:bodyPr/>
          <a:lstStyle/>
          <a:p>
            <a:fld id="{D128D9C1-41A6-4A7D-AAAD-84334D8571A3}" type="datetimeFigureOut">
              <a:rPr lang="en-IN" smtClean="0"/>
              <a:t>12-07-2025</a:t>
            </a:fld>
            <a:endParaRPr lang="en-IN"/>
          </a:p>
        </p:txBody>
      </p:sp>
      <p:sp>
        <p:nvSpPr>
          <p:cNvPr id="6" name="Footer Placeholder 5">
            <a:extLst>
              <a:ext uri="{FF2B5EF4-FFF2-40B4-BE49-F238E27FC236}">
                <a16:creationId xmlns:a16="http://schemas.microsoft.com/office/drawing/2014/main" id="{47B5C26D-39BB-417B-7483-6BCDEFDC105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E08963-818D-2708-1AD6-8197C3C6B774}"/>
              </a:ext>
            </a:extLst>
          </p:cNvPr>
          <p:cNvSpPr>
            <a:spLocks noGrp="1"/>
          </p:cNvSpPr>
          <p:nvPr>
            <p:ph type="sldNum" sz="quarter" idx="12"/>
          </p:nvPr>
        </p:nvSpPr>
        <p:spPr/>
        <p:txBody>
          <a:bodyPr/>
          <a:lstStyle/>
          <a:p>
            <a:fld id="{D76D7035-CC43-4D7E-8A55-12744EF927C5}" type="slidenum">
              <a:rPr lang="en-IN" smtClean="0"/>
              <a:t>‹#›</a:t>
            </a:fld>
            <a:endParaRPr lang="en-IN"/>
          </a:p>
        </p:txBody>
      </p:sp>
    </p:spTree>
    <p:extLst>
      <p:ext uri="{BB962C8B-B14F-4D97-AF65-F5344CB8AC3E}">
        <p14:creationId xmlns:p14="http://schemas.microsoft.com/office/powerpoint/2010/main" val="171745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3EFFE-BE36-0526-0DB0-D710011D79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708EBC-6F0C-C2C2-0F2E-66CA6C41F6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8889F0-4287-1387-B968-2B1B2DF92B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21B16A-C29E-B211-D4DF-B0BAB91829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641CE0-9415-EEC8-B0C6-CADC2ABE8A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B8DF8A-2B54-E693-E0E4-24070C7A9B7B}"/>
              </a:ext>
            </a:extLst>
          </p:cNvPr>
          <p:cNvSpPr>
            <a:spLocks noGrp="1"/>
          </p:cNvSpPr>
          <p:nvPr>
            <p:ph type="dt" sz="half" idx="10"/>
          </p:nvPr>
        </p:nvSpPr>
        <p:spPr/>
        <p:txBody>
          <a:bodyPr/>
          <a:lstStyle/>
          <a:p>
            <a:fld id="{D128D9C1-41A6-4A7D-AAAD-84334D8571A3}" type="datetimeFigureOut">
              <a:rPr lang="en-IN" smtClean="0"/>
              <a:t>12-07-2025</a:t>
            </a:fld>
            <a:endParaRPr lang="en-IN"/>
          </a:p>
        </p:txBody>
      </p:sp>
      <p:sp>
        <p:nvSpPr>
          <p:cNvPr id="8" name="Footer Placeholder 7">
            <a:extLst>
              <a:ext uri="{FF2B5EF4-FFF2-40B4-BE49-F238E27FC236}">
                <a16:creationId xmlns:a16="http://schemas.microsoft.com/office/drawing/2014/main" id="{878289B9-BAF8-A5F9-12C5-B22C1746BF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0DD4ED-BDD3-B6CF-79C3-537B83F6C0EF}"/>
              </a:ext>
            </a:extLst>
          </p:cNvPr>
          <p:cNvSpPr>
            <a:spLocks noGrp="1"/>
          </p:cNvSpPr>
          <p:nvPr>
            <p:ph type="sldNum" sz="quarter" idx="12"/>
          </p:nvPr>
        </p:nvSpPr>
        <p:spPr/>
        <p:txBody>
          <a:bodyPr/>
          <a:lstStyle/>
          <a:p>
            <a:fld id="{D76D7035-CC43-4D7E-8A55-12744EF927C5}" type="slidenum">
              <a:rPr lang="en-IN" smtClean="0"/>
              <a:t>‹#›</a:t>
            </a:fld>
            <a:endParaRPr lang="en-IN"/>
          </a:p>
        </p:txBody>
      </p:sp>
    </p:spTree>
    <p:extLst>
      <p:ext uri="{BB962C8B-B14F-4D97-AF65-F5344CB8AC3E}">
        <p14:creationId xmlns:p14="http://schemas.microsoft.com/office/powerpoint/2010/main" val="721190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AB99-0882-6F8B-3A49-27A2688FF91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9434B2-7632-EB1E-5DBD-16576B7BEBE3}"/>
              </a:ext>
            </a:extLst>
          </p:cNvPr>
          <p:cNvSpPr>
            <a:spLocks noGrp="1"/>
          </p:cNvSpPr>
          <p:nvPr>
            <p:ph type="dt" sz="half" idx="10"/>
          </p:nvPr>
        </p:nvSpPr>
        <p:spPr/>
        <p:txBody>
          <a:bodyPr/>
          <a:lstStyle/>
          <a:p>
            <a:fld id="{D128D9C1-41A6-4A7D-AAAD-84334D8571A3}" type="datetimeFigureOut">
              <a:rPr lang="en-IN" smtClean="0"/>
              <a:t>12-07-2025</a:t>
            </a:fld>
            <a:endParaRPr lang="en-IN"/>
          </a:p>
        </p:txBody>
      </p:sp>
      <p:sp>
        <p:nvSpPr>
          <p:cNvPr id="4" name="Footer Placeholder 3">
            <a:extLst>
              <a:ext uri="{FF2B5EF4-FFF2-40B4-BE49-F238E27FC236}">
                <a16:creationId xmlns:a16="http://schemas.microsoft.com/office/drawing/2014/main" id="{046ECE97-9E61-FDE5-97FF-5CCF4DF8E1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C646A4-BC55-6F4C-2804-EFB13C67A975}"/>
              </a:ext>
            </a:extLst>
          </p:cNvPr>
          <p:cNvSpPr>
            <a:spLocks noGrp="1"/>
          </p:cNvSpPr>
          <p:nvPr>
            <p:ph type="sldNum" sz="quarter" idx="12"/>
          </p:nvPr>
        </p:nvSpPr>
        <p:spPr/>
        <p:txBody>
          <a:bodyPr/>
          <a:lstStyle/>
          <a:p>
            <a:fld id="{D76D7035-CC43-4D7E-8A55-12744EF927C5}" type="slidenum">
              <a:rPr lang="en-IN" smtClean="0"/>
              <a:t>‹#›</a:t>
            </a:fld>
            <a:endParaRPr lang="en-IN"/>
          </a:p>
        </p:txBody>
      </p:sp>
    </p:spTree>
    <p:extLst>
      <p:ext uri="{BB962C8B-B14F-4D97-AF65-F5344CB8AC3E}">
        <p14:creationId xmlns:p14="http://schemas.microsoft.com/office/powerpoint/2010/main" val="2243682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19A74E-2B6C-489F-D0A4-3E49C0D162C7}"/>
              </a:ext>
            </a:extLst>
          </p:cNvPr>
          <p:cNvSpPr>
            <a:spLocks noGrp="1"/>
          </p:cNvSpPr>
          <p:nvPr>
            <p:ph type="dt" sz="half" idx="10"/>
          </p:nvPr>
        </p:nvSpPr>
        <p:spPr/>
        <p:txBody>
          <a:bodyPr/>
          <a:lstStyle/>
          <a:p>
            <a:fld id="{D128D9C1-41A6-4A7D-AAAD-84334D8571A3}" type="datetimeFigureOut">
              <a:rPr lang="en-IN" smtClean="0"/>
              <a:t>12-07-2025</a:t>
            </a:fld>
            <a:endParaRPr lang="en-IN"/>
          </a:p>
        </p:txBody>
      </p:sp>
      <p:sp>
        <p:nvSpPr>
          <p:cNvPr id="3" name="Footer Placeholder 2">
            <a:extLst>
              <a:ext uri="{FF2B5EF4-FFF2-40B4-BE49-F238E27FC236}">
                <a16:creationId xmlns:a16="http://schemas.microsoft.com/office/drawing/2014/main" id="{4137059C-9DC2-71DC-0BBE-0445DEA09B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592044-D380-4A8E-6F6A-1EC48E312D36}"/>
              </a:ext>
            </a:extLst>
          </p:cNvPr>
          <p:cNvSpPr>
            <a:spLocks noGrp="1"/>
          </p:cNvSpPr>
          <p:nvPr>
            <p:ph type="sldNum" sz="quarter" idx="12"/>
          </p:nvPr>
        </p:nvSpPr>
        <p:spPr/>
        <p:txBody>
          <a:bodyPr/>
          <a:lstStyle/>
          <a:p>
            <a:fld id="{D76D7035-CC43-4D7E-8A55-12744EF927C5}" type="slidenum">
              <a:rPr lang="en-IN" smtClean="0"/>
              <a:t>‹#›</a:t>
            </a:fld>
            <a:endParaRPr lang="en-IN"/>
          </a:p>
        </p:txBody>
      </p:sp>
    </p:spTree>
    <p:extLst>
      <p:ext uri="{BB962C8B-B14F-4D97-AF65-F5344CB8AC3E}">
        <p14:creationId xmlns:p14="http://schemas.microsoft.com/office/powerpoint/2010/main" val="2271259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F3851-46D7-02B1-4D1F-17C436257F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2DE644C-D658-C9E5-E233-DEB924A592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D63E02C-F1C7-0872-72F1-933BF1730E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0AF959-913A-104D-69B9-199FE5642657}"/>
              </a:ext>
            </a:extLst>
          </p:cNvPr>
          <p:cNvSpPr>
            <a:spLocks noGrp="1"/>
          </p:cNvSpPr>
          <p:nvPr>
            <p:ph type="dt" sz="half" idx="10"/>
          </p:nvPr>
        </p:nvSpPr>
        <p:spPr/>
        <p:txBody>
          <a:bodyPr/>
          <a:lstStyle/>
          <a:p>
            <a:fld id="{D128D9C1-41A6-4A7D-AAAD-84334D8571A3}" type="datetimeFigureOut">
              <a:rPr lang="en-IN" smtClean="0"/>
              <a:t>12-07-2025</a:t>
            </a:fld>
            <a:endParaRPr lang="en-IN"/>
          </a:p>
        </p:txBody>
      </p:sp>
      <p:sp>
        <p:nvSpPr>
          <p:cNvPr id="6" name="Footer Placeholder 5">
            <a:extLst>
              <a:ext uri="{FF2B5EF4-FFF2-40B4-BE49-F238E27FC236}">
                <a16:creationId xmlns:a16="http://schemas.microsoft.com/office/drawing/2014/main" id="{620AA660-76CD-BF2F-251D-31FFA8C67E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2220EF-3CAD-2A2F-7D25-244312F18566}"/>
              </a:ext>
            </a:extLst>
          </p:cNvPr>
          <p:cNvSpPr>
            <a:spLocks noGrp="1"/>
          </p:cNvSpPr>
          <p:nvPr>
            <p:ph type="sldNum" sz="quarter" idx="12"/>
          </p:nvPr>
        </p:nvSpPr>
        <p:spPr/>
        <p:txBody>
          <a:bodyPr/>
          <a:lstStyle/>
          <a:p>
            <a:fld id="{D76D7035-CC43-4D7E-8A55-12744EF927C5}" type="slidenum">
              <a:rPr lang="en-IN" smtClean="0"/>
              <a:t>‹#›</a:t>
            </a:fld>
            <a:endParaRPr lang="en-IN"/>
          </a:p>
        </p:txBody>
      </p:sp>
    </p:spTree>
    <p:extLst>
      <p:ext uri="{BB962C8B-B14F-4D97-AF65-F5344CB8AC3E}">
        <p14:creationId xmlns:p14="http://schemas.microsoft.com/office/powerpoint/2010/main" val="4020040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ADBCF-5090-CB34-6075-6E7DA65A36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ACD873-F557-C7A6-427C-A1BB245ED0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5A6DA0-E7D9-DAAE-E794-5BBFE22134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FE2A20-70A4-9508-62EA-9D7C05986487}"/>
              </a:ext>
            </a:extLst>
          </p:cNvPr>
          <p:cNvSpPr>
            <a:spLocks noGrp="1"/>
          </p:cNvSpPr>
          <p:nvPr>
            <p:ph type="dt" sz="half" idx="10"/>
          </p:nvPr>
        </p:nvSpPr>
        <p:spPr/>
        <p:txBody>
          <a:bodyPr/>
          <a:lstStyle/>
          <a:p>
            <a:fld id="{D128D9C1-41A6-4A7D-AAAD-84334D8571A3}" type="datetimeFigureOut">
              <a:rPr lang="en-IN" smtClean="0"/>
              <a:t>12-07-2025</a:t>
            </a:fld>
            <a:endParaRPr lang="en-IN"/>
          </a:p>
        </p:txBody>
      </p:sp>
      <p:sp>
        <p:nvSpPr>
          <p:cNvPr id="6" name="Footer Placeholder 5">
            <a:extLst>
              <a:ext uri="{FF2B5EF4-FFF2-40B4-BE49-F238E27FC236}">
                <a16:creationId xmlns:a16="http://schemas.microsoft.com/office/drawing/2014/main" id="{1B45F33C-86D4-E73D-A040-449C71CD5E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40D707-B51F-226A-83B8-CDC5C6CEFFE3}"/>
              </a:ext>
            </a:extLst>
          </p:cNvPr>
          <p:cNvSpPr>
            <a:spLocks noGrp="1"/>
          </p:cNvSpPr>
          <p:nvPr>
            <p:ph type="sldNum" sz="quarter" idx="12"/>
          </p:nvPr>
        </p:nvSpPr>
        <p:spPr/>
        <p:txBody>
          <a:bodyPr/>
          <a:lstStyle/>
          <a:p>
            <a:fld id="{D76D7035-CC43-4D7E-8A55-12744EF927C5}" type="slidenum">
              <a:rPr lang="en-IN" smtClean="0"/>
              <a:t>‹#›</a:t>
            </a:fld>
            <a:endParaRPr lang="en-IN"/>
          </a:p>
        </p:txBody>
      </p:sp>
    </p:spTree>
    <p:extLst>
      <p:ext uri="{BB962C8B-B14F-4D97-AF65-F5344CB8AC3E}">
        <p14:creationId xmlns:p14="http://schemas.microsoft.com/office/powerpoint/2010/main" val="2245215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41CCC8-422E-ED75-2220-7A2410DB53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2FF40A-4D15-5260-575E-B82516E32A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DD7C44-EB4E-78E5-C016-51BD41969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28D9C1-41A6-4A7D-AAAD-84334D8571A3}" type="datetimeFigureOut">
              <a:rPr lang="en-IN" smtClean="0"/>
              <a:t>12-07-2025</a:t>
            </a:fld>
            <a:endParaRPr lang="en-IN"/>
          </a:p>
        </p:txBody>
      </p:sp>
      <p:sp>
        <p:nvSpPr>
          <p:cNvPr id="5" name="Footer Placeholder 4">
            <a:extLst>
              <a:ext uri="{FF2B5EF4-FFF2-40B4-BE49-F238E27FC236}">
                <a16:creationId xmlns:a16="http://schemas.microsoft.com/office/drawing/2014/main" id="{B0E8EE3E-467E-AEAF-2B75-FEB9017245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1D9AEBD-FF9B-20EC-1329-8224F5A87A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6D7035-CC43-4D7E-8A55-12744EF927C5}" type="slidenum">
              <a:rPr lang="en-IN" smtClean="0"/>
              <a:t>‹#›</a:t>
            </a:fld>
            <a:endParaRPr lang="en-IN"/>
          </a:p>
        </p:txBody>
      </p:sp>
    </p:spTree>
    <p:extLst>
      <p:ext uri="{BB962C8B-B14F-4D97-AF65-F5344CB8AC3E}">
        <p14:creationId xmlns:p14="http://schemas.microsoft.com/office/powerpoint/2010/main" val="48798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0456-E31F-0280-84A7-29B962A7AB8C}"/>
              </a:ext>
            </a:extLst>
          </p:cNvPr>
          <p:cNvSpPr>
            <a:spLocks noGrp="1"/>
          </p:cNvSpPr>
          <p:nvPr>
            <p:ph type="ctrTitle"/>
          </p:nvPr>
        </p:nvSpPr>
        <p:spPr/>
        <p:txBody>
          <a:bodyPr>
            <a:normAutofit/>
          </a:bodyPr>
          <a:lstStyle/>
          <a:p>
            <a:r>
              <a:rPr lang="en-US" sz="5400" dirty="0"/>
              <a:t>Sleep Cycle &amp; Lifestyle Analysis</a:t>
            </a:r>
            <a:endParaRPr lang="en-IN" sz="5400" dirty="0"/>
          </a:p>
        </p:txBody>
      </p:sp>
      <p:sp>
        <p:nvSpPr>
          <p:cNvPr id="3" name="Subtitle 2">
            <a:extLst>
              <a:ext uri="{FF2B5EF4-FFF2-40B4-BE49-F238E27FC236}">
                <a16:creationId xmlns:a16="http://schemas.microsoft.com/office/drawing/2014/main" id="{933BE525-A853-8CD2-8594-624A3C97E396}"/>
              </a:ext>
            </a:extLst>
          </p:cNvPr>
          <p:cNvSpPr>
            <a:spLocks noGrp="1"/>
          </p:cNvSpPr>
          <p:nvPr>
            <p:ph type="subTitle" idx="1"/>
          </p:nvPr>
        </p:nvSpPr>
        <p:spPr/>
        <p:txBody>
          <a:bodyPr/>
          <a:lstStyle/>
          <a:p>
            <a:r>
              <a:rPr lang="en-US" dirty="0">
                <a:solidFill>
                  <a:schemeClr val="bg2">
                    <a:lumMod val="50000"/>
                  </a:schemeClr>
                </a:solidFill>
              </a:rPr>
              <a:t>By Sameer Prajapati</a:t>
            </a:r>
            <a:endParaRPr lang="en-IN" dirty="0">
              <a:solidFill>
                <a:schemeClr val="bg2">
                  <a:lumMod val="50000"/>
                </a:schemeClr>
              </a:solidFill>
            </a:endParaRPr>
          </a:p>
        </p:txBody>
      </p:sp>
    </p:spTree>
    <p:extLst>
      <p:ext uri="{BB962C8B-B14F-4D97-AF65-F5344CB8AC3E}">
        <p14:creationId xmlns:p14="http://schemas.microsoft.com/office/powerpoint/2010/main" val="683237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E5AF-7677-0705-0A27-B7B8A35FB0D0}"/>
              </a:ext>
            </a:extLst>
          </p:cNvPr>
          <p:cNvSpPr>
            <a:spLocks noGrp="1"/>
          </p:cNvSpPr>
          <p:nvPr>
            <p:ph type="title"/>
          </p:nvPr>
        </p:nvSpPr>
        <p:spPr/>
        <p:txBody>
          <a:bodyPr/>
          <a:lstStyle/>
          <a:p>
            <a:r>
              <a:rPr lang="en-US" dirty="0"/>
              <a:t>Description</a:t>
            </a:r>
            <a:endParaRPr lang="en-IN" dirty="0"/>
          </a:p>
        </p:txBody>
      </p:sp>
      <p:sp>
        <p:nvSpPr>
          <p:cNvPr id="3" name="Content Placeholder 2">
            <a:extLst>
              <a:ext uri="{FF2B5EF4-FFF2-40B4-BE49-F238E27FC236}">
                <a16:creationId xmlns:a16="http://schemas.microsoft.com/office/drawing/2014/main" id="{B4339D41-2872-CD06-AC93-293A49AE3313}"/>
              </a:ext>
            </a:extLst>
          </p:cNvPr>
          <p:cNvSpPr>
            <a:spLocks noGrp="1"/>
          </p:cNvSpPr>
          <p:nvPr>
            <p:ph idx="1"/>
          </p:nvPr>
        </p:nvSpPr>
        <p:spPr/>
        <p:txBody>
          <a:bodyPr/>
          <a:lstStyle/>
          <a:p>
            <a:r>
              <a:rPr lang="en-US" dirty="0"/>
              <a:t>This analysis aims to explore the intricate relationship between individuals' sleep patterns and their lifestyle factors using a structured dataset. The objective is to uncover trends and associations that influence the quality and duration of sleep, which plays a crucial role in overall health and well-being.</a:t>
            </a:r>
            <a:endParaRPr lang="en-IN" dirty="0"/>
          </a:p>
        </p:txBody>
      </p:sp>
    </p:spTree>
    <p:extLst>
      <p:ext uri="{BB962C8B-B14F-4D97-AF65-F5344CB8AC3E}">
        <p14:creationId xmlns:p14="http://schemas.microsoft.com/office/powerpoint/2010/main" val="3060855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79183-D91C-3FF1-0610-07C4411345CC}"/>
              </a:ext>
            </a:extLst>
          </p:cNvPr>
          <p:cNvSpPr>
            <a:spLocks noGrp="1"/>
          </p:cNvSpPr>
          <p:nvPr>
            <p:ph type="title"/>
          </p:nvPr>
        </p:nvSpPr>
        <p:spPr/>
        <p:txBody>
          <a:bodyPr/>
          <a:lstStyle/>
          <a:p>
            <a:r>
              <a:rPr lang="en-US" dirty="0"/>
              <a:t>Visualizations</a:t>
            </a:r>
            <a:endParaRPr lang="en-IN" dirty="0"/>
          </a:p>
        </p:txBody>
      </p:sp>
      <p:sp>
        <p:nvSpPr>
          <p:cNvPr id="3" name="Content Placeholder 2">
            <a:extLst>
              <a:ext uri="{FF2B5EF4-FFF2-40B4-BE49-F238E27FC236}">
                <a16:creationId xmlns:a16="http://schemas.microsoft.com/office/drawing/2014/main" id="{9C1BCAAC-39F3-5FE4-5982-71243619D8ED}"/>
              </a:ext>
            </a:extLst>
          </p:cNvPr>
          <p:cNvSpPr>
            <a:spLocks noGrp="1"/>
          </p:cNvSpPr>
          <p:nvPr>
            <p:ph sz="half" idx="1"/>
          </p:nvPr>
        </p:nvSpPr>
        <p:spPr/>
        <p:txBody>
          <a:bodyPr>
            <a:normAutofit/>
          </a:bodyPr>
          <a:lstStyle/>
          <a:p>
            <a:r>
              <a:rPr lang="en-US" sz="1600" dirty="0"/>
              <a:t>This bar chart compares the mean sleep duration across different job roles. Occupations with irregular or stressful hours (e.g., healthcare, students) generally show reduced sleep duration compared to others like freelancers or remote workers.</a:t>
            </a:r>
          </a:p>
          <a:p>
            <a:endParaRPr lang="en-US" sz="1600" dirty="0"/>
          </a:p>
        </p:txBody>
      </p:sp>
      <p:pic>
        <p:nvPicPr>
          <p:cNvPr id="6" name="Content Placeholder 5">
            <a:extLst>
              <a:ext uri="{FF2B5EF4-FFF2-40B4-BE49-F238E27FC236}">
                <a16:creationId xmlns:a16="http://schemas.microsoft.com/office/drawing/2014/main" id="{20207622-50CD-2D21-C387-A7D06B0D5C88}"/>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838200" y="3220754"/>
            <a:ext cx="5181600" cy="3091146"/>
          </a:xfrm>
        </p:spPr>
      </p:pic>
      <p:sp>
        <p:nvSpPr>
          <p:cNvPr id="8" name="TextBox 7">
            <a:extLst>
              <a:ext uri="{FF2B5EF4-FFF2-40B4-BE49-F238E27FC236}">
                <a16:creationId xmlns:a16="http://schemas.microsoft.com/office/drawing/2014/main" id="{F21D0C43-986D-D030-D379-C97F396BE4AE}"/>
              </a:ext>
            </a:extLst>
          </p:cNvPr>
          <p:cNvSpPr txBox="1"/>
          <p:nvPr/>
        </p:nvSpPr>
        <p:spPr>
          <a:xfrm>
            <a:off x="6096000" y="1825625"/>
            <a:ext cx="6096000" cy="2123658"/>
          </a:xfrm>
          <a:prstGeom prst="rect">
            <a:avLst/>
          </a:prstGeom>
          <a:noFill/>
        </p:spPr>
        <p:txBody>
          <a:bodyPr wrap="square">
            <a:spAutoFit/>
          </a:bodyPr>
          <a:lstStyle/>
          <a:p>
            <a:r>
              <a:rPr lang="en-US" sz="1600" dirty="0"/>
              <a:t>This stacked bar chart represents the distribution of sleep disorders across different occupations. The bars are broken down into three categories:</a:t>
            </a:r>
          </a:p>
          <a:p>
            <a:pPr marL="285750" indent="-285750">
              <a:buFont typeface="Arial" panose="020B0604020202020204" pitchFamily="34" charset="0"/>
              <a:buChar char="•"/>
            </a:pPr>
            <a:r>
              <a:rPr lang="en-US" sz="1600" dirty="0"/>
              <a:t>Insomnia (light blue)</a:t>
            </a:r>
          </a:p>
          <a:p>
            <a:pPr marL="285750" indent="-285750">
              <a:buFont typeface="Arial" panose="020B0604020202020204" pitchFamily="34" charset="0"/>
              <a:buChar char="•"/>
            </a:pPr>
            <a:r>
              <a:rPr lang="en-US" sz="1600" dirty="0"/>
              <a:t>No Disorder (green)</a:t>
            </a:r>
          </a:p>
          <a:p>
            <a:pPr marL="285750" indent="-285750">
              <a:buFont typeface="Arial" panose="020B0604020202020204" pitchFamily="34" charset="0"/>
              <a:buChar char="•"/>
            </a:pPr>
            <a:r>
              <a:rPr lang="en-US" sz="1600" dirty="0"/>
              <a:t>Sleep Apnea (yellow)</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C12E6D70-DB7C-EACC-B352-D77BA0EFE4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2" y="3294063"/>
            <a:ext cx="5299587" cy="2882900"/>
          </a:xfrm>
          <a:prstGeom prst="rect">
            <a:avLst/>
          </a:prstGeom>
        </p:spPr>
      </p:pic>
    </p:spTree>
    <p:extLst>
      <p:ext uri="{BB962C8B-B14F-4D97-AF65-F5344CB8AC3E}">
        <p14:creationId xmlns:p14="http://schemas.microsoft.com/office/powerpoint/2010/main" val="3124207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B26ACE-B060-0E23-B637-1CEAAF4BDB93}"/>
              </a:ext>
            </a:extLst>
          </p:cNvPr>
          <p:cNvSpPr txBox="1"/>
          <p:nvPr/>
        </p:nvSpPr>
        <p:spPr>
          <a:xfrm>
            <a:off x="737421" y="422787"/>
            <a:ext cx="4581832" cy="1477328"/>
          </a:xfrm>
          <a:prstGeom prst="rect">
            <a:avLst/>
          </a:prstGeom>
          <a:noFill/>
        </p:spPr>
        <p:txBody>
          <a:bodyPr wrap="square" rtlCol="0">
            <a:spAutoFit/>
          </a:bodyPr>
          <a:lstStyle/>
          <a:p>
            <a:r>
              <a:rPr lang="en-US" dirty="0"/>
              <a:t>This scatter plot shows an </a:t>
            </a:r>
            <a:r>
              <a:rPr lang="en-US" b="1" dirty="0"/>
              <a:t>inverse relationship</a:t>
            </a:r>
            <a:r>
              <a:rPr lang="en-US" dirty="0"/>
              <a:t> between physical activity and stress. As </a:t>
            </a:r>
            <a:r>
              <a:rPr lang="en-US" b="1" dirty="0"/>
              <a:t>physical activity increases</a:t>
            </a:r>
            <a:r>
              <a:rPr lang="en-US" dirty="0"/>
              <a:t>, </a:t>
            </a:r>
            <a:r>
              <a:rPr lang="en-US" b="1" dirty="0"/>
              <a:t>stress levels generally decrease</a:t>
            </a:r>
            <a:r>
              <a:rPr lang="en-US" dirty="0"/>
              <a:t>, indicating the positive mental health benefits of regular exercise.</a:t>
            </a:r>
            <a:endParaRPr lang="en-IN" dirty="0"/>
          </a:p>
        </p:txBody>
      </p:sp>
      <p:sp>
        <p:nvSpPr>
          <p:cNvPr id="3" name="TextBox 2">
            <a:extLst>
              <a:ext uri="{FF2B5EF4-FFF2-40B4-BE49-F238E27FC236}">
                <a16:creationId xmlns:a16="http://schemas.microsoft.com/office/drawing/2014/main" id="{56C9C945-1ABC-F51F-F063-A266A135630B}"/>
              </a:ext>
            </a:extLst>
          </p:cNvPr>
          <p:cNvSpPr txBox="1"/>
          <p:nvPr/>
        </p:nvSpPr>
        <p:spPr>
          <a:xfrm>
            <a:off x="6095999" y="422787"/>
            <a:ext cx="5525729" cy="2031325"/>
          </a:xfrm>
          <a:prstGeom prst="rect">
            <a:avLst/>
          </a:prstGeom>
          <a:noFill/>
        </p:spPr>
        <p:txBody>
          <a:bodyPr wrap="square" rtlCol="0">
            <a:spAutoFit/>
          </a:bodyPr>
          <a:lstStyle/>
          <a:p>
            <a:r>
              <a:rPr lang="en-US" dirty="0"/>
              <a:t>This bar chart compares sleep disorders between males and females.</a:t>
            </a:r>
          </a:p>
          <a:p>
            <a:pPr marL="285750" indent="-285750">
              <a:buFont typeface="Arial" panose="020B0604020202020204" pitchFamily="34" charset="0"/>
              <a:buChar char="•"/>
            </a:pPr>
            <a:r>
              <a:rPr lang="en-US" dirty="0"/>
              <a:t>Males mostly report no disorder, with fewer cases of insomnia or sleep apnea.</a:t>
            </a:r>
          </a:p>
          <a:p>
            <a:pPr marL="285750" indent="-285750">
              <a:buFont typeface="Arial" panose="020B0604020202020204" pitchFamily="34" charset="0"/>
              <a:buChar char="•"/>
            </a:pPr>
            <a:r>
              <a:rPr lang="en-US" dirty="0"/>
              <a:t>Females, however, show higher occurrences of sleep apnea and insomnia, suggesting gender-based differences in sleep health.</a:t>
            </a:r>
          </a:p>
        </p:txBody>
      </p:sp>
      <p:pic>
        <p:nvPicPr>
          <p:cNvPr id="5" name="Picture 4">
            <a:extLst>
              <a:ext uri="{FF2B5EF4-FFF2-40B4-BE49-F238E27FC236}">
                <a16:creationId xmlns:a16="http://schemas.microsoft.com/office/drawing/2014/main" id="{72940D2C-1E9F-77A4-5326-4A25D8F3F9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19253" y="2454112"/>
            <a:ext cx="6146887" cy="4297689"/>
          </a:xfrm>
          <a:prstGeom prst="rect">
            <a:avLst/>
          </a:prstGeom>
        </p:spPr>
      </p:pic>
      <p:pic>
        <p:nvPicPr>
          <p:cNvPr id="7" name="Picture 6">
            <a:extLst>
              <a:ext uri="{FF2B5EF4-FFF2-40B4-BE49-F238E27FC236}">
                <a16:creationId xmlns:a16="http://schemas.microsoft.com/office/drawing/2014/main" id="{29E1719F-1797-DC1A-EEF5-3AAC5D1D79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7959" y="1900115"/>
            <a:ext cx="5065786" cy="4382698"/>
          </a:xfrm>
          <a:prstGeom prst="rect">
            <a:avLst/>
          </a:prstGeom>
        </p:spPr>
      </p:pic>
    </p:spTree>
    <p:extLst>
      <p:ext uri="{BB962C8B-B14F-4D97-AF65-F5344CB8AC3E}">
        <p14:creationId xmlns:p14="http://schemas.microsoft.com/office/powerpoint/2010/main" val="1628233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5E7D52-2990-1E14-5174-F65C2C84C35C}"/>
              </a:ext>
            </a:extLst>
          </p:cNvPr>
          <p:cNvSpPr txBox="1"/>
          <p:nvPr/>
        </p:nvSpPr>
        <p:spPr>
          <a:xfrm>
            <a:off x="668593" y="1406013"/>
            <a:ext cx="4896465" cy="4247317"/>
          </a:xfrm>
          <a:prstGeom prst="rect">
            <a:avLst/>
          </a:prstGeom>
          <a:noFill/>
        </p:spPr>
        <p:txBody>
          <a:bodyPr wrap="square" rtlCol="0">
            <a:spAutoFit/>
          </a:bodyPr>
          <a:lstStyle/>
          <a:p>
            <a:r>
              <a:rPr lang="en-US" dirty="0"/>
              <a:t>This pie chart illustrates the </a:t>
            </a:r>
            <a:r>
              <a:rPr lang="en-US" b="1" dirty="0"/>
              <a:t>proportion of individuals with and without sleep disorders</a:t>
            </a:r>
            <a:r>
              <a:rPr lang="en-US" dirty="0"/>
              <a:t> in the dataset:</a:t>
            </a:r>
          </a:p>
          <a:p>
            <a:r>
              <a:rPr lang="en-US" b="1" dirty="0"/>
              <a:t>58.6%</a:t>
            </a:r>
            <a:r>
              <a:rPr lang="en-US" dirty="0"/>
              <a:t> of people have </a:t>
            </a:r>
            <a:r>
              <a:rPr lang="en-US" b="1" dirty="0"/>
              <a:t>no sleep disorder</a:t>
            </a:r>
            <a:r>
              <a:rPr lang="en-US" dirty="0"/>
              <a:t>, representing the majority.</a:t>
            </a:r>
          </a:p>
          <a:p>
            <a:r>
              <a:rPr lang="en-US" b="1" dirty="0"/>
              <a:t>20.9%</a:t>
            </a:r>
            <a:r>
              <a:rPr lang="en-US" dirty="0"/>
              <a:t> suffer from </a:t>
            </a:r>
            <a:r>
              <a:rPr lang="en-US" b="1" dirty="0"/>
              <a:t>sleep apnea</a:t>
            </a:r>
            <a:r>
              <a:rPr lang="en-US" dirty="0"/>
              <a:t>, a breathing-related disorder.</a:t>
            </a:r>
          </a:p>
          <a:p>
            <a:r>
              <a:rPr lang="en-US" b="1" dirty="0"/>
              <a:t>20.6%</a:t>
            </a:r>
            <a:r>
              <a:rPr lang="en-US" dirty="0"/>
              <a:t> report </a:t>
            </a:r>
            <a:r>
              <a:rPr lang="en-US" b="1" dirty="0"/>
              <a:t>insomnia</a:t>
            </a:r>
            <a:r>
              <a:rPr lang="en-US" dirty="0"/>
              <a:t>, a condition marked by difficulty falling or staying asleep.</a:t>
            </a:r>
          </a:p>
          <a:p>
            <a:endParaRPr lang="en-US" dirty="0"/>
          </a:p>
          <a:p>
            <a:r>
              <a:rPr lang="en-US" dirty="0"/>
              <a:t>This chart gives a quick overview of how common sleep-related issues are and highlights that over </a:t>
            </a:r>
            <a:r>
              <a:rPr lang="en-US" b="1" dirty="0"/>
              <a:t>40%</a:t>
            </a:r>
            <a:r>
              <a:rPr lang="en-US" dirty="0"/>
              <a:t> of the population faces some form of sleep disturbance.</a:t>
            </a:r>
          </a:p>
          <a:p>
            <a:endParaRPr lang="en-IN" dirty="0"/>
          </a:p>
        </p:txBody>
      </p:sp>
      <p:pic>
        <p:nvPicPr>
          <p:cNvPr id="4" name="Picture 3">
            <a:extLst>
              <a:ext uri="{FF2B5EF4-FFF2-40B4-BE49-F238E27FC236}">
                <a16:creationId xmlns:a16="http://schemas.microsoft.com/office/drawing/2014/main" id="{67550B90-B929-96A3-E064-3246B13C59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177" y="1549904"/>
            <a:ext cx="3630175" cy="3758191"/>
          </a:xfrm>
          <a:prstGeom prst="rect">
            <a:avLst/>
          </a:prstGeom>
        </p:spPr>
      </p:pic>
    </p:spTree>
    <p:extLst>
      <p:ext uri="{BB962C8B-B14F-4D97-AF65-F5344CB8AC3E}">
        <p14:creationId xmlns:p14="http://schemas.microsoft.com/office/powerpoint/2010/main" val="314451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53C97-8B86-3205-A0A4-7F39744B159D}"/>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968F2C80-CE00-F96C-A725-FFC2CF642587}"/>
              </a:ext>
            </a:extLst>
          </p:cNvPr>
          <p:cNvSpPr>
            <a:spLocks noGrp="1"/>
          </p:cNvSpPr>
          <p:nvPr>
            <p:ph idx="1"/>
          </p:nvPr>
        </p:nvSpPr>
        <p:spPr>
          <a:xfrm>
            <a:off x="838200" y="1825625"/>
            <a:ext cx="10515600" cy="3798427"/>
          </a:xfrm>
        </p:spPr>
        <p:txBody>
          <a:bodyPr>
            <a:normAutofit fontScale="92500" lnSpcReduction="10000"/>
          </a:bodyPr>
          <a:lstStyle/>
          <a:p>
            <a:r>
              <a:rPr lang="en-US" sz="1800" dirty="0"/>
              <a:t>In conclusion, this analysis has revealed important patterns and correlations between </a:t>
            </a:r>
            <a:r>
              <a:rPr lang="en-US" sz="1800" b="1" dirty="0"/>
              <a:t>sleep health</a:t>
            </a:r>
            <a:r>
              <a:rPr lang="en-US" sz="1800" dirty="0"/>
              <a:t> and various </a:t>
            </a:r>
            <a:r>
              <a:rPr lang="en-US" sz="1800" b="1" dirty="0"/>
              <a:t>lifestyle factors</a:t>
            </a:r>
            <a:r>
              <a:rPr lang="en-US" sz="1800" dirty="0"/>
              <a:t>.</a:t>
            </a:r>
          </a:p>
          <a:p>
            <a:r>
              <a:rPr lang="en-US" sz="1800" dirty="0"/>
              <a:t>From physical activity and stress levels to occupation, gender, and BMI, it's clear that </a:t>
            </a:r>
            <a:r>
              <a:rPr lang="en-US" sz="1800" b="1" dirty="0"/>
              <a:t>how we live directly affects how well we sleep</a:t>
            </a:r>
            <a:r>
              <a:rPr lang="en-US" sz="1800" dirty="0"/>
              <a:t>. Individuals with higher physical activity and lower stress generally enjoy better sleep quality, while irregular work hours, high BMI, or psychological stress tend to increase the risk of disorders like </a:t>
            </a:r>
            <a:r>
              <a:rPr lang="en-US" sz="1800" b="1" dirty="0"/>
              <a:t>insomnia</a:t>
            </a:r>
            <a:r>
              <a:rPr lang="en-US" sz="1800" dirty="0"/>
              <a:t> and </a:t>
            </a:r>
            <a:r>
              <a:rPr lang="en-US" sz="1800" b="1" dirty="0"/>
              <a:t>sleep apnea</a:t>
            </a:r>
            <a:r>
              <a:rPr lang="en-US" sz="1800" dirty="0"/>
              <a:t>.</a:t>
            </a:r>
          </a:p>
          <a:p>
            <a:r>
              <a:rPr lang="en-US" sz="1800" dirty="0"/>
              <a:t>More than </a:t>
            </a:r>
            <a:r>
              <a:rPr lang="en-US" sz="1800" b="1" dirty="0"/>
              <a:t>40%</a:t>
            </a:r>
            <a:r>
              <a:rPr lang="en-US" sz="1800" dirty="0"/>
              <a:t> of individuals in our dataset experience some form of sleep disorder, highlighting a growing concern that requires attention—not just medically, but also socially and behaviorally.</a:t>
            </a:r>
          </a:p>
          <a:p>
            <a:endParaRPr lang="en-US" sz="1800" dirty="0"/>
          </a:p>
          <a:p>
            <a:r>
              <a:rPr lang="en-US" sz="1800" b="1" dirty="0"/>
              <a:t>Key Information:</a:t>
            </a:r>
          </a:p>
          <a:p>
            <a:r>
              <a:rPr lang="en-US" sz="1800" b="1" dirty="0"/>
              <a:t>Active lifestyles</a:t>
            </a:r>
            <a:r>
              <a:rPr lang="en-US" sz="1800" dirty="0"/>
              <a:t> promote better sleep.</a:t>
            </a:r>
          </a:p>
          <a:p>
            <a:r>
              <a:rPr lang="en-US" sz="1800" b="1" dirty="0"/>
              <a:t>Stress and sleep</a:t>
            </a:r>
            <a:r>
              <a:rPr lang="en-US" sz="1800" dirty="0"/>
              <a:t> are deeply interconnected.</a:t>
            </a:r>
          </a:p>
          <a:p>
            <a:r>
              <a:rPr lang="en-US" sz="1800" b="1" dirty="0"/>
              <a:t>Occupation and gender</a:t>
            </a:r>
            <a:r>
              <a:rPr lang="en-US" sz="1800" dirty="0"/>
              <a:t> influence sleep health patterns.</a:t>
            </a:r>
          </a:p>
          <a:p>
            <a:endParaRPr lang="en-US" sz="1800" dirty="0"/>
          </a:p>
          <a:p>
            <a:endParaRPr lang="en-IN" dirty="0"/>
          </a:p>
        </p:txBody>
      </p:sp>
      <p:sp>
        <p:nvSpPr>
          <p:cNvPr id="4" name="TextBox 3">
            <a:extLst>
              <a:ext uri="{FF2B5EF4-FFF2-40B4-BE49-F238E27FC236}">
                <a16:creationId xmlns:a16="http://schemas.microsoft.com/office/drawing/2014/main" id="{DADE184A-277C-03C3-579A-D24E3ED693D2}"/>
              </a:ext>
            </a:extLst>
          </p:cNvPr>
          <p:cNvSpPr txBox="1"/>
          <p:nvPr/>
        </p:nvSpPr>
        <p:spPr>
          <a:xfrm>
            <a:off x="5053782" y="6130107"/>
            <a:ext cx="1927122" cy="861774"/>
          </a:xfrm>
          <a:prstGeom prst="rect">
            <a:avLst/>
          </a:prstGeom>
          <a:noFill/>
        </p:spPr>
        <p:txBody>
          <a:bodyPr wrap="square" rtlCol="0">
            <a:spAutoFit/>
          </a:bodyPr>
          <a:lstStyle/>
          <a:p>
            <a:r>
              <a:rPr lang="en-US" sz="3200" dirty="0">
                <a:solidFill>
                  <a:schemeClr val="bg2">
                    <a:lumMod val="50000"/>
                  </a:schemeClr>
                </a:solidFill>
              </a:rPr>
              <a:t>Thank you</a:t>
            </a:r>
          </a:p>
          <a:p>
            <a:endParaRPr lang="en-IN" dirty="0"/>
          </a:p>
        </p:txBody>
      </p:sp>
    </p:spTree>
    <p:extLst>
      <p:ext uri="{BB962C8B-B14F-4D97-AF65-F5344CB8AC3E}">
        <p14:creationId xmlns:p14="http://schemas.microsoft.com/office/powerpoint/2010/main" val="2275987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448</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Sleep Cycle &amp; Lifestyle Analysis</vt:lpstr>
      <vt:lpstr>Description</vt:lpstr>
      <vt:lpstr>Visualizations</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Sameer Prajapati</dc:creator>
  <cp:lastModifiedBy>Sameer Prajapati</cp:lastModifiedBy>
  <cp:revision>1</cp:revision>
  <dcterms:created xsi:type="dcterms:W3CDTF">2025-07-12T06:17:38Z</dcterms:created>
  <dcterms:modified xsi:type="dcterms:W3CDTF">2025-07-12T06:25:22Z</dcterms:modified>
</cp:coreProperties>
</file>