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BF415-3070-01A1-1E95-CBC516D31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76623D-F468-9630-B87F-4CCF8F9F5D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F8D196-CCE0-1652-2A6E-4C54E5E70A25}"/>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5" name="Footer Placeholder 4">
            <a:extLst>
              <a:ext uri="{FF2B5EF4-FFF2-40B4-BE49-F238E27FC236}">
                <a16:creationId xmlns:a16="http://schemas.microsoft.com/office/drawing/2014/main" id="{601D5AB6-B488-0B64-C288-234FFEF092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53F11-E6FF-DE40-AF9A-1B5B7E0735FF}"/>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403845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BC29-3F49-9539-A661-F153243124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0EA65A-E574-C20E-1AB3-6F99E6FF09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9A252B-799D-6530-767D-481DEB62EF88}"/>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5" name="Footer Placeholder 4">
            <a:extLst>
              <a:ext uri="{FF2B5EF4-FFF2-40B4-BE49-F238E27FC236}">
                <a16:creationId xmlns:a16="http://schemas.microsoft.com/office/drawing/2014/main" id="{4CE733EC-8630-3C50-383A-4497F460A6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87B2D-7FFC-4674-5A8A-6C7948038F1E}"/>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3403650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D13B5C-8B3B-F0FD-8597-C6F9AC5651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267C2F-0536-F805-8ED2-D3DB3CF112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33F1CB-96D4-6B58-81D6-E5BCD42CEB69}"/>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5" name="Footer Placeholder 4">
            <a:extLst>
              <a:ext uri="{FF2B5EF4-FFF2-40B4-BE49-F238E27FC236}">
                <a16:creationId xmlns:a16="http://schemas.microsoft.com/office/drawing/2014/main" id="{FE9B2D04-1E26-97E9-13B7-B0E75970F6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CE2CF-7940-C344-2AA6-97532947280A}"/>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252573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C615-66C1-9EFC-C0AC-DA13926F49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7AB2A-CF2B-28B1-F83D-580187C95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9887E6-0D4D-8DD5-398A-BD8851EA20FC}"/>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5" name="Footer Placeholder 4">
            <a:extLst>
              <a:ext uri="{FF2B5EF4-FFF2-40B4-BE49-F238E27FC236}">
                <a16:creationId xmlns:a16="http://schemas.microsoft.com/office/drawing/2014/main" id="{E87741CD-D07F-9BBD-8F5C-EF4229D7D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0DF04-89EC-4003-0F36-71E1FDC0FE90}"/>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96926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60D-5905-BE05-24B4-FCC08D5051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DB485A-C672-AD95-5AED-25A66C8224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E0AAF-302F-90D5-5923-5B075DAE770A}"/>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5" name="Footer Placeholder 4">
            <a:extLst>
              <a:ext uri="{FF2B5EF4-FFF2-40B4-BE49-F238E27FC236}">
                <a16:creationId xmlns:a16="http://schemas.microsoft.com/office/drawing/2014/main" id="{8D5DA4B4-8945-5214-B598-86078BC85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5511DA-BE69-DA41-4395-00DFDBDE4238}"/>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427799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93AE7-5394-D6B8-FB49-CACF836544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6D8E13-CACC-D173-443B-4E3F7E6C0A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1D9BEE-FFAA-D05E-0BEB-3B750C39D9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32C94A-0FD2-FD91-F2BA-A4B0C4196091}"/>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6" name="Footer Placeholder 5">
            <a:extLst>
              <a:ext uri="{FF2B5EF4-FFF2-40B4-BE49-F238E27FC236}">
                <a16:creationId xmlns:a16="http://schemas.microsoft.com/office/drawing/2014/main" id="{F593AFB1-2A36-0D73-AF05-1771CE2B9D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1B60B-9BA6-7408-2E28-DE59015806DA}"/>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298528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BBB95-2963-AA62-FD39-39AA14D4CA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73548-A54E-B50E-E4AB-6A0635ED66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49C2D-AEB4-9A72-3987-8058A85D2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0C704D-ED02-A3B6-C6C9-3E9555598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092C4F-07DC-D274-4D6D-0FA43842A9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4042FE-EF21-AE87-18D4-EBA9BAD2F032}"/>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8" name="Footer Placeholder 7">
            <a:extLst>
              <a:ext uri="{FF2B5EF4-FFF2-40B4-BE49-F238E27FC236}">
                <a16:creationId xmlns:a16="http://schemas.microsoft.com/office/drawing/2014/main" id="{B3737D17-ABC3-134C-A5F3-ADEDB9E7E6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5894E8-5439-6873-ACBD-AC12EC836929}"/>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449437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9D2FC-2091-820F-B90D-42388CD645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B949C9-6181-60C9-9E00-A96EEDB17289}"/>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4" name="Footer Placeholder 3">
            <a:extLst>
              <a:ext uri="{FF2B5EF4-FFF2-40B4-BE49-F238E27FC236}">
                <a16:creationId xmlns:a16="http://schemas.microsoft.com/office/drawing/2014/main" id="{B8F87801-C93F-A468-7EE4-5A67A8B60B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D49A03-2ABB-10CB-2446-B67F09CF752F}"/>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191798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C64F8-7C76-BA04-BB09-6E940C4E69EE}"/>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3" name="Footer Placeholder 2">
            <a:extLst>
              <a:ext uri="{FF2B5EF4-FFF2-40B4-BE49-F238E27FC236}">
                <a16:creationId xmlns:a16="http://schemas.microsoft.com/office/drawing/2014/main" id="{013BE2FA-AF18-164F-46E7-789ABBBCC0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C4F72E-18BC-6BC0-89EE-EEA0FE770C9E}"/>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425327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F16A-025B-6B6F-8CE3-406AA7C60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170011-926A-7A8D-571E-EA82986E4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517ED0-AD0C-B997-4EBE-DB1303429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7BFEE-8A7B-E2CE-7161-881536B7F70E}"/>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6" name="Footer Placeholder 5">
            <a:extLst>
              <a:ext uri="{FF2B5EF4-FFF2-40B4-BE49-F238E27FC236}">
                <a16:creationId xmlns:a16="http://schemas.microsoft.com/office/drawing/2014/main" id="{AC012950-A7CA-D35C-4224-538BCE9DC9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3D5031-E08E-00E6-FFE3-48D2548323D4}"/>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4180758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D9CC-5DE7-94D9-F1FA-C161365FA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A34344-2B34-1AE8-B92D-F0C1605C3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FE1D23-6C07-DF82-0D91-23D810E8B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B51984-40F2-9603-BF23-04F5EB2EC068}"/>
              </a:ext>
            </a:extLst>
          </p:cNvPr>
          <p:cNvSpPr>
            <a:spLocks noGrp="1"/>
          </p:cNvSpPr>
          <p:nvPr>
            <p:ph type="dt" sz="half" idx="10"/>
          </p:nvPr>
        </p:nvSpPr>
        <p:spPr/>
        <p:txBody>
          <a:bodyPr/>
          <a:lstStyle/>
          <a:p>
            <a:fld id="{65CCB6AC-6C54-4C2D-8755-79E5A903B1BF}" type="datetimeFigureOut">
              <a:rPr lang="en-IN" smtClean="0"/>
              <a:t>05-07-2025</a:t>
            </a:fld>
            <a:endParaRPr lang="en-IN"/>
          </a:p>
        </p:txBody>
      </p:sp>
      <p:sp>
        <p:nvSpPr>
          <p:cNvPr id="6" name="Footer Placeholder 5">
            <a:extLst>
              <a:ext uri="{FF2B5EF4-FFF2-40B4-BE49-F238E27FC236}">
                <a16:creationId xmlns:a16="http://schemas.microsoft.com/office/drawing/2014/main" id="{72EE93F0-4A12-5383-597C-3A1D311D9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70D85C-0BF0-8658-B12C-8EFAF6B7C24A}"/>
              </a:ext>
            </a:extLst>
          </p:cNvPr>
          <p:cNvSpPr>
            <a:spLocks noGrp="1"/>
          </p:cNvSpPr>
          <p:nvPr>
            <p:ph type="sldNum" sz="quarter" idx="12"/>
          </p:nvPr>
        </p:nvSpPr>
        <p:spPr/>
        <p:txBody>
          <a:bodyPr/>
          <a:lstStyle/>
          <a:p>
            <a:fld id="{D5F7DB10-8257-4E51-8268-1AA91051F0C8}" type="slidenum">
              <a:rPr lang="en-IN" smtClean="0"/>
              <a:t>‹#›</a:t>
            </a:fld>
            <a:endParaRPr lang="en-IN"/>
          </a:p>
        </p:txBody>
      </p:sp>
    </p:spTree>
    <p:extLst>
      <p:ext uri="{BB962C8B-B14F-4D97-AF65-F5344CB8AC3E}">
        <p14:creationId xmlns:p14="http://schemas.microsoft.com/office/powerpoint/2010/main" val="4023239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EC7DA1-2907-32C1-1855-436BAC49F3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87DF0A-C8CB-3E1C-22B2-B288C566A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4B780-BB2F-B718-37AA-330CCFFBDC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CCB6AC-6C54-4C2D-8755-79E5A903B1BF}" type="datetimeFigureOut">
              <a:rPr lang="en-IN" smtClean="0"/>
              <a:t>05-07-2025</a:t>
            </a:fld>
            <a:endParaRPr lang="en-IN"/>
          </a:p>
        </p:txBody>
      </p:sp>
      <p:sp>
        <p:nvSpPr>
          <p:cNvPr id="5" name="Footer Placeholder 4">
            <a:extLst>
              <a:ext uri="{FF2B5EF4-FFF2-40B4-BE49-F238E27FC236}">
                <a16:creationId xmlns:a16="http://schemas.microsoft.com/office/drawing/2014/main" id="{BE6ABD84-FC34-C48D-A0E3-8FC6C81C0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6CBD88C-1BEC-E517-9024-1413332A2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7DB10-8257-4E51-8268-1AA91051F0C8}" type="slidenum">
              <a:rPr lang="en-IN" smtClean="0"/>
              <a:t>‹#›</a:t>
            </a:fld>
            <a:endParaRPr lang="en-IN"/>
          </a:p>
        </p:txBody>
      </p:sp>
    </p:spTree>
    <p:extLst>
      <p:ext uri="{BB962C8B-B14F-4D97-AF65-F5344CB8AC3E}">
        <p14:creationId xmlns:p14="http://schemas.microsoft.com/office/powerpoint/2010/main" val="272320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FCCD2-B515-C114-D83B-65ED7A930E49}"/>
              </a:ext>
            </a:extLst>
          </p:cNvPr>
          <p:cNvSpPr>
            <a:spLocks noGrp="1"/>
          </p:cNvSpPr>
          <p:nvPr>
            <p:ph type="ctrTitle"/>
          </p:nvPr>
        </p:nvSpPr>
        <p:spPr/>
        <p:txBody>
          <a:bodyPr/>
          <a:lstStyle/>
          <a:p>
            <a:r>
              <a:rPr lang="en-US" dirty="0"/>
              <a:t>Hotel Bookings Analysis</a:t>
            </a:r>
            <a:endParaRPr lang="en-IN" dirty="0"/>
          </a:p>
        </p:txBody>
      </p:sp>
      <p:sp>
        <p:nvSpPr>
          <p:cNvPr id="3" name="Subtitle 2">
            <a:extLst>
              <a:ext uri="{FF2B5EF4-FFF2-40B4-BE49-F238E27FC236}">
                <a16:creationId xmlns:a16="http://schemas.microsoft.com/office/drawing/2014/main" id="{746792CA-9D6C-689B-CDE9-6E15D9916790}"/>
              </a:ext>
            </a:extLst>
          </p:cNvPr>
          <p:cNvSpPr>
            <a:spLocks noGrp="1"/>
          </p:cNvSpPr>
          <p:nvPr>
            <p:ph type="subTitle" idx="1"/>
          </p:nvPr>
        </p:nvSpPr>
        <p:spPr/>
        <p:txBody>
          <a:bodyPr/>
          <a:lstStyle/>
          <a:p>
            <a:r>
              <a:rPr lang="en-US" dirty="0">
                <a:solidFill>
                  <a:schemeClr val="bg2">
                    <a:lumMod val="25000"/>
                  </a:schemeClr>
                </a:solidFill>
              </a:rPr>
              <a:t>By Sameer Prajapati</a:t>
            </a:r>
            <a:endParaRPr lang="en-IN" dirty="0">
              <a:solidFill>
                <a:schemeClr val="bg2">
                  <a:lumMod val="25000"/>
                </a:schemeClr>
              </a:solidFill>
            </a:endParaRPr>
          </a:p>
        </p:txBody>
      </p:sp>
    </p:spTree>
    <p:extLst>
      <p:ext uri="{BB962C8B-B14F-4D97-AF65-F5344CB8AC3E}">
        <p14:creationId xmlns:p14="http://schemas.microsoft.com/office/powerpoint/2010/main" val="3018731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20A5-5761-6B46-0414-B1339C6F10DC}"/>
              </a:ext>
            </a:extLst>
          </p:cNvPr>
          <p:cNvSpPr>
            <a:spLocks noGrp="1"/>
          </p:cNvSpPr>
          <p:nvPr>
            <p:ph type="ctrTitle"/>
          </p:nvPr>
        </p:nvSpPr>
        <p:spPr/>
        <p:txBody>
          <a:bodyPr>
            <a:normAutofit/>
          </a:bodyPr>
          <a:lstStyle/>
          <a:p>
            <a:r>
              <a:rPr lang="en-IN" sz="4400" dirty="0"/>
              <a:t>📌</a:t>
            </a:r>
            <a:r>
              <a:rPr lang="en-US" sz="5400" dirty="0"/>
              <a:t>Problem Statement</a:t>
            </a:r>
            <a:endParaRPr lang="en-IN" sz="5400" dirty="0"/>
          </a:p>
        </p:txBody>
      </p:sp>
      <p:sp>
        <p:nvSpPr>
          <p:cNvPr id="3" name="Subtitle 2">
            <a:extLst>
              <a:ext uri="{FF2B5EF4-FFF2-40B4-BE49-F238E27FC236}">
                <a16:creationId xmlns:a16="http://schemas.microsoft.com/office/drawing/2014/main" id="{C8F38786-E2C8-5A1A-5BA1-831A7F8C5CC5}"/>
              </a:ext>
            </a:extLst>
          </p:cNvPr>
          <p:cNvSpPr>
            <a:spLocks noGrp="1"/>
          </p:cNvSpPr>
          <p:nvPr>
            <p:ph type="subTitle" idx="1"/>
          </p:nvPr>
        </p:nvSpPr>
        <p:spPr/>
        <p:txBody>
          <a:bodyPr>
            <a:normAutofit lnSpcReduction="10000"/>
          </a:bodyPr>
          <a:lstStyle/>
          <a:p>
            <a:pPr algn="just"/>
            <a:r>
              <a:rPr lang="en-US" dirty="0">
                <a:latin typeface="+mj-lt"/>
              </a:rPr>
              <a:t>The hotel is facing a high rate of booking cancellations, which impacts revenue forecasting, resource planning, and overall customer satisfaction. The goal is to understand the key factors leading to booking cancellations using historical data, and propose actionable insights to minimize future cancellations.</a:t>
            </a:r>
            <a:endParaRPr lang="en-IN" dirty="0">
              <a:latin typeface="+mj-lt"/>
            </a:endParaRPr>
          </a:p>
        </p:txBody>
      </p:sp>
    </p:spTree>
    <p:extLst>
      <p:ext uri="{BB962C8B-B14F-4D97-AF65-F5344CB8AC3E}">
        <p14:creationId xmlns:p14="http://schemas.microsoft.com/office/powerpoint/2010/main" val="134541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C8D3-EDD1-7EA0-9D64-38A6FDCECF2A}"/>
              </a:ext>
            </a:extLst>
          </p:cNvPr>
          <p:cNvSpPr>
            <a:spLocks noGrp="1"/>
          </p:cNvSpPr>
          <p:nvPr>
            <p:ph type="title"/>
          </p:nvPr>
        </p:nvSpPr>
        <p:spPr/>
        <p:txBody>
          <a:bodyPr/>
          <a:lstStyle/>
          <a:p>
            <a:r>
              <a:rPr lang="en-IN" dirty="0"/>
              <a:t>⚠️📉</a:t>
            </a:r>
            <a:r>
              <a:rPr lang="en-US" dirty="0"/>
              <a:t>Main Factors for Cancellations</a:t>
            </a:r>
            <a:endParaRPr lang="en-IN" dirty="0"/>
          </a:p>
        </p:txBody>
      </p:sp>
      <p:sp>
        <p:nvSpPr>
          <p:cNvPr id="4" name="Rectangle 1">
            <a:extLst>
              <a:ext uri="{FF2B5EF4-FFF2-40B4-BE49-F238E27FC236}">
                <a16:creationId xmlns:a16="http://schemas.microsoft.com/office/drawing/2014/main" id="{93F861AE-5F74-8606-5B50-B2C1B6F8DE65}"/>
              </a:ext>
            </a:extLst>
          </p:cNvPr>
          <p:cNvSpPr>
            <a:spLocks noGrp="1" noChangeArrowheads="1"/>
          </p:cNvSpPr>
          <p:nvPr>
            <p:ph idx="1"/>
          </p:nvPr>
        </p:nvSpPr>
        <p:spPr bwMode="auto">
          <a:xfrm>
            <a:off x="838200" y="1960082"/>
            <a:ext cx="381354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Lead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Booking Source / Market Segment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Hotel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Country of Origin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Average Daily Rate (ADR)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Seasonality / Reservation Date</a:t>
            </a:r>
          </a:p>
        </p:txBody>
      </p:sp>
    </p:spTree>
    <p:extLst>
      <p:ext uri="{BB962C8B-B14F-4D97-AF65-F5344CB8AC3E}">
        <p14:creationId xmlns:p14="http://schemas.microsoft.com/office/powerpoint/2010/main" val="13570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89CD-0423-69E3-5E9D-41ACB12B3813}"/>
              </a:ext>
            </a:extLst>
          </p:cNvPr>
          <p:cNvSpPr>
            <a:spLocks noGrp="1"/>
          </p:cNvSpPr>
          <p:nvPr>
            <p:ph type="title"/>
          </p:nvPr>
        </p:nvSpPr>
        <p:spPr/>
        <p:txBody>
          <a:bodyPr/>
          <a:lstStyle/>
          <a:p>
            <a:r>
              <a:rPr lang="en-US" dirty="0"/>
              <a:t>Analysis &amp; Visualizations</a:t>
            </a:r>
            <a:endParaRPr lang="en-IN" dirty="0"/>
          </a:p>
        </p:txBody>
      </p:sp>
      <p:pic>
        <p:nvPicPr>
          <p:cNvPr id="6" name="Content Placeholder 5">
            <a:extLst>
              <a:ext uri="{FF2B5EF4-FFF2-40B4-BE49-F238E27FC236}">
                <a16:creationId xmlns:a16="http://schemas.microsoft.com/office/drawing/2014/main" id="{FAD9C779-8E7A-BDEF-094D-80F9B86A775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2995" y="2172490"/>
            <a:ext cx="4572009" cy="3657607"/>
          </a:xfrm>
        </p:spPr>
      </p:pic>
      <p:pic>
        <p:nvPicPr>
          <p:cNvPr id="8" name="Content Placeholder 7">
            <a:extLst>
              <a:ext uri="{FF2B5EF4-FFF2-40B4-BE49-F238E27FC236}">
                <a16:creationId xmlns:a16="http://schemas.microsoft.com/office/drawing/2014/main" id="{7B7F9ED6-110C-7DFC-A518-BB1E0A71AD1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172490"/>
            <a:ext cx="5181600" cy="3549884"/>
          </a:xfrm>
        </p:spPr>
      </p:pic>
    </p:spTree>
    <p:extLst>
      <p:ext uri="{BB962C8B-B14F-4D97-AF65-F5344CB8AC3E}">
        <p14:creationId xmlns:p14="http://schemas.microsoft.com/office/powerpoint/2010/main" val="1041016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297F-C4BE-B1F2-B5AF-50B7109CC04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CB5D14-FD5A-6DCB-6FFA-0CE6BC5808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55811"/>
            <a:ext cx="10515600" cy="4290965"/>
          </a:xfrm>
        </p:spPr>
      </p:pic>
    </p:spTree>
    <p:extLst>
      <p:ext uri="{BB962C8B-B14F-4D97-AF65-F5344CB8AC3E}">
        <p14:creationId xmlns:p14="http://schemas.microsoft.com/office/powerpoint/2010/main" val="68989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54B0-665C-8D3B-4914-A806892DC3B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E0C9BDC-BB28-EB1B-3574-FE9B21712F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25625"/>
            <a:ext cx="5181600" cy="4351338"/>
          </a:xfrm>
        </p:spPr>
      </p:pic>
      <p:pic>
        <p:nvPicPr>
          <p:cNvPr id="8" name="Content Placeholder 7">
            <a:extLst>
              <a:ext uri="{FF2B5EF4-FFF2-40B4-BE49-F238E27FC236}">
                <a16:creationId xmlns:a16="http://schemas.microsoft.com/office/drawing/2014/main" id="{23256AB5-CF02-45FD-9F55-3946D7B2BE0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825625"/>
            <a:ext cx="5181600" cy="4231046"/>
          </a:xfrm>
        </p:spPr>
      </p:pic>
    </p:spTree>
    <p:extLst>
      <p:ext uri="{BB962C8B-B14F-4D97-AF65-F5344CB8AC3E}">
        <p14:creationId xmlns:p14="http://schemas.microsoft.com/office/powerpoint/2010/main" val="371876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3188-1F38-35A8-DD86-A4534D7EE35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92D04C1-95B7-0C8F-51FF-F79F202A044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38616" y="2215984"/>
            <a:ext cx="4067914" cy="3300745"/>
          </a:xfrm>
        </p:spPr>
      </p:pic>
      <p:pic>
        <p:nvPicPr>
          <p:cNvPr id="8" name="Content Placeholder 7">
            <a:extLst>
              <a:ext uri="{FF2B5EF4-FFF2-40B4-BE49-F238E27FC236}">
                <a16:creationId xmlns:a16="http://schemas.microsoft.com/office/drawing/2014/main" id="{63EF916D-A39D-8D2F-823C-984522A7C19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11795" y="1779178"/>
            <a:ext cx="8708922" cy="4351338"/>
          </a:xfrm>
        </p:spPr>
      </p:pic>
    </p:spTree>
    <p:extLst>
      <p:ext uri="{BB962C8B-B14F-4D97-AF65-F5344CB8AC3E}">
        <p14:creationId xmlns:p14="http://schemas.microsoft.com/office/powerpoint/2010/main" val="215717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D401-BC5A-2E75-944C-BE4B2D079AE5}"/>
              </a:ext>
            </a:extLst>
          </p:cNvPr>
          <p:cNvSpPr>
            <a:spLocks noGrp="1"/>
          </p:cNvSpPr>
          <p:nvPr>
            <p:ph type="title"/>
          </p:nvPr>
        </p:nvSpPr>
        <p:spPr/>
        <p:txBody>
          <a:bodyPr/>
          <a:lstStyle/>
          <a:p>
            <a:r>
              <a:rPr lang="en-IN" dirty="0"/>
              <a:t>🧠</a:t>
            </a:r>
            <a:r>
              <a:rPr lang="en-US" dirty="0"/>
              <a:t>Key Insights</a:t>
            </a:r>
            <a:endParaRPr lang="en-IN" dirty="0"/>
          </a:p>
        </p:txBody>
      </p:sp>
      <p:sp>
        <p:nvSpPr>
          <p:cNvPr id="3" name="Content Placeholder 2">
            <a:extLst>
              <a:ext uri="{FF2B5EF4-FFF2-40B4-BE49-F238E27FC236}">
                <a16:creationId xmlns:a16="http://schemas.microsoft.com/office/drawing/2014/main" id="{A8E6BE87-AFFC-B673-D887-BAB1D71E31F6}"/>
              </a:ext>
            </a:extLst>
          </p:cNvPr>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altLang="en-US" dirty="0">
                <a:latin typeface="+mj-lt"/>
              </a:rPr>
              <a:t>City Hotels see higher cancellations than Resorts.</a:t>
            </a:r>
          </a:p>
          <a:p>
            <a:pPr marL="0" lvl="0" indent="0" eaLnBrk="0" fontAlgn="base" hangingPunct="0">
              <a:lnSpc>
                <a:spcPct val="100000"/>
              </a:lnSpc>
              <a:spcBef>
                <a:spcPct val="0"/>
              </a:spcBef>
              <a:spcAft>
                <a:spcPct val="0"/>
              </a:spcAft>
              <a:buFontTx/>
              <a:buChar char="•"/>
            </a:pPr>
            <a:r>
              <a:rPr lang="en-US" altLang="en-US" dirty="0">
                <a:latin typeface="+mj-lt"/>
              </a:rPr>
              <a:t>High ADR months correlate with higher cancellations.</a:t>
            </a:r>
          </a:p>
          <a:p>
            <a:pPr marL="0" lvl="0" indent="0" eaLnBrk="0" fontAlgn="base" hangingPunct="0">
              <a:lnSpc>
                <a:spcPct val="100000"/>
              </a:lnSpc>
              <a:spcBef>
                <a:spcPct val="0"/>
              </a:spcBef>
              <a:spcAft>
                <a:spcPct val="0"/>
              </a:spcAft>
              <a:buFontTx/>
              <a:buChar char="•"/>
            </a:pPr>
            <a:r>
              <a:rPr lang="en-US" altLang="en-US" dirty="0">
                <a:latin typeface="+mj-lt"/>
              </a:rPr>
              <a:t>Cancellations are heavily concentrated in Portugal.</a:t>
            </a:r>
          </a:p>
          <a:p>
            <a:pPr marL="0" lvl="0" indent="0" eaLnBrk="0" fontAlgn="base" hangingPunct="0">
              <a:lnSpc>
                <a:spcPct val="100000"/>
              </a:lnSpc>
              <a:spcBef>
                <a:spcPct val="0"/>
              </a:spcBef>
              <a:spcAft>
                <a:spcPct val="0"/>
              </a:spcAft>
              <a:buFontTx/>
              <a:buChar char="•"/>
            </a:pPr>
            <a:r>
              <a:rPr lang="en-US" altLang="en-US" dirty="0">
                <a:latin typeface="+mj-lt"/>
              </a:rPr>
              <a:t>More expensive bookings are at greater risk of being cancelled.</a:t>
            </a:r>
          </a:p>
          <a:p>
            <a:endParaRPr lang="en-IN" dirty="0"/>
          </a:p>
        </p:txBody>
      </p:sp>
    </p:spTree>
    <p:extLst>
      <p:ext uri="{BB962C8B-B14F-4D97-AF65-F5344CB8AC3E}">
        <p14:creationId xmlns:p14="http://schemas.microsoft.com/office/powerpoint/2010/main" val="2146118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125</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Hotel Bookings Analysis</vt:lpstr>
      <vt:lpstr>📌Problem Statement</vt:lpstr>
      <vt:lpstr>⚠️📉Main Factors for Cancellations</vt:lpstr>
      <vt:lpstr>Analysis &amp; Visualizations</vt:lpstr>
      <vt:lpstr>PowerPoint Presentation</vt:lpstr>
      <vt:lpstr>PowerPoint Presentation</vt:lpstr>
      <vt:lpstr>PowerPoint Presentation</vt:lpstr>
      <vt:lpstr>🧠Key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Sameer Prajapati</dc:creator>
  <cp:lastModifiedBy>Sameer Prajapati</cp:lastModifiedBy>
  <cp:revision>1</cp:revision>
  <dcterms:created xsi:type="dcterms:W3CDTF">2025-07-05T16:15:07Z</dcterms:created>
  <dcterms:modified xsi:type="dcterms:W3CDTF">2025-07-05T16:28:06Z</dcterms:modified>
</cp:coreProperties>
</file>