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56F2-F917-EE6E-34D7-7CE1FE367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B383-2A10-669A-7C6B-2998A906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E568-2810-0F83-5654-F1818956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2A06-C8BE-3EB3-52EA-4F785F5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76FB-F91A-72B7-04D9-833026D0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7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2A79-F452-095A-B3FD-337B671A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D2B53-19A9-A8F4-DE69-22E88F34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F796-9948-F14C-D5AD-4560465A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74C4-D5EA-35DD-8E4C-4B1F3781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DFDF-AE51-8CE0-F981-1ED958DB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4EFDC-41E4-40E9-C6D0-1F8848E8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0E09A-A069-A0D6-941A-39B503209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F307-5CF4-7CE0-4E47-BDFE5D99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2F88-63CC-6CA9-174B-ABABD4FA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79B9-40E9-5009-30C1-C400F929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4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BD28-8375-DBE2-BC1B-E9339408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1DD4-0A75-4239-7964-8FB29683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7730-6547-7329-D5A3-83FCA68B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DDD9-190F-2F33-7646-ECDF05F8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047-9B09-FBB9-E216-9C046273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56F-93BF-FFB3-5B11-56BBAF00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91EA-C21A-56E8-31C2-1DC1C8B6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9E27-3073-7A59-5C18-5563015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6FFB-22CC-87A3-A2CD-F94B0108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FDC0-20EF-6DA4-7BB0-0EA5BD96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8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D32-FDBA-502F-8149-22CFAD4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1F50-7819-B6BD-D5F6-A325FCC5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AFA82-BB1E-D0F3-8FF0-9DED6E0C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4ECB-D8A3-6081-8E61-E170596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1FD9-EA0F-9FE2-6565-37ABB7AB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6F40-5654-3B37-C5B0-2F6234E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D302-88CF-2574-705F-8847F64F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3610-1008-D6E9-CD59-FB7AAEC1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2A1B4-55B6-E443-7134-BCC48FDC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8738-12BD-F890-DE83-DFF0C037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2F23D-662F-834D-B620-BEE848422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3C585-456E-2898-7E81-54920FB7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C5BED-16EC-99E3-9D64-D841A7A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325B8-556E-4DA1-1BFD-8C4CF0B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EF4-72A0-80AB-4AFF-9DC4F5D1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4B601-9071-FDE6-BB58-FAF324A8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48889-4FF1-D735-A3A5-A6942AB2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5695-FD79-9601-A12F-0DB23002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A9A63-5DB5-4389-08AE-8248F1A0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3BA42-059F-BCE0-41AB-22E89BB3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78CA-C1E2-66C1-15B8-2E903EF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7E36-1607-5EE9-CACE-DEE87231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F13A-960E-700B-9761-BF640CD0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3A00-D131-9274-8011-54231284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7D5F-595B-A39F-EE13-F42CE96E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A31F-8473-D687-9F40-6168D8CB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EDA9-99F0-9AF9-F3C2-18154E74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4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2DB-D4D2-5E37-1E80-1CD974B4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6854A-8739-A046-029C-42B258C74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FF34-6970-E810-7457-CD0EF464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19A6-C792-EABF-E0AF-282E6C0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470BD-7E78-7080-CE86-4388108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90F6F-17D9-65E7-E537-23924E3E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4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88F8C-AD78-BDE3-BB68-6DFE0D68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E3F19-3750-0FEE-2EC5-CBCCF483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E88F-2F31-E63D-EBA1-08DF7640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B3A5-94BA-4F22-B843-7211EB51ED5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0281-6024-2FC2-F22F-DD1461BB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220A-A828-B90A-DC76-EB36A5675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0F5B-4794-4D23-B957-0D370431E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6B5-EF43-9A41-0B89-DA4634B1A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Marketing Analytics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DE377-A863-2834-4F96-2D77B5998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Sameer Prajapati</a:t>
            </a:r>
            <a:endParaRPr lang="en-IN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E12-BF0F-74AA-1B04-727A159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6B7B-CDCA-4C89-510E-2CB8570B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92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Observations:</a:t>
            </a:r>
          </a:p>
          <a:p>
            <a:r>
              <a:rPr lang="en-US" sz="1400" dirty="0"/>
              <a:t>Combines Conversion (9.6%), Social Media (9079K Views), and Customer Reviews (3.69).</a:t>
            </a:r>
          </a:p>
          <a:p>
            <a:r>
              <a:rPr lang="en-US" sz="1400" b="1" dirty="0"/>
              <a:t>Conversion by Product</a:t>
            </a:r>
            <a:r>
              <a:rPr lang="en-US" sz="1400" dirty="0"/>
              <a:t>: Hockey Stick leads (15.5%); Boxing Gloves last (7.3%).</a:t>
            </a:r>
          </a:p>
          <a:p>
            <a:r>
              <a:rPr lang="en-US" sz="1400" b="1" dirty="0"/>
              <a:t>Engagement Drop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Views: Constantly declining across months.</a:t>
            </a:r>
          </a:p>
          <a:p>
            <a:pPr lvl="1"/>
            <a:r>
              <a:rPr lang="en-US" sz="1400" dirty="0"/>
              <a:t>Clicks and Likes follow a similar trend.</a:t>
            </a:r>
          </a:p>
          <a:p>
            <a:r>
              <a:rPr lang="en-US" sz="1400" b="1" dirty="0"/>
              <a:t>Rating by Month</a:t>
            </a:r>
            <a:r>
              <a:rPr lang="en-US" sz="1400" dirty="0"/>
              <a:t>: Peak in May (3.93), dips in July (3.55) and Sept (3.64).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92EEE-064C-C6C6-4284-C09316850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t="7756" r="-20"/>
          <a:stretch>
            <a:fillRect/>
          </a:stretch>
        </p:blipFill>
        <p:spPr>
          <a:xfrm>
            <a:off x="4835071" y="1825625"/>
            <a:ext cx="6518729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6E583E-872F-1173-AB17-D8F4CD7FB569}"/>
              </a:ext>
            </a:extLst>
          </p:cNvPr>
          <p:cNvSpPr/>
          <p:nvPr/>
        </p:nvSpPr>
        <p:spPr>
          <a:xfrm>
            <a:off x="8094435" y="2163097"/>
            <a:ext cx="904568" cy="86523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0D8DD9-AEA8-E95F-FCC0-352815CC5FE5}"/>
              </a:ext>
            </a:extLst>
          </p:cNvPr>
          <p:cNvCxnSpPr/>
          <p:nvPr/>
        </p:nvCxnSpPr>
        <p:spPr>
          <a:xfrm>
            <a:off x="10343535" y="3628103"/>
            <a:ext cx="707923" cy="1966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2E825-C95E-B3C7-8B38-6B4D2693533B}"/>
              </a:ext>
            </a:extLst>
          </p:cNvPr>
          <p:cNvSpPr/>
          <p:nvPr/>
        </p:nvSpPr>
        <p:spPr>
          <a:xfrm>
            <a:off x="9419303" y="5112775"/>
            <a:ext cx="835742" cy="92925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F8D-D418-E280-35C2-DAF9D8E0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E-7E16-B269-80C1-8F8F8C1D8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    Problems:</a:t>
            </a:r>
          </a:p>
          <a:p>
            <a:r>
              <a:rPr lang="en-US" sz="1900" dirty="0"/>
              <a:t>Huge drop-off between Clicks and Purchases.</a:t>
            </a:r>
          </a:p>
          <a:p>
            <a:r>
              <a:rPr lang="en-US" sz="1900" dirty="0"/>
              <a:t>Several popular products (Basketball, Soccer Ball) have low conversion.</a:t>
            </a:r>
          </a:p>
          <a:p>
            <a:r>
              <a:rPr lang="en-US" sz="1900" dirty="0"/>
              <a:t>Inconsistent month-wise performance with long low-conversion periods (Apr to Oct).</a:t>
            </a:r>
          </a:p>
          <a:p>
            <a:pPr marL="0" indent="0">
              <a:buNone/>
            </a:pPr>
            <a:r>
              <a:rPr lang="en-US" sz="1900" b="1" dirty="0"/>
              <a:t>    Solutions:</a:t>
            </a:r>
          </a:p>
          <a:p>
            <a:r>
              <a:rPr lang="en-US" sz="1900" dirty="0"/>
              <a:t>Optimize checkout process to reduce drop-offs (simplify steps, better mobile UX).</a:t>
            </a:r>
          </a:p>
          <a:p>
            <a:r>
              <a:rPr lang="en-US" sz="1900" dirty="0"/>
              <a:t>Run remarketing campaigns for drop-offs.</a:t>
            </a:r>
          </a:p>
          <a:p>
            <a:r>
              <a:rPr lang="en-US" sz="1900" dirty="0"/>
              <a:t>Improve product pages for low-converting but high-engagement items (e.g., Basketball).</a:t>
            </a:r>
          </a:p>
          <a:p>
            <a:r>
              <a:rPr lang="en-US" sz="1900" dirty="0"/>
              <a:t>Create monthly campaigns to boost seasonal conversion (e.g., Ski Boots in winter).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C7DFC-91A2-EF3C-E1D2-54DCB0A14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0" t="8842"/>
          <a:stretch>
            <a:fillRect/>
          </a:stretch>
        </p:blipFill>
        <p:spPr>
          <a:xfrm>
            <a:off x="6172200" y="1825625"/>
            <a:ext cx="5181599" cy="4351338"/>
          </a:xfrm>
        </p:spPr>
      </p:pic>
    </p:spTree>
    <p:extLst>
      <p:ext uri="{BB962C8B-B14F-4D97-AF65-F5344CB8AC3E}">
        <p14:creationId xmlns:p14="http://schemas.microsoft.com/office/powerpoint/2010/main" val="186591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008-3E0F-F917-59C2-9D208E63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CF46F6-0CCB-2F6A-4886-2C576C9C9E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4" t="8056" r="793" b="55856"/>
          <a:stretch>
            <a:fillRect/>
          </a:stretch>
        </p:blipFill>
        <p:spPr>
          <a:xfrm>
            <a:off x="639745" y="3999885"/>
            <a:ext cx="5181600" cy="228313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A6F8D6-0115-99D8-0763-DB99326BF6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9" t="8433" r="35057" b="56091"/>
          <a:stretch>
            <a:fillRect/>
          </a:stretch>
        </p:blipFill>
        <p:spPr>
          <a:xfrm>
            <a:off x="639745" y="1690688"/>
            <a:ext cx="5181600" cy="21761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A8D6B-9EC8-EC9D-AAA9-688D7614C297}"/>
              </a:ext>
            </a:extLst>
          </p:cNvPr>
          <p:cNvSpPr txBox="1"/>
          <p:nvPr/>
        </p:nvSpPr>
        <p:spPr>
          <a:xfrm>
            <a:off x="6096000" y="1691561"/>
            <a:ext cx="5257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Observations:</a:t>
            </a:r>
          </a:p>
          <a:p>
            <a:endParaRPr lang="en-US" sz="1600" b="1" dirty="0"/>
          </a:p>
          <a:p>
            <a:r>
              <a:rPr lang="en-US" sz="1400" b="1" dirty="0"/>
              <a:t>Total Views</a:t>
            </a:r>
            <a:r>
              <a:rPr lang="en-US" sz="1400" dirty="0"/>
              <a:t>: 9M+, </a:t>
            </a:r>
            <a:r>
              <a:rPr lang="en-US" sz="1400" b="1" dirty="0"/>
              <a:t>Clicks</a:t>
            </a:r>
            <a:r>
              <a:rPr lang="en-US" sz="1400" dirty="0"/>
              <a:t>: 1.78M, </a:t>
            </a:r>
            <a:r>
              <a:rPr lang="en-US" sz="1400" b="1" dirty="0"/>
              <a:t>Likes</a:t>
            </a:r>
            <a:r>
              <a:rPr lang="en-US" sz="1400" dirty="0"/>
              <a:t>: 414K.</a:t>
            </a:r>
          </a:p>
          <a:p>
            <a:r>
              <a:rPr lang="en-US" sz="1400" b="1" dirty="0"/>
              <a:t>Views by Content Type</a:t>
            </a:r>
            <a:r>
              <a:rPr lang="en-US" sz="1600" dirty="0"/>
              <a:t>: </a:t>
            </a:r>
            <a:r>
              <a:rPr lang="en-US" sz="1400" dirty="0"/>
              <a:t>Videos lead, followed by Social Media and Blogs.</a:t>
            </a:r>
          </a:p>
          <a:p>
            <a:r>
              <a:rPr lang="en-US" sz="1400" b="1" dirty="0"/>
              <a:t>Engagement by Product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Highest: Basketball (529K), Running Shoes (520K)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Lowest: Dumbbells, Football Helmet</a:t>
            </a:r>
          </a:p>
          <a:p>
            <a:r>
              <a:rPr lang="en-US" sz="1400" b="1" dirty="0"/>
              <a:t>Monthly Trend</a:t>
            </a:r>
            <a:r>
              <a:rPr lang="en-US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metrics (views, clicks, likes) show a steady downward trend.</a:t>
            </a:r>
          </a:p>
          <a:p>
            <a:r>
              <a:rPr lang="en-US" sz="1400" b="1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views but low conversions from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Steady decline in performance over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Low-performing products still being promoted.</a:t>
            </a:r>
          </a:p>
          <a:p>
            <a:r>
              <a:rPr lang="en-US" sz="1400" b="1" dirty="0"/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Invest in high-performing content types (short videos).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influencers or user-generated content for products like Running Shoes &amp; Swim Goggles.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Pause promotion on underperformers and reallocate budget.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88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27C8-AE6B-AE1A-33B1-D8790834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4B56-37C3-0284-1618-CC36BD582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Problems:</a:t>
            </a:r>
          </a:p>
          <a:p>
            <a:r>
              <a:rPr lang="en-US" sz="1600" dirty="0"/>
              <a:t>Nearly 23% of feedback is negative or mixed.</a:t>
            </a:r>
          </a:p>
          <a:p>
            <a:r>
              <a:rPr lang="en-US" sz="1600" dirty="0"/>
              <a:t>Average rating below ideal 4.0 benchmark.</a:t>
            </a:r>
          </a:p>
          <a:p>
            <a:r>
              <a:rPr lang="en-US" sz="1600" dirty="0"/>
              <a:t>No product-wise rating split available here (missing granularity).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Solutions:</a:t>
            </a:r>
          </a:p>
          <a:p>
            <a:r>
              <a:rPr lang="en-US" sz="1600" dirty="0"/>
              <a:t>Respond to negative reviews to resolve issues and improve customer satisfaction.</a:t>
            </a:r>
          </a:p>
          <a:p>
            <a:r>
              <a:rPr lang="en-US" sz="1600" dirty="0"/>
              <a:t>Reward high-rating reviewers with loyalty points.</a:t>
            </a:r>
          </a:p>
          <a:p>
            <a:r>
              <a:rPr lang="en-US" sz="1600" dirty="0"/>
              <a:t>Use review text analysis to identify product flaws and improve quality.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4859AC-07D8-B789-F269-DE72EC035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3" t="9731" r="1661" b="61927"/>
          <a:stretch>
            <a:fillRect/>
          </a:stretch>
        </p:blipFill>
        <p:spPr>
          <a:xfrm>
            <a:off x="6270171" y="1899138"/>
            <a:ext cx="4997598" cy="20599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16E2C-81CC-0761-7E2C-F90CD120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3" t="9931" r="37072" b="61864"/>
          <a:stretch>
            <a:fillRect/>
          </a:stretch>
        </p:blipFill>
        <p:spPr>
          <a:xfrm>
            <a:off x="6270171" y="4167502"/>
            <a:ext cx="4997597" cy="2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92FB-8B37-8379-636C-C94A46C6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7488"/>
            <a:ext cx="10515600" cy="1325563"/>
          </a:xfrm>
        </p:spPr>
        <p:txBody>
          <a:bodyPr/>
          <a:lstStyle/>
          <a:p>
            <a:r>
              <a:rPr lang="en-US" dirty="0"/>
              <a:t>Goals &amp; Actions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6602E-3AA0-B05A-8A95-FF534291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302"/>
            <a:ext cx="5181600" cy="534069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/>
              <a:t>Actions for Conversion Goals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3500" dirty="0"/>
              <a:t>Redesign product and checkout pages for clarity and speed.</a:t>
            </a:r>
          </a:p>
          <a:p>
            <a:r>
              <a:rPr lang="en-US" sz="3500" dirty="0"/>
              <a:t>Implement abandoned cart recovery (email/SMS reminders).</a:t>
            </a:r>
          </a:p>
          <a:p>
            <a:r>
              <a:rPr lang="en-US" sz="3500" dirty="0"/>
              <a:t>Use targeted retargeting ads for products with high drop-off.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4000" b="1" dirty="0"/>
              <a:t>Actions for Review Goals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3500" dirty="0"/>
              <a:t>Encourage reviews via post-purchase emails and loyalty rewards.</a:t>
            </a:r>
          </a:p>
          <a:p>
            <a:r>
              <a:rPr lang="en-US" sz="3500" dirty="0"/>
              <a:t>Regularly analyze feedback text to identify product improvement areas.</a:t>
            </a:r>
          </a:p>
          <a:p>
            <a:r>
              <a:rPr lang="en-US" sz="3500" dirty="0"/>
              <a:t>Promote top-rated reviews on product and landing pages.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4000" b="1" dirty="0"/>
              <a:t>Actions for Social Media Goals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3500" dirty="0"/>
              <a:t>Prioritize high-engagement content types like short-form videos.</a:t>
            </a:r>
          </a:p>
          <a:p>
            <a:r>
              <a:rPr lang="en-US" sz="3500" dirty="0"/>
              <a:t>Run influencer partnerships for trending or high-visibility products.</a:t>
            </a:r>
          </a:p>
          <a:p>
            <a:r>
              <a:rPr lang="en-US" sz="3500" dirty="0"/>
              <a:t>Use carousel posts and Reels on Instagram, Shorts on YouTube.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D4348E-3F1D-0DE2-3E01-AC6B33D1F1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overall conversion rate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9.6% to 12%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conversion rates of low-performing products (e.g., Basketball, Soccer Ball).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drop-off rate between clicks and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CF5764-805B-202D-1805-E4469218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24240"/>
            <a:ext cx="518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average customer rating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3.69 to 4.2+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percentage of negative and mixed reviews (currently 25%+).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positive customer engagement and brand trust.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F2EA08-9FA9-F8C1-C33C-DC40B8FC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8923"/>
            <a:ext cx="51816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social media click-through rate 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 to clicks.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 the monthly downward trend in views and likes.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budget focus toward high-performing platforms and content types.</a:t>
            </a:r>
          </a:p>
        </p:txBody>
      </p:sp>
    </p:spTree>
    <p:extLst>
      <p:ext uri="{BB962C8B-B14F-4D97-AF65-F5344CB8AC3E}">
        <p14:creationId xmlns:p14="http://schemas.microsoft.com/office/powerpoint/2010/main" val="8777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</vt:lpstr>
      <vt:lpstr>Bahnschrift SemiLight Condensed</vt:lpstr>
      <vt:lpstr>Calibri</vt:lpstr>
      <vt:lpstr>Calibri Light</vt:lpstr>
      <vt:lpstr>Office Theme</vt:lpstr>
      <vt:lpstr>Marketing Analytics</vt:lpstr>
      <vt:lpstr>Overview</vt:lpstr>
      <vt:lpstr>Conversion Rate</vt:lpstr>
      <vt:lpstr>Social Media</vt:lpstr>
      <vt:lpstr>Customer Review</vt:lpstr>
      <vt:lpstr>Goals &amp;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Prajapati</dc:creator>
  <cp:lastModifiedBy>Sameer Prajapati</cp:lastModifiedBy>
  <cp:revision>1</cp:revision>
  <dcterms:created xsi:type="dcterms:W3CDTF">2025-06-19T03:32:34Z</dcterms:created>
  <dcterms:modified xsi:type="dcterms:W3CDTF">2025-06-19T04:13:56Z</dcterms:modified>
</cp:coreProperties>
</file>