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59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168a04e967_1_8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168a04e967_1_8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3168a04e967_1_8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cxnSp>
        <p:nvCxnSpPr>
          <p:cNvPr id="14" name="Google Shape;14;p2"/>
          <p:cNvCxnSpPr/>
          <p:nvPr/>
        </p:nvCxnSpPr>
        <p:spPr>
          <a:xfrm>
            <a:off x="4278300" y="3668217"/>
            <a:ext cx="587400" cy="0"/>
          </a:xfrm>
          <a:prstGeom prst="straightConnector1">
            <a:avLst/>
          </a:prstGeom>
          <a:noFill/>
          <a:ln w="76200" cap="flat" cmpd="sng">
            <a:solidFill>
              <a:schemeClr val="dk1"/>
            </a:solidFill>
            <a:prstDash val="solid"/>
            <a:round/>
            <a:headEnd type="none" w="sm" len="sm"/>
            <a:tailEnd type="none" w="sm" len="sm"/>
          </a:ln>
        </p:spPr>
      </p:cxnSp>
      <p:sp>
        <p:nvSpPr>
          <p:cNvPr id="15" name="Google Shape;15;p2"/>
          <p:cNvSpPr txBox="1">
            <a:spLocks noGrp="1"/>
          </p:cNvSpPr>
          <p:nvPr>
            <p:ph type="ctrTitle"/>
          </p:nvPr>
        </p:nvSpPr>
        <p:spPr>
          <a:xfrm>
            <a:off x="311700" y="794633"/>
            <a:ext cx="8520600" cy="26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6" name="Google Shape;16;p2"/>
          <p:cNvSpPr txBox="1">
            <a:spLocks noGrp="1"/>
          </p:cNvSpPr>
          <p:nvPr>
            <p:ph type="subTitle" idx="1"/>
          </p:nvPr>
        </p:nvSpPr>
        <p:spPr>
          <a:xfrm>
            <a:off x="311700" y="4221097"/>
            <a:ext cx="8520600" cy="978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7" name="Google Shape;17;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557233"/>
            <a:ext cx="8520600" cy="264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2" name="Google Shape;52;p11"/>
          <p:cNvSpPr txBox="1">
            <a:spLocks noGrp="1"/>
          </p:cNvSpPr>
          <p:nvPr>
            <p:ph type="body" idx="1"/>
          </p:nvPr>
        </p:nvSpPr>
        <p:spPr>
          <a:xfrm>
            <a:off x="311700" y="4299000"/>
            <a:ext cx="8520600" cy="1428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3" name="Google Shape;53;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190500" y="106363"/>
            <a:ext cx="8763000" cy="8079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8" name="Google Shape;58;p1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12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120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120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120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59" name="Google Shape;59;p1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60" name="Google Shape;60;p1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61" name="Google Shape;61;p1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311700" y="3307400"/>
            <a:ext cx="8114400" cy="32613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20" name="Google Shape;2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8424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987833"/>
            <a:ext cx="2808000" cy="4104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90250" y="701800"/>
            <a:ext cx="5683800" cy="545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9" name="Google Shape;39;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4572000" y="1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9"/>
          <p:cNvSpPr txBox="1">
            <a:spLocks noGrp="1"/>
          </p:cNvSpPr>
          <p:nvPr>
            <p:ph type="title"/>
          </p:nvPr>
        </p:nvSpPr>
        <p:spPr>
          <a:xfrm>
            <a:off x="265500" y="1834132"/>
            <a:ext cx="4045200" cy="20691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4" name="Google Shape;44;p9"/>
          <p:cNvSpPr txBox="1">
            <a:spLocks noGrp="1"/>
          </p:cNvSpPr>
          <p:nvPr>
            <p:ph type="subTitle" idx="1"/>
          </p:nvPr>
        </p:nvSpPr>
        <p:spPr>
          <a:xfrm>
            <a:off x="265500" y="3974834"/>
            <a:ext cx="40452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5" name="Google Shape;45;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6" name="Google Shape;46;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9500" y="5644967"/>
            <a:ext cx="5998800" cy="798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9" name="Google Shape;49;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67" name="Google Shape;67;p14"/>
          <p:cNvGrpSpPr/>
          <p:nvPr/>
        </p:nvGrpSpPr>
        <p:grpSpPr>
          <a:xfrm>
            <a:off x="-14748" y="986564"/>
            <a:ext cx="9158748" cy="5456716"/>
            <a:chOff x="-14748" y="986564"/>
            <a:chExt cx="9158748" cy="5456716"/>
          </a:xfrm>
        </p:grpSpPr>
        <p:sp>
          <p:nvSpPr>
            <p:cNvPr id="68" name="Google Shape;68;p14"/>
            <p:cNvSpPr txBox="1"/>
            <p:nvPr/>
          </p:nvSpPr>
          <p:spPr>
            <a:xfrm>
              <a:off x="177781" y="4812105"/>
              <a:ext cx="5463364"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Your Register No</a:t>
              </a:r>
              <a:r>
                <a:rPr lang="en-US" sz="2000" b="1" dirty="0">
                  <a:solidFill>
                    <a:schemeClr val="dk1"/>
                  </a:solidFill>
                  <a:latin typeface="Calibri"/>
                  <a:ea typeface="Calibri"/>
                  <a:cs typeface="Calibri"/>
                  <a:sym typeface="Calibri"/>
                </a:rPr>
                <a:t>:220701242</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Name : Sameer D</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Guide Name : Dr. N. </a:t>
              </a:r>
              <a:r>
                <a:rPr lang="en-US" sz="2000" b="1" dirty="0" err="1">
                  <a:solidFill>
                    <a:schemeClr val="dk1"/>
                  </a:solidFill>
                  <a:latin typeface="Calibri"/>
                  <a:ea typeface="Calibri"/>
                  <a:cs typeface="Calibri"/>
                  <a:sym typeface="Calibri"/>
                </a:rPr>
                <a:t>Durai</a:t>
              </a:r>
              <a:r>
                <a:rPr lang="en-US" sz="2000" b="1" dirty="0">
                  <a:solidFill>
                    <a:schemeClr val="dk1"/>
                  </a:solidFill>
                  <a:latin typeface="Calibri"/>
                  <a:ea typeface="Calibri"/>
                  <a:cs typeface="Calibri"/>
                  <a:sym typeface="Calibri"/>
                </a:rPr>
                <a:t> </a:t>
              </a:r>
              <a:r>
                <a:rPr lang="en-US" sz="2000" b="1" dirty="0" err="1">
                  <a:solidFill>
                    <a:schemeClr val="dk1"/>
                  </a:solidFill>
                  <a:latin typeface="Calibri"/>
                  <a:ea typeface="Calibri"/>
                  <a:cs typeface="Calibri"/>
                  <a:sym typeface="Calibri"/>
                </a:rPr>
                <a:t>Murugan</a:t>
              </a:r>
              <a:r>
                <a:rPr lang="en-US" sz="2000" b="1" dirty="0">
                  <a:solidFill>
                    <a:schemeClr val="dk1"/>
                  </a:solidFill>
                  <a:latin typeface="Calibri"/>
                  <a:ea typeface="Calibri"/>
                  <a:cs typeface="Calibri"/>
                  <a:sym typeface="Calibri"/>
                </a:rPr>
                <a:t> M.E., Ph.D. </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Designation and Department:  B.E Computer Science and Engineering</a:t>
              </a:r>
              <a:endParaRPr sz="2000" b="1" dirty="0">
                <a:solidFill>
                  <a:schemeClr val="dk1"/>
                </a:solidFill>
                <a:latin typeface="Calibri"/>
                <a:ea typeface="Calibri"/>
                <a:cs typeface="Calibri"/>
                <a:sym typeface="Calibri"/>
              </a:endParaRPr>
            </a:p>
          </p:txBody>
        </p:sp>
        <p:grpSp>
          <p:nvGrpSpPr>
            <p:cNvPr id="69" name="Google Shape;69;p14"/>
            <p:cNvGrpSpPr/>
            <p:nvPr/>
          </p:nvGrpSpPr>
          <p:grpSpPr>
            <a:xfrm>
              <a:off x="-14748" y="986564"/>
              <a:ext cx="9158748" cy="3699622"/>
              <a:chOff x="-14748" y="986564"/>
              <a:chExt cx="9158748" cy="3699622"/>
            </a:xfrm>
          </p:grpSpPr>
          <p:sp>
            <p:nvSpPr>
              <p:cNvPr id="70" name="Google Shape;70;p14"/>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14"/>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2" name="Google Shape;72;p14"/>
              <p:cNvGrpSpPr/>
              <p:nvPr/>
            </p:nvGrpSpPr>
            <p:grpSpPr>
              <a:xfrm>
                <a:off x="-14748" y="986564"/>
                <a:ext cx="4014973" cy="1075928"/>
                <a:chOff x="-19391" y="1011603"/>
                <a:chExt cx="5278947" cy="1075928"/>
              </a:xfrm>
            </p:grpSpPr>
            <p:sp>
              <p:nvSpPr>
                <p:cNvPr id="73" name="Google Shape;73;p14"/>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14"/>
                <p:cNvSpPr txBox="1"/>
                <p:nvPr/>
              </p:nvSpPr>
              <p:spPr>
                <a:xfrm>
                  <a:off x="237041" y="1195624"/>
                  <a:ext cx="4181886" cy="707886"/>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Introduction to </a:t>
                  </a:r>
                  <a:endParaRPr/>
                </a:p>
                <a:p>
                  <a:pPr marL="0" marR="0" lvl="0" indent="0" algn="ctr" rtl="0">
                    <a:spcBef>
                      <a:spcPts val="0"/>
                    </a:spcBef>
                    <a:spcAft>
                      <a:spcPts val="0"/>
                    </a:spcAft>
                    <a:buNone/>
                  </a:pPr>
                  <a:r>
                    <a:rPr lang="en-US" sz="2000" b="1">
                      <a:solidFill>
                        <a:schemeClr val="lt1"/>
                      </a:solidFill>
                      <a:latin typeface="Calibri"/>
                      <a:ea typeface="Calibri"/>
                      <a:cs typeface="Calibri"/>
                      <a:sym typeface="Calibri"/>
                    </a:rPr>
                    <a:t>Robotic Process Automation </a:t>
                  </a:r>
                  <a:endParaRPr sz="2000" b="1">
                    <a:solidFill>
                      <a:schemeClr val="lt1"/>
                    </a:solidFill>
                    <a:latin typeface="Calibri"/>
                    <a:ea typeface="Calibri"/>
                    <a:cs typeface="Calibri"/>
                    <a:sym typeface="Calibri"/>
                  </a:endParaRPr>
                </a:p>
              </p:txBody>
            </p:sp>
          </p:grpSp>
          <p:sp>
            <p:nvSpPr>
              <p:cNvPr id="75" name="Google Shape;75;p14"/>
              <p:cNvSpPr txBox="1"/>
              <p:nvPr/>
            </p:nvSpPr>
            <p:spPr>
              <a:xfrm>
                <a:off x="177782" y="2100903"/>
                <a:ext cx="4188156"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dirty="0">
                    <a:solidFill>
                      <a:schemeClr val="lt1"/>
                    </a:solidFill>
                    <a:latin typeface="Calibri"/>
                    <a:ea typeface="Calibri"/>
                    <a:cs typeface="Calibri"/>
                    <a:sym typeface="Calibri"/>
                  </a:rPr>
                  <a:t>Sales</a:t>
                </a:r>
              </a:p>
              <a:p>
                <a:pPr marL="0" marR="0" lvl="0" indent="0" algn="l" rtl="0">
                  <a:spcBef>
                    <a:spcPts val="0"/>
                  </a:spcBef>
                  <a:spcAft>
                    <a:spcPts val="0"/>
                  </a:spcAft>
                  <a:buNone/>
                </a:pPr>
                <a:r>
                  <a:rPr lang="en-US" sz="5400" b="1" dirty="0">
                    <a:solidFill>
                      <a:schemeClr val="lt1"/>
                    </a:solidFill>
                    <a:latin typeface="Calibri"/>
                    <a:ea typeface="Calibri"/>
                    <a:cs typeface="Calibri"/>
                    <a:sym typeface="Calibri"/>
                  </a:rPr>
                  <a:t>Report</a:t>
                </a:r>
              </a:p>
              <a:p>
                <a:pPr marL="0" marR="0" lvl="0" indent="0" algn="l" rtl="0">
                  <a:spcBef>
                    <a:spcPts val="0"/>
                  </a:spcBef>
                  <a:spcAft>
                    <a:spcPts val="0"/>
                  </a:spcAft>
                  <a:buNone/>
                </a:pPr>
                <a:r>
                  <a:rPr lang="en-US" sz="5400" b="1" dirty="0">
                    <a:solidFill>
                      <a:schemeClr val="lt1"/>
                    </a:solidFill>
                    <a:latin typeface="Calibri"/>
                    <a:ea typeface="Calibri"/>
                    <a:cs typeface="Calibri"/>
                    <a:sym typeface="Calibri"/>
                  </a:rPr>
                  <a:t>Generator</a:t>
                </a:r>
                <a:endParaRPr lang="en-US" dirty="0"/>
              </a:p>
            </p:txBody>
          </p:sp>
          <p:sp>
            <p:nvSpPr>
              <p:cNvPr id="76" name="Google Shape;76;p14"/>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77" name="Google Shape;77;p14"/>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190500" y="106363"/>
            <a:ext cx="8763000" cy="807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ct val="146666"/>
              <a:buFont typeface="Calibri"/>
              <a:buNone/>
            </a:pPr>
            <a:r>
              <a:rPr lang="en-US"/>
              <a:t>Functional Description</a:t>
            </a:r>
            <a:endParaRPr/>
          </a:p>
          <a:p>
            <a:pPr marL="0" lvl="0" indent="0" algn="l" rtl="0">
              <a:spcBef>
                <a:spcPts val="0"/>
              </a:spcBef>
              <a:spcAft>
                <a:spcPts val="0"/>
              </a:spcAft>
              <a:buNone/>
            </a:pPr>
            <a:endParaRPr/>
          </a:p>
        </p:txBody>
      </p:sp>
      <p:sp>
        <p:nvSpPr>
          <p:cNvPr id="141" name="Google Shape;141;p23"/>
          <p:cNvSpPr txBox="1">
            <a:spLocks noGrp="1"/>
          </p:cNvSpPr>
          <p:nvPr>
            <p:ph type="body" idx="1"/>
          </p:nvPr>
        </p:nvSpPr>
        <p:spPr>
          <a:xfrm>
            <a:off x="190500" y="990600"/>
            <a:ext cx="8763000" cy="5334000"/>
          </a:xfrm>
          <a:prstGeom prst="rect">
            <a:avLst/>
          </a:prstGeom>
        </p:spPr>
        <p:txBody>
          <a:bodyPr spcFirstLastPara="1" wrap="square" lIns="91425" tIns="45700" rIns="91425" bIns="45700" anchor="t" anchorCtr="0">
            <a:normAutofit/>
          </a:bodyPr>
          <a:lstStyle/>
          <a:p>
            <a:pPr marL="457200" lvl="0" indent="-349250" algn="l" rtl="0">
              <a:lnSpc>
                <a:spcPct val="115000"/>
              </a:lnSpc>
              <a:spcBef>
                <a:spcPts val="1200"/>
              </a:spcBef>
              <a:spcAft>
                <a:spcPts val="0"/>
              </a:spcAft>
              <a:buClr>
                <a:srgbClr val="000000"/>
              </a:buClr>
              <a:buSzPts val="1900"/>
              <a:buFont typeface="Arial"/>
              <a:buAutoNum type="arabicPeriod"/>
            </a:pPr>
            <a:r>
              <a:rPr lang="en-US" sz="1900" b="1">
                <a:solidFill>
                  <a:srgbClr val="000000"/>
                </a:solidFill>
                <a:latin typeface="Arial"/>
                <a:ea typeface="Arial"/>
                <a:cs typeface="Arial"/>
                <a:sym typeface="Arial"/>
              </a:rPr>
              <a:t>DFD for Module 1 (Data Extraction &amp; Processing)</a:t>
            </a:r>
            <a:r>
              <a:rPr lang="en-US" sz="1900">
                <a:solidFill>
                  <a:srgbClr val="000000"/>
                </a:solidFill>
                <a:latin typeface="Arial"/>
                <a:ea typeface="Arial"/>
                <a:cs typeface="Arial"/>
                <a:sym typeface="Arial"/>
              </a:rPr>
              <a: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External Entity: Excel File</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Process: Data extraction and transformation</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Data Store: Structured sales data</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Output: Cleaned data ready for report generation</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AutoNum type="arabicPeriod"/>
            </a:pPr>
            <a:r>
              <a:rPr lang="en-US" sz="1900" b="1">
                <a:solidFill>
                  <a:srgbClr val="000000"/>
                </a:solidFill>
                <a:latin typeface="Arial"/>
                <a:ea typeface="Arial"/>
                <a:cs typeface="Arial"/>
                <a:sym typeface="Arial"/>
              </a:rPr>
              <a:t>Activity Diagram for Module 2 (Report Generation in Word)</a:t>
            </a:r>
            <a:r>
              <a:rPr lang="en-US" sz="1900">
                <a:solidFill>
                  <a:srgbClr val="000000"/>
                </a:solidFill>
                <a:latin typeface="Arial"/>
                <a:ea typeface="Arial"/>
                <a:cs typeface="Arial"/>
                <a:sym typeface="Arial"/>
              </a:rPr>
              <a: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Activities: Read data -&gt; Create Word doc -&gt; Insert data into report -&gt; Apply formatting -&gt; Save Word doc</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AutoNum type="arabicPeriod"/>
            </a:pPr>
            <a:r>
              <a:rPr lang="en-US" sz="1900" b="1">
                <a:solidFill>
                  <a:srgbClr val="000000"/>
                </a:solidFill>
                <a:latin typeface="Arial"/>
                <a:ea typeface="Arial"/>
                <a:cs typeface="Arial"/>
                <a:sym typeface="Arial"/>
              </a:rPr>
              <a:t>DFD for Module 3 (PDF Conversion)</a:t>
            </a:r>
            <a:r>
              <a:rPr lang="en-US" sz="1900">
                <a:solidFill>
                  <a:srgbClr val="000000"/>
                </a:solidFill>
                <a:latin typeface="Arial"/>
                <a:ea typeface="Arial"/>
                <a:cs typeface="Arial"/>
                <a:sym typeface="Arial"/>
              </a:rPr>
              <a: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External Entity: Word Document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Process: Convert Word to PDF</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Output: PDF report saved or forwarded.</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AutoNum type="arabicPeriod"/>
            </a:pPr>
            <a:r>
              <a:rPr lang="en-US" sz="1900" b="1">
                <a:solidFill>
                  <a:srgbClr val="000000"/>
                </a:solidFill>
                <a:latin typeface="Arial"/>
                <a:ea typeface="Arial"/>
                <a:cs typeface="Arial"/>
                <a:sym typeface="Arial"/>
              </a:rPr>
              <a:t>Activity Diagram for Module 4 (Storage and Output)</a:t>
            </a:r>
            <a:r>
              <a:rPr lang="en-US" sz="1900">
                <a:solidFill>
                  <a:srgbClr val="000000"/>
                </a:solidFill>
                <a:latin typeface="Arial"/>
                <a:ea typeface="Arial"/>
                <a:cs typeface="Arial"/>
                <a:sym typeface="Arial"/>
              </a:rPr>
              <a:t>:</a:t>
            </a:r>
            <a:endParaRPr sz="1900">
              <a:solidFill>
                <a:srgbClr val="000000"/>
              </a:solidFill>
              <a:latin typeface="Arial"/>
              <a:ea typeface="Arial"/>
              <a:cs typeface="Arial"/>
              <a:sym typeface="Arial"/>
            </a:endParaRPr>
          </a:p>
          <a:p>
            <a:pPr marL="914400" lvl="1" indent="-349250" algn="l" rtl="0">
              <a:lnSpc>
                <a:spcPct val="115000"/>
              </a:lnSpc>
              <a:spcBef>
                <a:spcPts val="0"/>
              </a:spcBef>
              <a:spcAft>
                <a:spcPts val="0"/>
              </a:spcAft>
              <a:buClr>
                <a:srgbClr val="000000"/>
              </a:buClr>
              <a:buSzPts val="1900"/>
              <a:buChar char="○"/>
            </a:pPr>
            <a:r>
              <a:rPr lang="en-US" sz="1900">
                <a:solidFill>
                  <a:srgbClr val="000000"/>
                </a:solidFill>
                <a:latin typeface="Arial"/>
                <a:ea typeface="Arial"/>
                <a:cs typeface="Arial"/>
                <a:sym typeface="Arial"/>
              </a:rPr>
              <a:t>Activities: Save to storage -&gt; Send email (optional)</a:t>
            </a:r>
            <a:endParaRPr sz="2800"/>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Table Design</a:t>
            </a:r>
            <a:endParaRPr>
              <a:latin typeface="Calibri"/>
              <a:ea typeface="Calibri"/>
              <a:cs typeface="Calibri"/>
              <a:sym typeface="Calibri"/>
            </a:endParaRPr>
          </a:p>
        </p:txBody>
      </p:sp>
      <p:sp>
        <p:nvSpPr>
          <p:cNvPr id="148" name="Google Shape;148;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n-US" sz="1600" b="1" dirty="0">
                <a:solidFill>
                  <a:srgbClr val="000000"/>
                </a:solidFill>
                <a:latin typeface="Arial"/>
                <a:ea typeface="Arial"/>
                <a:cs typeface="Arial"/>
                <a:sym typeface="Arial"/>
              </a:rPr>
              <a:t>Simplified ERD (Entity-Relationship Diagram)</a:t>
            </a:r>
            <a:endParaRPr sz="1600" b="1"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400" dirty="0">
                <a:solidFill>
                  <a:srgbClr val="000000"/>
                </a:solidFill>
                <a:latin typeface="Arial"/>
                <a:ea typeface="Arial"/>
                <a:cs typeface="Arial"/>
                <a:sym typeface="Arial"/>
              </a:rPr>
              <a:t>Since your project only involves </a:t>
            </a:r>
            <a:r>
              <a:rPr lang="en-US" sz="1400" b="1" dirty="0">
                <a:solidFill>
                  <a:srgbClr val="000000"/>
                </a:solidFill>
                <a:latin typeface="Arial"/>
                <a:ea typeface="Arial"/>
                <a:cs typeface="Arial"/>
                <a:sym typeface="Arial"/>
              </a:rPr>
              <a:t>converting Excel data</a:t>
            </a:r>
            <a:r>
              <a:rPr lang="en-US" sz="1400" dirty="0">
                <a:solidFill>
                  <a:srgbClr val="000000"/>
                </a:solidFill>
                <a:latin typeface="Arial"/>
                <a:ea typeface="Arial"/>
                <a:cs typeface="Arial"/>
                <a:sym typeface="Arial"/>
              </a:rPr>
              <a:t> into </a:t>
            </a:r>
            <a:r>
              <a:rPr lang="en-US" sz="1400" b="1" dirty="0">
                <a:solidFill>
                  <a:srgbClr val="000000"/>
                </a:solidFill>
                <a:latin typeface="Arial"/>
                <a:ea typeface="Arial"/>
                <a:cs typeface="Arial"/>
                <a:sym typeface="Arial"/>
              </a:rPr>
              <a:t>Word and PDF</a:t>
            </a:r>
            <a:r>
              <a:rPr lang="en-US" sz="1400" dirty="0">
                <a:solidFill>
                  <a:srgbClr val="000000"/>
                </a:solidFill>
                <a:latin typeface="Arial"/>
                <a:ea typeface="Arial"/>
                <a:cs typeface="Arial"/>
                <a:sym typeface="Arial"/>
              </a:rPr>
              <a:t>, the system can be simplified to focus on the </a:t>
            </a:r>
            <a:r>
              <a:rPr lang="en-US" sz="1400" b="1" dirty="0" err="1">
                <a:solidFill>
                  <a:srgbClr val="000000"/>
                </a:solidFill>
                <a:latin typeface="Arial"/>
                <a:ea typeface="Arial"/>
                <a:cs typeface="Arial"/>
                <a:sym typeface="Arial"/>
              </a:rPr>
              <a:t>SalesData</a:t>
            </a:r>
            <a:r>
              <a:rPr lang="en-US" sz="1400" dirty="0">
                <a:solidFill>
                  <a:srgbClr val="000000"/>
                </a:solidFill>
                <a:latin typeface="Arial"/>
                <a:ea typeface="Arial"/>
                <a:cs typeface="Arial"/>
                <a:sym typeface="Arial"/>
              </a:rPr>
              <a:t> and </a:t>
            </a:r>
            <a:r>
              <a:rPr lang="en-US" sz="1400" b="1" dirty="0">
                <a:solidFill>
                  <a:srgbClr val="000000"/>
                </a:solidFill>
                <a:latin typeface="Arial"/>
                <a:ea typeface="Arial"/>
                <a:cs typeface="Arial"/>
                <a:sym typeface="Arial"/>
              </a:rPr>
              <a:t>Reports</a:t>
            </a:r>
            <a:r>
              <a:rPr lang="en-US" sz="1400" dirty="0">
                <a:solidFill>
                  <a:srgbClr val="000000"/>
                </a:solidFill>
                <a:latin typeface="Arial"/>
                <a:ea typeface="Arial"/>
                <a:cs typeface="Arial"/>
                <a:sym typeface="Arial"/>
              </a:rPr>
              <a:t> tables.</a:t>
            </a:r>
            <a:endParaRPr sz="1400" dirty="0">
              <a:solidFill>
                <a:srgbClr val="000000"/>
              </a:solidFill>
              <a:latin typeface="Arial"/>
              <a:ea typeface="Arial"/>
              <a:cs typeface="Arial"/>
              <a:sym typeface="Arial"/>
            </a:endParaRPr>
          </a:p>
          <a:p>
            <a:pPr marL="457200" lvl="0" indent="-304165" algn="l" rtl="0">
              <a:lnSpc>
                <a:spcPct val="115000"/>
              </a:lnSpc>
              <a:spcBef>
                <a:spcPts val="1200"/>
              </a:spcBef>
              <a:spcAft>
                <a:spcPts val="0"/>
              </a:spcAft>
              <a:buClr>
                <a:srgbClr val="000000"/>
              </a:buClr>
              <a:buSzPct val="100000"/>
              <a:buFont typeface="Arial"/>
              <a:buAutoNum type="arabicPeriod"/>
            </a:pPr>
            <a:r>
              <a:rPr lang="en-US" sz="1400" b="1" dirty="0" err="1">
                <a:solidFill>
                  <a:srgbClr val="000000"/>
                </a:solidFill>
                <a:latin typeface="Arial"/>
                <a:ea typeface="Arial"/>
                <a:cs typeface="Arial"/>
                <a:sym typeface="Arial"/>
              </a:rPr>
              <a:t>SalesData</a:t>
            </a:r>
            <a:r>
              <a:rPr lang="en-US" sz="1400" dirty="0">
                <a:solidFill>
                  <a:srgbClr val="000000"/>
                </a:solidFill>
                <a:latin typeface="Arial"/>
                <a:ea typeface="Arial"/>
                <a:cs typeface="Arial"/>
                <a:sym typeface="Arial"/>
              </a:rPr>
              <a:t> stores the raw sales data (from Excel).</a:t>
            </a:r>
            <a:endParaRPr sz="1400" dirty="0">
              <a:solidFill>
                <a:srgbClr val="000000"/>
              </a:solidFill>
              <a:latin typeface="Arial"/>
              <a:ea typeface="Arial"/>
              <a:cs typeface="Arial"/>
              <a:sym typeface="Arial"/>
            </a:endParaRPr>
          </a:p>
          <a:p>
            <a:pPr marL="457200" lvl="0" indent="-304165" algn="l" rtl="0">
              <a:lnSpc>
                <a:spcPct val="115000"/>
              </a:lnSpc>
              <a:spcBef>
                <a:spcPts val="0"/>
              </a:spcBef>
              <a:spcAft>
                <a:spcPts val="0"/>
              </a:spcAft>
              <a:buClr>
                <a:srgbClr val="000000"/>
              </a:buClr>
              <a:buSzPct val="100000"/>
              <a:buFont typeface="Arial"/>
              <a:buAutoNum type="arabicPeriod"/>
            </a:pPr>
            <a:r>
              <a:rPr lang="en-US" sz="1400" b="1" dirty="0">
                <a:solidFill>
                  <a:srgbClr val="000000"/>
                </a:solidFill>
                <a:latin typeface="Arial"/>
                <a:ea typeface="Arial"/>
                <a:cs typeface="Arial"/>
                <a:sym typeface="Arial"/>
              </a:rPr>
              <a:t>Reports</a:t>
            </a:r>
            <a:r>
              <a:rPr lang="en-US" sz="1400" dirty="0">
                <a:solidFill>
                  <a:srgbClr val="000000"/>
                </a:solidFill>
                <a:latin typeface="Arial"/>
                <a:ea typeface="Arial"/>
                <a:cs typeface="Arial"/>
                <a:sym typeface="Arial"/>
              </a:rPr>
              <a:t> stores the generated report (Word and PDF).</a:t>
            </a:r>
            <a:endParaRPr sz="1400" dirty="0">
              <a:solidFill>
                <a:srgbClr val="000000"/>
              </a:solidFill>
              <a:latin typeface="Arial"/>
              <a:ea typeface="Arial"/>
              <a:cs typeface="Arial"/>
              <a:sym typeface="Arial"/>
            </a:endParaRPr>
          </a:p>
          <a:p>
            <a:pPr marL="342900" lvl="0" indent="0" algn="l" rtl="0">
              <a:lnSpc>
                <a:spcPct val="114000"/>
              </a:lnSpc>
              <a:spcBef>
                <a:spcPts val="1200"/>
              </a:spcBef>
              <a:spcAft>
                <a:spcPts val="0"/>
              </a:spcAft>
              <a:buNone/>
            </a:pPr>
            <a:endParaRPr dirty="0"/>
          </a:p>
          <a:p>
            <a:pPr marL="342900" lvl="0" indent="0" algn="l" rtl="0">
              <a:spcBef>
                <a:spcPts val="1200"/>
              </a:spcBef>
              <a:spcAft>
                <a:spcPts val="0"/>
              </a:spcAft>
              <a:buNone/>
            </a:pPr>
            <a:endParaRPr sz="1400" dirty="0"/>
          </a:p>
          <a:p>
            <a:pPr marL="342900" lvl="0" indent="0" algn="l" rtl="0">
              <a:lnSpc>
                <a:spcPct val="114000"/>
              </a:lnSpc>
              <a:spcBef>
                <a:spcPts val="1200"/>
              </a:spcBef>
              <a:spcAft>
                <a:spcPts val="1200"/>
              </a:spcAft>
              <a:buNone/>
            </a:pPr>
            <a:endParaRPr sz="1400" dirty="0"/>
          </a:p>
        </p:txBody>
      </p:sp>
      <p:pic>
        <p:nvPicPr>
          <p:cNvPr id="3" name="Picture 2" descr="A screenshot of a computer&#10;&#10;Description automatically generated">
            <a:extLst>
              <a:ext uri="{FF2B5EF4-FFF2-40B4-BE49-F238E27FC236}">
                <a16:creationId xmlns:a16="http://schemas.microsoft.com/office/drawing/2014/main" id="{1764100A-696A-451F-AD0C-3A5E7877E06B}"/>
              </a:ext>
            </a:extLst>
          </p:cNvPr>
          <p:cNvPicPr>
            <a:picLocks noChangeAspect="1"/>
          </p:cNvPicPr>
          <p:nvPr/>
        </p:nvPicPr>
        <p:blipFill>
          <a:blip r:embed="rId3"/>
          <a:stretch>
            <a:fillRect/>
          </a:stretch>
        </p:blipFill>
        <p:spPr>
          <a:xfrm>
            <a:off x="0" y="2761488"/>
            <a:ext cx="9144000" cy="36393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Process Design</a:t>
            </a:r>
            <a:endParaRPr>
              <a:latin typeface="Calibri"/>
              <a:ea typeface="Calibri"/>
              <a:cs typeface="Calibri"/>
              <a:sym typeface="Calibri"/>
            </a:endParaRPr>
          </a:p>
        </p:txBody>
      </p:sp>
      <p:sp>
        <p:nvSpPr>
          <p:cNvPr id="155" name="Google Shape;155;p25"/>
          <p:cNvSpPr txBox="1">
            <a:spLocks noGrp="1"/>
          </p:cNvSpPr>
          <p:nvPr>
            <p:ph type="body" idx="1"/>
          </p:nvPr>
        </p:nvSpPr>
        <p:spPr>
          <a:xfrm>
            <a:off x="121350" y="990600"/>
            <a:ext cx="8763000" cy="5334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Main Process: Sales Report Generation</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Read Excel Data</a:t>
            </a:r>
            <a:r>
              <a:rPr lang="en-US" sz="1400">
                <a:solidFill>
                  <a:srgbClr val="000000"/>
                </a:solidFill>
                <a:latin typeface="Arial"/>
                <a:ea typeface="Arial"/>
                <a:cs typeface="Arial"/>
                <a:sym typeface="Arial"/>
              </a:rPr>
              <a:t>: Extract sales data from Excel.</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Process Data</a:t>
            </a:r>
            <a:r>
              <a:rPr lang="en-US" sz="1400">
                <a:solidFill>
                  <a:srgbClr val="000000"/>
                </a:solidFill>
                <a:latin typeface="Arial"/>
                <a:ea typeface="Arial"/>
                <a:cs typeface="Arial"/>
                <a:sym typeface="Arial"/>
              </a:rPr>
              <a:t>: Clean and format the data.</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Generate Word Report</a:t>
            </a:r>
            <a:r>
              <a:rPr lang="en-US" sz="1400">
                <a:solidFill>
                  <a:srgbClr val="000000"/>
                </a:solidFill>
                <a:latin typeface="Arial"/>
                <a:ea typeface="Arial"/>
                <a:cs typeface="Arial"/>
                <a:sym typeface="Arial"/>
              </a:rPr>
              <a:t>: Create a formatted Word document with the data.</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Convert Word to PDF</a:t>
            </a:r>
            <a:r>
              <a:rPr lang="en-US" sz="1400">
                <a:solidFill>
                  <a:srgbClr val="000000"/>
                </a:solidFill>
                <a:latin typeface="Arial"/>
                <a:ea typeface="Arial"/>
                <a:cs typeface="Arial"/>
                <a:sym typeface="Arial"/>
              </a:rPr>
              <a:t>: Convert the Word report to PDF.</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Save Reports</a:t>
            </a:r>
            <a:r>
              <a:rPr lang="en-US" sz="1400">
                <a:solidFill>
                  <a:srgbClr val="000000"/>
                </a:solidFill>
                <a:latin typeface="Arial"/>
                <a:ea typeface="Arial"/>
                <a:cs typeface="Arial"/>
                <a:sym typeface="Arial"/>
              </a:rPr>
              <a:t>: Save both Word and PDF reports.</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Sub Processes:</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Data Extraction &amp; Processing</a:t>
            </a:r>
            <a:endParaRPr sz="1400" b="1">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Read and clean data from Excel.</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Word Report Generation</a:t>
            </a:r>
            <a:endParaRPr sz="1400" b="1">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Create and format the Word document.</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Word to PDF Conversion</a:t>
            </a:r>
            <a:endParaRPr sz="1400" b="1">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Convert Word document into PDF.</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Save Reports</a:t>
            </a:r>
            <a:endParaRPr sz="1400" b="1">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Save the Word and PDF files to the specified location.</a:t>
            </a:r>
            <a:endParaRPr sz="1400">
              <a:solidFill>
                <a:srgbClr val="000000"/>
              </a:solidFill>
              <a:latin typeface="Arial"/>
              <a:ea typeface="Arial"/>
              <a:cs typeface="Arial"/>
              <a:sym typeface="Arial"/>
            </a:endParaRPr>
          </a:p>
          <a:p>
            <a:pPr marL="0" lvl="0" indent="0" algn="l" rtl="0">
              <a:lnSpc>
                <a:spcPct val="115000"/>
              </a:lnSpc>
              <a:spcBef>
                <a:spcPts val="1400"/>
              </a:spcBef>
              <a:spcAft>
                <a:spcPts val="0"/>
              </a:spcAft>
              <a:buNone/>
            </a:pPr>
            <a:r>
              <a:rPr lang="en-US" sz="1600" b="1">
                <a:solidFill>
                  <a:srgbClr val="000000"/>
                </a:solidFill>
                <a:latin typeface="Arial"/>
                <a:ea typeface="Arial"/>
                <a:cs typeface="Arial"/>
                <a:sym typeface="Arial"/>
              </a:rPr>
              <a:t>Process Flow:</a:t>
            </a:r>
            <a:endParaRPr sz="16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Start</a:t>
            </a:r>
            <a:r>
              <a:rPr lang="en-US" sz="1400">
                <a:solidFill>
                  <a:srgbClr val="000000"/>
                </a:solidFill>
                <a:latin typeface="Arial"/>
                <a:ea typeface="Arial"/>
                <a:cs typeface="Arial"/>
                <a:sym typeface="Arial"/>
              </a:rPr>
              <a:t> → 2. </a:t>
            </a:r>
            <a:r>
              <a:rPr lang="en-US" sz="1400" b="1">
                <a:solidFill>
                  <a:srgbClr val="000000"/>
                </a:solidFill>
                <a:latin typeface="Arial"/>
                <a:ea typeface="Arial"/>
                <a:cs typeface="Arial"/>
                <a:sym typeface="Arial"/>
              </a:rPr>
              <a:t>Data Extraction</a:t>
            </a:r>
            <a:r>
              <a:rPr lang="en-US" sz="1400">
                <a:solidFill>
                  <a:srgbClr val="000000"/>
                </a:solidFill>
                <a:latin typeface="Arial"/>
                <a:ea typeface="Arial"/>
                <a:cs typeface="Arial"/>
                <a:sym typeface="Arial"/>
              </a:rPr>
              <a:t> → 3. </a:t>
            </a:r>
            <a:r>
              <a:rPr lang="en-US" sz="1400" b="1">
                <a:solidFill>
                  <a:srgbClr val="000000"/>
                </a:solidFill>
                <a:latin typeface="Arial"/>
                <a:ea typeface="Arial"/>
                <a:cs typeface="Arial"/>
                <a:sym typeface="Arial"/>
              </a:rPr>
              <a:t>Word Report Generation</a:t>
            </a:r>
            <a:r>
              <a:rPr lang="en-US" sz="1400">
                <a:solidFill>
                  <a:srgbClr val="000000"/>
                </a:solidFill>
                <a:latin typeface="Arial"/>
                <a:ea typeface="Arial"/>
                <a:cs typeface="Arial"/>
                <a:sym typeface="Arial"/>
              </a:rPr>
              <a:t> → 4. </a:t>
            </a:r>
            <a:r>
              <a:rPr lang="en-US" sz="1400" b="1">
                <a:solidFill>
                  <a:srgbClr val="000000"/>
                </a:solidFill>
                <a:latin typeface="Arial"/>
                <a:ea typeface="Arial"/>
                <a:cs typeface="Arial"/>
                <a:sym typeface="Arial"/>
              </a:rPr>
              <a:t>Convert to PDF</a:t>
            </a:r>
            <a:r>
              <a:rPr lang="en-US" sz="1400">
                <a:solidFill>
                  <a:srgbClr val="000000"/>
                </a:solidFill>
                <a:latin typeface="Arial"/>
                <a:ea typeface="Arial"/>
                <a:cs typeface="Arial"/>
                <a:sym typeface="Arial"/>
              </a:rPr>
              <a:t> → 5. </a:t>
            </a:r>
            <a:r>
              <a:rPr lang="en-US" sz="1400" b="1">
                <a:solidFill>
                  <a:srgbClr val="000000"/>
                </a:solidFill>
                <a:latin typeface="Arial"/>
                <a:ea typeface="Arial"/>
                <a:cs typeface="Arial"/>
                <a:sym typeface="Arial"/>
              </a:rPr>
              <a:t>Save Reports</a:t>
            </a:r>
            <a:r>
              <a:rPr lang="en-US" sz="1400">
                <a:solidFill>
                  <a:srgbClr val="000000"/>
                </a:solidFill>
                <a:latin typeface="Arial"/>
                <a:ea typeface="Arial"/>
                <a:cs typeface="Arial"/>
                <a:sym typeface="Arial"/>
              </a:rPr>
              <a:t> → </a:t>
            </a:r>
            <a:r>
              <a:rPr lang="en-US" sz="1400" b="1">
                <a:solidFill>
                  <a:srgbClr val="000000"/>
                </a:solidFill>
                <a:latin typeface="Arial"/>
                <a:ea typeface="Arial"/>
                <a:cs typeface="Arial"/>
                <a:sym typeface="Arial"/>
              </a:rPr>
              <a:t>End</a:t>
            </a:r>
            <a:endParaRPr sz="1400" b="1">
              <a:solidFill>
                <a:srgbClr val="000000"/>
              </a:solidFill>
              <a:latin typeface="Arial"/>
              <a:ea typeface="Arial"/>
              <a:cs typeface="Arial"/>
              <a:sym typeface="Arial"/>
            </a:endParaRPr>
          </a:p>
          <a:p>
            <a:pPr marL="342900" lvl="0" indent="0" algn="l" rtl="0">
              <a:lnSpc>
                <a:spcPct val="114000"/>
              </a:lnSpc>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62" name="Google Shape;162;p2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n-US" sz="1300" b="1">
                <a:solidFill>
                  <a:srgbClr val="000000"/>
                </a:solidFill>
                <a:latin typeface="Arial"/>
                <a:ea typeface="Arial"/>
                <a:cs typeface="Arial"/>
                <a:sym typeface="Arial"/>
              </a:rPr>
              <a:t>Implementation of Module 1: Data Extraction and Processing</a:t>
            </a:r>
            <a:endParaRPr sz="13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100" b="1">
                <a:solidFill>
                  <a:srgbClr val="000000"/>
                </a:solidFill>
                <a:latin typeface="Arial"/>
                <a:ea typeface="Arial"/>
                <a:cs typeface="Arial"/>
                <a:sym typeface="Arial"/>
              </a:rPr>
              <a:t>Description:</a:t>
            </a:r>
            <a:endParaRPr sz="1100" b="1">
              <a:solidFill>
                <a:srgbClr val="000000"/>
              </a:solidFill>
              <a:latin typeface="Arial"/>
              <a:ea typeface="Arial"/>
              <a:cs typeface="Arial"/>
              <a:sym typeface="Arial"/>
            </a:endParaRPr>
          </a:p>
          <a:p>
            <a:pPr marL="457200" lvl="0" indent="-298450" algn="l" rtl="0">
              <a:lnSpc>
                <a:spcPct val="115000"/>
              </a:lnSpc>
              <a:spcBef>
                <a:spcPts val="1200"/>
              </a:spcBef>
              <a:spcAft>
                <a:spcPts val="0"/>
              </a:spcAft>
              <a:buClr>
                <a:srgbClr val="000000"/>
              </a:buClr>
              <a:buSzPts val="1100"/>
              <a:buFont typeface="Arial"/>
              <a:buChar char="●"/>
            </a:pPr>
            <a:r>
              <a:rPr lang="en-US" sz="1100" b="1">
                <a:solidFill>
                  <a:srgbClr val="000000"/>
                </a:solidFill>
                <a:latin typeface="Arial"/>
                <a:ea typeface="Arial"/>
                <a:cs typeface="Arial"/>
                <a:sym typeface="Arial"/>
              </a:rPr>
              <a:t>Extract</a:t>
            </a:r>
            <a:r>
              <a:rPr lang="en-US" sz="1100">
                <a:solidFill>
                  <a:srgbClr val="000000"/>
                </a:solidFill>
                <a:latin typeface="Arial"/>
                <a:ea typeface="Arial"/>
                <a:cs typeface="Arial"/>
                <a:sym typeface="Arial"/>
              </a:rPr>
              <a:t> sales data from Excel.</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US" sz="1100" b="1">
                <a:solidFill>
                  <a:srgbClr val="000000"/>
                </a:solidFill>
                <a:latin typeface="Arial"/>
                <a:ea typeface="Arial"/>
                <a:cs typeface="Arial"/>
                <a:sym typeface="Arial"/>
              </a:rPr>
              <a:t>Clean</a:t>
            </a:r>
            <a:r>
              <a:rPr lang="en-US" sz="1100">
                <a:solidFill>
                  <a:srgbClr val="000000"/>
                </a:solidFill>
                <a:latin typeface="Arial"/>
                <a:ea typeface="Arial"/>
                <a:cs typeface="Arial"/>
                <a:sym typeface="Arial"/>
              </a:rPr>
              <a:t> and format the data (e.g., remove errors, adjust date formats).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US" sz="1100" b="1">
                <a:solidFill>
                  <a:srgbClr val="000000"/>
                </a:solidFill>
                <a:latin typeface="Arial"/>
                <a:ea typeface="Arial"/>
                <a:cs typeface="Arial"/>
                <a:sym typeface="Arial"/>
              </a:rPr>
              <a:t>Store</a:t>
            </a:r>
            <a:r>
              <a:rPr lang="en-US" sz="1100">
                <a:solidFill>
                  <a:srgbClr val="000000"/>
                </a:solidFill>
                <a:latin typeface="Arial"/>
                <a:ea typeface="Arial"/>
                <a:cs typeface="Arial"/>
                <a:sym typeface="Arial"/>
              </a:rPr>
              <a:t> data for report generation.</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100" b="1">
                <a:solidFill>
                  <a:srgbClr val="000000"/>
                </a:solidFill>
                <a:latin typeface="Arial"/>
                <a:ea typeface="Arial"/>
                <a:cs typeface="Arial"/>
                <a:sym typeface="Arial"/>
              </a:rPr>
              <a:t>Screenshot:</a:t>
            </a:r>
            <a:endParaRPr sz="1100" i="1">
              <a:solidFill>
                <a:srgbClr val="000000"/>
              </a:solidFill>
              <a:latin typeface="Arial"/>
              <a:ea typeface="Arial"/>
              <a:cs typeface="Arial"/>
              <a:sym typeface="Arial"/>
            </a:endParaRPr>
          </a:p>
          <a:p>
            <a:pPr marL="152400" lvl="0" indent="0" algn="l" rtl="0">
              <a:lnSpc>
                <a:spcPct val="114000"/>
              </a:lnSpc>
              <a:spcBef>
                <a:spcPts val="480"/>
              </a:spcBef>
              <a:spcAft>
                <a:spcPts val="1200"/>
              </a:spcAft>
              <a:buClr>
                <a:schemeClr val="dk1"/>
              </a:buClr>
              <a:buSzPts val="2400"/>
              <a:buFont typeface="Noto Sans Symbols"/>
              <a:buNone/>
            </a:pPr>
            <a:endParaRPr/>
          </a:p>
        </p:txBody>
      </p:sp>
      <p:pic>
        <p:nvPicPr>
          <p:cNvPr id="163" name="Google Shape;163;p26"/>
          <p:cNvPicPr preferRelativeResize="0"/>
          <p:nvPr/>
        </p:nvPicPr>
        <p:blipFill>
          <a:blip r:embed="rId3">
            <a:alphaModFix/>
          </a:blip>
          <a:stretch>
            <a:fillRect/>
          </a:stretch>
        </p:blipFill>
        <p:spPr>
          <a:xfrm>
            <a:off x="364089" y="2912975"/>
            <a:ext cx="7439025" cy="3594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170" name="Google Shape;170;p27"/>
          <p:cNvSpPr txBox="1">
            <a:spLocks noGrp="1"/>
          </p:cNvSpPr>
          <p:nvPr>
            <p:ph type="body" idx="1"/>
          </p:nvPr>
        </p:nvSpPr>
        <p:spPr>
          <a:xfrm>
            <a:off x="190500" y="1000500"/>
            <a:ext cx="8763000" cy="5334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Testing Steps:</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Unit Testing</a:t>
            </a: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Test each module (Data Extraction, Word Report Generation, PDF Conversion) independently.</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Verify data extraction from Excel is accurate.</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Integration Testing</a:t>
            </a: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Test the complete flow from data extraction to Word/PDF generation.</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Ensure that data is properly transferred from Excel to Word and then to PDF.</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AutoNum type="arabicPeriod"/>
            </a:pPr>
            <a:r>
              <a:rPr lang="en-US" sz="1400" b="1">
                <a:solidFill>
                  <a:srgbClr val="000000"/>
                </a:solidFill>
                <a:latin typeface="Arial"/>
                <a:ea typeface="Arial"/>
                <a:cs typeface="Arial"/>
                <a:sym typeface="Arial"/>
              </a:rPr>
              <a:t>End-to-End Testing</a:t>
            </a: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Test the entire system with real-world sales data.</a:t>
            </a:r>
            <a:endParaRPr sz="1400">
              <a:solidFill>
                <a:srgbClr val="000000"/>
              </a:solidFill>
              <a:latin typeface="Arial"/>
              <a:ea typeface="Arial"/>
              <a:cs typeface="Arial"/>
              <a:sym typeface="Arial"/>
            </a:endParaRPr>
          </a:p>
          <a:p>
            <a:pPr marL="914400" lvl="1" indent="-317500" algn="l" rtl="0">
              <a:lnSpc>
                <a:spcPct val="115000"/>
              </a:lnSpc>
              <a:spcBef>
                <a:spcPts val="0"/>
              </a:spcBef>
              <a:spcAft>
                <a:spcPts val="0"/>
              </a:spcAft>
              <a:buClr>
                <a:srgbClr val="000000"/>
              </a:buClr>
              <a:buSzPts val="1400"/>
              <a:buChar char="○"/>
            </a:pPr>
            <a:r>
              <a:rPr lang="en-US" sz="1400">
                <a:solidFill>
                  <a:srgbClr val="000000"/>
                </a:solidFill>
                <a:latin typeface="Arial"/>
                <a:ea typeface="Arial"/>
                <a:cs typeface="Arial"/>
                <a:sym typeface="Arial"/>
              </a:rPr>
              <a:t>Ensure the output is correct (formatted Word report and PDF) and saved in the correct location.</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Tools Used:</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US" sz="1400">
                <a:solidFill>
                  <a:srgbClr val="000000"/>
                </a:solidFill>
                <a:latin typeface="Arial"/>
                <a:ea typeface="Arial"/>
                <a:cs typeface="Arial"/>
                <a:sym typeface="Arial"/>
              </a:rPr>
              <a:t>UiPath for automation.</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Excel for input data.</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Microsoft Word for report generation.</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PDF for final report format.</a:t>
            </a:r>
            <a:endParaRPr sz="14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400" b="1">
                <a:solidFill>
                  <a:srgbClr val="000000"/>
                </a:solidFill>
                <a:latin typeface="Arial"/>
                <a:ea typeface="Arial"/>
                <a:cs typeface="Arial"/>
                <a:sym typeface="Arial"/>
              </a:rPr>
              <a:t>Test Cases:</a:t>
            </a:r>
            <a:endParaRPr sz="14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US" sz="1400">
                <a:solidFill>
                  <a:srgbClr val="000000"/>
                </a:solidFill>
                <a:latin typeface="Arial"/>
                <a:ea typeface="Arial"/>
                <a:cs typeface="Arial"/>
                <a:sym typeface="Arial"/>
              </a:rPr>
              <a:t>Test with different sets of sales data (varied product types, sales amounts, etc.).</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Check if the generated Word and PDF files are formatted correctly.</a:t>
            </a:r>
            <a:endParaRPr sz="1400">
              <a:solidFill>
                <a:srgbClr val="000000"/>
              </a:solidFill>
              <a:latin typeface="Arial"/>
              <a:ea typeface="Arial"/>
              <a:cs typeface="Arial"/>
              <a:sym typeface="Arial"/>
            </a:endParaRPr>
          </a:p>
          <a:p>
            <a:pPr marL="342900" lvl="0" indent="-190500" algn="l" rtl="0">
              <a:lnSpc>
                <a:spcPct val="114000"/>
              </a:lnSpc>
              <a:spcBef>
                <a:spcPts val="1200"/>
              </a:spcBef>
              <a:spcAft>
                <a:spcPts val="1200"/>
              </a:spcAft>
              <a:buClr>
                <a:schemeClr val="dk1"/>
              </a:buClr>
              <a:buSzPts val="2400"/>
              <a:buFont typeface="Noto Sans Symbols"/>
              <a:buNone/>
            </a:pP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Conclusions</a:t>
            </a:r>
            <a:endParaRPr>
              <a:latin typeface="Calibri"/>
              <a:ea typeface="Calibri"/>
              <a:cs typeface="Calibri"/>
              <a:sym typeface="Calibri"/>
            </a:endParaRPr>
          </a:p>
        </p:txBody>
      </p:sp>
      <p:sp>
        <p:nvSpPr>
          <p:cNvPr id="177" name="Google Shape;177;p2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457200" lvl="0" indent="-368300" algn="l" rtl="0">
              <a:lnSpc>
                <a:spcPct val="115000"/>
              </a:lnSpc>
              <a:spcBef>
                <a:spcPts val="120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Successful Automation</a:t>
            </a:r>
            <a:r>
              <a:rPr lang="en-US" sz="2200">
                <a:solidFill>
                  <a:srgbClr val="000000"/>
                </a:solidFill>
                <a:latin typeface="Arial"/>
                <a:ea typeface="Arial"/>
                <a:cs typeface="Arial"/>
                <a:sym typeface="Arial"/>
              </a:rPr>
              <a:t>: The Sales Report Generation Bot effectively automates the process of converting Excel data into well-formatted Word and PDF reports.</a:t>
            </a:r>
            <a:endParaRPr sz="2200">
              <a:solidFill>
                <a:srgbClr val="000000"/>
              </a:solidFill>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Efficiency Improvement</a:t>
            </a:r>
            <a:r>
              <a:rPr lang="en-US" sz="2200">
                <a:solidFill>
                  <a:srgbClr val="000000"/>
                </a:solidFill>
                <a:latin typeface="Arial"/>
                <a:ea typeface="Arial"/>
                <a:cs typeface="Arial"/>
                <a:sym typeface="Arial"/>
              </a:rPr>
              <a:t>: The automation saves significant time by eliminating manual report generation.</a:t>
            </a:r>
            <a:endParaRPr sz="2200">
              <a:solidFill>
                <a:srgbClr val="000000"/>
              </a:solidFill>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Accuracy</a:t>
            </a:r>
            <a:r>
              <a:rPr lang="en-US" sz="2200">
                <a:solidFill>
                  <a:srgbClr val="000000"/>
                </a:solidFill>
                <a:latin typeface="Arial"/>
                <a:ea typeface="Arial"/>
                <a:cs typeface="Arial"/>
                <a:sym typeface="Arial"/>
              </a:rPr>
              <a:t>: The bot ensures accurate data extraction, report formatting, and file conversion.</a:t>
            </a:r>
            <a:endParaRPr sz="2200">
              <a:solidFill>
                <a:srgbClr val="000000"/>
              </a:solidFill>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Scalability</a:t>
            </a:r>
            <a:r>
              <a:rPr lang="en-US" sz="2200">
                <a:solidFill>
                  <a:srgbClr val="000000"/>
                </a:solidFill>
                <a:latin typeface="Arial"/>
                <a:ea typeface="Arial"/>
                <a:cs typeface="Arial"/>
                <a:sym typeface="Arial"/>
              </a:rPr>
              <a:t>: The system can handle large volumes of sales data and generate reports for multiple salespersons.</a:t>
            </a:r>
            <a:endParaRPr sz="2200">
              <a:solidFill>
                <a:srgbClr val="000000"/>
              </a:solidFill>
              <a:latin typeface="Arial"/>
              <a:ea typeface="Arial"/>
              <a:cs typeface="Arial"/>
              <a:sym typeface="Arial"/>
            </a:endParaRPr>
          </a:p>
          <a:p>
            <a:pPr marL="457200" lvl="0" indent="-368300" algn="l" rtl="0">
              <a:lnSpc>
                <a:spcPct val="115000"/>
              </a:lnSpc>
              <a:spcBef>
                <a:spcPts val="0"/>
              </a:spcBef>
              <a:spcAft>
                <a:spcPts val="0"/>
              </a:spcAft>
              <a:buClr>
                <a:srgbClr val="000000"/>
              </a:buClr>
              <a:buSzPts val="2200"/>
              <a:buFont typeface="Arial"/>
              <a:buChar char="●"/>
            </a:pPr>
            <a:r>
              <a:rPr lang="en-US" sz="2200" b="1">
                <a:solidFill>
                  <a:srgbClr val="000000"/>
                </a:solidFill>
                <a:latin typeface="Arial"/>
                <a:ea typeface="Arial"/>
                <a:cs typeface="Arial"/>
                <a:sym typeface="Arial"/>
              </a:rPr>
              <a:t>Future Enhancements</a:t>
            </a:r>
            <a:r>
              <a:rPr lang="en-US" sz="2200">
                <a:solidFill>
                  <a:srgbClr val="000000"/>
                </a:solidFill>
                <a:latin typeface="Arial"/>
                <a:ea typeface="Arial"/>
                <a:cs typeface="Arial"/>
                <a:sym typeface="Arial"/>
              </a:rPr>
              <a:t>: Possibility to add features like email notifications, dynamic report generation based on filters, or integration with other systems.</a:t>
            </a:r>
            <a:endParaRPr sz="2200">
              <a:solidFill>
                <a:srgbClr val="000000"/>
              </a:solidFill>
              <a:latin typeface="Arial"/>
              <a:ea typeface="Arial"/>
              <a:cs typeface="Arial"/>
              <a:sym typeface="Arial"/>
            </a:endParaRPr>
          </a:p>
          <a:p>
            <a:pPr marL="342900" lvl="0" indent="-190500" algn="l" rtl="0">
              <a:lnSpc>
                <a:spcPct val="114000"/>
              </a:lnSpc>
              <a:spcBef>
                <a:spcPts val="1200"/>
              </a:spcBef>
              <a:spcAft>
                <a:spcPts val="1200"/>
              </a:spcAft>
              <a:buClr>
                <a:schemeClr val="dk1"/>
              </a:buClr>
              <a:buSzPts val="2400"/>
              <a:buFont typeface="Noto Sans Symbols"/>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Future Enhancement</a:t>
            </a:r>
            <a:endParaRPr>
              <a:latin typeface="Calibri"/>
              <a:ea typeface="Calibri"/>
              <a:cs typeface="Calibri"/>
              <a:sym typeface="Calibri"/>
            </a:endParaRPr>
          </a:p>
        </p:txBody>
      </p:sp>
      <p:sp>
        <p:nvSpPr>
          <p:cNvPr id="184" name="Google Shape;184;p2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457200" lvl="0" indent="-349250" algn="l" rtl="0">
              <a:lnSpc>
                <a:spcPct val="115000"/>
              </a:lnSpc>
              <a:spcBef>
                <a:spcPts val="120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Email Notifications</a:t>
            </a:r>
            <a:r>
              <a:rPr lang="en-US" sz="1900">
                <a:solidFill>
                  <a:srgbClr val="000000"/>
                </a:solidFill>
                <a:latin typeface="Arial"/>
                <a:ea typeface="Arial"/>
                <a:cs typeface="Arial"/>
                <a:sym typeface="Arial"/>
              </a:rPr>
              <a:t>: Add functionality to automatically email the generated reports to relevant stakeholders (e.g., sales managers, team members).</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Dynamic Report Filters</a:t>
            </a:r>
            <a:r>
              <a:rPr lang="en-US" sz="1900">
                <a:solidFill>
                  <a:srgbClr val="000000"/>
                </a:solidFill>
                <a:latin typeface="Arial"/>
                <a:ea typeface="Arial"/>
                <a:cs typeface="Arial"/>
                <a:sym typeface="Arial"/>
              </a:rPr>
              <a:t>: Allow users to filter data (e.g., by region, date range, salesperson) for more customized report generation.</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Data Integration</a:t>
            </a:r>
            <a:r>
              <a:rPr lang="en-US" sz="1900">
                <a:solidFill>
                  <a:srgbClr val="000000"/>
                </a:solidFill>
                <a:latin typeface="Arial"/>
                <a:ea typeface="Arial"/>
                <a:cs typeface="Arial"/>
                <a:sym typeface="Arial"/>
              </a:rPr>
              <a:t>: Integrate with other systems (CRM, ERP) to pull sales data directly for automated report generation.</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User Interface</a:t>
            </a:r>
            <a:r>
              <a:rPr lang="en-US" sz="1900">
                <a:solidFill>
                  <a:srgbClr val="000000"/>
                </a:solidFill>
                <a:latin typeface="Arial"/>
                <a:ea typeface="Arial"/>
                <a:cs typeface="Arial"/>
                <a:sym typeface="Arial"/>
              </a:rPr>
              <a:t>: Develop a user-friendly interface for non-technical users to upload data and generate reports without needing to interact with UiPath.</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Report Scheduling</a:t>
            </a:r>
            <a:r>
              <a:rPr lang="en-US" sz="1900">
                <a:solidFill>
                  <a:srgbClr val="000000"/>
                </a:solidFill>
                <a:latin typeface="Arial"/>
                <a:ea typeface="Arial"/>
                <a:cs typeface="Arial"/>
                <a:sym typeface="Arial"/>
              </a:rPr>
              <a:t>: Implement scheduled report generation at regular intervals (daily, weekly, monthly).</a:t>
            </a:r>
            <a:endParaRPr sz="1900">
              <a:solidFill>
                <a:srgbClr val="000000"/>
              </a:solidFill>
              <a:latin typeface="Arial"/>
              <a:ea typeface="Arial"/>
              <a:cs typeface="Arial"/>
              <a:sym typeface="Arial"/>
            </a:endParaRPr>
          </a:p>
          <a:p>
            <a:pPr marL="457200" lvl="0" indent="-349250" algn="l" rtl="0">
              <a:lnSpc>
                <a:spcPct val="115000"/>
              </a:lnSpc>
              <a:spcBef>
                <a:spcPts val="0"/>
              </a:spcBef>
              <a:spcAft>
                <a:spcPts val="0"/>
              </a:spcAft>
              <a:buClr>
                <a:srgbClr val="000000"/>
              </a:buClr>
              <a:buSzPts val="1900"/>
              <a:buFont typeface="Arial"/>
              <a:buChar char="●"/>
            </a:pPr>
            <a:r>
              <a:rPr lang="en-US" sz="1900" b="1">
                <a:solidFill>
                  <a:srgbClr val="000000"/>
                </a:solidFill>
                <a:latin typeface="Arial"/>
                <a:ea typeface="Arial"/>
                <a:cs typeface="Arial"/>
                <a:sym typeface="Arial"/>
              </a:rPr>
              <a:t>Cloud Storage Integration</a:t>
            </a:r>
            <a:r>
              <a:rPr lang="en-US" sz="1900">
                <a:solidFill>
                  <a:srgbClr val="000000"/>
                </a:solidFill>
                <a:latin typeface="Arial"/>
                <a:ea typeface="Arial"/>
                <a:cs typeface="Arial"/>
                <a:sym typeface="Arial"/>
              </a:rPr>
              <a:t>: Save reports to cloud storage (e.g., Google Drive, OneDrive) for easier access and sharing.</a:t>
            </a:r>
            <a:endParaRPr sz="1900">
              <a:solidFill>
                <a:srgbClr val="000000"/>
              </a:solidFill>
              <a:latin typeface="Arial"/>
              <a:ea typeface="Arial"/>
              <a:cs typeface="Arial"/>
              <a:sym typeface="Arial"/>
            </a:endParaRPr>
          </a:p>
          <a:p>
            <a:pPr marL="342900" lvl="0" indent="-190500" algn="l" rtl="0">
              <a:lnSpc>
                <a:spcPct val="114000"/>
              </a:lnSpc>
              <a:spcBef>
                <a:spcPts val="1200"/>
              </a:spcBef>
              <a:spcAft>
                <a:spcPts val="1200"/>
              </a:spcAft>
              <a:buClr>
                <a:schemeClr val="dk1"/>
              </a:buClr>
              <a:buSzPts val="2400"/>
              <a:buFont typeface="Noto Sans Symbols"/>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Abstract: Automated Sales Performance Tracker</a:t>
            </a:r>
            <a:endParaRPr dirty="0">
              <a:latin typeface="Calibri"/>
              <a:ea typeface="Calibri"/>
              <a:cs typeface="Calibri"/>
              <a:sym typeface="Calibri"/>
            </a:endParaRPr>
          </a:p>
        </p:txBody>
      </p:sp>
      <p:sp>
        <p:nvSpPr>
          <p:cNvPr id="84" name="Google Shape;84;p1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many organizations, the process of generating sales reports is a manual and time-consuming task. Sales data, typically stored in Excel, must be converted into formatted Word documents, and then into PDFs for distribution and presentation. This process not only takes a significant amount of time but is also prone to human errors and inconsistencies, which can affect the quality and accuracy of reports.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To address these challenges, the </a:t>
            </a:r>
            <a:r>
              <a:rPr lang="en-US" sz="1100" b="1">
                <a:latin typeface="Arial"/>
                <a:ea typeface="Arial"/>
                <a:cs typeface="Arial"/>
                <a:sym typeface="Arial"/>
              </a:rPr>
              <a:t>Sales Report Generation Bot</a:t>
            </a:r>
            <a:r>
              <a:rPr lang="en-US" sz="1100">
                <a:latin typeface="Arial"/>
                <a:ea typeface="Arial"/>
                <a:cs typeface="Arial"/>
                <a:sym typeface="Arial"/>
              </a:rPr>
              <a:t> was developed using </a:t>
            </a:r>
            <a:r>
              <a:rPr lang="en-US" sz="1100" b="1">
                <a:latin typeface="Arial"/>
                <a:ea typeface="Arial"/>
                <a:cs typeface="Arial"/>
                <a:sym typeface="Arial"/>
              </a:rPr>
              <a:t>UiPath</a:t>
            </a:r>
            <a:r>
              <a:rPr lang="en-US" sz="1100">
                <a:latin typeface="Arial"/>
                <a:ea typeface="Arial"/>
                <a:cs typeface="Arial"/>
                <a:sym typeface="Arial"/>
              </a:rPr>
              <a:t>, a leading Robotic Process Automation (RPA) platform. The bot automates the entire process of extracting sales data from Excel, populating a predefined Word template with the data, and then converting the Word document into a PDF.</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Key features of the bot include:</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Data Extraction</a:t>
            </a:r>
            <a:r>
              <a:rPr lang="en-US" sz="1100">
                <a:latin typeface="Arial"/>
                <a:ea typeface="Arial"/>
                <a:cs typeface="Arial"/>
                <a:sym typeface="Arial"/>
              </a:rPr>
              <a:t>: Automatically reads and extracts sales data from specified Excel files.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Report Generation</a:t>
            </a:r>
            <a:r>
              <a:rPr lang="en-US" sz="1100">
                <a:latin typeface="Arial"/>
                <a:ea typeface="Arial"/>
                <a:cs typeface="Arial"/>
                <a:sym typeface="Arial"/>
              </a:rPr>
              <a:t>: Fills a Word template with the extracted data, ensuring consistent formatting and presentation.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Conversion to PDF</a:t>
            </a:r>
            <a:r>
              <a:rPr lang="en-US" sz="1100">
                <a:latin typeface="Arial"/>
                <a:ea typeface="Arial"/>
                <a:cs typeface="Arial"/>
                <a:sym typeface="Arial"/>
              </a:rPr>
              <a:t>: Converts the Word document to a PDF file for easy sharing and printing.</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File Management</a:t>
            </a:r>
            <a:r>
              <a:rPr lang="en-US" sz="1100">
                <a:latin typeface="Arial"/>
                <a:ea typeface="Arial"/>
                <a:cs typeface="Arial"/>
                <a:sym typeface="Arial"/>
              </a:rPr>
              <a:t>: Saves the generated PDF in a designated folder, automatically naming and storing the report.</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By automating these repetitive tasks, the bot delivers several benefits:</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Time Savings</a:t>
            </a:r>
            <a:r>
              <a:rPr lang="en-US" sz="1100">
                <a:latin typeface="Arial"/>
                <a:ea typeface="Arial"/>
                <a:cs typeface="Arial"/>
                <a:sym typeface="Arial"/>
              </a:rPr>
              <a:t>: The bot significantly reduces the time spent on report generation.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Increased Accuracy</a:t>
            </a:r>
            <a:r>
              <a:rPr lang="en-US" sz="1100">
                <a:latin typeface="Arial"/>
                <a:ea typeface="Arial"/>
                <a:cs typeface="Arial"/>
                <a:sym typeface="Arial"/>
              </a:rPr>
              <a:t>: Automation eliminates human errors that can occur during manual data entry and formatting.</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Consistency</a:t>
            </a:r>
            <a:r>
              <a:rPr lang="en-US" sz="1100">
                <a:latin typeface="Arial"/>
                <a:ea typeface="Arial"/>
                <a:cs typeface="Arial"/>
                <a:sym typeface="Arial"/>
              </a:rPr>
              <a:t>: The bot ensures that each report is consistently formatted and follows the same structure, improving professionalism and standardization.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US" sz="1100" b="1">
                <a:latin typeface="Arial"/>
                <a:ea typeface="Arial"/>
                <a:cs typeface="Arial"/>
                <a:sym typeface="Arial"/>
              </a:rPr>
              <a:t>Scalability</a:t>
            </a:r>
            <a:r>
              <a:rPr lang="en-US" sz="1100">
                <a:latin typeface="Arial"/>
                <a:ea typeface="Arial"/>
                <a:cs typeface="Arial"/>
                <a:sym typeface="Arial"/>
              </a:rPr>
              <a:t>: The bot can easily be adapted to handle larger datasets or additional report formats, making it a scalable solution for future needs.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This project showcases the power of RPA in transforming manual processes into efficient, error-free workflows, helping organizations save time, reduce costs, and improve the quality of their business reports.</a:t>
            </a:r>
            <a:endParaRPr sz="1100">
              <a:latin typeface="Arial"/>
              <a:ea typeface="Arial"/>
              <a:cs typeface="Arial"/>
              <a:sym typeface="Arial"/>
            </a:endParaRPr>
          </a:p>
          <a:p>
            <a:pPr marL="342900" lvl="0" indent="0" algn="l" rtl="0">
              <a:lnSpc>
                <a:spcPct val="114000"/>
              </a:lnSpc>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91" name="Google Shape;91;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5000"/>
              </a:lnSpc>
              <a:spcBef>
                <a:spcPts val="1200"/>
              </a:spcBef>
              <a:spcAft>
                <a:spcPts val="0"/>
              </a:spcAft>
              <a:buNone/>
            </a:pPr>
            <a:r>
              <a:rPr lang="en-US" sz="1625" b="1">
                <a:latin typeface="Arial"/>
                <a:ea typeface="Arial"/>
                <a:cs typeface="Arial"/>
                <a:sym typeface="Arial"/>
              </a:rPr>
              <a:t>Time-Consuming Manual Processes</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In many organizations, generating sales reports from Excel requires several steps: extracting data, manually inputting it into a Word document, formatting it correctly, and finally converting it into a PDF. This process is highly </a:t>
            </a:r>
            <a:r>
              <a:rPr lang="en-US" sz="1625" b="1">
                <a:latin typeface="Arial"/>
                <a:ea typeface="Arial"/>
                <a:cs typeface="Arial"/>
                <a:sym typeface="Arial"/>
              </a:rPr>
              <a:t>time-consuming</a:t>
            </a:r>
            <a:r>
              <a:rPr lang="en-US" sz="1625">
                <a:latin typeface="Arial"/>
                <a:ea typeface="Arial"/>
                <a:cs typeface="Arial"/>
                <a:sym typeface="Arial"/>
              </a:rPr>
              <a:t> and repetitive.</a:t>
            </a:r>
            <a:endParaRPr sz="1625">
              <a:latin typeface="Arial"/>
              <a:ea typeface="Arial"/>
              <a:cs typeface="Arial"/>
              <a:sym typeface="Arial"/>
            </a:endParaRPr>
          </a:p>
          <a:p>
            <a:pPr marL="0" lvl="0" indent="0" algn="l" rtl="0">
              <a:lnSpc>
                <a:spcPct val="115000"/>
              </a:lnSpc>
              <a:spcBef>
                <a:spcPts val="1200"/>
              </a:spcBef>
              <a:spcAft>
                <a:spcPts val="0"/>
              </a:spcAft>
              <a:buNone/>
            </a:pPr>
            <a:r>
              <a:rPr lang="en-US" sz="1625" b="1">
                <a:latin typeface="Arial"/>
                <a:ea typeface="Arial"/>
                <a:cs typeface="Arial"/>
                <a:sym typeface="Arial"/>
              </a:rPr>
              <a:t>Human Error and Inconsistencies</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Manual data entry and report formatting leave room for </a:t>
            </a:r>
            <a:r>
              <a:rPr lang="en-US" sz="1625" b="1">
                <a:latin typeface="Arial"/>
                <a:ea typeface="Arial"/>
                <a:cs typeface="Arial"/>
                <a:sym typeface="Arial"/>
              </a:rPr>
              <a:t>human errors</a:t>
            </a:r>
            <a:r>
              <a:rPr lang="en-US" sz="1625">
                <a:latin typeface="Arial"/>
                <a:ea typeface="Arial"/>
                <a:cs typeface="Arial"/>
                <a:sym typeface="Arial"/>
              </a:rPr>
              <a:t>, such as incorrect data placement, typos, or inconsistent formatting. These errors can compromise the </a:t>
            </a:r>
            <a:r>
              <a:rPr lang="en-US" sz="1625" b="1">
                <a:latin typeface="Arial"/>
                <a:ea typeface="Arial"/>
                <a:cs typeface="Arial"/>
                <a:sym typeface="Arial"/>
              </a:rPr>
              <a:t>accuracy</a:t>
            </a:r>
            <a:r>
              <a:rPr lang="en-US" sz="1625">
                <a:latin typeface="Arial"/>
                <a:ea typeface="Arial"/>
                <a:cs typeface="Arial"/>
                <a:sym typeface="Arial"/>
              </a:rPr>
              <a:t> and </a:t>
            </a:r>
            <a:r>
              <a:rPr lang="en-US" sz="1625" b="1">
                <a:latin typeface="Arial"/>
                <a:ea typeface="Arial"/>
                <a:cs typeface="Arial"/>
                <a:sym typeface="Arial"/>
              </a:rPr>
              <a:t>professionalism</a:t>
            </a:r>
            <a:r>
              <a:rPr lang="en-US" sz="1625">
                <a:latin typeface="Arial"/>
                <a:ea typeface="Arial"/>
                <a:cs typeface="Arial"/>
                <a:sym typeface="Arial"/>
              </a:rPr>
              <a:t> of the reports.</a:t>
            </a:r>
            <a:endParaRPr sz="1625">
              <a:latin typeface="Arial"/>
              <a:ea typeface="Arial"/>
              <a:cs typeface="Arial"/>
              <a:sym typeface="Arial"/>
            </a:endParaRPr>
          </a:p>
          <a:p>
            <a:pPr marL="0" lvl="0" indent="0" algn="l" rtl="0">
              <a:lnSpc>
                <a:spcPct val="115000"/>
              </a:lnSpc>
              <a:spcBef>
                <a:spcPts val="1200"/>
              </a:spcBef>
              <a:spcAft>
                <a:spcPts val="0"/>
              </a:spcAft>
              <a:buNone/>
            </a:pPr>
            <a:r>
              <a:rPr lang="en-US" sz="1625" b="1">
                <a:latin typeface="Arial"/>
                <a:ea typeface="Arial"/>
                <a:cs typeface="Arial"/>
                <a:sym typeface="Arial"/>
              </a:rPr>
              <a:t>Lack of Standardization</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The process of manually formatting reports may vary depending on who is creating the report, leading to a lack of </a:t>
            </a:r>
            <a:r>
              <a:rPr lang="en-US" sz="1625" b="1">
                <a:latin typeface="Arial"/>
                <a:ea typeface="Arial"/>
                <a:cs typeface="Arial"/>
                <a:sym typeface="Arial"/>
              </a:rPr>
              <a:t>standardization</a:t>
            </a:r>
            <a:r>
              <a:rPr lang="en-US" sz="1625">
                <a:latin typeface="Arial"/>
                <a:ea typeface="Arial"/>
                <a:cs typeface="Arial"/>
                <a:sym typeface="Arial"/>
              </a:rPr>
              <a:t> in the final output.</a:t>
            </a:r>
            <a:endParaRPr sz="1625">
              <a:latin typeface="Arial"/>
              <a:ea typeface="Arial"/>
              <a:cs typeface="Arial"/>
              <a:sym typeface="Arial"/>
            </a:endParaRPr>
          </a:p>
          <a:p>
            <a:pPr marL="0" lvl="0" indent="0" algn="l" rtl="0">
              <a:lnSpc>
                <a:spcPct val="115000"/>
              </a:lnSpc>
              <a:spcBef>
                <a:spcPts val="1200"/>
              </a:spcBef>
              <a:spcAft>
                <a:spcPts val="0"/>
              </a:spcAft>
              <a:buNone/>
            </a:pPr>
            <a:r>
              <a:rPr lang="en-US" sz="1625" b="1">
                <a:latin typeface="Arial"/>
                <a:ea typeface="Arial"/>
                <a:cs typeface="Arial"/>
                <a:sym typeface="Arial"/>
              </a:rPr>
              <a:t>Resource Intensive</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Since generating reports requires human involvement at multiple stages, it consumes significant </a:t>
            </a:r>
            <a:r>
              <a:rPr lang="en-US" sz="1625" b="1">
                <a:latin typeface="Arial"/>
                <a:ea typeface="Arial"/>
                <a:cs typeface="Arial"/>
                <a:sym typeface="Arial"/>
              </a:rPr>
              <a:t>resources</a:t>
            </a:r>
            <a:r>
              <a:rPr lang="en-US" sz="1625">
                <a:latin typeface="Arial"/>
                <a:ea typeface="Arial"/>
                <a:cs typeface="Arial"/>
                <a:sym typeface="Arial"/>
              </a:rPr>
              <a:t>, including the time of skilled employees, who could be better utilized for higher-value tasks.</a:t>
            </a:r>
            <a:endParaRPr sz="1625">
              <a:latin typeface="Arial"/>
              <a:ea typeface="Arial"/>
              <a:cs typeface="Arial"/>
              <a:sym typeface="Arial"/>
            </a:endParaRPr>
          </a:p>
          <a:p>
            <a:pPr marL="0" lvl="0" indent="0" algn="l" rtl="0">
              <a:lnSpc>
                <a:spcPct val="115000"/>
              </a:lnSpc>
              <a:spcBef>
                <a:spcPts val="1200"/>
              </a:spcBef>
              <a:spcAft>
                <a:spcPts val="0"/>
              </a:spcAft>
              <a:buNone/>
            </a:pPr>
            <a:r>
              <a:rPr lang="en-US" sz="1625" b="1">
                <a:latin typeface="Arial"/>
                <a:ea typeface="Arial"/>
                <a:cs typeface="Arial"/>
                <a:sym typeface="Arial"/>
              </a:rPr>
              <a:t>Demand for Faster, More Reliable Report Generation</a:t>
            </a:r>
            <a:r>
              <a:rPr lang="en-US" sz="1625">
                <a:latin typeface="Arial"/>
                <a:ea typeface="Arial"/>
                <a:cs typeface="Arial"/>
                <a:sym typeface="Arial"/>
              </a:rPr>
              <a:t>:</a:t>
            </a:r>
            <a:endParaRPr sz="1625">
              <a:latin typeface="Arial"/>
              <a:ea typeface="Arial"/>
              <a:cs typeface="Arial"/>
              <a:sym typeface="Arial"/>
            </a:endParaRPr>
          </a:p>
          <a:p>
            <a:pPr marL="457200" lvl="0" indent="-316350" algn="l" rtl="0">
              <a:lnSpc>
                <a:spcPct val="115000"/>
              </a:lnSpc>
              <a:spcBef>
                <a:spcPts val="1200"/>
              </a:spcBef>
              <a:spcAft>
                <a:spcPts val="0"/>
              </a:spcAft>
              <a:buSzPct val="100000"/>
              <a:buFont typeface="Arial"/>
              <a:buChar char="●"/>
            </a:pPr>
            <a:r>
              <a:rPr lang="en-US" sz="1625">
                <a:latin typeface="Arial"/>
                <a:ea typeface="Arial"/>
                <a:cs typeface="Arial"/>
                <a:sym typeface="Arial"/>
              </a:rPr>
              <a:t>As businesses grow, the volume of sales data also increases. Manual methods struggle to keep up with the demand for quick, consistent, and reliable report generation.</a:t>
            </a:r>
            <a:endParaRPr sz="1625">
              <a:latin typeface="Arial"/>
              <a:ea typeface="Arial"/>
              <a:cs typeface="Arial"/>
              <a:sym typeface="Arial"/>
            </a:endParaRPr>
          </a:p>
          <a:p>
            <a:pPr marL="0" lvl="0" indent="0" algn="l" rtl="0">
              <a:lnSpc>
                <a:spcPct val="114000"/>
              </a:lnSpc>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98" name="Google Shape;98;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1200"/>
              </a:spcBef>
              <a:spcAft>
                <a:spcPts val="0"/>
              </a:spcAft>
              <a:buClr>
                <a:schemeClr val="dk1"/>
              </a:buClr>
              <a:buSzPts val="1100"/>
              <a:buFont typeface="Arial"/>
              <a:buNone/>
            </a:pPr>
            <a:r>
              <a:rPr lang="en-US" sz="1100" b="1">
                <a:latin typeface="Arial"/>
                <a:ea typeface="Arial"/>
                <a:cs typeface="Arial"/>
                <a:sym typeface="Arial"/>
              </a:rPr>
              <a:t>1. Time Efficiency</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Automated Process</a:t>
            </a:r>
            <a:r>
              <a:rPr lang="en-US" sz="1100">
                <a:latin typeface="Arial"/>
                <a:ea typeface="Arial"/>
                <a:cs typeface="Arial"/>
                <a:sym typeface="Arial"/>
              </a:rPr>
              <a:t>: The system eliminates the need for manual intervention in generating reports, significantly reducing the time required to process large datasets.</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2. Accuracy and Consistency</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Error Reduction</a:t>
            </a:r>
            <a:r>
              <a:rPr lang="en-US" sz="1100">
                <a:latin typeface="Arial"/>
                <a:ea typeface="Arial"/>
                <a:cs typeface="Arial"/>
                <a:sym typeface="Arial"/>
              </a:rPr>
              <a:t>: By automating repetitive tasks, the system reduces the chance of human errors that often occur in manual data entry, formatting, and conversion.</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3. Cost Savings</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Resource Optimization</a:t>
            </a:r>
            <a:r>
              <a:rPr lang="en-US" sz="1100">
                <a:latin typeface="Arial"/>
                <a:ea typeface="Arial"/>
                <a:cs typeface="Arial"/>
                <a:sym typeface="Arial"/>
              </a:rPr>
              <a:t>: Automating manual tasks frees up valuable human resources, allowing employees to focus on higher-value tasks rather than repetitive report generation.</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4. Reduced Human Effort</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No Need for Manual Conversions</a:t>
            </a:r>
            <a:r>
              <a:rPr lang="en-US" sz="1100">
                <a:latin typeface="Arial"/>
                <a:ea typeface="Arial"/>
                <a:cs typeface="Arial"/>
                <a:sym typeface="Arial"/>
              </a:rPr>
              <a:t>: The bot performs the task of converting Excel data into Word and then converting Word to PDF, eliminating the need for manual handling of multiple applications.</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5. Enhanced Security</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Secure Document Generation</a:t>
            </a:r>
            <a:r>
              <a:rPr lang="en-US" sz="1100">
                <a:latin typeface="Arial"/>
                <a:ea typeface="Arial"/>
                <a:cs typeface="Arial"/>
                <a:sym typeface="Arial"/>
              </a:rPr>
              <a:t>: The reports are automatically stored in secure folders, and access can be controlled based on user permissions, reducing the risk of unauthorized access to sensitive sales data.</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6. Support for Decision-Making</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US" sz="1100" b="1">
                <a:latin typeface="Arial"/>
                <a:ea typeface="Arial"/>
                <a:cs typeface="Arial"/>
                <a:sym typeface="Arial"/>
              </a:rPr>
              <a:t>Real-time Reporting</a:t>
            </a:r>
            <a:r>
              <a:rPr lang="en-US" sz="1100">
                <a:latin typeface="Arial"/>
                <a:ea typeface="Arial"/>
                <a:cs typeface="Arial"/>
                <a:sym typeface="Arial"/>
              </a:rPr>
              <a:t>: The bot can be scheduled to run at specific intervals, ensuring that reports are always up to date and ready for business decision-makers.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91675" y="96488"/>
            <a:ext cx="8763000" cy="80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Literature Survey</a:t>
            </a:r>
            <a:endParaRPr>
              <a:latin typeface="Calibri"/>
              <a:ea typeface="Calibri"/>
              <a:cs typeface="Calibri"/>
              <a:sym typeface="Calibri"/>
            </a:endParaRPr>
          </a:p>
        </p:txBody>
      </p:sp>
      <p:sp>
        <p:nvSpPr>
          <p:cNvPr id="105" name="Google Shape;105;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1. Introduction to Robotic Process Automation (RPA)</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This section would explain the concept of </a:t>
            </a:r>
            <a:r>
              <a:rPr lang="en-US" sz="1100" b="1">
                <a:latin typeface="Arial"/>
                <a:ea typeface="Arial"/>
                <a:cs typeface="Arial"/>
                <a:sym typeface="Arial"/>
              </a:rPr>
              <a:t>RPA</a:t>
            </a:r>
            <a:r>
              <a:rPr lang="en-US" sz="1100">
                <a:latin typeface="Arial"/>
                <a:ea typeface="Arial"/>
                <a:cs typeface="Arial"/>
                <a:sym typeface="Arial"/>
              </a:rPr>
              <a:t> (Robotic Process Automation). RPA refers to the use of software robots to automate repetitive and rule-based tasks, like filling out forms or generating reports, which would otherwise be done manually by humans. This makes work more efficient and accurate. You would cite existing research or definitions from industry experts to show that RPA is an established practice.</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2. UiPath as an RPA Tool</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Here, you introduce </a:t>
            </a:r>
            <a:r>
              <a:rPr lang="en-US" sz="1100" b="1">
                <a:latin typeface="Arial"/>
                <a:ea typeface="Arial"/>
                <a:cs typeface="Arial"/>
                <a:sym typeface="Arial"/>
              </a:rPr>
              <a:t>UiPath</a:t>
            </a:r>
            <a:r>
              <a:rPr lang="en-US" sz="1100">
                <a:latin typeface="Arial"/>
                <a:ea typeface="Arial"/>
                <a:cs typeface="Arial"/>
                <a:sym typeface="Arial"/>
              </a:rPr>
              <a:t>, the specific RPA tool you're using for your project. You would explain how </a:t>
            </a:r>
            <a:r>
              <a:rPr lang="en-US" sz="1100" b="1">
                <a:latin typeface="Arial"/>
                <a:ea typeface="Arial"/>
                <a:cs typeface="Arial"/>
                <a:sym typeface="Arial"/>
              </a:rPr>
              <a:t>UiPath</a:t>
            </a:r>
            <a:r>
              <a:rPr lang="en-US" sz="1100">
                <a:latin typeface="Arial"/>
                <a:ea typeface="Arial"/>
                <a:cs typeface="Arial"/>
                <a:sym typeface="Arial"/>
              </a:rPr>
              <a:t> is a widely-used automation tool and mention its features, such as the ability to work with Excel, Word, and PDF files. This part connects the theory of RPA to the tool you're using to implement your solution.</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3. Automation in Report Generation</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In this section, you would look at </a:t>
            </a:r>
            <a:r>
              <a:rPr lang="en-US" sz="1100" b="1">
                <a:latin typeface="Arial"/>
                <a:ea typeface="Arial"/>
                <a:cs typeface="Arial"/>
                <a:sym typeface="Arial"/>
              </a:rPr>
              <a:t>how automation is already being used</a:t>
            </a:r>
            <a:r>
              <a:rPr lang="en-US" sz="1100">
                <a:latin typeface="Arial"/>
                <a:ea typeface="Arial"/>
                <a:cs typeface="Arial"/>
                <a:sym typeface="Arial"/>
              </a:rPr>
              <a:t> in other industries to generate reports. Many companies automate tasks like generating sales or performance reports, which involves extracting data from Excel or other sources, formatting it, and generating documents (like Word or PDF files). This gives a real-world application for your project and justifies why automating report generation is important.</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4. Excel to Word and Word to PDF Automation</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You would explore how </a:t>
            </a:r>
            <a:r>
              <a:rPr lang="en-US" sz="1100" b="1">
                <a:latin typeface="Arial"/>
                <a:ea typeface="Arial"/>
                <a:cs typeface="Arial"/>
                <a:sym typeface="Arial"/>
              </a:rPr>
              <a:t>data transfer between formats</a:t>
            </a:r>
            <a:r>
              <a:rPr lang="en-US" sz="1100">
                <a:latin typeface="Arial"/>
                <a:ea typeface="Arial"/>
                <a:cs typeface="Arial"/>
                <a:sym typeface="Arial"/>
              </a:rPr>
              <a:t> (e.g., from Excel to Word or Word to PDF) is typically automated. This is directly related to your project, as your UiPath bot is performing similar tasks. This section helps you understand common challenges or approaches others have used, so you can improve your implementation.</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5. Benefits and Challenges of RPA in Report Generation</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Here, you review the </a:t>
            </a:r>
            <a:r>
              <a:rPr lang="en-US" sz="1100" b="1">
                <a:latin typeface="Arial"/>
                <a:ea typeface="Arial"/>
                <a:cs typeface="Arial"/>
                <a:sym typeface="Arial"/>
              </a:rPr>
              <a:t>pros and cons</a:t>
            </a:r>
            <a:r>
              <a:rPr lang="en-US" sz="1100">
                <a:latin typeface="Arial"/>
                <a:ea typeface="Arial"/>
                <a:cs typeface="Arial"/>
                <a:sym typeface="Arial"/>
              </a:rPr>
              <a:t> of automating report generation. </a:t>
            </a:r>
            <a:r>
              <a:rPr lang="en-US" sz="1100" b="1">
                <a:latin typeface="Arial"/>
                <a:ea typeface="Arial"/>
                <a:cs typeface="Arial"/>
                <a:sym typeface="Arial"/>
              </a:rPr>
              <a:t>Benefits</a:t>
            </a:r>
            <a:r>
              <a:rPr lang="en-US" sz="1100">
                <a:latin typeface="Arial"/>
                <a:ea typeface="Arial"/>
                <a:cs typeface="Arial"/>
                <a:sym typeface="Arial"/>
              </a:rPr>
              <a:t> include time savings, accuracy, and consistency. </a:t>
            </a:r>
            <a:r>
              <a:rPr lang="en-US" sz="1100" b="1">
                <a:latin typeface="Arial"/>
                <a:ea typeface="Arial"/>
                <a:cs typeface="Arial"/>
                <a:sym typeface="Arial"/>
              </a:rPr>
              <a:t>Challenges</a:t>
            </a:r>
            <a:r>
              <a:rPr lang="en-US" sz="1100">
                <a:latin typeface="Arial"/>
                <a:ea typeface="Arial"/>
                <a:cs typeface="Arial"/>
                <a:sym typeface="Arial"/>
              </a:rPr>
              <a:t> could involve issues like setting up templates or handling complex data structures. Understanding these helps you anticipate potential issues and refine your approach.</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ct val="84615"/>
              <a:buFont typeface="Arial"/>
              <a:buNone/>
            </a:pPr>
            <a:r>
              <a:rPr lang="en-US" sz="1300" b="1">
                <a:latin typeface="Arial"/>
                <a:ea typeface="Arial"/>
                <a:cs typeface="Arial"/>
                <a:sym typeface="Arial"/>
              </a:rPr>
              <a:t>6. Future Directions in Report Automation</a:t>
            </a:r>
            <a:endParaRPr sz="1300" b="1">
              <a:latin typeface="Arial"/>
              <a:ea typeface="Arial"/>
              <a:cs typeface="Arial"/>
              <a:sym typeface="Arial"/>
            </a:endParaRPr>
          </a:p>
          <a:p>
            <a:pPr marL="0" lvl="0" indent="0" algn="l" rtl="0">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Finally, this section looks at the </a:t>
            </a:r>
            <a:r>
              <a:rPr lang="en-US" sz="1100" b="1">
                <a:latin typeface="Arial"/>
                <a:ea typeface="Arial"/>
                <a:cs typeface="Arial"/>
                <a:sym typeface="Arial"/>
              </a:rPr>
              <a:t>future potential</a:t>
            </a:r>
            <a:r>
              <a:rPr lang="en-US" sz="1100">
                <a:latin typeface="Arial"/>
                <a:ea typeface="Arial"/>
                <a:cs typeface="Arial"/>
                <a:sym typeface="Arial"/>
              </a:rPr>
              <a:t> of RPA in report generation. It discusses new trends like combining RPA with AI to make reports smarter or more interactive. This gives context to how your work fits into a broader trend and might inspire future improvements.</a:t>
            </a:r>
            <a:endParaRPr sz="1100">
              <a:latin typeface="Arial"/>
              <a:ea typeface="Arial"/>
              <a:cs typeface="Arial"/>
              <a:sym typeface="Arial"/>
            </a:endParaRPr>
          </a:p>
          <a:p>
            <a:pPr marL="342900" lvl="0" indent="-190500" algn="l" rtl="0">
              <a:lnSpc>
                <a:spcPct val="114000"/>
              </a:lnSpc>
              <a:spcBef>
                <a:spcPts val="1200"/>
              </a:spcBef>
              <a:spcAft>
                <a:spcPts val="1200"/>
              </a:spcAft>
              <a:buClr>
                <a:schemeClr val="dk1"/>
              </a:buClr>
              <a:buSzPct val="100000"/>
              <a:buFont typeface="Noto Sans Symbols"/>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Main Objective</a:t>
            </a:r>
            <a:endParaRPr>
              <a:latin typeface="Calibri"/>
              <a:ea typeface="Calibri"/>
              <a:cs typeface="Calibri"/>
              <a:sym typeface="Calibri"/>
            </a:endParaRPr>
          </a:p>
        </p:txBody>
      </p:sp>
      <p:sp>
        <p:nvSpPr>
          <p:cNvPr id="112" name="Google Shape;112;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just" rtl="0">
              <a:lnSpc>
                <a:spcPct val="114000"/>
              </a:lnSpc>
              <a:spcBef>
                <a:spcPts val="0"/>
              </a:spcBef>
              <a:spcAft>
                <a:spcPts val="0"/>
              </a:spcAft>
              <a:buNone/>
            </a:pPr>
            <a:r>
              <a:rPr lang="en-US" sz="1500">
                <a:latin typeface="Arial"/>
                <a:ea typeface="Arial"/>
                <a:cs typeface="Arial"/>
                <a:sym typeface="Arial"/>
              </a:rPr>
              <a:t>To design and implement an </a:t>
            </a:r>
            <a:r>
              <a:rPr lang="en-US" sz="1500" b="1">
                <a:latin typeface="Arial"/>
                <a:ea typeface="Arial"/>
                <a:cs typeface="Arial"/>
                <a:sym typeface="Arial"/>
              </a:rPr>
              <a:t>RPA-based solution</a:t>
            </a:r>
            <a:r>
              <a:rPr lang="en-US" sz="1500">
                <a:latin typeface="Arial"/>
                <a:ea typeface="Arial"/>
                <a:cs typeface="Arial"/>
                <a:sym typeface="Arial"/>
              </a:rPr>
              <a:t> using </a:t>
            </a:r>
            <a:r>
              <a:rPr lang="en-US" sz="1500" b="1">
                <a:latin typeface="Arial"/>
                <a:ea typeface="Arial"/>
                <a:cs typeface="Arial"/>
                <a:sym typeface="Arial"/>
              </a:rPr>
              <a:t>UiPath</a:t>
            </a:r>
            <a:r>
              <a:rPr lang="en-US" sz="1500">
                <a:latin typeface="Arial"/>
                <a:ea typeface="Arial"/>
                <a:cs typeface="Arial"/>
                <a:sym typeface="Arial"/>
              </a:rPr>
              <a:t> that automates the process of generating </a:t>
            </a:r>
            <a:r>
              <a:rPr lang="en-US" sz="1500" b="1">
                <a:latin typeface="Arial"/>
                <a:ea typeface="Arial"/>
                <a:cs typeface="Arial"/>
                <a:sym typeface="Arial"/>
              </a:rPr>
              <a:t>sales reports</a:t>
            </a:r>
            <a:r>
              <a:rPr lang="en-US" sz="1500">
                <a:latin typeface="Arial"/>
                <a:ea typeface="Arial"/>
                <a:cs typeface="Arial"/>
                <a:sym typeface="Arial"/>
              </a:rPr>
              <a:t> by converting data from </a:t>
            </a:r>
            <a:r>
              <a:rPr lang="en-US" sz="1500" b="1">
                <a:latin typeface="Arial"/>
                <a:ea typeface="Arial"/>
                <a:cs typeface="Arial"/>
                <a:sym typeface="Arial"/>
              </a:rPr>
              <a:t>Excel spreadsheets</a:t>
            </a:r>
            <a:r>
              <a:rPr lang="en-US" sz="1500">
                <a:latin typeface="Arial"/>
                <a:ea typeface="Arial"/>
                <a:cs typeface="Arial"/>
                <a:sym typeface="Arial"/>
              </a:rPr>
              <a:t> into </a:t>
            </a:r>
            <a:r>
              <a:rPr lang="en-US" sz="1500" b="1">
                <a:latin typeface="Arial"/>
                <a:ea typeface="Arial"/>
                <a:cs typeface="Arial"/>
                <a:sym typeface="Arial"/>
              </a:rPr>
              <a:t>Word documents</a:t>
            </a:r>
            <a:r>
              <a:rPr lang="en-US" sz="1500">
                <a:latin typeface="Arial"/>
                <a:ea typeface="Arial"/>
                <a:cs typeface="Arial"/>
                <a:sym typeface="Arial"/>
              </a:rPr>
              <a:t> and then converting those documents into </a:t>
            </a:r>
            <a:r>
              <a:rPr lang="en-US" sz="1500" b="1">
                <a:latin typeface="Arial"/>
                <a:ea typeface="Arial"/>
                <a:cs typeface="Arial"/>
                <a:sym typeface="Arial"/>
              </a:rPr>
              <a:t>PDFs</a:t>
            </a:r>
            <a:r>
              <a:rPr lang="en-US" sz="1500">
                <a:latin typeface="Arial"/>
                <a:ea typeface="Arial"/>
                <a:cs typeface="Arial"/>
                <a:sym typeface="Arial"/>
              </a:rPr>
              <a:t>, with the aim of improving efficiency, reducing errors, and ensuring consistency in report generation.</a:t>
            </a:r>
            <a:endParaRPr sz="1500">
              <a:latin typeface="Arial"/>
              <a:ea typeface="Arial"/>
              <a:cs typeface="Arial"/>
              <a:sym typeface="Arial"/>
            </a:endParaRPr>
          </a:p>
          <a:p>
            <a:pPr marL="0" lvl="0" indent="0" algn="just" rtl="0">
              <a:lnSpc>
                <a:spcPct val="114000"/>
              </a:lnSpc>
              <a:spcBef>
                <a:spcPts val="1200"/>
              </a:spcBef>
              <a:spcAft>
                <a:spcPts val="0"/>
              </a:spcAft>
              <a:buNone/>
            </a:pPr>
            <a:endParaRPr sz="15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The </a:t>
            </a:r>
            <a:r>
              <a:rPr lang="en-US" sz="1500" b="1">
                <a:latin typeface="Arial"/>
                <a:ea typeface="Arial"/>
                <a:cs typeface="Arial"/>
                <a:sym typeface="Arial"/>
              </a:rPr>
              <a:t>main objective</a:t>
            </a:r>
            <a:r>
              <a:rPr lang="en-US" sz="1500">
                <a:latin typeface="Arial"/>
                <a:ea typeface="Arial"/>
                <a:cs typeface="Arial"/>
                <a:sym typeface="Arial"/>
              </a:rPr>
              <a:t> is to leverage </a:t>
            </a:r>
            <a:r>
              <a:rPr lang="en-US" sz="1500" b="1">
                <a:latin typeface="Arial"/>
                <a:ea typeface="Arial"/>
                <a:cs typeface="Arial"/>
                <a:sym typeface="Arial"/>
              </a:rPr>
              <a:t>UiPath RPA</a:t>
            </a:r>
            <a:r>
              <a:rPr lang="en-US" sz="1500">
                <a:latin typeface="Arial"/>
                <a:ea typeface="Arial"/>
                <a:cs typeface="Arial"/>
                <a:sym typeface="Arial"/>
              </a:rPr>
              <a:t> to automate the </a:t>
            </a:r>
            <a:r>
              <a:rPr lang="en-US" sz="1500" b="1">
                <a:latin typeface="Arial"/>
                <a:ea typeface="Arial"/>
                <a:cs typeface="Arial"/>
                <a:sym typeface="Arial"/>
              </a:rPr>
              <a:t>end-to-end process of sales report generation</a:t>
            </a:r>
            <a:r>
              <a:rPr lang="en-US" sz="1500">
                <a:latin typeface="Arial"/>
                <a:ea typeface="Arial"/>
                <a:cs typeface="Arial"/>
                <a:sym typeface="Arial"/>
              </a:rPr>
              <a:t>, from extracting data in </a:t>
            </a:r>
            <a:r>
              <a:rPr lang="en-US" sz="1500" b="1">
                <a:latin typeface="Arial"/>
                <a:ea typeface="Arial"/>
                <a:cs typeface="Arial"/>
                <a:sym typeface="Arial"/>
              </a:rPr>
              <a:t>Excel</a:t>
            </a:r>
            <a:r>
              <a:rPr lang="en-US" sz="1500">
                <a:latin typeface="Arial"/>
                <a:ea typeface="Arial"/>
                <a:cs typeface="Arial"/>
                <a:sym typeface="Arial"/>
              </a:rPr>
              <a:t> to generating </a:t>
            </a:r>
            <a:r>
              <a:rPr lang="en-US" sz="1500" b="1">
                <a:latin typeface="Arial"/>
                <a:ea typeface="Arial"/>
                <a:cs typeface="Arial"/>
                <a:sym typeface="Arial"/>
              </a:rPr>
              <a:t>formatted Word documents</a:t>
            </a:r>
            <a:r>
              <a:rPr lang="en-US" sz="1500">
                <a:latin typeface="Arial"/>
                <a:ea typeface="Arial"/>
                <a:cs typeface="Arial"/>
                <a:sym typeface="Arial"/>
              </a:rPr>
              <a:t> and converting them into </a:t>
            </a:r>
            <a:r>
              <a:rPr lang="en-US" sz="1500" b="1">
                <a:latin typeface="Arial"/>
                <a:ea typeface="Arial"/>
                <a:cs typeface="Arial"/>
                <a:sym typeface="Arial"/>
              </a:rPr>
              <a:t>PDFs</a:t>
            </a:r>
            <a:r>
              <a:rPr lang="en-US" sz="1500">
                <a:latin typeface="Arial"/>
                <a:ea typeface="Arial"/>
                <a:cs typeface="Arial"/>
                <a:sym typeface="Arial"/>
              </a:rPr>
              <a:t>, with the ultimate goals of:</a:t>
            </a:r>
            <a:endParaRPr sz="1500">
              <a:latin typeface="Arial"/>
              <a:ea typeface="Arial"/>
              <a:cs typeface="Arial"/>
              <a:sym typeface="Arial"/>
            </a:endParaRPr>
          </a:p>
          <a:p>
            <a:pPr marL="457200" lvl="0" indent="-323850" algn="l" rtl="0">
              <a:lnSpc>
                <a:spcPct val="115000"/>
              </a:lnSpc>
              <a:spcBef>
                <a:spcPts val="1200"/>
              </a:spcBef>
              <a:spcAft>
                <a:spcPts val="0"/>
              </a:spcAft>
              <a:buSzPts val="1500"/>
              <a:buFont typeface="Arial"/>
              <a:buChar char="●"/>
            </a:pPr>
            <a:r>
              <a:rPr lang="en-US" sz="1500" b="1">
                <a:latin typeface="Arial"/>
                <a:ea typeface="Arial"/>
                <a:cs typeface="Arial"/>
                <a:sym typeface="Arial"/>
              </a:rPr>
              <a:t>Saving time</a:t>
            </a:r>
            <a:r>
              <a:rPr lang="en-US" sz="1500">
                <a:latin typeface="Arial"/>
                <a:ea typeface="Arial"/>
                <a:cs typeface="Arial"/>
                <a:sym typeface="Arial"/>
              </a:rPr>
              <a:t> and resources,</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US" sz="1500" b="1">
                <a:latin typeface="Arial"/>
                <a:ea typeface="Arial"/>
                <a:cs typeface="Arial"/>
                <a:sym typeface="Arial"/>
              </a:rPr>
              <a:t>Ensuring accuracy</a:t>
            </a:r>
            <a:r>
              <a:rPr lang="en-US" sz="1500">
                <a:latin typeface="Arial"/>
                <a:ea typeface="Arial"/>
                <a:cs typeface="Arial"/>
                <a:sym typeface="Arial"/>
              </a:rPr>
              <a:t> and </a:t>
            </a:r>
            <a:r>
              <a:rPr lang="en-US" sz="1500" b="1">
                <a:latin typeface="Arial"/>
                <a:ea typeface="Arial"/>
                <a:cs typeface="Arial"/>
                <a:sym typeface="Arial"/>
              </a:rPr>
              <a:t>consistency</a:t>
            </a:r>
            <a:r>
              <a:rPr lang="en-US" sz="1500">
                <a:latin typeface="Arial"/>
                <a:ea typeface="Arial"/>
                <a:cs typeface="Arial"/>
                <a:sym typeface="Arial"/>
              </a:rPr>
              <a:t>,</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US" sz="1500" b="1">
                <a:latin typeface="Arial"/>
                <a:ea typeface="Arial"/>
                <a:cs typeface="Arial"/>
                <a:sym typeface="Arial"/>
              </a:rPr>
              <a:t>Reducing human error</a:t>
            </a:r>
            <a:r>
              <a:rPr lang="en-US" sz="1500">
                <a:latin typeface="Arial"/>
                <a:ea typeface="Arial"/>
                <a:cs typeface="Arial"/>
                <a:sym typeface="Arial"/>
              </a:rPr>
              <a:t>,</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US" sz="1500" b="1">
                <a:latin typeface="Arial"/>
                <a:ea typeface="Arial"/>
                <a:cs typeface="Arial"/>
                <a:sym typeface="Arial"/>
              </a:rPr>
              <a:t>Streamlining reporting workflows</a:t>
            </a:r>
            <a:r>
              <a:rPr lang="en-US" sz="1500">
                <a:latin typeface="Arial"/>
                <a:ea typeface="Arial"/>
                <a:cs typeface="Arial"/>
                <a:sym typeface="Arial"/>
              </a:rPr>
              <a:t>.</a:t>
            </a:r>
            <a:endParaRPr sz="1500">
              <a:latin typeface="Arial"/>
              <a:ea typeface="Arial"/>
              <a:cs typeface="Arial"/>
              <a:sym typeface="Arial"/>
            </a:endParaRPr>
          </a:p>
          <a:p>
            <a:pPr marL="0" lvl="0" indent="0" algn="l" rtl="0">
              <a:lnSpc>
                <a:spcPct val="115000"/>
              </a:lnSpc>
              <a:spcBef>
                <a:spcPts val="1200"/>
              </a:spcBef>
              <a:spcAft>
                <a:spcPts val="1200"/>
              </a:spcAft>
              <a:buNone/>
            </a:pPr>
            <a:r>
              <a:rPr lang="en-US" sz="1500">
                <a:latin typeface="Arial"/>
                <a:ea typeface="Arial"/>
                <a:cs typeface="Arial"/>
                <a:sym typeface="Arial"/>
              </a:rPr>
              <a:t>This project aims to create a solution that is not only efficient but also scalable and adaptable to various business needs.</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101550" y="-88962"/>
            <a:ext cx="8763000" cy="80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Architecture</a:t>
            </a:r>
            <a:endParaRPr>
              <a:latin typeface="Calibri"/>
              <a:ea typeface="Calibri"/>
              <a:cs typeface="Calibri"/>
              <a:sym typeface="Calibri"/>
            </a:endParaRPr>
          </a:p>
        </p:txBody>
      </p:sp>
      <p:sp>
        <p:nvSpPr>
          <p:cNvPr id="119" name="Google Shape;119;p20"/>
          <p:cNvSpPr txBox="1">
            <a:spLocks noGrp="1"/>
          </p:cNvSpPr>
          <p:nvPr>
            <p:ph type="body" idx="1"/>
          </p:nvPr>
        </p:nvSpPr>
        <p:spPr>
          <a:xfrm>
            <a:off x="188700" y="988175"/>
            <a:ext cx="8635800" cy="61266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1200"/>
              </a:spcAft>
              <a:buNone/>
            </a:pPr>
            <a:endParaRPr dirty="0"/>
          </a:p>
        </p:txBody>
      </p:sp>
      <p:pic>
        <p:nvPicPr>
          <p:cNvPr id="4" name="Picture 3">
            <a:extLst>
              <a:ext uri="{FF2B5EF4-FFF2-40B4-BE49-F238E27FC236}">
                <a16:creationId xmlns:a16="http://schemas.microsoft.com/office/drawing/2014/main" id="{AC081EA3-841E-4062-A998-6D3EBCB52B87}"/>
              </a:ext>
            </a:extLst>
          </p:cNvPr>
          <p:cNvPicPr>
            <a:picLocks noChangeAspect="1"/>
          </p:cNvPicPr>
          <p:nvPr/>
        </p:nvPicPr>
        <p:blipFill>
          <a:blip r:embed="rId3"/>
          <a:stretch>
            <a:fillRect/>
          </a:stretch>
        </p:blipFill>
        <p:spPr>
          <a:xfrm>
            <a:off x="192300" y="718938"/>
            <a:ext cx="8763000" cy="56178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System Requirements</a:t>
            </a:r>
            <a:endParaRPr>
              <a:latin typeface="Calibri"/>
              <a:ea typeface="Calibri"/>
              <a:cs typeface="Calibri"/>
              <a:sym typeface="Calibri"/>
            </a:endParaRPr>
          </a:p>
        </p:txBody>
      </p:sp>
      <p:sp>
        <p:nvSpPr>
          <p:cNvPr id="127" name="Google Shape;127;p21"/>
          <p:cNvSpPr txBox="1">
            <a:spLocks noGrp="1"/>
          </p:cNvSpPr>
          <p:nvPr>
            <p:ph type="body" idx="1"/>
          </p:nvPr>
        </p:nvSpPr>
        <p:spPr>
          <a:xfrm>
            <a:off x="190500" y="1030125"/>
            <a:ext cx="8763000" cy="5334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1200"/>
              </a:spcBef>
              <a:spcAft>
                <a:spcPts val="0"/>
              </a:spcAft>
              <a:buNone/>
            </a:pPr>
            <a:r>
              <a:rPr lang="en-US" sz="1700" b="1">
                <a:solidFill>
                  <a:srgbClr val="000000"/>
                </a:solidFill>
                <a:latin typeface="Arial"/>
                <a:ea typeface="Arial"/>
                <a:cs typeface="Arial"/>
                <a:sym typeface="Arial"/>
              </a:rPr>
              <a:t>Hardware Requirements:</a:t>
            </a:r>
            <a:endParaRPr sz="1700" b="1">
              <a:solidFill>
                <a:srgbClr val="000000"/>
              </a:solidFill>
              <a:latin typeface="Arial"/>
              <a:ea typeface="Arial"/>
              <a:cs typeface="Arial"/>
              <a:sym typeface="Arial"/>
            </a:endParaRPr>
          </a:p>
          <a:p>
            <a:pPr marL="457200" lvl="0" indent="-336550" algn="l" rtl="0">
              <a:lnSpc>
                <a:spcPct val="115000"/>
              </a:lnSpc>
              <a:spcBef>
                <a:spcPts val="120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Processor</a:t>
            </a:r>
            <a:r>
              <a:rPr lang="en-US" sz="1700">
                <a:solidFill>
                  <a:srgbClr val="000000"/>
                </a:solidFill>
                <a:latin typeface="Arial"/>
                <a:ea typeface="Arial"/>
                <a:cs typeface="Arial"/>
                <a:sym typeface="Arial"/>
              </a:rPr>
              <a:t>: Intel Core i3 (or equivalent), 1.5 GHz or higher</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Memory (RAM)</a:t>
            </a:r>
            <a:r>
              <a:rPr lang="en-US" sz="1700">
                <a:solidFill>
                  <a:srgbClr val="000000"/>
                </a:solidFill>
                <a:latin typeface="Arial"/>
                <a:ea typeface="Arial"/>
                <a:cs typeface="Arial"/>
                <a:sym typeface="Arial"/>
              </a:rPr>
              <a:t>: 4 GB (8 GB recommended for better performance)</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Storage</a:t>
            </a:r>
            <a:r>
              <a:rPr lang="en-US" sz="1700">
                <a:solidFill>
                  <a:srgbClr val="000000"/>
                </a:solidFill>
                <a:latin typeface="Arial"/>
                <a:ea typeface="Arial"/>
                <a:cs typeface="Arial"/>
                <a:sym typeface="Arial"/>
              </a:rPr>
              <a:t>: 5 GB free disk space (SSD recommended)</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Display</a:t>
            </a:r>
            <a:r>
              <a:rPr lang="en-US" sz="1700">
                <a:solidFill>
                  <a:srgbClr val="000000"/>
                </a:solidFill>
                <a:latin typeface="Arial"/>
                <a:ea typeface="Arial"/>
                <a:cs typeface="Arial"/>
                <a:sym typeface="Arial"/>
              </a:rPr>
              <a:t>: 1024x768 resolution or higher</a:t>
            </a:r>
            <a:endParaRPr sz="17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700" b="1">
                <a:solidFill>
                  <a:srgbClr val="000000"/>
                </a:solidFill>
                <a:latin typeface="Arial"/>
                <a:ea typeface="Arial"/>
                <a:cs typeface="Arial"/>
                <a:sym typeface="Arial"/>
              </a:rPr>
              <a:t>Software Requirements:</a:t>
            </a:r>
            <a:endParaRPr sz="1700" b="1">
              <a:solidFill>
                <a:srgbClr val="000000"/>
              </a:solidFill>
              <a:latin typeface="Arial"/>
              <a:ea typeface="Arial"/>
              <a:cs typeface="Arial"/>
              <a:sym typeface="Arial"/>
            </a:endParaRPr>
          </a:p>
          <a:p>
            <a:pPr marL="457200" lvl="0" indent="-336550" algn="l" rtl="0">
              <a:lnSpc>
                <a:spcPct val="115000"/>
              </a:lnSpc>
              <a:spcBef>
                <a:spcPts val="120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Operating System</a:t>
            </a:r>
            <a:r>
              <a:rPr lang="en-US" sz="1700">
                <a:solidFill>
                  <a:srgbClr val="000000"/>
                </a:solidFill>
                <a:latin typeface="Arial"/>
                <a:ea typeface="Arial"/>
                <a:cs typeface="Arial"/>
                <a:sym typeface="Arial"/>
              </a:rPr>
              <a:t>: Windows 10 (64-bit) or Windows Server 2016/2019</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UiPath Studio</a:t>
            </a:r>
            <a:r>
              <a:rPr lang="en-US" sz="1700">
                <a:solidFill>
                  <a:srgbClr val="000000"/>
                </a:solidFill>
                <a:latin typeface="Arial"/>
                <a:ea typeface="Arial"/>
                <a:cs typeface="Arial"/>
                <a:sym typeface="Arial"/>
              </a:rPr>
              <a:t>: Latest version (Community or Enterprise)</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UiPath Robot</a:t>
            </a:r>
            <a:r>
              <a:rPr lang="en-US" sz="1700">
                <a:solidFill>
                  <a:srgbClr val="000000"/>
                </a:solidFill>
                <a:latin typeface="Arial"/>
                <a:ea typeface="Arial"/>
                <a:cs typeface="Arial"/>
                <a:sym typeface="Arial"/>
              </a:rPr>
              <a:t>: For automation execution</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Microsoft Excel &amp; Word</a:t>
            </a:r>
            <a:r>
              <a:rPr lang="en-US" sz="1700">
                <a:solidFill>
                  <a:srgbClr val="000000"/>
                </a:solidFill>
                <a:latin typeface="Arial"/>
                <a:ea typeface="Arial"/>
                <a:cs typeface="Arial"/>
                <a:sym typeface="Arial"/>
              </a:rPr>
              <a:t>: For reading data and generating reports</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Adobe Acrobat Reader</a:t>
            </a:r>
            <a:r>
              <a:rPr lang="en-US" sz="1700">
                <a:solidFill>
                  <a:srgbClr val="000000"/>
                </a:solidFill>
                <a:latin typeface="Arial"/>
                <a:ea typeface="Arial"/>
                <a:cs typeface="Arial"/>
                <a:sym typeface="Arial"/>
              </a:rPr>
              <a:t> (or any PDF reader) for viewing PDF reports</a:t>
            </a:r>
            <a:endParaRPr sz="17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700" b="1">
                <a:solidFill>
                  <a:srgbClr val="000000"/>
                </a:solidFill>
                <a:latin typeface="Arial"/>
                <a:ea typeface="Arial"/>
                <a:cs typeface="Arial"/>
                <a:sym typeface="Arial"/>
              </a:rPr>
              <a:t>Network &amp; Security:</a:t>
            </a:r>
            <a:endParaRPr sz="1700" b="1">
              <a:solidFill>
                <a:srgbClr val="000000"/>
              </a:solidFill>
              <a:latin typeface="Arial"/>
              <a:ea typeface="Arial"/>
              <a:cs typeface="Arial"/>
              <a:sym typeface="Arial"/>
            </a:endParaRPr>
          </a:p>
          <a:p>
            <a:pPr marL="457200" lvl="0" indent="-336550" algn="l" rtl="0">
              <a:lnSpc>
                <a:spcPct val="115000"/>
              </a:lnSpc>
              <a:spcBef>
                <a:spcPts val="120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Internet Connection</a:t>
            </a:r>
            <a:r>
              <a:rPr lang="en-US" sz="1700">
                <a:solidFill>
                  <a:srgbClr val="000000"/>
                </a:solidFill>
                <a:latin typeface="Arial"/>
                <a:ea typeface="Arial"/>
                <a:cs typeface="Arial"/>
                <a:sym typeface="Arial"/>
              </a:rPr>
              <a:t>: Required for cloud integrations and updates</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Permissions</a:t>
            </a:r>
            <a:r>
              <a:rPr lang="en-US" sz="1700">
                <a:solidFill>
                  <a:srgbClr val="000000"/>
                </a:solidFill>
                <a:latin typeface="Arial"/>
                <a:ea typeface="Arial"/>
                <a:cs typeface="Arial"/>
                <a:sym typeface="Arial"/>
              </a:rPr>
              <a:t>: Sufficient permissions for file access and automation execution</a:t>
            </a:r>
            <a:endParaRPr sz="1700">
              <a:solidFill>
                <a:srgbClr val="000000"/>
              </a:solidFill>
              <a:latin typeface="Arial"/>
              <a:ea typeface="Arial"/>
              <a:cs typeface="Arial"/>
              <a:sym typeface="Arial"/>
            </a:endParaRPr>
          </a:p>
          <a:p>
            <a:pPr marL="457200" lvl="0" indent="-336550" algn="l" rtl="0">
              <a:lnSpc>
                <a:spcPct val="115000"/>
              </a:lnSpc>
              <a:spcBef>
                <a:spcPts val="0"/>
              </a:spcBef>
              <a:spcAft>
                <a:spcPts val="0"/>
              </a:spcAft>
              <a:buClr>
                <a:srgbClr val="000000"/>
              </a:buClr>
              <a:buSzPts val="1700"/>
              <a:buFont typeface="Arial"/>
              <a:buChar char="●"/>
            </a:pPr>
            <a:r>
              <a:rPr lang="en-US" sz="1700" b="1">
                <a:solidFill>
                  <a:srgbClr val="000000"/>
                </a:solidFill>
                <a:latin typeface="Arial"/>
                <a:ea typeface="Arial"/>
                <a:cs typeface="Arial"/>
                <a:sym typeface="Arial"/>
              </a:rPr>
              <a:t>Firewall/Antivirus</a:t>
            </a:r>
            <a:r>
              <a:rPr lang="en-US" sz="1700">
                <a:solidFill>
                  <a:srgbClr val="000000"/>
                </a:solidFill>
                <a:latin typeface="Arial"/>
                <a:ea typeface="Arial"/>
                <a:cs typeface="Arial"/>
                <a:sym typeface="Arial"/>
              </a:rPr>
              <a:t>: Allow UiPath Studio and Robot to run without interference</a:t>
            </a:r>
            <a:endParaRPr sz="1700">
              <a:solidFill>
                <a:srgbClr val="000000"/>
              </a:solidFill>
              <a:latin typeface="Arial"/>
              <a:ea typeface="Arial"/>
              <a:cs typeface="Arial"/>
              <a:sym typeface="Arial"/>
            </a:endParaRPr>
          </a:p>
          <a:p>
            <a:pPr marL="342900" lvl="0" indent="0" algn="l" rtl="0">
              <a:lnSpc>
                <a:spcPct val="114000"/>
              </a:lnSpc>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190500" y="-12"/>
            <a:ext cx="8763000" cy="80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Functional Description</a:t>
            </a:r>
            <a:endParaRPr>
              <a:latin typeface="Calibri"/>
              <a:ea typeface="Calibri"/>
              <a:cs typeface="Calibri"/>
              <a:sym typeface="Calibri"/>
            </a:endParaRPr>
          </a:p>
        </p:txBody>
      </p:sp>
      <p:sp>
        <p:nvSpPr>
          <p:cNvPr id="134" name="Google Shape;134;p22"/>
          <p:cNvSpPr txBox="1">
            <a:spLocks noGrp="1"/>
          </p:cNvSpPr>
          <p:nvPr>
            <p:ph type="body" idx="1"/>
          </p:nvPr>
        </p:nvSpPr>
        <p:spPr>
          <a:xfrm>
            <a:off x="249800" y="884225"/>
            <a:ext cx="8763000" cy="5334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1200"/>
              </a:spcBef>
              <a:spcAft>
                <a:spcPts val="0"/>
              </a:spcAft>
              <a:buNone/>
            </a:pPr>
            <a:r>
              <a:rPr lang="en-US" sz="1600" dirty="0">
                <a:solidFill>
                  <a:srgbClr val="000000"/>
                </a:solidFill>
                <a:latin typeface="Arial"/>
                <a:ea typeface="Arial"/>
                <a:cs typeface="Arial"/>
                <a:sym typeface="Arial"/>
              </a:rPr>
              <a:t>  each of these modules is designed to perform a specific function in the </a:t>
            </a:r>
            <a:r>
              <a:rPr lang="en-US" sz="1600" b="1" dirty="0">
                <a:solidFill>
                  <a:srgbClr val="000000"/>
                </a:solidFill>
                <a:latin typeface="Arial"/>
                <a:ea typeface="Arial"/>
                <a:cs typeface="Arial"/>
                <a:sym typeface="Arial"/>
              </a:rPr>
              <a:t>Automated sales Performance Tracker</a:t>
            </a:r>
            <a:r>
              <a:rPr lang="en-US" sz="1600" dirty="0">
                <a:solidFill>
                  <a:srgbClr val="000000"/>
                </a:solidFill>
                <a:latin typeface="Arial"/>
                <a:ea typeface="Arial"/>
                <a:cs typeface="Arial"/>
                <a:sym typeface="Arial"/>
              </a:rPr>
              <a:t>. Below is a simplified workflow that you can include in your </a:t>
            </a:r>
            <a:r>
              <a:rPr lang="en-US" sz="1600" b="1" dirty="0">
                <a:solidFill>
                  <a:srgbClr val="000000"/>
                </a:solidFill>
                <a:latin typeface="Arial"/>
                <a:ea typeface="Arial"/>
                <a:cs typeface="Arial"/>
                <a:sym typeface="Arial"/>
              </a:rPr>
              <a:t>PowerPoint</a:t>
            </a:r>
            <a:r>
              <a:rPr lang="en-US" sz="1600" dirty="0">
                <a:solidFill>
                  <a:srgbClr val="000000"/>
                </a:solidFill>
                <a:latin typeface="Arial"/>
                <a:ea typeface="Arial"/>
                <a:cs typeface="Arial"/>
                <a:sym typeface="Arial"/>
              </a:rPr>
              <a:t> for easy reference:</a:t>
            </a:r>
            <a:endParaRPr sz="1600" dirty="0">
              <a:solidFill>
                <a:srgbClr val="000000"/>
              </a:solidFill>
              <a:latin typeface="Arial"/>
              <a:ea typeface="Arial"/>
              <a:cs typeface="Arial"/>
              <a:sym typeface="Arial"/>
            </a:endParaRPr>
          </a:p>
          <a:p>
            <a:pPr marL="457200" lvl="0" indent="-330200" algn="l" rtl="0">
              <a:lnSpc>
                <a:spcPct val="115000"/>
              </a:lnSpc>
              <a:spcBef>
                <a:spcPts val="1200"/>
              </a:spcBef>
              <a:spcAft>
                <a:spcPts val="0"/>
              </a:spcAft>
              <a:buClr>
                <a:srgbClr val="000000"/>
              </a:buClr>
              <a:buSzPts val="1600"/>
              <a:buFont typeface="Arial"/>
              <a:buAutoNum type="arabicPeriod"/>
            </a:pPr>
            <a:r>
              <a:rPr lang="en-US" sz="1600" b="1" dirty="0">
                <a:solidFill>
                  <a:srgbClr val="000000"/>
                </a:solidFill>
                <a:latin typeface="Arial"/>
                <a:ea typeface="Arial"/>
                <a:cs typeface="Arial"/>
                <a:sym typeface="Arial"/>
              </a:rPr>
              <a:t>Module 1: Data Extraction &amp; Processing from Excel</a:t>
            </a:r>
            <a:endParaRPr sz="1600" b="1"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Input</a:t>
            </a:r>
            <a:r>
              <a:rPr lang="en-US" sz="1600" dirty="0">
                <a:solidFill>
                  <a:srgbClr val="000000"/>
                </a:solidFill>
                <a:latin typeface="Arial"/>
                <a:ea typeface="Arial"/>
                <a:cs typeface="Arial"/>
                <a:sym typeface="Arial"/>
              </a:rPr>
              <a:t>: Sales data from Excel.</a:t>
            </a:r>
            <a:endParaRPr sz="1600"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Process</a:t>
            </a:r>
            <a:r>
              <a:rPr lang="en-US" sz="1600" dirty="0">
                <a:solidFill>
                  <a:srgbClr val="000000"/>
                </a:solidFill>
                <a:latin typeface="Arial"/>
                <a:ea typeface="Arial"/>
                <a:cs typeface="Arial"/>
                <a:sym typeface="Arial"/>
              </a:rPr>
              <a:t>: Data extraction, cleaning, and structuring.</a:t>
            </a:r>
            <a:endParaRPr sz="1600"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Output</a:t>
            </a:r>
            <a:r>
              <a:rPr lang="en-US" sz="1600" dirty="0">
                <a:solidFill>
                  <a:srgbClr val="000000"/>
                </a:solidFill>
                <a:latin typeface="Arial"/>
                <a:ea typeface="Arial"/>
                <a:cs typeface="Arial"/>
                <a:sym typeface="Arial"/>
              </a:rPr>
              <a:t>: Processed data ready for report generation.</a:t>
            </a:r>
            <a:endParaRPr sz="1600" dirty="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AutoNum type="arabicPeriod"/>
            </a:pPr>
            <a:r>
              <a:rPr lang="en-US" sz="1600" b="1" dirty="0">
                <a:solidFill>
                  <a:srgbClr val="000000"/>
                </a:solidFill>
                <a:latin typeface="Arial"/>
                <a:ea typeface="Arial"/>
                <a:cs typeface="Arial"/>
                <a:sym typeface="Arial"/>
              </a:rPr>
              <a:t>Module 2: Report Generation in Word</a:t>
            </a:r>
            <a:endParaRPr sz="1600" b="1"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Input</a:t>
            </a:r>
            <a:r>
              <a:rPr lang="en-US" sz="1600" dirty="0">
                <a:solidFill>
                  <a:srgbClr val="000000"/>
                </a:solidFill>
                <a:latin typeface="Arial"/>
                <a:ea typeface="Arial"/>
                <a:cs typeface="Arial"/>
                <a:sym typeface="Arial"/>
              </a:rPr>
              <a:t>: Processed data from Excel.</a:t>
            </a:r>
            <a:endParaRPr sz="1600"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Process</a:t>
            </a:r>
            <a:r>
              <a:rPr lang="en-US" sz="1600" dirty="0">
                <a:solidFill>
                  <a:srgbClr val="000000"/>
                </a:solidFill>
                <a:latin typeface="Arial"/>
                <a:ea typeface="Arial"/>
                <a:cs typeface="Arial"/>
                <a:sym typeface="Arial"/>
              </a:rPr>
              <a:t>: Word document creation, data insertion, formatting.</a:t>
            </a:r>
            <a:endParaRPr sz="1600"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Output</a:t>
            </a:r>
            <a:r>
              <a:rPr lang="en-US" sz="1600" dirty="0">
                <a:solidFill>
                  <a:srgbClr val="000000"/>
                </a:solidFill>
                <a:latin typeface="Arial"/>
                <a:ea typeface="Arial"/>
                <a:cs typeface="Arial"/>
                <a:sym typeface="Arial"/>
              </a:rPr>
              <a:t>: Formatted Word report.</a:t>
            </a:r>
            <a:endParaRPr sz="1600" dirty="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AutoNum type="arabicPeriod"/>
            </a:pPr>
            <a:r>
              <a:rPr lang="en-US" sz="1600" b="1" dirty="0">
                <a:solidFill>
                  <a:srgbClr val="000000"/>
                </a:solidFill>
                <a:latin typeface="Arial"/>
                <a:ea typeface="Arial"/>
                <a:cs typeface="Arial"/>
                <a:sym typeface="Arial"/>
              </a:rPr>
              <a:t>Module 3: Conversion to PDF</a:t>
            </a:r>
            <a:endParaRPr sz="1600" b="1"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Input</a:t>
            </a:r>
            <a:r>
              <a:rPr lang="en-US" sz="1600" dirty="0">
                <a:solidFill>
                  <a:srgbClr val="000000"/>
                </a:solidFill>
                <a:latin typeface="Arial"/>
                <a:ea typeface="Arial"/>
                <a:cs typeface="Arial"/>
                <a:sym typeface="Arial"/>
              </a:rPr>
              <a:t>: Word document.</a:t>
            </a:r>
            <a:endParaRPr sz="1600"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Process</a:t>
            </a:r>
            <a:r>
              <a:rPr lang="en-US" sz="1600" dirty="0">
                <a:solidFill>
                  <a:srgbClr val="000000"/>
                </a:solidFill>
                <a:latin typeface="Arial"/>
                <a:ea typeface="Arial"/>
                <a:cs typeface="Arial"/>
                <a:sym typeface="Arial"/>
              </a:rPr>
              <a:t>: Convert to PDF format.</a:t>
            </a:r>
            <a:endParaRPr sz="1600"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Output</a:t>
            </a:r>
            <a:r>
              <a:rPr lang="en-US" sz="1600" dirty="0">
                <a:solidFill>
                  <a:srgbClr val="000000"/>
                </a:solidFill>
                <a:latin typeface="Arial"/>
                <a:ea typeface="Arial"/>
                <a:cs typeface="Arial"/>
                <a:sym typeface="Arial"/>
              </a:rPr>
              <a:t>: PDF report.</a:t>
            </a:r>
            <a:endParaRPr sz="1600" dirty="0">
              <a:solidFill>
                <a:srgbClr val="000000"/>
              </a:solidFill>
              <a:latin typeface="Arial"/>
              <a:ea typeface="Arial"/>
              <a:cs typeface="Arial"/>
              <a:sym typeface="Arial"/>
            </a:endParaRPr>
          </a:p>
          <a:p>
            <a:pPr marL="457200" lvl="0" indent="-330200" algn="l" rtl="0">
              <a:lnSpc>
                <a:spcPct val="115000"/>
              </a:lnSpc>
              <a:spcBef>
                <a:spcPts val="0"/>
              </a:spcBef>
              <a:spcAft>
                <a:spcPts val="0"/>
              </a:spcAft>
              <a:buClr>
                <a:srgbClr val="000000"/>
              </a:buClr>
              <a:buSzPts val="1600"/>
              <a:buFont typeface="Arial"/>
              <a:buAutoNum type="arabicPeriod"/>
            </a:pPr>
            <a:r>
              <a:rPr lang="en-US" sz="1600" b="1" dirty="0">
                <a:solidFill>
                  <a:srgbClr val="000000"/>
                </a:solidFill>
                <a:latin typeface="Arial"/>
                <a:ea typeface="Arial"/>
                <a:cs typeface="Arial"/>
                <a:sym typeface="Arial"/>
              </a:rPr>
              <a:t>Module 4: Report Storage &amp; Output</a:t>
            </a:r>
            <a:endParaRPr sz="1600" b="1"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Input</a:t>
            </a:r>
            <a:r>
              <a:rPr lang="en-US" sz="1600" dirty="0">
                <a:solidFill>
                  <a:srgbClr val="000000"/>
                </a:solidFill>
                <a:latin typeface="Arial"/>
                <a:ea typeface="Arial"/>
                <a:cs typeface="Arial"/>
                <a:sym typeface="Arial"/>
              </a:rPr>
              <a:t>: PDF report.</a:t>
            </a:r>
            <a:endParaRPr sz="1600"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Process</a:t>
            </a:r>
            <a:r>
              <a:rPr lang="en-US" sz="1600" dirty="0">
                <a:solidFill>
                  <a:srgbClr val="000000"/>
                </a:solidFill>
                <a:latin typeface="Arial"/>
                <a:ea typeface="Arial"/>
                <a:cs typeface="Arial"/>
                <a:sym typeface="Arial"/>
              </a:rPr>
              <a:t>: Save or email the report.</a:t>
            </a:r>
            <a:endParaRPr sz="1600" dirty="0">
              <a:solidFill>
                <a:srgbClr val="000000"/>
              </a:solidFill>
              <a:latin typeface="Arial"/>
              <a:ea typeface="Arial"/>
              <a:cs typeface="Arial"/>
              <a:sym typeface="Arial"/>
            </a:endParaRPr>
          </a:p>
          <a:p>
            <a:pPr marL="914400" lvl="1" indent="-330200" algn="l" rtl="0">
              <a:lnSpc>
                <a:spcPct val="115000"/>
              </a:lnSpc>
              <a:spcBef>
                <a:spcPts val="0"/>
              </a:spcBef>
              <a:spcAft>
                <a:spcPts val="0"/>
              </a:spcAft>
              <a:buClr>
                <a:srgbClr val="000000"/>
              </a:buClr>
              <a:buSzPts val="1600"/>
              <a:buChar char="○"/>
            </a:pPr>
            <a:r>
              <a:rPr lang="en-US" sz="1600" b="1" dirty="0">
                <a:solidFill>
                  <a:srgbClr val="000000"/>
                </a:solidFill>
                <a:latin typeface="Arial"/>
                <a:ea typeface="Arial"/>
                <a:cs typeface="Arial"/>
                <a:sym typeface="Arial"/>
              </a:rPr>
              <a:t>Output</a:t>
            </a:r>
            <a:r>
              <a:rPr lang="en-US" sz="1600" dirty="0">
                <a:solidFill>
                  <a:srgbClr val="000000"/>
                </a:solidFill>
                <a:latin typeface="Arial"/>
                <a:ea typeface="Arial"/>
                <a:cs typeface="Arial"/>
                <a:sym typeface="Arial"/>
              </a:rPr>
              <a:t>: PDF file saved in the specified location or sent by email.</a:t>
            </a:r>
            <a:endParaRPr sz="2500" dirty="0"/>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2398</Words>
  <Application>Microsoft Office PowerPoint</Application>
  <PresentationFormat>On-screen Show (4:3)</PresentationFormat>
  <Paragraphs>198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Alfa Slab One</vt:lpstr>
      <vt:lpstr>Arial</vt:lpstr>
      <vt:lpstr>Noto Sans Symbols</vt:lpstr>
      <vt:lpstr>Proxima Nova</vt:lpstr>
      <vt:lpstr>Gameday</vt:lpstr>
      <vt:lpstr>PowerPoint Presentation</vt:lpstr>
      <vt:lpstr>Abstract: Automated Sales Performance Tracker</vt:lpstr>
      <vt:lpstr>Need for the Proposed System</vt:lpstr>
      <vt:lpstr>Advantages of the Proposed System</vt:lpstr>
      <vt:lpstr>Literature Survey</vt:lpstr>
      <vt:lpstr>Main Objective</vt:lpstr>
      <vt:lpstr>Architecture</vt:lpstr>
      <vt:lpstr>System Requirements</vt:lpstr>
      <vt:lpstr>Functional Description</vt:lpstr>
      <vt:lpstr>Functional Description </vt:lpstr>
      <vt:lpstr>Table Design</vt:lpstr>
      <vt:lpstr>Process Design</vt:lpstr>
      <vt:lpstr>Implementation</vt:lpstr>
      <vt:lpstr>Testing</vt:lpstr>
      <vt:lpstr>Conclusions</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Barath Raj</dc:creator>
  <cp:lastModifiedBy>Barath Raj</cp:lastModifiedBy>
  <cp:revision>6</cp:revision>
  <dcterms:modified xsi:type="dcterms:W3CDTF">2024-11-22T03:21:45Z</dcterms:modified>
</cp:coreProperties>
</file>