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5" r:id="rId6"/>
    <p:sldId id="260" r:id="rId7"/>
    <p:sldId id="261" r:id="rId8"/>
    <p:sldId id="264"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9T23:59:58.679"/>
    </inkml:context>
    <inkml:brush xml:id="br0">
      <inkml:brushProperty name="width" value="0.35" units="cm"/>
      <inkml:brushProperty name="height" value="0.35" units="cm"/>
      <inkml:brushProperty name="color" value="#FFFFFF"/>
    </inkml:brush>
  </inkml:definitions>
  <inkml:trace contextRef="#ctx0" brushRef="#br0">1575 1125 24575,'11'346'0,"0"6"0,-14-239 0,1-37 0,7 82 0,-3-145 0,1 0 0,0 0 0,1 0 0,0 0 0,1-1 0,10 20 0,48 70 0,-16-30 0,-26-31 0,-3 0 0,-1 1 0,17 65 0,-30-94 0,1 3 0,0 1 0,1-1 0,1 0 0,1-1 0,0 1 0,1-1 0,16 20 0,-19-29 0,0 0 0,0 0 0,0-1 0,0 1 0,1-1 0,0-1 0,0 1 0,1-1 0,-1-1 0,1 1 0,0-1 0,-1 0 0,2-1 0,-1 0 0,0 0 0,0-1 0,13 1 0,167-6 0,-51-1 0,439 5 0,-558 1 0,-1 1 0,0 1 0,1 1 0,24 8 0,-22-6 0,1-1 0,32 4 0,122-6 0,-108-5 0,-65 3 0,0-1 0,0 0 0,1 0 0,-1 0 0,0 0 0,1-1 0,-1 1 0,0-1 0,0 1 0,0-1 0,1 0 0,2-1 0,-5 1 0,0 1 0,0 0 0,1-1 0,-1 1 0,0 0 0,0-1 0,0 1 0,0 0 0,0-1 0,0 1 0,0 0 0,0-1 0,0 1 0,0-1 0,0 1 0,0 0 0,0-1 0,0 1 0,0 0 0,0-1 0,0 1 0,0-1 0,0 1 0,-1 0 0,1-1 0,0 1 0,0-1 0,-16-17 0,-35-26 0,-84-56 0,71 55 0,-358-235 0,285 193 0,95 59 0,2-1 0,1-2 0,2-2 0,1-1 0,2-1 0,1-3 0,-28-41 0,35 44 0,2-3 0,1 0 0,2-1 0,2-1 0,1 0 0,2-2 0,-15-63 0,26 65 0,1 0 0,2 0 0,5-65 0,-1 21 0,0 31 0,0 33 0,-1 0 0,-1 0 0,-1 0 0,-1 0 0,-1 0 0,0 0 0,-8-25 0,-3 4 0,-15-77 0,5 15 0,-23-103 0,35 159 0,-1 1 0,-3 1 0,-42-85 0,25 58 0,25 53 0,-3-7 0,-1 0 0,-1 1 0,-28-41 0,40 65 0,0-1 0,-1 0 0,1 1 0,-1 0 0,0-1 0,1 1 0,-1 0 0,0 0 0,0-1 0,-2 0 0,3 2 0,0 0 0,1 0 0,-1 0 0,0-1 0,0 1 0,1 0 0,-1 0 0,0 0 0,0 0 0,1 1 0,-1-1 0,0 0 0,0 0 0,1 0 0,-1 0 0,0 1 0,1-1 0,-1 0 0,0 1 0,0 0 0,-2 1 0,1 1 0,0-1 0,0 1 0,0 0 0,0 0 0,1 0 0,-1 0 0,1 0 0,0 0 0,0 0 0,-1 5 0,-8 36 0,3 1 0,2-1 0,1 1 0,3 51 0,1-63 0,0-18 0,3 135 0,-2-131 0,1-1 0,1 0 0,1 0 0,0 0 0,14 32 0,-16-46 0,0 0 0,1-1 0,-1 1 0,1-1 0,0 0 0,-1 0 0,2 0 0,-1 0 0,0 0 0,0 0 0,1-1 0,0 0 0,-1 0 0,1 0 0,0 0 0,0 0 0,0-1 0,0 0 0,0 0 0,0 0 0,6 0 0,5 1 0,1-1 0,0-1 0,-1 0 0,22-4 0,-34 4 0,1-1 0,-1 0 0,0 1 0,0-1 0,0-1 0,0 1 0,0 0 0,0-1 0,0 1 0,0-1 0,-1 0 0,1 0 0,0 0 0,-1 0 0,0-1 0,1 1 0,-1 0 0,0-1 0,0 0 0,-1 0 0,1 1 0,0-1 0,-1 0 0,0 0 0,0 0 0,0 0 0,0-1 0,0 1 0,-1 0 0,1 0 0,-1-1 0,0 1 0,0-4 0,0-10 0,-1 1 0,0 0 0,-1-1 0,-1 1 0,-7-21 0,-1-1 0,-1 0 0,-2 1 0,-2 1 0,-1 0 0,-2 1 0,-30-42 0,31 57 0,-2 0 0,-1 1 0,0 1 0,-1 2 0,-1 0 0,-45-24 0,12 7 0,33 21 0,-1 0 0,0 2 0,-50-15 0,19 7 0,-23-8 0,-98-21 0,144 41 0,-1 1 0,1 1 0,-1 2 0,0 2 0,0 1 0,-36 5 0,-192 50 0,236-49 0,-1-2 0,0 0 0,-1-2 0,1 0 0,0-2 0,-1-1 0,1-1 0,-49-9 0,-70-4 0,34 5 0,83 6-1365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0T00:00:04.620"/>
    </inkml:context>
    <inkml:brush xml:id="br0">
      <inkml:brushProperty name="width" value="0.35" units="cm"/>
      <inkml:brushProperty name="height" value="0.35" units="cm"/>
      <inkml:brushProperty name="color" value="#FFFFFF"/>
    </inkml:brush>
  </inkml:definitions>
  <inkml:trace contextRef="#ctx0" brushRef="#br0">0 281 24575,'219'-2'0,"240"5"0,-204 18 0,68 1 0,214 3 0,-24 3 0,332 46 0,-750-67 0,107 23 0,-140-15 0,-33-7 0,58 8 0,252 9 0,77-19 0,-230-9 0,450 3 0,-572-4 0,0-3 0,0-3 0,94-28 0,-121 29 0,270-95 0,-195 62 0,-90 32 0,-1-1 0,-1-1 0,0-1 0,36-30 0,-14 10 0,69-41 0,22-17 0,-107 66 342,-25 24-399,-1 1 0,1-1 0,-1 0 0,0 0 0,1 0 0,-1 0 0,1 0 0,-1 0 1,0 0-1,0 0 0,0 0 0,0 0 0,0 0 0,0 0 0,0 0 0,0 0 0,0 0 1,0 0-1,0 0 0,-1 0 0,1 0 0,0 0 0,-1 0 0,1 0 0,-1 0 1,1 0-1,-1 0 0,1 0 0,-2-1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0T00:00:11.732"/>
    </inkml:context>
    <inkml:brush xml:id="br0">
      <inkml:brushProperty name="width" value="0.35" units="cm"/>
      <inkml:brushProperty name="height" value="0.35" units="cm"/>
      <inkml:brushProperty name="color" value="#FFFFFF"/>
    </inkml:brush>
  </inkml:definitions>
  <inkml:trace contextRef="#ctx0" brushRef="#br0">0 600 24575,'7'3'0,"-1"-1"0,1 1 0,0-1 0,0-1 0,0 0 0,15 2 0,3-1 0,607 21 0,-503-22 0,487 2 0,-366 17 0,-38-1 0,-193-21 0,-15-3 0,-6 4 0,0 0 0,0-1 0,0 1 0,0 0 0,0 0 0,-1 0 0,1 0 0,0 1 0,-1-1 0,1 1 0,-4-1 0,-120-20 0,-93-20 0,213 40 0,-1-1 0,0-1 0,1 1 0,-1-1 0,1 0 0,0-1 0,0 1 0,0-1 0,1-1 0,-1 1 0,1-1 0,0 0 0,0 0 0,-5-7 0,5 4 0,1 0 0,0 0 0,0 0 0,1 0 0,0-1 0,0 0 0,1 1 0,0-1 0,1 0 0,-1-15 0,0-14 0,3-1 0,9-73 0,-7 101 0,0 0 0,0 0 0,1 1 0,1-1 0,0 1 0,0 0 0,1 1 0,0-1 0,9-9 0,-3 5 0,0-1 0,1 2 0,1 0 0,24-17 0,-28 24 0,0 0 0,0 1 0,1 0 0,0 1 0,0 0 0,0 1 0,0 0 0,23-2 0,9 1 0,45 2 0,-49 2 0,273 3 0,-88 0 0,-199-1 0,-25-2 0,0 0 0,0 0 0,0 0 0,0 0 0,0 0 0,0 0 0,-1 0 0,1 0 0,0 1 0,0-1 0,0 0 0,0 0 0,0 0 0,0 0 0,0 0 0,0 0 0,-1 0 0,1 0 0,0 0 0,0 0 0,0 0 0,0 0 0,0 1 0,0-1 0,0 0 0,0 0 0,0 0 0,0 0 0,0 0 0,0 0 0,0 0 0,0 1 0,0-1 0,0 0 0,0 0 0,0 0 0,0 0 0,0 0 0,0 0 0,0 0 0,0 1 0,0-1 0,0 0 0,0 0 0,0 0 0,0 0 0,0 0 0,0 0 0,0 0 0,0 1 0,0-1 0,0 0 0,0 0 0,0 0 0,0 0 0,0 0 0,0 0 0,1 0 0,-1 0 0,0 0 0,0 0 0,0 0 0,0 1 0,0-1 0,0 0 0,-58 19 0,-552 147 0,-107 31 0,695-191 0,2-1 0,-1 1 0,1 1 0,1 1 0,-1 1 0,-32 19 0,51-27 0,0-1 0,-1 1 0,1 0 0,0 0 0,0 0 0,0 0 0,-1 0 0,1 0 0,0 0 0,0 0 0,1 0 0,-1 0 0,0 0 0,0 1 0,0-1 0,1 0 0,-1 0 0,1 1 0,-1-1 0,1 1 0,0-1 0,-1 0 0,1 1 0,0-1 0,0 1 0,0-1 0,0 1 0,0-1 0,0 1 0,1 1 0,0-1 0,0-1 0,1 1 0,-1 0 0,1 0 0,0-1 0,0 1 0,0-1 0,-1 1 0,1-1 0,0 0 0,1 0 0,-1 0 0,0 0 0,0 0 0,0 0 0,1-1 0,3 2 0,26 3 0,-1-2 0,1 0 0,0-2 0,58-6 0,-44 2 0,260-23 0,-261 19 0,0-3 0,-1-1 0,0-2 0,74-34 0,-79 30 0,0 1 0,1 1 0,1 3 0,0 1 0,1 2 0,64-5 0,-55 8 0,77-18 0,-85 16 0,-1 3 0,1 1 0,0 3 0,46 3 0,-15 0 0,93-4 0,173 6 0,-308 0 0,-1 1 0,1 2 0,-1 1 0,49 20 0,-47-16 0,0-1 0,0-2 0,64 10 0,273-14 0,-210-7 0,1682 1 0,-1812-1 0,1-1 0,-1-2 0,0-1 0,0-2 0,30-11 0,-28 8 0,0 2 0,0 1 0,0 1 0,46-3 0,175 11 0,-96 1 0,-134-3 0,1 2 0,-1 0 0,0 1 0,0 1 0,42 11 0,-65-13 0,1-1 0,-1 0 0,0 0 0,1 0 0,-1 0 0,1 0 0,-1 1 0,1-1 0,-1 0 0,0 0 0,1 1 0,-1-1 0,0 0 0,1 1 0,-1-1 0,0 0 0,1 1 0,-1-1 0,0 0 0,0 1 0,1-1 0,-1 1 0,0-1 0,0 0 0,0 1 0,1-1 0,-1 1 0,0-1 0,0 1 0,0-1 0,0 1 0,0-1 0,0 1 0,0 0 0,-13 13 0,-23 7 0,-14-2 0,-1-1 0,-81 15 0,79-21 0,-110 25 0,47-13 0,0 6 0,-117 46 0,90-21 0,-246 58 0,225-82 0,102-20 0,58-10 0,0-1 0,0 1 0,-1 0 0,1 0 0,0 0 0,0 1 0,0 0 0,1-1 0,-1 1 0,0 1 0,1-1 0,-7 6 0,8-6 0,1 1 0,-1-1 0,1 1 0,0-1 0,0 1 0,0 0 0,0-1 0,0 1 0,1 0 0,-1 0 0,1 0 0,0-1 0,0 1 0,0 0 0,0 0 0,0 0 0,1 0 0,-1-1 0,2 5 0,6 32 0,3 12 0,-3 1 0,4 83 0,-14 391 0,-1-484 0,-2-1 0,-2 0 0,-1-1 0,-23 67 0,3-12 0,6-25 0,16-56 0,0 1 0,2-1 0,-1 1 0,2 0 0,0 0 0,1 1 0,1-1 0,0 31 0,9-4 0,15 49 0,-11-52 0,8 60 0,-15-23 0,-3 0 0,-12 105 0,1-9 0,16 19 0,-2 39 0,-36 326 0,30-528 0,-8 93 0,7-104 0,-1 0 0,-1 0 0,-1 0 0,-12 30 0,15-43 0,-1 0 0,0-1 0,0 1 0,0 0 0,-1-1 0,1 0 0,-1 0 0,1 0 0,-1 0 0,0 0 0,0-1 0,-1 0 0,1 0 0,0 0 0,-1 0 0,1-1 0,-1 1 0,1-1 0,-9 1 0,-10 1 0,0-1 0,-37-1 0,51-1 0,-22-2 0,0-2 0,0-1 0,1-1 0,-32-11 0,29 7 0,-1 2 0,-62-8 0,-260 14 0,177 4 0,-213-2 0,388 0 22,0 0-1,-1 0 0,1-1 1,0 0-1,0 1 0,0-2 1,0 1-1,0 0 0,1-1 1,-1 1-1,0-1 0,1 0 1,-1-1-1,1 1 0,-4-4 1,-2-2-364,1-1 1,1 0 0,0-1-1,-7-10 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12/19/2023</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79848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12/19/2023</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205550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12/19/2023</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239485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12/19/2023</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36682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12/19/2023</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655462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12/19/2023</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314405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12/19/2023</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066899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12/19/2023</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198878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12/19/2023</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363143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12/19/2023</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511653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12/19/2023</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149186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12/19/2023</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1389139813"/>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customXml" Target="../ink/ink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rive.google.com/file/d/1YZUjR5J-GP5WHO1ZCvIuZEujS7tmhy7O/view?usp=sharing"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7416F32-9D98-4340-82E8-E90CE00AD2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12191999" cy="6861601"/>
            <a:chOff x="0" y="-1"/>
            <a:chExt cx="12191999" cy="6861601"/>
          </a:xfrm>
        </p:grpSpPr>
        <p:sp>
          <p:nvSpPr>
            <p:cNvPr id="10" name="Rectangle 9">
              <a:extLst>
                <a:ext uri="{FF2B5EF4-FFF2-40B4-BE49-F238E27FC236}">
                  <a16:creationId xmlns:a16="http://schemas.microsoft.com/office/drawing/2014/main" id="{66375AB4-82BB-418F-A50F-6180F68724A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3FDD54B2-4A3F-4BFE-8FF0-82CA73F4AE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30876F96-77AB-4E72-B1D2-FA45F4E3C04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B08A2E9-6518-449E-940B-8518A1D850B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0" y="-1"/>
              <a:ext cx="10800000" cy="6858000"/>
              <a:chOff x="2328000" y="0"/>
              <a:chExt cx="2880000" cy="1440000"/>
            </a:xfrm>
          </p:grpSpPr>
          <p:sp>
            <p:nvSpPr>
              <p:cNvPr id="15" name="Rectangle 14">
                <a:extLst>
                  <a:ext uri="{FF2B5EF4-FFF2-40B4-BE49-F238E27FC236}">
                    <a16:creationId xmlns:a16="http://schemas.microsoft.com/office/drawing/2014/main" id="{60A86BE0-76B3-4EA0-BA2D-05266013A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6BA13564-810C-4398-AA63-67B020811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3555E1EF-6216-47FA-BBCA-7C0C8C2DAB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8" name="Rectangle 17">
            <a:extLst>
              <a:ext uri="{FF2B5EF4-FFF2-40B4-BE49-F238E27FC236}">
                <a16:creationId xmlns:a16="http://schemas.microsoft.com/office/drawing/2014/main" id="{D8D85657-6A77-4466-887F-EE948B9CD2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useBgFill="1">
        <p:nvSpPr>
          <p:cNvPr id="20" name="Rectangle 19">
            <a:extLst>
              <a:ext uri="{FF2B5EF4-FFF2-40B4-BE49-F238E27FC236}">
                <a16:creationId xmlns:a16="http://schemas.microsoft.com/office/drawing/2014/main" id="{B4F9B187-EC02-44E0-99C7-5D629D664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23" name="Rectangle 22">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31" name="Rectangle 30">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9" name="Rectangle 28">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1878B938-513D-3672-2D0F-617DFDA8E555}"/>
              </a:ext>
            </a:extLst>
          </p:cNvPr>
          <p:cNvSpPr>
            <a:spLocks noGrp="1"/>
          </p:cNvSpPr>
          <p:nvPr>
            <p:ph type="ctrTitle"/>
          </p:nvPr>
        </p:nvSpPr>
        <p:spPr>
          <a:xfrm>
            <a:off x="7086315" y="540000"/>
            <a:ext cx="4554821" cy="2186096"/>
          </a:xfrm>
        </p:spPr>
        <p:txBody>
          <a:bodyPr vert="horz" lIns="91440" tIns="45720" rIns="91440" bIns="45720" rtlCol="0" anchor="t">
            <a:normAutofit/>
          </a:bodyPr>
          <a:lstStyle/>
          <a:p>
            <a:r>
              <a:rPr lang="en-US" sz="5100" dirty="0"/>
              <a:t>HYDRA - Swarm Robotics</a:t>
            </a:r>
          </a:p>
        </p:txBody>
      </p:sp>
      <p:grpSp>
        <p:nvGrpSpPr>
          <p:cNvPr id="36" name="Group 35">
            <a:extLst>
              <a:ext uri="{FF2B5EF4-FFF2-40B4-BE49-F238E27FC236}">
                <a16:creationId xmlns:a16="http://schemas.microsoft.com/office/drawing/2014/main" id="{7B4E221E-E4F3-4D25-8DC8-8A3D08C830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491700" y="811038"/>
            <a:ext cx="6131951" cy="5783897"/>
            <a:chOff x="4925125" y="3600"/>
            <a:chExt cx="7266875" cy="6854400"/>
          </a:xfrm>
        </p:grpSpPr>
        <p:sp>
          <p:nvSpPr>
            <p:cNvPr id="37" name="Oval 36">
              <a:extLst>
                <a:ext uri="{FF2B5EF4-FFF2-40B4-BE49-F238E27FC236}">
                  <a16:creationId xmlns:a16="http://schemas.microsoft.com/office/drawing/2014/main" id="{1DCB79C8-6A25-43E7-AC87-D1D7C60710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2BABC8D9-79F4-4665-99B3-4EA1B520E5C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808BC036-0C59-4D8B-8F96-46D122C906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Google Shape;56;p13">
            <a:extLst>
              <a:ext uri="{FF2B5EF4-FFF2-40B4-BE49-F238E27FC236}">
                <a16:creationId xmlns:a16="http://schemas.microsoft.com/office/drawing/2014/main" id="{C73D625B-80A3-04AC-E872-197A47E4AFDF}"/>
              </a:ext>
            </a:extLst>
          </p:cNvPr>
          <p:cNvPicPr preferRelativeResize="0"/>
          <p:nvPr/>
        </p:nvPicPr>
        <p:blipFill rotWithShape="1">
          <a:blip r:embed="rId2"/>
          <a:srcRect/>
          <a:stretch/>
        </p:blipFill>
        <p:spPr>
          <a:xfrm>
            <a:off x="20" y="-1"/>
            <a:ext cx="685798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noFill/>
          <a:effectLst>
            <a:softEdge rad="1016000"/>
          </a:effectLst>
        </p:spPr>
      </p:pic>
      <p:sp>
        <p:nvSpPr>
          <p:cNvPr id="3" name="Subtitle 2">
            <a:extLst>
              <a:ext uri="{FF2B5EF4-FFF2-40B4-BE49-F238E27FC236}">
                <a16:creationId xmlns:a16="http://schemas.microsoft.com/office/drawing/2014/main" id="{AA910F14-19D6-8455-6A76-FFA45DBE3A8E}"/>
              </a:ext>
            </a:extLst>
          </p:cNvPr>
          <p:cNvSpPr>
            <a:spLocks noGrp="1"/>
          </p:cNvSpPr>
          <p:nvPr>
            <p:ph type="subTitle" idx="1"/>
          </p:nvPr>
        </p:nvSpPr>
        <p:spPr>
          <a:xfrm>
            <a:off x="7104063" y="2947121"/>
            <a:ext cx="4537073" cy="3361604"/>
          </a:xfrm>
        </p:spPr>
        <p:txBody>
          <a:bodyPr vert="horz" lIns="91440" tIns="45720" rIns="91440" bIns="45720" rtlCol="0" anchor="t">
            <a:normAutofit/>
          </a:bodyPr>
          <a:lstStyle/>
          <a:p>
            <a:pPr indent="-270000">
              <a:buFont typeface="Arial" panose="020B0604020202020204" pitchFamily="34" charset="0"/>
              <a:buChar char="•"/>
            </a:pPr>
            <a:r>
              <a:rPr lang="en-US" sz="1800" spc="50" dirty="0"/>
              <a:t>ENPM808X - Final Project</a:t>
            </a:r>
          </a:p>
          <a:p>
            <a:pPr marL="0" lvl="0" indent="-270000">
              <a:spcBef>
                <a:spcPts val="0"/>
              </a:spcBef>
              <a:spcAft>
                <a:spcPts val="0"/>
              </a:spcAft>
              <a:buFont typeface="Arial" panose="020B0604020202020204" pitchFamily="34" charset="0"/>
              <a:buChar char="•"/>
            </a:pPr>
            <a:r>
              <a:rPr lang="en-US" sz="1800" spc="50" dirty="0"/>
              <a:t>Sameer Arjun S</a:t>
            </a:r>
          </a:p>
          <a:p>
            <a:pPr marL="0" lvl="0" indent="-270000">
              <a:spcBef>
                <a:spcPts val="0"/>
              </a:spcBef>
              <a:spcAft>
                <a:spcPts val="0"/>
              </a:spcAft>
              <a:buFont typeface="Arial" panose="020B0604020202020204" pitchFamily="34" charset="0"/>
              <a:buChar char="•"/>
            </a:pPr>
            <a:r>
              <a:rPr lang="en-US" sz="1800" spc="50" dirty="0"/>
              <a:t>Manav Nagda</a:t>
            </a:r>
          </a:p>
          <a:p>
            <a:pPr marL="0" lvl="0" indent="-270000">
              <a:spcBef>
                <a:spcPts val="0"/>
              </a:spcBef>
              <a:spcAft>
                <a:spcPts val="0"/>
              </a:spcAft>
              <a:buFont typeface="Arial" panose="020B0604020202020204" pitchFamily="34" charset="0"/>
              <a:buChar char="•"/>
            </a:pPr>
            <a:r>
              <a:rPr lang="en-US" sz="1800" spc="50" dirty="0"/>
              <a:t>Ishaan Parikh</a:t>
            </a:r>
          </a:p>
          <a:p>
            <a:pPr indent="-270000">
              <a:buFont typeface="Arial" panose="020B0604020202020204" pitchFamily="34" charset="0"/>
              <a:buChar char="•"/>
            </a:pPr>
            <a:endParaRPr lang="en-US" sz="1800" spc="50" dirty="0"/>
          </a:p>
        </p:txBody>
      </p:sp>
    </p:spTree>
    <p:extLst>
      <p:ext uri="{BB962C8B-B14F-4D97-AF65-F5344CB8AC3E}">
        <p14:creationId xmlns:p14="http://schemas.microsoft.com/office/powerpoint/2010/main" val="4282819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084BF-C4BD-3B4C-0E42-8AD45445FCB3}"/>
              </a:ext>
            </a:extLst>
          </p:cNvPr>
          <p:cNvSpPr>
            <a:spLocks noGrp="1"/>
          </p:cNvSpPr>
          <p:nvPr>
            <p:ph type="title"/>
          </p:nvPr>
        </p:nvSpPr>
        <p:spPr>
          <a:xfrm>
            <a:off x="540000" y="2556770"/>
            <a:ext cx="11101135" cy="2725444"/>
          </a:xfrm>
        </p:spPr>
        <p:txBody>
          <a:bodyPr>
            <a:normAutofit/>
          </a:bodyPr>
          <a:lstStyle/>
          <a:p>
            <a:pPr algn="ctr"/>
            <a:r>
              <a:rPr lang="en-US" sz="9600" dirty="0"/>
              <a:t>Thank You!!</a:t>
            </a:r>
          </a:p>
        </p:txBody>
      </p:sp>
    </p:spTree>
    <p:extLst>
      <p:ext uri="{BB962C8B-B14F-4D97-AF65-F5344CB8AC3E}">
        <p14:creationId xmlns:p14="http://schemas.microsoft.com/office/powerpoint/2010/main" val="1761715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1271A-E3EB-E508-F809-AAACD1B84622}"/>
              </a:ext>
            </a:extLst>
          </p:cNvPr>
          <p:cNvSpPr>
            <a:spLocks noGrp="1"/>
          </p:cNvSpPr>
          <p:nvPr>
            <p:ph type="title"/>
          </p:nvPr>
        </p:nvSpPr>
        <p:spPr/>
        <p:txBody>
          <a:bodyPr/>
          <a:lstStyle/>
          <a:p>
            <a:r>
              <a:rPr lang="en" dirty="0"/>
              <a:t>Introduction</a:t>
            </a:r>
            <a:endParaRPr lang="en-US" dirty="0"/>
          </a:p>
        </p:txBody>
      </p:sp>
      <p:sp>
        <p:nvSpPr>
          <p:cNvPr id="3" name="Content Placeholder 2">
            <a:extLst>
              <a:ext uri="{FF2B5EF4-FFF2-40B4-BE49-F238E27FC236}">
                <a16:creationId xmlns:a16="http://schemas.microsoft.com/office/drawing/2014/main" id="{11792D0A-E391-2D0A-1859-3DBDF3B9D0D3}"/>
              </a:ext>
            </a:extLst>
          </p:cNvPr>
          <p:cNvSpPr>
            <a:spLocks noGrp="1"/>
          </p:cNvSpPr>
          <p:nvPr>
            <p:ph idx="1"/>
          </p:nvPr>
        </p:nvSpPr>
        <p:spPr/>
        <p:txBody>
          <a:bodyPr/>
          <a:lstStyle/>
          <a:p>
            <a:pPr marL="0" lvl="0" indent="0" algn="just" rtl="0">
              <a:lnSpc>
                <a:spcPct val="105000"/>
              </a:lnSpc>
              <a:spcBef>
                <a:spcPts val="0"/>
              </a:spcBef>
              <a:spcAft>
                <a:spcPts val="0"/>
              </a:spcAft>
              <a:buClr>
                <a:schemeClr val="dk1"/>
              </a:buClr>
              <a:buSzPts val="1100"/>
              <a:buFont typeface="Arial"/>
              <a:buNone/>
            </a:pPr>
            <a:r>
              <a:rPr lang="en-US" sz="1800" dirty="0"/>
              <a:t>Acme Robotics aims to revolutionize fire response systems within warehouse facilities susceptible to fire incidents by introducing ”Project Hydra” a swarm of turtle bots designed to effectively contain and address fire emergencies. This innovative solution utilizes a fleet of 20 </a:t>
            </a:r>
            <a:r>
              <a:rPr lang="en-US" sz="1800" dirty="0" err="1"/>
              <a:t>turtlebots</a:t>
            </a:r>
            <a:r>
              <a:rPr lang="en-US" sz="1800" dirty="0"/>
              <a:t> equipped with fire hydrant spraying capabilities to encircle and contain fire outbreaks within warehouse environments.</a:t>
            </a:r>
          </a:p>
          <a:p>
            <a:pPr marL="0" lvl="0" indent="0" algn="just" rtl="0">
              <a:lnSpc>
                <a:spcPct val="105000"/>
              </a:lnSpc>
              <a:spcBef>
                <a:spcPts val="1200"/>
              </a:spcBef>
              <a:spcAft>
                <a:spcPts val="1200"/>
              </a:spcAft>
              <a:buNone/>
            </a:pPr>
            <a:r>
              <a:rPr lang="en-US" sz="1800" dirty="0"/>
              <a:t>The Hydra project employs robots which are designed to respond autonomously to fire emergencies within the facility. In the event of a fire outbreak, the system receives input specifying the affected machine and later the robots approach the destination and form the optimal shape of surroundings in shapes of square, circle or triangle.</a:t>
            </a:r>
          </a:p>
        </p:txBody>
      </p:sp>
    </p:spTree>
    <p:extLst>
      <p:ext uri="{BB962C8B-B14F-4D97-AF65-F5344CB8AC3E}">
        <p14:creationId xmlns:p14="http://schemas.microsoft.com/office/powerpoint/2010/main" val="2701948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4FF46-0E41-E3B3-9C43-BE56C58400F3}"/>
              </a:ext>
            </a:extLst>
          </p:cNvPr>
          <p:cNvSpPr>
            <a:spLocks noGrp="1"/>
          </p:cNvSpPr>
          <p:nvPr>
            <p:ph type="title"/>
          </p:nvPr>
        </p:nvSpPr>
        <p:spPr/>
        <p:txBody>
          <a:bodyPr/>
          <a:lstStyle/>
          <a:p>
            <a:r>
              <a:rPr lang="en" dirty="0"/>
              <a:t>ENPM808X - Final Project - HydraBot</a:t>
            </a:r>
            <a:endParaRPr lang="en-US" dirty="0"/>
          </a:p>
        </p:txBody>
      </p:sp>
      <p:pic>
        <p:nvPicPr>
          <p:cNvPr id="10" name="Content Placeholder 9">
            <a:extLst>
              <a:ext uri="{FF2B5EF4-FFF2-40B4-BE49-F238E27FC236}">
                <a16:creationId xmlns:a16="http://schemas.microsoft.com/office/drawing/2014/main" id="{9C18CB29-AC61-48F1-1B2E-2BDC3152DF75}"/>
              </a:ext>
            </a:extLst>
          </p:cNvPr>
          <p:cNvPicPr>
            <a:picLocks noGrp="1" noChangeAspect="1"/>
          </p:cNvPicPr>
          <p:nvPr>
            <p:ph idx="1"/>
          </p:nvPr>
        </p:nvPicPr>
        <p:blipFill>
          <a:blip r:embed="rId2"/>
          <a:stretch>
            <a:fillRect/>
          </a:stretch>
        </p:blipFill>
        <p:spPr>
          <a:xfrm>
            <a:off x="438150" y="2247900"/>
            <a:ext cx="11544300" cy="4505325"/>
          </a:xfrm>
        </p:spPr>
      </p:pic>
    </p:spTree>
    <p:extLst>
      <p:ext uri="{BB962C8B-B14F-4D97-AF65-F5344CB8AC3E}">
        <p14:creationId xmlns:p14="http://schemas.microsoft.com/office/powerpoint/2010/main" val="2320336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30612-A9C9-837D-23DE-81D95E8AD2F7}"/>
              </a:ext>
            </a:extLst>
          </p:cNvPr>
          <p:cNvSpPr>
            <a:spLocks noGrp="1"/>
          </p:cNvSpPr>
          <p:nvPr>
            <p:ph type="title"/>
          </p:nvPr>
        </p:nvSpPr>
        <p:spPr>
          <a:xfrm>
            <a:off x="540000" y="540000"/>
            <a:ext cx="11101135" cy="1027543"/>
          </a:xfrm>
        </p:spPr>
        <p:txBody>
          <a:bodyPr/>
          <a:lstStyle/>
          <a:p>
            <a:r>
              <a:rPr lang="en" dirty="0"/>
              <a:t>Design &amp; Development</a:t>
            </a:r>
            <a:endParaRPr lang="en-US" dirty="0"/>
          </a:p>
        </p:txBody>
      </p:sp>
      <p:sp>
        <p:nvSpPr>
          <p:cNvPr id="3" name="Content Placeholder 2">
            <a:extLst>
              <a:ext uri="{FF2B5EF4-FFF2-40B4-BE49-F238E27FC236}">
                <a16:creationId xmlns:a16="http://schemas.microsoft.com/office/drawing/2014/main" id="{5F92AD1A-A83F-D2BD-243F-80A231A28FC9}"/>
              </a:ext>
            </a:extLst>
          </p:cNvPr>
          <p:cNvSpPr>
            <a:spLocks noGrp="1"/>
          </p:cNvSpPr>
          <p:nvPr>
            <p:ph idx="1"/>
          </p:nvPr>
        </p:nvSpPr>
        <p:spPr>
          <a:xfrm>
            <a:off x="540000" y="1567543"/>
            <a:ext cx="11101136" cy="4741181"/>
          </a:xfrm>
        </p:spPr>
        <p:txBody>
          <a:bodyPr>
            <a:normAutofit/>
          </a:bodyPr>
          <a:lstStyle/>
          <a:p>
            <a:pPr marL="0" indent="0">
              <a:spcBef>
                <a:spcPts val="0"/>
              </a:spcBef>
              <a:buNone/>
            </a:pPr>
            <a:r>
              <a:rPr lang="en-US" dirty="0"/>
              <a:t>The programming language is C++ for its flexibility and compatibility with ROS 2 humble. </a:t>
            </a:r>
          </a:p>
          <a:p>
            <a:pPr marL="0" lvl="0" indent="0" algn="l" rtl="0">
              <a:spcBef>
                <a:spcPts val="0"/>
              </a:spcBef>
              <a:spcAft>
                <a:spcPts val="0"/>
              </a:spcAft>
              <a:buNone/>
            </a:pPr>
            <a:r>
              <a:rPr lang="en-US" dirty="0"/>
              <a:t>Software developed using to Agile Iterative Planning for project into sprints focusing on key functionalities and testing at each iteration. </a:t>
            </a:r>
          </a:p>
        </p:txBody>
      </p:sp>
      <p:pic>
        <p:nvPicPr>
          <p:cNvPr id="5" name="Picture 4">
            <a:extLst>
              <a:ext uri="{FF2B5EF4-FFF2-40B4-BE49-F238E27FC236}">
                <a16:creationId xmlns:a16="http://schemas.microsoft.com/office/drawing/2014/main" id="{C901D000-D940-6FB6-921E-CDD003CDB900}"/>
              </a:ext>
            </a:extLst>
          </p:cNvPr>
          <p:cNvPicPr>
            <a:picLocks noChangeAspect="1"/>
          </p:cNvPicPr>
          <p:nvPr/>
        </p:nvPicPr>
        <p:blipFill>
          <a:blip r:embed="rId2"/>
          <a:stretch>
            <a:fillRect/>
          </a:stretch>
        </p:blipFill>
        <p:spPr>
          <a:xfrm>
            <a:off x="6419851" y="2901820"/>
            <a:ext cx="5307086" cy="3556139"/>
          </a:xfrm>
          <a:prstGeom prst="rect">
            <a:avLst/>
          </a:prstGeom>
        </p:spPr>
      </p:pic>
      <p:pic>
        <p:nvPicPr>
          <p:cNvPr id="7" name="Picture 6">
            <a:extLst>
              <a:ext uri="{FF2B5EF4-FFF2-40B4-BE49-F238E27FC236}">
                <a16:creationId xmlns:a16="http://schemas.microsoft.com/office/drawing/2014/main" id="{5A3B911A-541D-C653-CBAD-6984B608075E}"/>
              </a:ext>
            </a:extLst>
          </p:cNvPr>
          <p:cNvPicPr>
            <a:picLocks noChangeAspect="1"/>
          </p:cNvPicPr>
          <p:nvPr/>
        </p:nvPicPr>
        <p:blipFill>
          <a:blip r:embed="rId3"/>
          <a:stretch>
            <a:fillRect/>
          </a:stretch>
        </p:blipFill>
        <p:spPr>
          <a:xfrm>
            <a:off x="465063" y="2901820"/>
            <a:ext cx="5670301" cy="3556139"/>
          </a:xfrm>
          <a:prstGeom prst="rect">
            <a:avLst/>
          </a:prstGeom>
        </p:spPr>
      </p:pic>
    </p:spTree>
    <p:extLst>
      <p:ext uri="{BB962C8B-B14F-4D97-AF65-F5344CB8AC3E}">
        <p14:creationId xmlns:p14="http://schemas.microsoft.com/office/powerpoint/2010/main" val="1265085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DFFF8-1441-DE55-C718-5701405836C3}"/>
              </a:ext>
            </a:extLst>
          </p:cNvPr>
          <p:cNvSpPr>
            <a:spLocks noGrp="1"/>
          </p:cNvSpPr>
          <p:nvPr>
            <p:ph type="title"/>
          </p:nvPr>
        </p:nvSpPr>
        <p:spPr/>
        <p:txBody>
          <a:bodyPr/>
          <a:lstStyle/>
          <a:p>
            <a:r>
              <a:rPr lang="en-US" dirty="0"/>
              <a:t>Design and Development</a:t>
            </a:r>
          </a:p>
        </p:txBody>
      </p:sp>
      <p:sp>
        <p:nvSpPr>
          <p:cNvPr id="3" name="Content Placeholder 2">
            <a:extLst>
              <a:ext uri="{FF2B5EF4-FFF2-40B4-BE49-F238E27FC236}">
                <a16:creationId xmlns:a16="http://schemas.microsoft.com/office/drawing/2014/main" id="{D26C25AF-76D9-1E73-3476-0DCC5EB79636}"/>
              </a:ext>
            </a:extLst>
          </p:cNvPr>
          <p:cNvSpPr>
            <a:spLocks noGrp="1"/>
          </p:cNvSpPr>
          <p:nvPr>
            <p:ph idx="1"/>
          </p:nvPr>
        </p:nvSpPr>
        <p:spPr/>
        <p:txBody>
          <a:bodyPr/>
          <a:lstStyle/>
          <a:p>
            <a:pPr marL="0" lvl="0" indent="0" algn="l" rtl="0">
              <a:spcBef>
                <a:spcPts val="1200"/>
              </a:spcBef>
              <a:spcAft>
                <a:spcPts val="0"/>
              </a:spcAft>
              <a:buNone/>
            </a:pPr>
            <a:r>
              <a:rPr lang="en-US" dirty="0"/>
              <a:t>The integration of a heuristic mechanism preventing robots from following similar paths, coupled with the implementation of the Rapidly-exploring Random Tree (RRT) algorithm for path planning, stands as a pivotal strategy. </a:t>
            </a:r>
          </a:p>
          <a:p>
            <a:pPr marL="0" lvl="0" indent="0" algn="l" rtl="0">
              <a:spcBef>
                <a:spcPts val="1200"/>
              </a:spcBef>
              <a:spcAft>
                <a:spcPts val="1200"/>
              </a:spcAft>
              <a:buNone/>
            </a:pPr>
            <a:r>
              <a:rPr lang="en-US" dirty="0"/>
              <a:t>This entails creating dedicated C++ classes for RRT-based path planning within ROS 2 nodes, alongside designing and incorporating a heuristic function considering past paths or covered areas. As the system generates paths using RRT, the heuristic guides path selection, ensuring diverse trajectories for individual </a:t>
            </a:r>
            <a:r>
              <a:rPr lang="en-US" dirty="0" err="1"/>
              <a:t>turtlebots</a:t>
            </a:r>
            <a:r>
              <a:rPr lang="en-US" dirty="0"/>
              <a:t>. </a:t>
            </a:r>
          </a:p>
          <a:p>
            <a:endParaRPr lang="en-US" dirty="0"/>
          </a:p>
        </p:txBody>
      </p:sp>
    </p:spTree>
    <p:extLst>
      <p:ext uri="{BB962C8B-B14F-4D97-AF65-F5344CB8AC3E}">
        <p14:creationId xmlns:p14="http://schemas.microsoft.com/office/powerpoint/2010/main" val="3719225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B1CCB-C67E-0EAB-0AF7-8B56FE3228DE}"/>
              </a:ext>
            </a:extLst>
          </p:cNvPr>
          <p:cNvSpPr>
            <a:spLocks noGrp="1"/>
          </p:cNvSpPr>
          <p:nvPr>
            <p:ph type="title"/>
          </p:nvPr>
        </p:nvSpPr>
        <p:spPr/>
        <p:txBody>
          <a:bodyPr/>
          <a:lstStyle/>
          <a:p>
            <a:r>
              <a:rPr lang="en" dirty="0"/>
              <a:t>Class Diagram</a:t>
            </a:r>
            <a:endParaRPr lang="en-US" dirty="0"/>
          </a:p>
        </p:txBody>
      </p:sp>
      <p:pic>
        <p:nvPicPr>
          <p:cNvPr id="4" name="Google Shape;85;p17">
            <a:extLst>
              <a:ext uri="{FF2B5EF4-FFF2-40B4-BE49-F238E27FC236}">
                <a16:creationId xmlns:a16="http://schemas.microsoft.com/office/drawing/2014/main" id="{91A0B465-4C19-6CEE-559C-1C075812FB7F}"/>
              </a:ext>
            </a:extLst>
          </p:cNvPr>
          <p:cNvPicPr preferRelativeResize="0">
            <a:picLocks noGrp="1"/>
          </p:cNvPicPr>
          <p:nvPr>
            <p:ph idx="1"/>
          </p:nvPr>
        </p:nvPicPr>
        <p:blipFill>
          <a:blip r:embed="rId2">
            <a:alphaModFix/>
          </a:blip>
          <a:stretch>
            <a:fillRect/>
          </a:stretch>
        </p:blipFill>
        <p:spPr>
          <a:xfrm>
            <a:off x="1781175" y="1533526"/>
            <a:ext cx="8020049" cy="4775200"/>
          </a:xfrm>
          <a:prstGeom prst="rect">
            <a:avLst/>
          </a:prstGeom>
          <a:noFill/>
          <a:ln>
            <a:noFill/>
          </a:ln>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93FEB20F-1FFA-5501-C1F0-F36720198DB9}"/>
                  </a:ext>
                </a:extLst>
              </p14:cNvPr>
              <p14:cNvContentPartPr/>
              <p14:nvPr/>
            </p14:nvContentPartPr>
            <p14:xfrm>
              <a:off x="6511920" y="2635200"/>
              <a:ext cx="1236960" cy="1061280"/>
            </p14:xfrm>
          </p:contentPart>
        </mc:Choice>
        <mc:Fallback xmlns="">
          <p:pic>
            <p:nvPicPr>
              <p:cNvPr id="3" name="Ink 2">
                <a:extLst>
                  <a:ext uri="{FF2B5EF4-FFF2-40B4-BE49-F238E27FC236}">
                    <a16:creationId xmlns:a16="http://schemas.microsoft.com/office/drawing/2014/main" id="{93FEB20F-1FFA-5501-C1F0-F36720198DB9}"/>
                  </a:ext>
                </a:extLst>
              </p:cNvPr>
              <p:cNvPicPr/>
              <p:nvPr/>
            </p:nvPicPr>
            <p:blipFill>
              <a:blip r:embed="rId4"/>
              <a:stretch>
                <a:fillRect/>
              </a:stretch>
            </p:blipFill>
            <p:spPr>
              <a:xfrm>
                <a:off x="6449280" y="2572560"/>
                <a:ext cx="1362600" cy="1186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8CCF5844-C5F7-538B-6D54-B5B8E4D94B97}"/>
                  </a:ext>
                </a:extLst>
              </p14:cNvPr>
              <p14:cNvContentPartPr/>
              <p14:nvPr/>
            </p14:nvContentPartPr>
            <p14:xfrm>
              <a:off x="3962400" y="3937320"/>
              <a:ext cx="2327400" cy="201240"/>
            </p14:xfrm>
          </p:contentPart>
        </mc:Choice>
        <mc:Fallback xmlns="">
          <p:pic>
            <p:nvPicPr>
              <p:cNvPr id="5" name="Ink 4">
                <a:extLst>
                  <a:ext uri="{FF2B5EF4-FFF2-40B4-BE49-F238E27FC236}">
                    <a16:creationId xmlns:a16="http://schemas.microsoft.com/office/drawing/2014/main" id="{8CCF5844-C5F7-538B-6D54-B5B8E4D94B97}"/>
                  </a:ext>
                </a:extLst>
              </p:cNvPr>
              <p:cNvPicPr/>
              <p:nvPr/>
            </p:nvPicPr>
            <p:blipFill>
              <a:blip r:embed="rId6"/>
              <a:stretch>
                <a:fillRect/>
              </a:stretch>
            </p:blipFill>
            <p:spPr>
              <a:xfrm>
                <a:off x="3899400" y="3874320"/>
                <a:ext cx="2453040" cy="326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C4B4C49C-10BF-E8CD-8294-DC669200BE58}"/>
                  </a:ext>
                </a:extLst>
              </p14:cNvPr>
              <p14:cNvContentPartPr/>
              <p14:nvPr/>
            </p14:nvContentPartPr>
            <p14:xfrm>
              <a:off x="5265600" y="3792240"/>
              <a:ext cx="2496960" cy="1581480"/>
            </p14:xfrm>
          </p:contentPart>
        </mc:Choice>
        <mc:Fallback xmlns="">
          <p:pic>
            <p:nvPicPr>
              <p:cNvPr id="6" name="Ink 5">
                <a:extLst>
                  <a:ext uri="{FF2B5EF4-FFF2-40B4-BE49-F238E27FC236}">
                    <a16:creationId xmlns:a16="http://schemas.microsoft.com/office/drawing/2014/main" id="{C4B4C49C-10BF-E8CD-8294-DC669200BE58}"/>
                  </a:ext>
                </a:extLst>
              </p:cNvPr>
              <p:cNvPicPr/>
              <p:nvPr/>
            </p:nvPicPr>
            <p:blipFill>
              <a:blip r:embed="rId8"/>
              <a:stretch>
                <a:fillRect/>
              </a:stretch>
            </p:blipFill>
            <p:spPr>
              <a:xfrm>
                <a:off x="5202600" y="3729600"/>
                <a:ext cx="2622600" cy="1707120"/>
              </a:xfrm>
              <a:prstGeom prst="rect">
                <a:avLst/>
              </a:prstGeom>
            </p:spPr>
          </p:pic>
        </mc:Fallback>
      </mc:AlternateContent>
      <p:cxnSp>
        <p:nvCxnSpPr>
          <p:cNvPr id="13" name="Connector: Elbow 12">
            <a:extLst>
              <a:ext uri="{FF2B5EF4-FFF2-40B4-BE49-F238E27FC236}">
                <a16:creationId xmlns:a16="http://schemas.microsoft.com/office/drawing/2014/main" id="{875A8AF9-3DC7-6D78-B191-EDB0B79F207C}"/>
              </a:ext>
            </a:extLst>
          </p:cNvPr>
          <p:cNvCxnSpPr/>
          <p:nvPr/>
        </p:nvCxnSpPr>
        <p:spPr>
          <a:xfrm rot="5400000">
            <a:off x="4964430" y="4118610"/>
            <a:ext cx="982980"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85E973F3-46D2-E9DE-6E99-430680778C74}"/>
              </a:ext>
            </a:extLst>
          </p:cNvPr>
          <p:cNvCxnSpPr/>
          <p:nvPr/>
        </p:nvCxnSpPr>
        <p:spPr>
          <a:xfrm>
            <a:off x="3893820" y="4053840"/>
            <a:ext cx="792480" cy="7010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33C1FA41-AE42-7301-8D90-2EFA46E218D1}"/>
              </a:ext>
            </a:extLst>
          </p:cNvPr>
          <p:cNvCxnSpPr/>
          <p:nvPr/>
        </p:nvCxnSpPr>
        <p:spPr>
          <a:xfrm flipV="1">
            <a:off x="5981700" y="3937320"/>
            <a:ext cx="1866900" cy="6791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383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BC926-085D-7292-0721-B08C28771814}"/>
              </a:ext>
            </a:extLst>
          </p:cNvPr>
          <p:cNvSpPr>
            <a:spLocks noGrp="1"/>
          </p:cNvSpPr>
          <p:nvPr>
            <p:ph type="title"/>
          </p:nvPr>
        </p:nvSpPr>
        <p:spPr/>
        <p:txBody>
          <a:bodyPr/>
          <a:lstStyle/>
          <a:p>
            <a:r>
              <a:rPr lang="en" dirty="0"/>
              <a:t>Activity Diagram</a:t>
            </a:r>
            <a:endParaRPr lang="en-US" dirty="0"/>
          </a:p>
        </p:txBody>
      </p:sp>
      <p:pic>
        <p:nvPicPr>
          <p:cNvPr id="4" name="Google Shape;91;p18">
            <a:extLst>
              <a:ext uri="{FF2B5EF4-FFF2-40B4-BE49-F238E27FC236}">
                <a16:creationId xmlns:a16="http://schemas.microsoft.com/office/drawing/2014/main" id="{9EBF68BA-C85D-589E-B317-C4EC62FBD4CC}"/>
              </a:ext>
            </a:extLst>
          </p:cNvPr>
          <p:cNvPicPr preferRelativeResize="0">
            <a:picLocks noGrp="1"/>
          </p:cNvPicPr>
          <p:nvPr>
            <p:ph idx="1"/>
          </p:nvPr>
        </p:nvPicPr>
        <p:blipFill>
          <a:blip r:embed="rId2">
            <a:alphaModFix/>
          </a:blip>
          <a:stretch>
            <a:fillRect/>
          </a:stretch>
        </p:blipFill>
        <p:spPr>
          <a:xfrm>
            <a:off x="438150" y="1438275"/>
            <a:ext cx="10877549" cy="5353049"/>
          </a:xfrm>
          <a:prstGeom prst="rect">
            <a:avLst/>
          </a:prstGeom>
          <a:noFill/>
          <a:ln>
            <a:noFill/>
          </a:ln>
        </p:spPr>
      </p:pic>
    </p:spTree>
    <p:extLst>
      <p:ext uri="{BB962C8B-B14F-4D97-AF65-F5344CB8AC3E}">
        <p14:creationId xmlns:p14="http://schemas.microsoft.com/office/powerpoint/2010/main" val="2477969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1" name="Rectangle 20">
            <a:extLst>
              <a:ext uri="{FF2B5EF4-FFF2-40B4-BE49-F238E27FC236}">
                <a16:creationId xmlns:a16="http://schemas.microsoft.com/office/drawing/2014/main" id="{6DC8E2D9-6729-4614-8667-C1016D318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4" name="Picture 3" descr="A blue circle with dots&#10;&#10;Description automatically generated with medium confidence">
            <a:extLst>
              <a:ext uri="{FF2B5EF4-FFF2-40B4-BE49-F238E27FC236}">
                <a16:creationId xmlns:a16="http://schemas.microsoft.com/office/drawing/2014/main" id="{377290BB-FB15-ED3A-857E-C75456A3EA5F}"/>
              </a:ext>
            </a:extLst>
          </p:cNvPr>
          <p:cNvPicPr>
            <a:picLocks noChangeAspect="1"/>
          </p:cNvPicPr>
          <p:nvPr/>
        </p:nvPicPr>
        <p:blipFill rotWithShape="1">
          <a:blip r:embed="rId2">
            <a:alphaModFix/>
          </a:blip>
          <a:srcRect t="15907" r="1" b="10328"/>
          <a:stretch/>
        </p:blipFill>
        <p:spPr>
          <a:xfrm>
            <a:off x="22712" y="-3607"/>
            <a:ext cx="12192687" cy="6858000"/>
          </a:xfrm>
          <a:prstGeom prst="rect">
            <a:avLst/>
          </a:prstGeom>
        </p:spPr>
      </p:pic>
      <p:grpSp>
        <p:nvGrpSpPr>
          <p:cNvPr id="23" name="Group 22">
            <a:extLst>
              <a:ext uri="{FF2B5EF4-FFF2-40B4-BE49-F238E27FC236}">
                <a16:creationId xmlns:a16="http://schemas.microsoft.com/office/drawing/2014/main" id="{67186895-7DAD-4EEE-BF1A-CC36B9426A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5"/>
            <a:ext cx="9785926" cy="6858005"/>
            <a:chOff x="2406074" y="-5"/>
            <a:chExt cx="9785926" cy="6858005"/>
          </a:xfrm>
        </p:grpSpPr>
        <p:grpSp>
          <p:nvGrpSpPr>
            <p:cNvPr id="24" name="Group 23">
              <a:extLst>
                <a:ext uri="{FF2B5EF4-FFF2-40B4-BE49-F238E27FC236}">
                  <a16:creationId xmlns:a16="http://schemas.microsoft.com/office/drawing/2014/main" id="{45BFDCD0-B536-4527-AB6E-79B0E4EDD0C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2424112" y="-4"/>
              <a:ext cx="9767888" cy="6858003"/>
              <a:chOff x="0" y="-3"/>
              <a:chExt cx="9767888" cy="6858003"/>
            </a:xfrm>
          </p:grpSpPr>
          <p:sp>
            <p:nvSpPr>
              <p:cNvPr id="32" name="Rectangle 31">
                <a:extLst>
                  <a:ext uri="{FF2B5EF4-FFF2-40B4-BE49-F238E27FC236}">
                    <a16:creationId xmlns:a16="http://schemas.microsoft.com/office/drawing/2014/main" id="{1850C5E2-9BE7-4321-8945-320FE5AA9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28999"/>
                <a:ext cx="9767888" cy="3429001"/>
              </a:xfrm>
              <a:prstGeom prst="rect">
                <a:avLst/>
              </a:prstGeom>
              <a:gradFill flip="none" rotWithShape="1">
                <a:gsLst>
                  <a:gs pos="32000">
                    <a:schemeClr val="bg1">
                      <a:alpha val="60000"/>
                    </a:schemeClr>
                  </a:gs>
                  <a:gs pos="0">
                    <a:schemeClr val="bg1">
                      <a:alpha val="80000"/>
                    </a:schemeClr>
                  </a:gs>
                  <a:gs pos="63000">
                    <a:schemeClr val="bg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07B89D3D-F057-4F89-87AC-DBA5FD04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0" y="-3"/>
                <a:ext cx="9767888" cy="3428999"/>
              </a:xfrm>
              <a:prstGeom prst="rect">
                <a:avLst/>
              </a:prstGeom>
              <a:gradFill flip="none" rotWithShape="1">
                <a:gsLst>
                  <a:gs pos="32000">
                    <a:schemeClr val="bg1">
                      <a:alpha val="60000"/>
                    </a:schemeClr>
                  </a:gs>
                  <a:gs pos="0">
                    <a:schemeClr val="bg1">
                      <a:alpha val="80000"/>
                    </a:schemeClr>
                  </a:gs>
                  <a:gs pos="63000">
                    <a:schemeClr val="bg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a:extLst>
                <a:ext uri="{FF2B5EF4-FFF2-40B4-BE49-F238E27FC236}">
                  <a16:creationId xmlns:a16="http://schemas.microsoft.com/office/drawing/2014/main" id="{95B5518D-4B46-4866-BF9F-D6550DA0028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2406074" y="-5"/>
              <a:ext cx="9785926" cy="6858002"/>
              <a:chOff x="0" y="-1"/>
              <a:chExt cx="9785926" cy="6858002"/>
            </a:xfrm>
          </p:grpSpPr>
          <p:sp>
            <p:nvSpPr>
              <p:cNvPr id="30" name="Rectangle 29">
                <a:extLst>
                  <a:ext uri="{FF2B5EF4-FFF2-40B4-BE49-F238E27FC236}">
                    <a16:creationId xmlns:a16="http://schemas.microsoft.com/office/drawing/2014/main" id="{71673445-12E5-48F8-BEF8-87016BBC52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29000"/>
                <a:ext cx="9785926" cy="3429001"/>
              </a:xfrm>
              <a:prstGeom prst="rect">
                <a:avLst/>
              </a:prstGeom>
              <a:gradFill flip="none" rotWithShape="1">
                <a:gsLst>
                  <a:gs pos="0">
                    <a:schemeClr val="accent3"/>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3ACC629B-B138-4925-BE58-F4E4E2CC8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0" y="-1"/>
                <a:ext cx="9785926" cy="3428999"/>
              </a:xfrm>
              <a:prstGeom prst="rect">
                <a:avLst/>
              </a:prstGeom>
              <a:gradFill flip="none" rotWithShape="1">
                <a:gsLst>
                  <a:gs pos="0">
                    <a:schemeClr val="accent3"/>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 name="Group 25">
              <a:extLst>
                <a:ext uri="{FF2B5EF4-FFF2-40B4-BE49-F238E27FC236}">
                  <a16:creationId xmlns:a16="http://schemas.microsoft.com/office/drawing/2014/main" id="{40C8F77F-4220-4C2C-BE7D-0C626E45701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23330" y="-5"/>
              <a:ext cx="9768670" cy="6858002"/>
              <a:chOff x="2423330" y="-5"/>
              <a:chExt cx="9768670" cy="6858002"/>
            </a:xfrm>
          </p:grpSpPr>
          <p:sp>
            <p:nvSpPr>
              <p:cNvPr id="28" name="Rectangle 27">
                <a:extLst>
                  <a:ext uri="{FF2B5EF4-FFF2-40B4-BE49-F238E27FC236}">
                    <a16:creationId xmlns:a16="http://schemas.microsoft.com/office/drawing/2014/main" id="{B66BF283-D5A5-422F-9640-B6D1ABD98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423330" y="-5"/>
                <a:ext cx="9767888" cy="3429001"/>
              </a:xfrm>
              <a:prstGeom prst="rect">
                <a:avLst/>
              </a:prstGeom>
              <a:gradFill flip="none" rotWithShape="1">
                <a:gsLst>
                  <a:gs pos="0">
                    <a:schemeClr val="accent2">
                      <a:alpha val="4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05EAD1A7-3DBD-4376-BF10-AEE971C1B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V="1">
                <a:off x="2424112" y="3428998"/>
                <a:ext cx="9767888" cy="3428999"/>
              </a:xfrm>
              <a:prstGeom prst="rect">
                <a:avLst/>
              </a:prstGeom>
              <a:gradFill flip="none" rotWithShape="1">
                <a:gsLst>
                  <a:gs pos="0">
                    <a:schemeClr val="accent2">
                      <a:alpha val="4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Rectangle 26">
              <a:extLst>
                <a:ext uri="{FF2B5EF4-FFF2-40B4-BE49-F238E27FC236}">
                  <a16:creationId xmlns:a16="http://schemas.microsoft.com/office/drawing/2014/main" id="{8F565D01-6AAA-4149-B7F9-257DDE044A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V="1">
              <a:off x="4637393" y="-696606"/>
              <a:ext cx="6312874" cy="8796338"/>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9763853-1FFA-7B66-7F3B-D7E9431E8C47}"/>
              </a:ext>
            </a:extLst>
          </p:cNvPr>
          <p:cNvSpPr>
            <a:spLocks noGrp="1"/>
          </p:cNvSpPr>
          <p:nvPr>
            <p:ph type="title"/>
          </p:nvPr>
        </p:nvSpPr>
        <p:spPr>
          <a:xfrm>
            <a:off x="540000" y="540000"/>
            <a:ext cx="4500561" cy="4259814"/>
          </a:xfrm>
        </p:spPr>
        <p:txBody>
          <a:bodyPr vert="horz" lIns="91440" tIns="45720" rIns="91440" bIns="45720" rtlCol="0" anchor="b">
            <a:normAutofit/>
          </a:bodyPr>
          <a:lstStyle/>
          <a:p>
            <a:r>
              <a:rPr lang="en-US" sz="8100">
                <a:solidFill>
                  <a:srgbClr val="FFFFFF"/>
                </a:solidFill>
              </a:rPr>
              <a:t>Final Results and Demo</a:t>
            </a:r>
          </a:p>
        </p:txBody>
      </p:sp>
      <p:sp>
        <p:nvSpPr>
          <p:cNvPr id="3" name="TextBox 2">
            <a:extLst>
              <a:ext uri="{FF2B5EF4-FFF2-40B4-BE49-F238E27FC236}">
                <a16:creationId xmlns:a16="http://schemas.microsoft.com/office/drawing/2014/main" id="{E6D69F0B-F3B9-BE1B-8203-90809F0613CD}"/>
              </a:ext>
            </a:extLst>
          </p:cNvPr>
          <p:cNvSpPr txBox="1"/>
          <p:nvPr/>
        </p:nvSpPr>
        <p:spPr>
          <a:xfrm>
            <a:off x="532033" y="4869056"/>
            <a:ext cx="3155984" cy="400110"/>
          </a:xfrm>
          <a:prstGeom prst="rect">
            <a:avLst/>
          </a:prstGeom>
          <a:noFill/>
        </p:spPr>
        <p:txBody>
          <a:bodyPr wrap="square" rtlCol="0">
            <a:spAutoFit/>
          </a:bodyPr>
          <a:lstStyle/>
          <a:p>
            <a:r>
              <a:rPr lang="en-US" sz="2000" dirty="0"/>
              <a:t>Video </a:t>
            </a:r>
            <a:r>
              <a:rPr lang="en-US" sz="2000" dirty="0">
                <a:hlinkClick r:id="rId3"/>
              </a:rPr>
              <a:t>Link</a:t>
            </a:r>
            <a:endParaRPr lang="en-US" sz="2000" dirty="0"/>
          </a:p>
        </p:txBody>
      </p:sp>
    </p:spTree>
    <p:extLst>
      <p:ext uri="{BB962C8B-B14F-4D97-AF65-F5344CB8AC3E}">
        <p14:creationId xmlns:p14="http://schemas.microsoft.com/office/powerpoint/2010/main" val="1476063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37935-3585-C346-AC78-FD069DEFEBF0}"/>
              </a:ext>
            </a:extLst>
          </p:cNvPr>
          <p:cNvSpPr>
            <a:spLocks noGrp="1"/>
          </p:cNvSpPr>
          <p:nvPr>
            <p:ph type="title"/>
          </p:nvPr>
        </p:nvSpPr>
        <p:spPr/>
        <p:txBody>
          <a:bodyPr/>
          <a:lstStyle/>
          <a:p>
            <a:r>
              <a:rPr lang="en" dirty="0"/>
              <a:t>Challenges faced</a:t>
            </a:r>
            <a:endParaRPr lang="en-US" dirty="0"/>
          </a:p>
        </p:txBody>
      </p:sp>
      <p:sp>
        <p:nvSpPr>
          <p:cNvPr id="3" name="Content Placeholder 2">
            <a:extLst>
              <a:ext uri="{FF2B5EF4-FFF2-40B4-BE49-F238E27FC236}">
                <a16:creationId xmlns:a16="http://schemas.microsoft.com/office/drawing/2014/main" id="{59EFF194-D82E-30F2-2FB9-D4D61D804AD8}"/>
              </a:ext>
            </a:extLst>
          </p:cNvPr>
          <p:cNvSpPr>
            <a:spLocks noGrp="1"/>
          </p:cNvSpPr>
          <p:nvPr>
            <p:ph idx="1"/>
          </p:nvPr>
        </p:nvSpPr>
        <p:spPr/>
        <p:txBody>
          <a:bodyPr/>
          <a:lstStyle/>
          <a:p>
            <a:pPr marL="457200" lvl="0" indent="-342900" algn="l" rtl="0">
              <a:spcBef>
                <a:spcPts val="0"/>
              </a:spcBef>
              <a:spcAft>
                <a:spcPts val="0"/>
              </a:spcAft>
              <a:buSzPts val="1800"/>
              <a:buChar char="●"/>
            </a:pPr>
            <a:r>
              <a:rPr lang="en-US" dirty="0"/>
              <a:t>Co-ordination with multiple </a:t>
            </a:r>
            <a:r>
              <a:rPr lang="en-US" dirty="0" err="1"/>
              <a:t>Turtlebots</a:t>
            </a:r>
            <a:r>
              <a:rPr lang="en-US" dirty="0"/>
              <a:t> synchronously</a:t>
            </a:r>
          </a:p>
          <a:p>
            <a:pPr marL="457200" lvl="0" indent="-342900" algn="l" rtl="0">
              <a:spcBef>
                <a:spcPts val="0"/>
              </a:spcBef>
              <a:spcAft>
                <a:spcPts val="0"/>
              </a:spcAft>
              <a:buSzPts val="1800"/>
              <a:buChar char="●"/>
            </a:pPr>
            <a:r>
              <a:rPr lang="en-US" dirty="0"/>
              <a:t>Obstacle avoidance with 20 </a:t>
            </a:r>
            <a:r>
              <a:rPr lang="en-US" dirty="0" err="1"/>
              <a:t>turtlebots</a:t>
            </a:r>
            <a:r>
              <a:rPr lang="en-US" dirty="0"/>
              <a:t> and other obstacles reduces the </a:t>
            </a:r>
            <a:r>
              <a:rPr lang="en-US" dirty="0" err="1"/>
              <a:t>the</a:t>
            </a:r>
            <a:r>
              <a:rPr lang="en-US" dirty="0"/>
              <a:t> real time factor drastically.(1 or 2 always spun randomly)</a:t>
            </a:r>
          </a:p>
          <a:p>
            <a:pPr marL="457200" lvl="0" indent="-342900" algn="l" rtl="0">
              <a:spcBef>
                <a:spcPts val="0"/>
              </a:spcBef>
              <a:spcAft>
                <a:spcPts val="0"/>
              </a:spcAft>
              <a:buSzPts val="1800"/>
              <a:buChar char="●"/>
            </a:pPr>
            <a:r>
              <a:rPr lang="en-US"/>
              <a:t>Creating and Importing </a:t>
            </a:r>
            <a:r>
              <a:rPr lang="en-US" dirty="0"/>
              <a:t>custom world files </a:t>
            </a:r>
          </a:p>
          <a:p>
            <a:pPr marL="457200" lvl="0" indent="-342900" algn="l" rtl="0">
              <a:spcBef>
                <a:spcPts val="0"/>
              </a:spcBef>
              <a:spcAft>
                <a:spcPts val="0"/>
              </a:spcAft>
              <a:buSzPts val="1800"/>
              <a:buChar char="●"/>
            </a:pPr>
            <a:r>
              <a:rPr lang="en-US" dirty="0"/>
              <a:t>Trajectory optimization </a:t>
            </a:r>
          </a:p>
          <a:p>
            <a:endParaRPr lang="en-US" dirty="0"/>
          </a:p>
        </p:txBody>
      </p:sp>
    </p:spTree>
    <p:extLst>
      <p:ext uri="{BB962C8B-B14F-4D97-AF65-F5344CB8AC3E}">
        <p14:creationId xmlns:p14="http://schemas.microsoft.com/office/powerpoint/2010/main" val="4025157626"/>
      </p:ext>
    </p:extLst>
  </p:cSld>
  <p:clrMapOvr>
    <a:masterClrMapping/>
  </p:clrMapOvr>
</p:sld>
</file>

<file path=ppt/theme/theme1.xml><?xml version="1.0" encoding="utf-8"?>
<a:theme xmlns:a="http://schemas.openxmlformats.org/drawingml/2006/main" name="GlowVTI">
  <a:themeElements>
    <a:clrScheme name="Glow">
      <a:dk1>
        <a:sysClr val="windowText" lastClr="000000"/>
      </a:dk1>
      <a:lt1>
        <a:sysClr val="window" lastClr="FFFFFF"/>
      </a:lt1>
      <a:dk2>
        <a:srgbClr val="000000"/>
      </a:dk2>
      <a:lt2>
        <a:srgbClr val="F2F2F2"/>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otalTime>40</TotalTime>
  <Words>320</Words>
  <Application>Microsoft Office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Avenir Next LT Pro</vt:lpstr>
      <vt:lpstr>Bell MT</vt:lpstr>
      <vt:lpstr>GlowVTI</vt:lpstr>
      <vt:lpstr>HYDRA - Swarm Robotics</vt:lpstr>
      <vt:lpstr>Introduction</vt:lpstr>
      <vt:lpstr>ENPM808X - Final Project - HydraBot</vt:lpstr>
      <vt:lpstr>Design &amp; Development</vt:lpstr>
      <vt:lpstr>Design and Development</vt:lpstr>
      <vt:lpstr>Class Diagram</vt:lpstr>
      <vt:lpstr>Activity Diagram</vt:lpstr>
      <vt:lpstr>Final Results and Demo</vt:lpstr>
      <vt:lpstr>Challenges faced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HYDRA - Swarm Robotics</dc:title>
  <dc:creator>Ishaan Samir Parikh</dc:creator>
  <cp:lastModifiedBy>Sameer Arjun Satheesh</cp:lastModifiedBy>
  <cp:revision>8</cp:revision>
  <dcterms:created xsi:type="dcterms:W3CDTF">2023-12-19T23:21:49Z</dcterms:created>
  <dcterms:modified xsi:type="dcterms:W3CDTF">2023-12-20T04:57:12Z</dcterms:modified>
</cp:coreProperties>
</file>