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8"/>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 id="268" r:id="rId14"/>
    <p:sldId id="272"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6D1jOMWBiOzNpfxFSGTUw/PwP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76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614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20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894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66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6443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9231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9556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431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4957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440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3819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838200" y="909413"/>
            <a:ext cx="105156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Calibri"/>
              <a:buNone/>
            </a:pPr>
            <a:r>
              <a:rPr lang="en-US" sz="3000" b="1" dirty="0">
                <a:latin typeface="Times New Roman" panose="02020603050405020304" pitchFamily="18" charset="0"/>
                <a:cs typeface="Times New Roman" panose="02020603050405020304" pitchFamily="18" charset="0"/>
              </a:rPr>
              <a:t>COVID-19 Future Forecasting Using Supervised Machine Learning Models</a:t>
            </a:r>
            <a:endParaRPr sz="3000" dirty="0">
              <a:latin typeface="Times New Roman" panose="02020603050405020304" pitchFamily="18" charset="0"/>
              <a:cs typeface="Times New Roman" panose="02020603050405020304" pitchFamily="18" charset="0"/>
            </a:endParaRPr>
          </a:p>
        </p:txBody>
      </p:sp>
      <p:sp>
        <p:nvSpPr>
          <p:cNvPr id="85" name="Google Shape;85;p1"/>
          <p:cNvSpPr txBox="1">
            <a:spLocks noGrp="1"/>
          </p:cNvSpPr>
          <p:nvPr>
            <p:ph idx="1"/>
          </p:nvPr>
        </p:nvSpPr>
        <p:spPr>
          <a:xfrm>
            <a:off x="6927174" y="3429000"/>
            <a:ext cx="4867500" cy="2101200"/>
          </a:xfrm>
          <a:prstGeom prst="rect">
            <a:avLst/>
          </a:prstGeom>
          <a:noFill/>
          <a:ln>
            <a:noFill/>
          </a:ln>
        </p:spPr>
        <p:txBody>
          <a:bodyPr spcFirstLastPara="1" wrap="square" lIns="91425" tIns="45700" rIns="91425" bIns="45700" anchor="t" anchorCtr="0">
            <a:normAutofit/>
          </a:bodyPr>
          <a:lstStyle/>
          <a:p>
            <a:pPr marL="0" lvl="2" indent="0" algn="l" rtl="0">
              <a:spcBef>
                <a:spcPts val="500"/>
              </a:spcBef>
              <a:spcAft>
                <a:spcPts val="0"/>
              </a:spcAft>
              <a:buClr>
                <a:schemeClr val="dk1"/>
              </a:buClr>
              <a:buSzPts val="2000"/>
              <a:buFont typeface="Arial"/>
              <a:buNone/>
            </a:pPr>
            <a:r>
              <a:rPr lang="en-US" b="1" dirty="0"/>
              <a:t>Contributors</a:t>
            </a:r>
            <a:endParaRPr b="1" dirty="0"/>
          </a:p>
          <a:p>
            <a:pPr marL="0" lvl="2" indent="0" algn="l" rtl="0">
              <a:spcBef>
                <a:spcPts val="500"/>
              </a:spcBef>
              <a:spcAft>
                <a:spcPts val="0"/>
              </a:spcAft>
              <a:buClr>
                <a:schemeClr val="dk1"/>
              </a:buClr>
              <a:buSzPts val="2000"/>
              <a:buFont typeface="Arial"/>
              <a:buNone/>
            </a:pPr>
            <a:r>
              <a:rPr lang="en-US" b="1" dirty="0"/>
              <a:t>        </a:t>
            </a:r>
            <a:r>
              <a:rPr lang="en-US" sz="1700" dirty="0"/>
              <a:t>Jagadeesh Allam</a:t>
            </a:r>
            <a:endParaRPr sz="1700" dirty="0"/>
          </a:p>
          <a:p>
            <a:pPr marL="0" lvl="2" indent="0" algn="l" rtl="0">
              <a:spcBef>
                <a:spcPts val="500"/>
              </a:spcBef>
              <a:spcAft>
                <a:spcPts val="0"/>
              </a:spcAft>
              <a:buClr>
                <a:schemeClr val="dk1"/>
              </a:buClr>
              <a:buSzPts val="2000"/>
              <a:buFont typeface="Arial"/>
              <a:buNone/>
            </a:pPr>
            <a:r>
              <a:rPr lang="en-US" sz="1300" b="1" dirty="0"/>
              <a:t>        </a:t>
            </a:r>
            <a:r>
              <a:rPr lang="en-US" sz="1700" dirty="0"/>
              <a:t>Sameer Raja Shaik</a:t>
            </a:r>
            <a:endParaRPr sz="1700" dirty="0"/>
          </a:p>
          <a:p>
            <a:pPr marL="0" lvl="2" indent="0" algn="l" rtl="0">
              <a:spcBef>
                <a:spcPts val="500"/>
              </a:spcBef>
              <a:spcAft>
                <a:spcPts val="0"/>
              </a:spcAft>
              <a:buClr>
                <a:schemeClr val="dk1"/>
              </a:buClr>
              <a:buSzPts val="2000"/>
              <a:buFont typeface="Arial"/>
              <a:buNone/>
            </a:pPr>
            <a:r>
              <a:rPr lang="en-US" sz="1300" b="1" dirty="0"/>
              <a:t>        </a:t>
            </a:r>
            <a:r>
              <a:rPr lang="en-US" sz="1700" dirty="0" err="1"/>
              <a:t>Shirisha</a:t>
            </a:r>
            <a:r>
              <a:rPr lang="en-US" sz="1700" dirty="0"/>
              <a:t> </a:t>
            </a:r>
            <a:r>
              <a:rPr lang="en-US" sz="1700" dirty="0" err="1"/>
              <a:t>Baddam</a:t>
            </a:r>
            <a:endParaRPr lang="en-US" sz="1300" b="1" dirty="0"/>
          </a:p>
          <a:p>
            <a:pPr marL="0" lvl="2" indent="0" algn="l" rtl="0">
              <a:spcBef>
                <a:spcPts val="500"/>
              </a:spcBef>
              <a:spcAft>
                <a:spcPts val="0"/>
              </a:spcAft>
              <a:buClr>
                <a:schemeClr val="dk1"/>
              </a:buClr>
              <a:buSzPts val="2000"/>
              <a:buFont typeface="Arial"/>
              <a:buNone/>
            </a:pPr>
            <a:r>
              <a:rPr lang="en-US" sz="1300" b="1" dirty="0"/>
              <a:t>        </a:t>
            </a:r>
            <a:r>
              <a:rPr lang="en-US" sz="1700" dirty="0"/>
              <a:t>Yasasri Uma Paruchuri</a:t>
            </a:r>
            <a:endParaRPr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000" b="1">
                <a:latin typeface="Times New Roman"/>
                <a:ea typeface="Times New Roman"/>
                <a:cs typeface="Times New Roman"/>
                <a:sym typeface="Times New Roman"/>
              </a:rPr>
              <a:t>LASSO</a:t>
            </a:r>
            <a:endParaRPr sz="3000" b="1">
              <a:latin typeface="Times New Roman"/>
              <a:ea typeface="Times New Roman"/>
              <a:cs typeface="Times New Roman"/>
              <a:sym typeface="Times New Roman"/>
            </a:endParaRPr>
          </a:p>
        </p:txBody>
      </p:sp>
      <p:sp>
        <p:nvSpPr>
          <p:cNvPr id="134" name="Google Shape;134;p9"/>
          <p:cNvSpPr txBox="1">
            <a:spLocks noGrp="1"/>
          </p:cNvSpPr>
          <p:nvPr>
            <p:ph idx="1"/>
          </p:nvPr>
        </p:nvSpPr>
        <p:spPr>
          <a:xfrm>
            <a:off x="838200" y="1825625"/>
            <a:ext cx="10515600" cy="4926600"/>
          </a:xfrm>
          <a:prstGeom prst="rect">
            <a:avLst/>
          </a:prstGeom>
          <a:noFill/>
          <a:ln>
            <a:noFill/>
          </a:ln>
        </p:spPr>
        <p:txBody>
          <a:bodyPr spcFirstLastPara="1" wrap="square" lIns="91425" tIns="45700" rIns="91425" bIns="45700" anchor="t" anchorCtr="0">
            <a:noAutofit/>
          </a:bodyPr>
          <a:lstStyle/>
          <a:p>
            <a:pPr marL="457200" lvl="0" indent="-330200" algn="l" rtl="0">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LASSO is a regression model that uses shrinkage in the linear regression technique. The term "shrinkage" refers to the process of bringing extreme values of a data sample closer to the center. As a result of the shrinking process, LASSO becomes better and more stable, as well as reducing errors.</a:t>
            </a:r>
            <a:endParaRPr sz="1600">
              <a:latin typeface="Times New Roman"/>
              <a:ea typeface="Times New Roman"/>
              <a:cs typeface="Times New Roman"/>
              <a:sym typeface="Times New Roman"/>
            </a:endParaRPr>
          </a:p>
          <a:p>
            <a:pPr marL="91440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457200" lvl="0" indent="-330200" algn="l" rtl="0">
              <a:lnSpc>
                <a:spcPct val="100000"/>
              </a:lnSpc>
              <a:spcBef>
                <a:spcPts val="1000"/>
              </a:spcBef>
              <a:spcAft>
                <a:spcPts val="0"/>
              </a:spcAft>
              <a:buSzPts val="1600"/>
              <a:buFont typeface="Times New Roman"/>
              <a:buChar char="•"/>
            </a:pPr>
            <a:r>
              <a:rPr lang="en-US" sz="1600">
                <a:latin typeface="Times New Roman"/>
                <a:ea typeface="Times New Roman"/>
                <a:cs typeface="Times New Roman"/>
                <a:sym typeface="Times New Roman"/>
              </a:rPr>
              <a:t>It utilizes a regularization approach to penalize the excess features automatically. That is, attributes that are insufficiently helpful to the regression findings might be assigned to a very low value, possibly zero.</a:t>
            </a:r>
            <a:endParaRPr sz="160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800"/>
              <a:buNone/>
            </a:pPr>
            <a:endParaRPr sz="160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800"/>
              <a:buNone/>
            </a:pPr>
            <a:endParaRPr sz="1600">
              <a:latin typeface="Times New Roman"/>
              <a:ea typeface="Times New Roman"/>
              <a:cs typeface="Times New Roman"/>
              <a:sym typeface="Times New Roman"/>
            </a:endParaRPr>
          </a:p>
        </p:txBody>
      </p:sp>
      <p:pic>
        <p:nvPicPr>
          <p:cNvPr id="135" name="Google Shape;135;p9"/>
          <p:cNvPicPr preferRelativeResize="0"/>
          <p:nvPr/>
        </p:nvPicPr>
        <p:blipFill>
          <a:blip r:embed="rId3">
            <a:alphaModFix/>
          </a:blip>
          <a:stretch>
            <a:fillRect/>
          </a:stretch>
        </p:blipFill>
        <p:spPr>
          <a:xfrm>
            <a:off x="3905675" y="3519625"/>
            <a:ext cx="4085249" cy="297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838200" y="783250"/>
            <a:ext cx="9720072" cy="91971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000" b="1" dirty="0">
                <a:latin typeface="Times New Roman"/>
                <a:ea typeface="Times New Roman"/>
                <a:cs typeface="Times New Roman"/>
                <a:sym typeface="Times New Roman"/>
              </a:rPr>
              <a:t>Support Vector Machine</a:t>
            </a:r>
            <a:endParaRPr sz="3000" b="1" dirty="0">
              <a:latin typeface="Times New Roman"/>
              <a:ea typeface="Times New Roman"/>
              <a:cs typeface="Times New Roman"/>
              <a:sym typeface="Times New Roman"/>
            </a:endParaRPr>
          </a:p>
        </p:txBody>
      </p:sp>
      <p:sp>
        <p:nvSpPr>
          <p:cNvPr id="141" name="Google Shape;141;p10"/>
          <p:cNvSpPr txBox="1">
            <a:spLocks noGrp="1"/>
          </p:cNvSpPr>
          <p:nvPr>
            <p:ph idx="1"/>
          </p:nvPr>
        </p:nvSpPr>
        <p:spPr>
          <a:xfrm>
            <a:off x="838200" y="1825625"/>
            <a:ext cx="10515600" cy="1222500"/>
          </a:xfrm>
          <a:prstGeom prst="rect">
            <a:avLst/>
          </a:prstGeom>
          <a:noFill/>
          <a:ln>
            <a:noFill/>
          </a:ln>
        </p:spPr>
        <p:txBody>
          <a:bodyPr spcFirstLastPara="1" wrap="square" lIns="91425" tIns="45700" rIns="91425" bIns="45700" anchor="t" anchorCtr="0">
            <a:normAutofit/>
          </a:bodyPr>
          <a:lstStyle/>
          <a:p>
            <a:pPr marL="228600" lvl="0" indent="-203200" algn="l" rtl="0">
              <a:lnSpc>
                <a:spcPct val="10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The support vector machine (SVM) is a supervised machine learning technique that may be used for regression and classification. As a non-parametric approach, SVM regression relies on a collection of mathematical functions.</a:t>
            </a:r>
            <a:endParaRPr sz="1600">
              <a:latin typeface="Times New Roman"/>
              <a:ea typeface="Times New Roman"/>
              <a:cs typeface="Times New Roman"/>
              <a:sym typeface="Times New Roman"/>
            </a:endParaRPr>
          </a:p>
          <a:p>
            <a:pPr marL="228600" lvl="0" indent="-203200" algn="l" rtl="0">
              <a:lnSpc>
                <a:spcPct val="10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 SVM handles regression issues using a linear function, it translates the input vector to an n-dimensional space termed a feature space when dealing with non-linear regression problems.</a:t>
            </a:r>
            <a:endParaRPr sz="1600"/>
          </a:p>
        </p:txBody>
      </p:sp>
      <p:pic>
        <p:nvPicPr>
          <p:cNvPr id="142" name="Google Shape;142;p10"/>
          <p:cNvPicPr preferRelativeResize="0"/>
          <p:nvPr/>
        </p:nvPicPr>
        <p:blipFill>
          <a:blip r:embed="rId3">
            <a:alphaModFix/>
          </a:blip>
          <a:stretch>
            <a:fillRect/>
          </a:stretch>
        </p:blipFill>
        <p:spPr>
          <a:xfrm>
            <a:off x="3980975" y="3293450"/>
            <a:ext cx="2857500" cy="278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950814" y="888244"/>
            <a:ext cx="9720072" cy="7249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000" b="1" dirty="0">
                <a:latin typeface="Times New Roman"/>
                <a:ea typeface="Times New Roman"/>
                <a:cs typeface="Times New Roman"/>
                <a:sym typeface="Times New Roman"/>
              </a:rPr>
              <a:t>Exponential Smoothing</a:t>
            </a:r>
            <a:endParaRPr sz="3000" b="1" dirty="0">
              <a:latin typeface="Times New Roman"/>
              <a:ea typeface="Times New Roman"/>
              <a:cs typeface="Times New Roman"/>
              <a:sym typeface="Times New Roman"/>
            </a:endParaRPr>
          </a:p>
        </p:txBody>
      </p:sp>
      <p:sp>
        <p:nvSpPr>
          <p:cNvPr id="148" name="Google Shape;148;p11"/>
          <p:cNvSpPr txBox="1">
            <a:spLocks noGrp="1"/>
          </p:cNvSpPr>
          <p:nvPr>
            <p:ph idx="1"/>
          </p:nvPr>
        </p:nvSpPr>
        <p:spPr>
          <a:xfrm>
            <a:off x="838200" y="1816325"/>
            <a:ext cx="10515600" cy="970200"/>
          </a:xfrm>
          <a:prstGeom prst="rect">
            <a:avLst/>
          </a:prstGeom>
          <a:noFill/>
          <a:ln>
            <a:noFill/>
          </a:ln>
        </p:spPr>
        <p:txBody>
          <a:bodyPr spcFirstLastPara="1" wrap="square" lIns="91425" tIns="45700" rIns="91425" bIns="45700" anchor="t" anchorCtr="0">
            <a:normAutofit/>
          </a:bodyPr>
          <a:lstStyle/>
          <a:p>
            <a:pPr marL="228600" lvl="0" indent="-203200" algn="l" rtl="0">
              <a:lnSpc>
                <a:spcPct val="9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In Exponential smoothing, forecasting is done based on previous data. As time passes, the effect of previous data observations diminishes exponentially. Exponential smoothing is a powerful time series forecasting method.</a:t>
            </a:r>
            <a:endParaRPr sz="1600">
              <a:latin typeface="Times New Roman"/>
              <a:ea typeface="Times New Roman"/>
              <a:cs typeface="Times New Roman"/>
              <a:sym typeface="Times New Roman"/>
            </a:endParaRPr>
          </a:p>
          <a:p>
            <a:pPr marL="228600" lvl="0" indent="-203200" algn="l" rtl="0">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The forecast for the current time </a:t>
            </a:r>
            <a:endParaRPr sz="1600">
              <a:latin typeface="Times New Roman"/>
              <a:ea typeface="Times New Roman"/>
              <a:cs typeface="Times New Roman"/>
              <a:sym typeface="Times New Roman"/>
            </a:endParaRPr>
          </a:p>
        </p:txBody>
      </p:sp>
      <p:pic>
        <p:nvPicPr>
          <p:cNvPr id="149" name="Google Shape;149;p11"/>
          <p:cNvPicPr preferRelativeResize="0"/>
          <p:nvPr/>
        </p:nvPicPr>
        <p:blipFill rotWithShape="1">
          <a:blip r:embed="rId3">
            <a:alphaModFix/>
          </a:blip>
          <a:srcRect/>
          <a:stretch/>
        </p:blipFill>
        <p:spPr>
          <a:xfrm>
            <a:off x="950814" y="3254433"/>
            <a:ext cx="4175746" cy="970059"/>
          </a:xfrm>
          <a:prstGeom prst="rect">
            <a:avLst/>
          </a:prstGeom>
          <a:noFill/>
          <a:ln>
            <a:noFill/>
          </a:ln>
        </p:spPr>
      </p:pic>
      <p:pic>
        <p:nvPicPr>
          <p:cNvPr id="150" name="Google Shape;150;p11"/>
          <p:cNvPicPr preferRelativeResize="0"/>
          <p:nvPr/>
        </p:nvPicPr>
        <p:blipFill>
          <a:blip r:embed="rId4">
            <a:alphaModFix/>
          </a:blip>
          <a:stretch>
            <a:fillRect/>
          </a:stretch>
        </p:blipFill>
        <p:spPr>
          <a:xfrm>
            <a:off x="5895025" y="2989700"/>
            <a:ext cx="5048250" cy="249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13"/>
          <p:cNvSpPr txBox="1">
            <a:spLocks noGrp="1"/>
          </p:cNvSpPr>
          <p:nvPr>
            <p:ph type="title"/>
          </p:nvPr>
        </p:nvSpPr>
        <p:spPr>
          <a:xfrm>
            <a:off x="1024128" y="805343"/>
            <a:ext cx="9720072" cy="93117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000" b="1" dirty="0">
                <a:latin typeface="Times New Roman"/>
                <a:ea typeface="Times New Roman"/>
                <a:cs typeface="Times New Roman"/>
                <a:sym typeface="Times New Roman"/>
              </a:rPr>
              <a:t>Evaluation Parameters</a:t>
            </a:r>
            <a:endParaRPr sz="3000" b="1" dirty="0">
              <a:latin typeface="Times New Roman"/>
              <a:ea typeface="Times New Roman"/>
              <a:cs typeface="Times New Roman"/>
              <a:sym typeface="Times New Roman"/>
            </a:endParaRPr>
          </a:p>
        </p:txBody>
      </p:sp>
      <p:sp>
        <p:nvSpPr>
          <p:cNvPr id="162" name="Google Shape;162;p13"/>
          <p:cNvSpPr txBox="1">
            <a:spLocks noGrp="1"/>
          </p:cNvSpPr>
          <p:nvPr>
            <p:ph idx="1"/>
          </p:nvPr>
        </p:nvSpPr>
        <p:spPr>
          <a:xfrm>
            <a:off x="1024128" y="2748414"/>
            <a:ext cx="10515600" cy="2476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en-US" sz="1600" dirty="0">
                <a:latin typeface="Times New Roman"/>
                <a:ea typeface="Times New Roman"/>
                <a:cs typeface="Times New Roman"/>
                <a:sym typeface="Times New Roman"/>
              </a:rPr>
              <a:t>We evaluate the model performance in terms of :</a:t>
            </a:r>
            <a:endParaRPr sz="1600" dirty="0">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600" dirty="0">
              <a:latin typeface="Times New Roman"/>
              <a:ea typeface="Times New Roman"/>
              <a:cs typeface="Times New Roman"/>
              <a:sym typeface="Times New Roman"/>
            </a:endParaRPr>
          </a:p>
          <a:p>
            <a:pPr marL="228600" lvl="0" indent="0" algn="l" rtl="0">
              <a:lnSpc>
                <a:spcPct val="90000"/>
              </a:lnSpc>
              <a:spcBef>
                <a:spcPts val="0"/>
              </a:spcBef>
              <a:spcAft>
                <a:spcPts val="0"/>
              </a:spcAft>
              <a:buNone/>
            </a:pPr>
            <a:endParaRPr sz="1600" dirty="0">
              <a:latin typeface="Times New Roman"/>
              <a:ea typeface="Times New Roman"/>
              <a:cs typeface="Times New Roman"/>
              <a:sym typeface="Times New Roman"/>
            </a:endParaRPr>
          </a:p>
          <a:p>
            <a:pPr marL="228600" lvl="0" indent="-215900" algn="l" rtl="0">
              <a:lnSpc>
                <a:spcPct val="90000"/>
              </a:lnSpc>
              <a:spcBef>
                <a:spcPts val="0"/>
              </a:spcBef>
              <a:spcAft>
                <a:spcPts val="0"/>
              </a:spcAft>
              <a:buClr>
                <a:schemeClr val="dk1"/>
              </a:buClr>
              <a:buSzPts val="1600"/>
              <a:buChar char="•"/>
            </a:pPr>
            <a:r>
              <a:rPr lang="en-US" sz="1600" dirty="0">
                <a:latin typeface="Times New Roman"/>
                <a:ea typeface="Times New Roman"/>
                <a:cs typeface="Times New Roman"/>
                <a:sym typeface="Times New Roman"/>
              </a:rPr>
              <a:t>R-Squared score</a:t>
            </a:r>
            <a:endParaRPr sz="1600" dirty="0"/>
          </a:p>
          <a:p>
            <a:pPr marL="228600" lvl="0" indent="-215900" algn="l" rtl="0">
              <a:lnSpc>
                <a:spcPct val="90000"/>
              </a:lnSpc>
              <a:spcBef>
                <a:spcPts val="1000"/>
              </a:spcBef>
              <a:spcAft>
                <a:spcPts val="0"/>
              </a:spcAft>
              <a:buClr>
                <a:schemeClr val="dk1"/>
              </a:buClr>
              <a:buSzPts val="1600"/>
              <a:buChar char="•"/>
            </a:pPr>
            <a:r>
              <a:rPr lang="en-US" sz="1600" dirty="0">
                <a:latin typeface="Times New Roman"/>
                <a:ea typeface="Times New Roman"/>
                <a:cs typeface="Times New Roman"/>
                <a:sym typeface="Times New Roman"/>
              </a:rPr>
              <a:t> Adjusted R-Squared Score</a:t>
            </a:r>
            <a:endParaRPr sz="1600" dirty="0">
              <a:latin typeface="Times New Roman"/>
              <a:ea typeface="Times New Roman"/>
              <a:cs typeface="Times New Roman"/>
              <a:sym typeface="Times New Roman"/>
            </a:endParaRPr>
          </a:p>
          <a:p>
            <a:pPr marL="228600" lvl="0" indent="-215900" algn="l" rtl="0">
              <a:lnSpc>
                <a:spcPct val="90000"/>
              </a:lnSpc>
              <a:spcBef>
                <a:spcPts val="1000"/>
              </a:spcBef>
              <a:spcAft>
                <a:spcPts val="0"/>
              </a:spcAft>
              <a:buClr>
                <a:schemeClr val="dk1"/>
              </a:buClr>
              <a:buSzPts val="1600"/>
              <a:buChar char="•"/>
            </a:pPr>
            <a:r>
              <a:rPr lang="en-US" sz="1600" dirty="0">
                <a:latin typeface="Times New Roman"/>
                <a:ea typeface="Times New Roman"/>
                <a:cs typeface="Times New Roman"/>
                <a:sym typeface="Times New Roman"/>
              </a:rPr>
              <a:t>Mean Absolute Error</a:t>
            </a:r>
            <a:endParaRPr sz="1600" dirty="0">
              <a:latin typeface="Times New Roman"/>
              <a:ea typeface="Times New Roman"/>
              <a:cs typeface="Times New Roman"/>
              <a:sym typeface="Times New Roman"/>
            </a:endParaRPr>
          </a:p>
          <a:p>
            <a:pPr marL="228600" lvl="0" indent="-215900" algn="l" rtl="0">
              <a:lnSpc>
                <a:spcPct val="90000"/>
              </a:lnSpc>
              <a:spcBef>
                <a:spcPts val="1000"/>
              </a:spcBef>
              <a:spcAft>
                <a:spcPts val="0"/>
              </a:spcAft>
              <a:buClr>
                <a:schemeClr val="dk1"/>
              </a:buClr>
              <a:buSzPts val="1600"/>
              <a:buChar char="•"/>
            </a:pPr>
            <a:r>
              <a:rPr lang="en-US" sz="1600" dirty="0">
                <a:latin typeface="Times New Roman"/>
                <a:ea typeface="Times New Roman"/>
                <a:cs typeface="Times New Roman"/>
                <a:sym typeface="Times New Roman"/>
              </a:rPr>
              <a:t>Mean Square Error</a:t>
            </a:r>
            <a:endParaRPr sz="1600" dirty="0">
              <a:latin typeface="Times New Roman"/>
              <a:ea typeface="Times New Roman"/>
              <a:cs typeface="Times New Roman"/>
              <a:sym typeface="Times New Roman"/>
            </a:endParaRPr>
          </a:p>
          <a:p>
            <a:pPr marL="228600" lvl="0" indent="-215900" algn="l" rtl="0">
              <a:lnSpc>
                <a:spcPct val="90000"/>
              </a:lnSpc>
              <a:spcBef>
                <a:spcPts val="1000"/>
              </a:spcBef>
              <a:spcAft>
                <a:spcPts val="0"/>
              </a:spcAft>
              <a:buClr>
                <a:schemeClr val="dk1"/>
              </a:buClr>
              <a:buSzPts val="1600"/>
              <a:buChar char="•"/>
            </a:pPr>
            <a:r>
              <a:rPr lang="en-US" sz="1600" dirty="0">
                <a:latin typeface="Times New Roman"/>
                <a:ea typeface="Times New Roman"/>
                <a:cs typeface="Times New Roman"/>
                <a:sym typeface="Times New Roman"/>
              </a:rPr>
              <a:t>Root Mean Square Error   </a:t>
            </a: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2D96-9A96-44D2-98DE-7DC08BF9C1C7}"/>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Model performance</a:t>
            </a:r>
          </a:p>
        </p:txBody>
      </p:sp>
      <p:pic>
        <p:nvPicPr>
          <p:cNvPr id="5" name="Content Placeholder 4">
            <a:extLst>
              <a:ext uri="{FF2B5EF4-FFF2-40B4-BE49-F238E27FC236}">
                <a16:creationId xmlns:a16="http://schemas.microsoft.com/office/drawing/2014/main" id="{D834D480-EB36-4E5D-896A-0C4A6239760E}"/>
              </a:ext>
            </a:extLst>
          </p:cNvPr>
          <p:cNvPicPr>
            <a:picLocks noGrp="1" noChangeAspect="1"/>
          </p:cNvPicPr>
          <p:nvPr>
            <p:ph idx="1"/>
          </p:nvPr>
        </p:nvPicPr>
        <p:blipFill>
          <a:blip r:embed="rId2"/>
          <a:stretch>
            <a:fillRect/>
          </a:stretch>
        </p:blipFill>
        <p:spPr>
          <a:xfrm>
            <a:off x="1024128" y="1891885"/>
            <a:ext cx="5401123" cy="1629394"/>
          </a:xfrm>
        </p:spPr>
      </p:pic>
      <p:pic>
        <p:nvPicPr>
          <p:cNvPr id="7" name="Picture 6">
            <a:extLst>
              <a:ext uri="{FF2B5EF4-FFF2-40B4-BE49-F238E27FC236}">
                <a16:creationId xmlns:a16="http://schemas.microsoft.com/office/drawing/2014/main" id="{7FAF3E5E-F8CD-4355-A82D-96E4FF3457B0}"/>
              </a:ext>
            </a:extLst>
          </p:cNvPr>
          <p:cNvPicPr>
            <a:picLocks noChangeAspect="1"/>
          </p:cNvPicPr>
          <p:nvPr/>
        </p:nvPicPr>
        <p:blipFill>
          <a:blip r:embed="rId3"/>
          <a:stretch>
            <a:fillRect/>
          </a:stretch>
        </p:blipFill>
        <p:spPr>
          <a:xfrm>
            <a:off x="6500583" y="2935137"/>
            <a:ext cx="5493577" cy="1712363"/>
          </a:xfrm>
          <a:prstGeom prst="rect">
            <a:avLst/>
          </a:prstGeom>
        </p:spPr>
      </p:pic>
      <p:pic>
        <p:nvPicPr>
          <p:cNvPr id="9" name="Picture 8">
            <a:extLst>
              <a:ext uri="{FF2B5EF4-FFF2-40B4-BE49-F238E27FC236}">
                <a16:creationId xmlns:a16="http://schemas.microsoft.com/office/drawing/2014/main" id="{82359DD2-1170-4C94-B15E-B21907EC496C}"/>
              </a:ext>
            </a:extLst>
          </p:cNvPr>
          <p:cNvPicPr>
            <a:picLocks noChangeAspect="1"/>
          </p:cNvPicPr>
          <p:nvPr/>
        </p:nvPicPr>
        <p:blipFill>
          <a:blip r:embed="rId4"/>
          <a:stretch>
            <a:fillRect/>
          </a:stretch>
        </p:blipFill>
        <p:spPr>
          <a:xfrm>
            <a:off x="947955" y="4434754"/>
            <a:ext cx="5401123" cy="1803633"/>
          </a:xfrm>
          <a:prstGeom prst="rect">
            <a:avLst/>
          </a:prstGeom>
        </p:spPr>
      </p:pic>
    </p:spTree>
    <p:extLst>
      <p:ext uri="{BB962C8B-B14F-4D97-AF65-F5344CB8AC3E}">
        <p14:creationId xmlns:p14="http://schemas.microsoft.com/office/powerpoint/2010/main" val="305922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5"/>
          <p:cNvSpPr txBox="1">
            <a:spLocks noGrp="1"/>
          </p:cNvSpPr>
          <p:nvPr>
            <p:ph type="title"/>
          </p:nvPr>
        </p:nvSpPr>
        <p:spPr>
          <a:xfrm>
            <a:off x="838200" y="725851"/>
            <a:ext cx="10515600" cy="109791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3000" b="1" dirty="0">
                <a:latin typeface="Times New Roman"/>
                <a:ea typeface="Times New Roman"/>
                <a:cs typeface="Times New Roman"/>
                <a:sym typeface="Times New Roman"/>
              </a:rPr>
              <a:t>Conclusion</a:t>
            </a:r>
            <a:endParaRPr sz="3000" dirty="0"/>
          </a:p>
        </p:txBody>
      </p:sp>
      <p:sp>
        <p:nvSpPr>
          <p:cNvPr id="175" name="Google Shape;175;p15"/>
          <p:cNvSpPr txBox="1">
            <a:spLocks noGrp="1"/>
          </p:cNvSpPr>
          <p:nvPr>
            <p:ph idx="1"/>
          </p:nvPr>
        </p:nvSpPr>
        <p:spPr>
          <a:xfrm>
            <a:off x="838200" y="1823766"/>
            <a:ext cx="10515600" cy="4384087"/>
          </a:xfrm>
          <a:prstGeom prst="rect">
            <a:avLst/>
          </a:prstGeom>
          <a:noFill/>
          <a:ln>
            <a:noFill/>
          </a:ln>
        </p:spPr>
        <p:txBody>
          <a:bodyPr spcFirstLastPara="1" wrap="square" lIns="91425" tIns="45700" rIns="91425" bIns="45700" anchor="t" anchorCtr="0">
            <a:normAutofit/>
          </a:bodyPr>
          <a:lstStyle/>
          <a:p>
            <a:pPr marL="457200" lvl="0" indent="-322580" algn="just" rtl="0">
              <a:lnSpc>
                <a:spcPct val="100000"/>
              </a:lnSpc>
              <a:spcBef>
                <a:spcPts val="0"/>
              </a:spcBef>
              <a:spcAft>
                <a:spcPts val="0"/>
              </a:spcAft>
              <a:buSzPct val="100000"/>
              <a:buFont typeface="Times New Roman"/>
              <a:buChar char="●"/>
            </a:pPr>
            <a:r>
              <a:rPr lang="en-US" sz="1600" dirty="0">
                <a:latin typeface="Times New Roman"/>
                <a:ea typeface="Times New Roman"/>
                <a:cs typeface="Times New Roman"/>
                <a:sym typeface="Times New Roman"/>
              </a:rPr>
              <a:t>The results of the study prove that ES performs best in the current forecasting domain given the nature and size of the dataset. LR and LASSO also perform well for forecasting to some extent to predict death rate and confirm cases. According to the results of these two models, the death rates will increase in upcoming days, and recoveries rate will be slowed down.</a:t>
            </a:r>
            <a:endParaRPr sz="1600" dirty="0">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600" dirty="0">
              <a:latin typeface="Times New Roman"/>
              <a:ea typeface="Times New Roman"/>
              <a:cs typeface="Times New Roman"/>
              <a:sym typeface="Times New Roman"/>
            </a:endParaRPr>
          </a:p>
          <a:p>
            <a:pPr marL="457200" lvl="0" indent="-322580" algn="just" rtl="0">
              <a:lnSpc>
                <a:spcPct val="100000"/>
              </a:lnSpc>
              <a:spcBef>
                <a:spcPts val="1000"/>
              </a:spcBef>
              <a:spcAft>
                <a:spcPts val="0"/>
              </a:spcAft>
              <a:buSzPct val="100000"/>
              <a:buFont typeface="Times New Roman"/>
              <a:buChar char="●"/>
            </a:pPr>
            <a:r>
              <a:rPr lang="en-US" sz="1600" dirty="0">
                <a:latin typeface="Times New Roman"/>
                <a:ea typeface="Times New Roman"/>
                <a:cs typeface="Times New Roman"/>
                <a:sym typeface="Times New Roman"/>
              </a:rPr>
              <a:t>SVM produces poor results in all scenarios because of the ups and downs in the dataset values. It was very difficult to put an accurate hyperplane between the given values of the dataset. Overall, we conclude that model predictions according to the current scenario are correct which may be helpful to understand the upcoming situation</a:t>
            </a:r>
          </a:p>
          <a:p>
            <a:pPr marL="134620" lvl="0" indent="0" algn="just" rtl="0">
              <a:lnSpc>
                <a:spcPct val="100000"/>
              </a:lnSpc>
              <a:spcBef>
                <a:spcPts val="1000"/>
              </a:spcBef>
              <a:spcAft>
                <a:spcPts val="0"/>
              </a:spcAft>
              <a:buSzPct val="100000"/>
              <a:buNone/>
            </a:pPr>
            <a:endParaRPr lang="en-US" sz="1600" dirty="0">
              <a:latin typeface="Times New Roman"/>
              <a:ea typeface="Times New Roman"/>
              <a:cs typeface="Times New Roman"/>
              <a:sym typeface="Times New Roman"/>
            </a:endParaRPr>
          </a:p>
          <a:p>
            <a:pPr marL="457200" lvl="0" indent="-322580" algn="just" rtl="0">
              <a:lnSpc>
                <a:spcPct val="100000"/>
              </a:lnSpc>
              <a:spcBef>
                <a:spcPts val="1000"/>
              </a:spcBef>
              <a:spcAft>
                <a:spcPts val="0"/>
              </a:spcAft>
              <a:buSzPct val="100000"/>
              <a:buFont typeface="Times New Roman"/>
              <a:buChar char="●"/>
            </a:pPr>
            <a:r>
              <a:rPr lang="en-US" sz="1600" dirty="0">
                <a:latin typeface="Times New Roman"/>
                <a:ea typeface="Times New Roman"/>
                <a:cs typeface="Times New Roman"/>
                <a:sym typeface="Times New Roman"/>
              </a:rPr>
              <a:t>This research will be improved over time; next, we want to investigate prediction methodology utilizing the updated dataset and employ the most accurate and relevant machine learning algorithms for forecasting. One of the key areas of our future work will be real-time live forecasting.</a:t>
            </a:r>
          </a:p>
          <a:p>
            <a:pPr marL="457200" lvl="0" indent="-322580" algn="just" rtl="0">
              <a:lnSpc>
                <a:spcPct val="100000"/>
              </a:lnSpc>
              <a:spcBef>
                <a:spcPts val="1000"/>
              </a:spcBef>
              <a:spcAft>
                <a:spcPts val="0"/>
              </a:spcAft>
              <a:buSzPct val="100000"/>
              <a:buFont typeface="Times New Roman"/>
              <a:buChar char="●"/>
            </a:pP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838200" y="868464"/>
            <a:ext cx="10515600" cy="8144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dirty="0">
                <a:latin typeface="Times New Roman"/>
                <a:ea typeface="Times New Roman"/>
                <a:cs typeface="Times New Roman"/>
                <a:sym typeface="Times New Roman"/>
              </a:rPr>
              <a:t>References</a:t>
            </a:r>
            <a:endParaRPr dirty="0">
              <a:latin typeface="Times New Roman"/>
              <a:ea typeface="Times New Roman"/>
              <a:cs typeface="Times New Roman"/>
              <a:sym typeface="Times New Roman"/>
            </a:endParaRPr>
          </a:p>
        </p:txBody>
      </p:sp>
      <p:sp>
        <p:nvSpPr>
          <p:cNvPr id="181" name="Google Shape;181;p16"/>
          <p:cNvSpPr txBox="1">
            <a:spLocks noGrp="1"/>
          </p:cNvSpPr>
          <p:nvPr>
            <p:ph idx="1"/>
          </p:nvPr>
        </p:nvSpPr>
        <p:spPr>
          <a:xfrm>
            <a:off x="838200" y="1820410"/>
            <a:ext cx="10515600" cy="4852279"/>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US" dirty="0">
                <a:latin typeface="Times New Roman"/>
                <a:ea typeface="Times New Roman"/>
                <a:cs typeface="Times New Roman"/>
                <a:sym typeface="Times New Roman"/>
              </a:rPr>
              <a:t>[1] S. </a:t>
            </a:r>
            <a:r>
              <a:rPr lang="en-US" dirty="0" err="1">
                <a:latin typeface="Times New Roman"/>
                <a:ea typeface="Times New Roman"/>
                <a:cs typeface="Times New Roman"/>
                <a:sym typeface="Times New Roman"/>
              </a:rPr>
              <a:t>Makridakis</a:t>
            </a:r>
            <a:r>
              <a:rPr lang="en-US" dirty="0">
                <a:latin typeface="Times New Roman"/>
                <a:ea typeface="Times New Roman"/>
                <a:cs typeface="Times New Roman"/>
                <a:sym typeface="Times New Roman"/>
              </a:rPr>
              <a:t>, E. </a:t>
            </a:r>
            <a:r>
              <a:rPr lang="en-US" dirty="0" err="1">
                <a:latin typeface="Times New Roman"/>
                <a:ea typeface="Times New Roman"/>
                <a:cs typeface="Times New Roman"/>
                <a:sym typeface="Times New Roman"/>
              </a:rPr>
              <a:t>Spiliotis</a:t>
            </a:r>
            <a:r>
              <a:rPr lang="en-US" dirty="0">
                <a:latin typeface="Times New Roman"/>
                <a:ea typeface="Times New Roman"/>
                <a:cs typeface="Times New Roman"/>
                <a:sym typeface="Times New Roman"/>
              </a:rPr>
              <a:t>, and V. </a:t>
            </a:r>
            <a:r>
              <a:rPr lang="en-US" dirty="0" err="1">
                <a:latin typeface="Times New Roman"/>
                <a:ea typeface="Times New Roman"/>
                <a:cs typeface="Times New Roman"/>
                <a:sym typeface="Times New Roman"/>
              </a:rPr>
              <a:t>Assimakopoulos</a:t>
            </a:r>
            <a:r>
              <a:rPr lang="en-US" dirty="0">
                <a:latin typeface="Times New Roman"/>
                <a:ea typeface="Times New Roman"/>
                <a:cs typeface="Times New Roman"/>
                <a:sym typeface="Times New Roman"/>
              </a:rPr>
              <a:t>, ‘‘Statistical and machine learning forecasting methods: Concerns and ways                        forward,’’ </a:t>
            </a:r>
            <a:r>
              <a:rPr lang="en-US" dirty="0" err="1">
                <a:latin typeface="Times New Roman"/>
                <a:ea typeface="Times New Roman"/>
                <a:cs typeface="Times New Roman"/>
                <a:sym typeface="Times New Roman"/>
              </a:rPr>
              <a:t>PLoS</a:t>
            </a:r>
            <a:r>
              <a:rPr lang="en-US" dirty="0">
                <a:latin typeface="Times New Roman"/>
                <a:ea typeface="Times New Roman"/>
                <a:cs typeface="Times New Roman"/>
                <a:sym typeface="Times New Roman"/>
              </a:rPr>
              <a:t> ONE, vol. 13, no. 3, Mar. 2018, Art. no. e0194889.</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 [2] G. </a:t>
            </a:r>
            <a:r>
              <a:rPr lang="en-US" dirty="0" err="1">
                <a:latin typeface="Times New Roman"/>
                <a:ea typeface="Times New Roman"/>
                <a:cs typeface="Times New Roman"/>
                <a:sym typeface="Times New Roman"/>
              </a:rPr>
              <a:t>Bontempi</a:t>
            </a:r>
            <a:r>
              <a:rPr lang="en-US" dirty="0">
                <a:latin typeface="Times New Roman"/>
                <a:ea typeface="Times New Roman"/>
                <a:cs typeface="Times New Roman"/>
                <a:sym typeface="Times New Roman"/>
              </a:rPr>
              <a:t>, S. B. </a:t>
            </a:r>
            <a:r>
              <a:rPr lang="en-US" dirty="0" err="1">
                <a:latin typeface="Times New Roman"/>
                <a:ea typeface="Times New Roman"/>
                <a:cs typeface="Times New Roman"/>
                <a:sym typeface="Times New Roman"/>
              </a:rPr>
              <a:t>Taieb</a:t>
            </a:r>
            <a:r>
              <a:rPr lang="en-US" dirty="0">
                <a:latin typeface="Times New Roman"/>
                <a:ea typeface="Times New Roman"/>
                <a:cs typeface="Times New Roman"/>
                <a:sym typeface="Times New Roman"/>
              </a:rPr>
              <a:t>, and Y.-A. Le Borgne, ‘‘Machine learning strategies for time series forecasting,’’ in Proc. Eur. Bus. </a:t>
            </a:r>
            <a:r>
              <a:rPr lang="en-US" dirty="0" err="1">
                <a:latin typeface="Times New Roman"/>
                <a:ea typeface="Times New Roman"/>
                <a:cs typeface="Times New Roman"/>
                <a:sym typeface="Times New Roman"/>
              </a:rPr>
              <a:t>Intell</a:t>
            </a:r>
            <a:r>
              <a:rPr lang="en-US" dirty="0">
                <a:latin typeface="Times New Roman"/>
                <a:ea typeface="Times New Roman"/>
                <a:cs typeface="Times New Roman"/>
                <a:sym typeface="Times New Roman"/>
              </a:rPr>
              <a:t>. Summer School. Berlin, Germany: Springer, 2012, pp. 62–77.</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 [3] F. E. Harrell Jr, K. L. Lee, D. B. </a:t>
            </a:r>
            <a:r>
              <a:rPr lang="en-US" dirty="0" err="1">
                <a:latin typeface="Times New Roman"/>
                <a:ea typeface="Times New Roman"/>
                <a:cs typeface="Times New Roman"/>
                <a:sym typeface="Times New Roman"/>
              </a:rPr>
              <a:t>Matchar</a:t>
            </a:r>
            <a:r>
              <a:rPr lang="en-US" dirty="0">
                <a:latin typeface="Times New Roman"/>
                <a:ea typeface="Times New Roman"/>
                <a:cs typeface="Times New Roman"/>
                <a:sym typeface="Times New Roman"/>
              </a:rPr>
              <a:t>, and T. A. Reichert, ‘‘Regression models for prognostic prediction: Advantages, problems, and suggested solutions,’’ Cancer Treat. Rep., vol. 69, no. 10, pp. 1071–1077, 1985.</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[4] P. </a:t>
            </a:r>
            <a:r>
              <a:rPr lang="en-US" dirty="0" err="1">
                <a:latin typeface="Times New Roman"/>
                <a:ea typeface="Times New Roman"/>
                <a:cs typeface="Times New Roman"/>
                <a:sym typeface="Times New Roman"/>
              </a:rPr>
              <a:t>Lapuerta</a:t>
            </a:r>
            <a:r>
              <a:rPr lang="en-US" dirty="0">
                <a:latin typeface="Times New Roman"/>
                <a:ea typeface="Times New Roman"/>
                <a:cs typeface="Times New Roman"/>
                <a:sym typeface="Times New Roman"/>
              </a:rPr>
              <a:t>, S. P. </a:t>
            </a:r>
            <a:r>
              <a:rPr lang="en-US" dirty="0" err="1">
                <a:latin typeface="Times New Roman"/>
                <a:ea typeface="Times New Roman"/>
                <a:cs typeface="Times New Roman"/>
                <a:sym typeface="Times New Roman"/>
              </a:rPr>
              <a:t>Azen</a:t>
            </a:r>
            <a:r>
              <a:rPr lang="en-US" dirty="0">
                <a:latin typeface="Times New Roman"/>
                <a:ea typeface="Times New Roman"/>
                <a:cs typeface="Times New Roman"/>
                <a:sym typeface="Times New Roman"/>
              </a:rPr>
              <a:t>, and L. </a:t>
            </a:r>
            <a:r>
              <a:rPr lang="en-US" dirty="0" err="1">
                <a:latin typeface="Times New Roman"/>
                <a:ea typeface="Times New Roman"/>
                <a:cs typeface="Times New Roman"/>
                <a:sym typeface="Times New Roman"/>
              </a:rPr>
              <a:t>Labree</a:t>
            </a:r>
            <a:r>
              <a:rPr lang="en-US" dirty="0">
                <a:latin typeface="Times New Roman"/>
                <a:ea typeface="Times New Roman"/>
                <a:cs typeface="Times New Roman"/>
                <a:sym typeface="Times New Roman"/>
              </a:rPr>
              <a:t>, ‘‘Use of neural networks in predicting the risk of coronary artery disease,’’ </a:t>
            </a:r>
            <a:r>
              <a:rPr lang="en-US" dirty="0" err="1">
                <a:latin typeface="Times New Roman"/>
                <a:ea typeface="Times New Roman"/>
                <a:cs typeface="Times New Roman"/>
                <a:sym typeface="Times New Roman"/>
              </a:rPr>
              <a:t>Comput</a:t>
            </a:r>
            <a:r>
              <a:rPr lang="en-US" dirty="0">
                <a:latin typeface="Times New Roman"/>
                <a:ea typeface="Times New Roman"/>
                <a:cs typeface="Times New Roman"/>
                <a:sym typeface="Times New Roman"/>
              </a:rPr>
              <a:t>. Biomed. Res., vol. 28, no. 1, pp. 38–52, Feb. 1995.</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[5] K. M. Anderson, P. M. Odell, P. W. Wilson, and W. B. </a:t>
            </a:r>
            <a:r>
              <a:rPr lang="en-US" dirty="0" err="1">
                <a:latin typeface="Times New Roman"/>
                <a:ea typeface="Times New Roman"/>
                <a:cs typeface="Times New Roman"/>
                <a:sym typeface="Times New Roman"/>
              </a:rPr>
              <a:t>Kannel</a:t>
            </a:r>
            <a:r>
              <a:rPr lang="en-US" dirty="0">
                <a:latin typeface="Times New Roman"/>
                <a:ea typeface="Times New Roman"/>
                <a:cs typeface="Times New Roman"/>
                <a:sym typeface="Times New Roman"/>
              </a:rPr>
              <a:t>, ‘‘Cardiovascular disease risk profiles,’’ Amer. heart J., vol. 121, no. 1, pp. 293–298, 1991.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[6] H. Asri, H. </a:t>
            </a:r>
            <a:r>
              <a:rPr lang="en-US" dirty="0" err="1">
                <a:latin typeface="Times New Roman"/>
                <a:ea typeface="Times New Roman"/>
                <a:cs typeface="Times New Roman"/>
                <a:sym typeface="Times New Roman"/>
              </a:rPr>
              <a:t>Mousannif</a:t>
            </a:r>
            <a:r>
              <a:rPr lang="en-US" dirty="0">
                <a:latin typeface="Times New Roman"/>
                <a:ea typeface="Times New Roman"/>
                <a:cs typeface="Times New Roman"/>
                <a:sym typeface="Times New Roman"/>
              </a:rPr>
              <a:t>, H. A. </a:t>
            </a:r>
            <a:r>
              <a:rPr lang="en-US" dirty="0" err="1">
                <a:latin typeface="Times New Roman"/>
                <a:ea typeface="Times New Roman"/>
                <a:cs typeface="Times New Roman"/>
                <a:sym typeface="Times New Roman"/>
              </a:rPr>
              <a:t>Moatassime</a:t>
            </a:r>
            <a:r>
              <a:rPr lang="en-US" dirty="0">
                <a:latin typeface="Times New Roman"/>
                <a:ea typeface="Times New Roman"/>
                <a:cs typeface="Times New Roman"/>
                <a:sym typeface="Times New Roman"/>
              </a:rPr>
              <a:t>, and T. Noel, ‘‘Using machine learning algorithms for breast cancer risk prediction and diagnosis,’’ Procedia </a:t>
            </a:r>
            <a:r>
              <a:rPr lang="en-US" dirty="0" err="1">
                <a:latin typeface="Times New Roman"/>
                <a:ea typeface="Times New Roman"/>
                <a:cs typeface="Times New Roman"/>
                <a:sym typeface="Times New Roman"/>
              </a:rPr>
              <a:t>Comput</a:t>
            </a:r>
            <a:r>
              <a:rPr lang="en-US" dirty="0">
                <a:latin typeface="Times New Roman"/>
                <a:ea typeface="Times New Roman"/>
                <a:cs typeface="Times New Roman"/>
                <a:sym typeface="Times New Roman"/>
              </a:rPr>
              <a:t>. Sci., vol. 83, pp. 1064–1069, Jan. 2016.</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[7] F. Petropoulos and S. </a:t>
            </a:r>
            <a:r>
              <a:rPr lang="en-US" dirty="0" err="1">
                <a:latin typeface="Times New Roman"/>
                <a:ea typeface="Times New Roman"/>
                <a:cs typeface="Times New Roman"/>
                <a:sym typeface="Times New Roman"/>
              </a:rPr>
              <a:t>Makridakis</a:t>
            </a:r>
            <a:r>
              <a:rPr lang="en-US" dirty="0">
                <a:latin typeface="Times New Roman"/>
                <a:ea typeface="Times New Roman"/>
                <a:cs typeface="Times New Roman"/>
                <a:sym typeface="Times New Roman"/>
              </a:rPr>
              <a:t>, ‘‘Forecasting the novel coronavirus COVID-19,’’ </a:t>
            </a:r>
            <a:r>
              <a:rPr lang="en-US" dirty="0" err="1">
                <a:latin typeface="Times New Roman"/>
                <a:ea typeface="Times New Roman"/>
                <a:cs typeface="Times New Roman"/>
                <a:sym typeface="Times New Roman"/>
              </a:rPr>
              <a:t>PLoS</a:t>
            </a:r>
            <a:r>
              <a:rPr lang="en-US" dirty="0">
                <a:latin typeface="Times New Roman"/>
                <a:ea typeface="Times New Roman"/>
                <a:cs typeface="Times New Roman"/>
                <a:sym typeface="Times New Roman"/>
              </a:rPr>
              <a:t> ONE, vol. 15, no. 3, Mar. 2020, Art. no. e0231236.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[8] G. </a:t>
            </a:r>
            <a:r>
              <a:rPr lang="en-US" dirty="0" err="1">
                <a:latin typeface="Times New Roman"/>
                <a:ea typeface="Times New Roman"/>
                <a:cs typeface="Times New Roman"/>
                <a:sym typeface="Times New Roman"/>
              </a:rPr>
              <a:t>Grasselli</a:t>
            </a:r>
            <a:r>
              <a:rPr lang="en-US" dirty="0">
                <a:latin typeface="Times New Roman"/>
                <a:ea typeface="Times New Roman"/>
                <a:cs typeface="Times New Roman"/>
                <a:sym typeface="Times New Roman"/>
              </a:rPr>
              <a:t>, A. </a:t>
            </a:r>
            <a:r>
              <a:rPr lang="en-US" dirty="0" err="1">
                <a:latin typeface="Times New Roman"/>
                <a:ea typeface="Times New Roman"/>
                <a:cs typeface="Times New Roman"/>
                <a:sym typeface="Times New Roman"/>
              </a:rPr>
              <a:t>Pesenti</a:t>
            </a:r>
            <a:r>
              <a:rPr lang="en-US" dirty="0">
                <a:latin typeface="Times New Roman"/>
                <a:ea typeface="Times New Roman"/>
                <a:cs typeface="Times New Roman"/>
                <a:sym typeface="Times New Roman"/>
              </a:rPr>
              <a:t>, and M. </a:t>
            </a:r>
            <a:r>
              <a:rPr lang="en-US" dirty="0" err="1">
                <a:latin typeface="Times New Roman"/>
                <a:ea typeface="Times New Roman"/>
                <a:cs typeface="Times New Roman"/>
                <a:sym typeface="Times New Roman"/>
              </a:rPr>
              <a:t>Cecconi</a:t>
            </a:r>
            <a:r>
              <a:rPr lang="en-US" dirty="0">
                <a:latin typeface="Times New Roman"/>
                <a:ea typeface="Times New Roman"/>
                <a:cs typeface="Times New Roman"/>
                <a:sym typeface="Times New Roman"/>
              </a:rPr>
              <a:t>, ‘‘Critical care utilization for the COVID-19 outbreak in </a:t>
            </a:r>
            <a:r>
              <a:rPr lang="en-US" dirty="0" err="1">
                <a:latin typeface="Times New Roman"/>
                <a:ea typeface="Times New Roman"/>
                <a:cs typeface="Times New Roman"/>
                <a:sym typeface="Times New Roman"/>
              </a:rPr>
              <a:t>lombardy</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italy</a:t>
            </a:r>
            <a:r>
              <a:rPr lang="en-US" dirty="0">
                <a:latin typeface="Times New Roman"/>
                <a:ea typeface="Times New Roman"/>
                <a:cs typeface="Times New Roman"/>
                <a:sym typeface="Times New Roman"/>
              </a:rPr>
              <a:t>: Early experience and forecast during an emergency response,’’ JAMA, vol. 323, no. 16, p. 1545, Apr. 2020.</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 [9] WHO. Naming the Coronavirus Disease (Covid-19) and the Virus That Causes it. Accessed: Apr. 1, 2020. [Online]. Available: https:// www.who.int/emergencies/diseases/novel-coronavirus-2019/technic% </a:t>
            </a:r>
            <a:r>
              <a:rPr lang="en-US" dirty="0" err="1">
                <a:latin typeface="Times New Roman"/>
                <a:ea typeface="Times New Roman"/>
                <a:cs typeface="Times New Roman"/>
                <a:sym typeface="Times New Roman"/>
              </a:rPr>
              <a:t>alguidance</a:t>
            </a:r>
            <a:r>
              <a:rPr lang="en-US" dirty="0">
                <a:latin typeface="Times New Roman"/>
                <a:ea typeface="Times New Roman"/>
                <a:cs typeface="Times New Roman"/>
                <a:sym typeface="Times New Roman"/>
              </a:rPr>
              <a:t>/naming-the-coronavirus-disease-(covid-2019)-</a:t>
            </a:r>
            <a:r>
              <a:rPr lang="en-US" dirty="0" err="1">
                <a:latin typeface="Times New Roman"/>
                <a:ea typeface="Times New Roman"/>
                <a:cs typeface="Times New Roman"/>
                <a:sym typeface="Times New Roman"/>
              </a:rPr>
              <a:t>and-the-virusthat-cau%ses-it</a:t>
            </a: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[10] C. P. E. R. E. Novel, ‘‘The epidemiological characteristics of an outbreak of 2019 novel coronavirus diseases (Covid-19) in China,’’ </a:t>
            </a:r>
            <a:r>
              <a:rPr lang="en-US" dirty="0" err="1">
                <a:latin typeface="Times New Roman"/>
                <a:ea typeface="Times New Roman"/>
                <a:cs typeface="Times New Roman"/>
                <a:sym typeface="Times New Roman"/>
              </a:rPr>
              <a:t>Zhonghua</a:t>
            </a:r>
            <a:r>
              <a:rPr lang="en-US" dirty="0">
                <a:latin typeface="Times New Roman"/>
                <a:ea typeface="Times New Roman"/>
                <a:cs typeface="Times New Roman"/>
                <a:sym typeface="Times New Roman"/>
              </a:rPr>
              <a:t> Liu Xing Bing </a:t>
            </a:r>
            <a:r>
              <a:rPr lang="en-US" dirty="0" err="1">
                <a:latin typeface="Times New Roman"/>
                <a:ea typeface="Times New Roman"/>
                <a:cs typeface="Times New Roman"/>
                <a:sym typeface="Times New Roman"/>
              </a:rPr>
              <a:t>Xue</a:t>
            </a:r>
            <a:r>
              <a:rPr lang="en-US" dirty="0">
                <a:latin typeface="Times New Roman"/>
                <a:ea typeface="Times New Roman"/>
                <a:cs typeface="Times New Roman"/>
                <a:sym typeface="Times New Roman"/>
              </a:rPr>
              <a:t> Za </a:t>
            </a:r>
            <a:r>
              <a:rPr lang="en-US" dirty="0" err="1">
                <a:latin typeface="Times New Roman"/>
                <a:ea typeface="Times New Roman"/>
                <a:cs typeface="Times New Roman"/>
                <a:sym typeface="Times New Roman"/>
              </a:rPr>
              <a:t>Zhi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Zhonghua</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Liuxingbingxue</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Zazhi</a:t>
            </a:r>
            <a:r>
              <a:rPr lang="en-US" dirty="0">
                <a:latin typeface="Times New Roman"/>
                <a:ea typeface="Times New Roman"/>
                <a:cs typeface="Times New Roman"/>
                <a:sym typeface="Times New Roman"/>
              </a:rPr>
              <a:t>, vol. 41, no. 2, p. 145, 2020. </a:t>
            </a:r>
            <a:endParaRPr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773150" y="865850"/>
            <a:ext cx="10515600" cy="723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3000" b="1">
                <a:latin typeface="Times New Roman"/>
                <a:ea typeface="Times New Roman"/>
                <a:cs typeface="Times New Roman"/>
                <a:sym typeface="Times New Roman"/>
              </a:rPr>
              <a:t>Discussion on</a:t>
            </a:r>
            <a:endParaRPr sz="3000" b="1"/>
          </a:p>
        </p:txBody>
      </p:sp>
      <p:sp>
        <p:nvSpPr>
          <p:cNvPr id="91" name="Google Shape;91;p2"/>
          <p:cNvSpPr txBox="1">
            <a:spLocks noGrp="1"/>
          </p:cNvSpPr>
          <p:nvPr>
            <p:ph idx="1"/>
          </p:nvPr>
        </p:nvSpPr>
        <p:spPr>
          <a:xfrm>
            <a:off x="838200" y="1956126"/>
            <a:ext cx="10515600" cy="2699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1000"/>
              </a:spcBef>
              <a:spcAft>
                <a:spcPts val="0"/>
              </a:spcAft>
              <a:buClr>
                <a:schemeClr val="dk1"/>
              </a:buClr>
              <a:buSzPts val="4625"/>
              <a:buNone/>
            </a:pPr>
            <a:r>
              <a:rPr lang="en-US" sz="1800" dirty="0">
                <a:latin typeface="Times New Roman"/>
                <a:ea typeface="Times New Roman"/>
                <a:cs typeface="Times New Roman"/>
                <a:sym typeface="Times New Roman"/>
              </a:rPr>
              <a:t>1. Abstract</a:t>
            </a:r>
            <a:endParaRPr sz="180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4625"/>
              <a:buNone/>
            </a:pPr>
            <a:r>
              <a:rPr lang="en-US" sz="1800" dirty="0">
                <a:latin typeface="Times New Roman"/>
                <a:ea typeface="Times New Roman"/>
                <a:cs typeface="Times New Roman"/>
                <a:sym typeface="Times New Roman"/>
              </a:rPr>
              <a:t>2. Introduction</a:t>
            </a:r>
            <a:endParaRPr sz="180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4625"/>
              <a:buNone/>
            </a:pPr>
            <a:r>
              <a:rPr lang="en-US" sz="1800" dirty="0">
                <a:latin typeface="Times New Roman"/>
                <a:ea typeface="Times New Roman"/>
                <a:cs typeface="Times New Roman"/>
                <a:sym typeface="Times New Roman"/>
              </a:rPr>
              <a:t>3. Learning Objectives </a:t>
            </a:r>
            <a:endParaRPr sz="180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4625"/>
              <a:buNone/>
            </a:pPr>
            <a:r>
              <a:rPr lang="en-US" sz="1800" dirty="0">
                <a:latin typeface="Times New Roman"/>
                <a:ea typeface="Times New Roman"/>
                <a:cs typeface="Times New Roman"/>
                <a:sym typeface="Times New Roman"/>
              </a:rPr>
              <a:t>4. Proposed Workflow</a:t>
            </a:r>
            <a:endParaRPr sz="180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4625"/>
              <a:buNone/>
            </a:pPr>
            <a:r>
              <a:rPr lang="en-US" sz="1800" dirty="0">
                <a:latin typeface="Times New Roman"/>
                <a:ea typeface="Times New Roman"/>
                <a:cs typeface="Times New Roman"/>
                <a:sym typeface="Times New Roman"/>
              </a:rPr>
              <a:t>5. Methodologies</a:t>
            </a:r>
            <a:endParaRPr sz="180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4625"/>
              <a:buNone/>
            </a:pPr>
            <a:r>
              <a:rPr lang="en-US" sz="1800" dirty="0">
                <a:latin typeface="Times New Roman"/>
                <a:ea typeface="Times New Roman"/>
                <a:cs typeface="Times New Roman"/>
                <a:sym typeface="Times New Roman"/>
              </a:rPr>
              <a:t>6. Conclusion</a:t>
            </a:r>
            <a:endParaRPr sz="180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4625"/>
              <a:buNone/>
            </a:pPr>
            <a:r>
              <a:rPr lang="en-US" sz="1800" dirty="0">
                <a:latin typeface="Times New Roman"/>
                <a:ea typeface="Times New Roman"/>
                <a:cs typeface="Times New Roman"/>
                <a:sym typeface="Times New Roman"/>
              </a:rPr>
              <a:t>7. References</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973368"/>
            <a:ext cx="10515600" cy="628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72727"/>
              <a:buFont typeface="Times New Roman"/>
              <a:buNone/>
            </a:pPr>
            <a:r>
              <a:rPr lang="en-US" sz="3300" b="1" dirty="0">
                <a:latin typeface="Times New Roman"/>
                <a:ea typeface="Times New Roman"/>
                <a:cs typeface="Times New Roman"/>
                <a:sym typeface="Times New Roman"/>
              </a:rPr>
              <a:t>Abstract</a:t>
            </a:r>
            <a:endParaRPr dirty="0"/>
          </a:p>
        </p:txBody>
      </p:sp>
      <p:sp>
        <p:nvSpPr>
          <p:cNvPr id="97" name="Google Shape;97;p3"/>
          <p:cNvSpPr txBox="1">
            <a:spLocks noGrp="1"/>
          </p:cNvSpPr>
          <p:nvPr>
            <p:ph idx="1"/>
          </p:nvPr>
        </p:nvSpPr>
        <p:spPr>
          <a:xfrm>
            <a:off x="838200" y="2231700"/>
            <a:ext cx="10515600" cy="2814300"/>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None/>
            </a:pPr>
            <a:r>
              <a:rPr lang="en-US" sz="1600">
                <a:latin typeface="Times New Roman"/>
                <a:ea typeface="Times New Roman"/>
                <a:cs typeface="Times New Roman"/>
                <a:sym typeface="Times New Roman"/>
              </a:rPr>
              <a:t>Machine learning based forecasting mechanisms are better which helps in decision making actions in future. Machine learning models are being applied in vast domains. Currently many prediction methods are being used to solve the forecasting problems. This research study demonstrates the Machine Learning capability to forecast the number of upcoming patients affected by COVID-19, which is presently a dangerous threat to human mankind. In detail four forecasting algorithms are used, like Linear Regression (LR), Least Absolute Shrinkage and Selection Operator (LASSO),  Support Vector Machine (SVM), and Exponential Smoothing (ES) have been used in the study to do the forecasting task. There are three types of predictions made by each model we are using, such as number of newly infected cases, the number of deaths, and the number of recoveries in the next 10 days. The study's findings show that using these strategies in the present COVID-19 pandemic scenario is a potential mechanism. The results show that the Exponential Smoothing (ES) outperforms all other models, followed by LR and LASSO, which excel at forecasting new confirmed cases, death rates, and recovery rates, respectively, while SVM performs badly in all prediction scenarios given the provided information.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929252"/>
            <a:ext cx="5117400" cy="708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Times New Roman"/>
              <a:buNone/>
            </a:pPr>
            <a:r>
              <a:rPr lang="en-US" sz="3000" b="1" dirty="0">
                <a:latin typeface="Times New Roman"/>
                <a:ea typeface="Times New Roman"/>
                <a:cs typeface="Times New Roman"/>
                <a:sym typeface="Times New Roman"/>
              </a:rPr>
              <a:t>Introduction</a:t>
            </a:r>
            <a:endParaRPr sz="3000" dirty="0">
              <a:latin typeface="Times New Roman"/>
              <a:ea typeface="Times New Roman"/>
              <a:cs typeface="Times New Roman"/>
              <a:sym typeface="Times New Roman"/>
            </a:endParaRPr>
          </a:p>
        </p:txBody>
      </p:sp>
      <p:sp>
        <p:nvSpPr>
          <p:cNvPr id="103" name="Google Shape;103;p4"/>
          <p:cNvSpPr txBox="1">
            <a:spLocks noGrp="1"/>
          </p:cNvSpPr>
          <p:nvPr>
            <p:ph idx="1"/>
          </p:nvPr>
        </p:nvSpPr>
        <p:spPr>
          <a:xfrm>
            <a:off x="838200" y="2411548"/>
            <a:ext cx="10515600" cy="3517200"/>
          </a:xfrm>
          <a:prstGeom prst="rect">
            <a:avLst/>
          </a:prstGeom>
          <a:noFill/>
          <a:ln>
            <a:noFill/>
          </a:ln>
        </p:spPr>
        <p:txBody>
          <a:bodyPr spcFirstLastPara="1" wrap="square" lIns="91425" tIns="45700" rIns="91425" bIns="45700" anchor="t" anchorCtr="0">
            <a:normAutofit/>
          </a:bodyPr>
          <a:lstStyle/>
          <a:p>
            <a:pPr marL="0" lvl="0" indent="457200" algn="just" rtl="0">
              <a:lnSpc>
                <a:spcPct val="100000"/>
              </a:lnSpc>
              <a:spcBef>
                <a:spcPts val="0"/>
              </a:spcBef>
              <a:spcAft>
                <a:spcPts val="0"/>
              </a:spcAft>
              <a:buClr>
                <a:schemeClr val="dk1"/>
              </a:buClr>
              <a:buSzPts val="2000"/>
              <a:buNone/>
            </a:pPr>
            <a:r>
              <a:rPr lang="en-US" sz="1600">
                <a:latin typeface="Times New Roman"/>
                <a:ea typeface="Times New Roman"/>
                <a:cs typeface="Times New Roman"/>
                <a:sym typeface="Times New Roman"/>
              </a:rPr>
              <a:t>ML algorithms’ learning is typically based on trial and error method which is quite opposite of conventional algorithms, which follows live forecasting of COVID-19 confirmed cases and study is also focused on the forecast of COVID-19 outbreak and early response.</a:t>
            </a:r>
            <a:endParaRPr sz="1600">
              <a:latin typeface="Times New Roman"/>
              <a:ea typeface="Times New Roman"/>
              <a:cs typeface="Times New Roman"/>
              <a:sym typeface="Times New Roman"/>
            </a:endParaRPr>
          </a:p>
          <a:p>
            <a:pPr marL="0" lvl="0" indent="457200" algn="just" rtl="0">
              <a:lnSpc>
                <a:spcPct val="100000"/>
              </a:lnSpc>
              <a:spcBef>
                <a:spcPts val="1000"/>
              </a:spcBef>
              <a:spcAft>
                <a:spcPts val="0"/>
              </a:spcAft>
              <a:buClr>
                <a:schemeClr val="dk1"/>
              </a:buClr>
              <a:buSzPts val="2000"/>
              <a:buNone/>
            </a:pPr>
            <a:r>
              <a:rPr lang="en-US" sz="1600">
                <a:latin typeface="Times New Roman"/>
                <a:ea typeface="Times New Roman"/>
                <a:cs typeface="Times New Roman"/>
                <a:sym typeface="Times New Roman"/>
              </a:rPr>
              <a:t>These prediction systems can be very helpful in decision making to handle the present scenario to guide early interventions to manage these diseases very effectively. This study aims to provide an early forecast model for the spread of novel coronavirus, also known as SARS-CoV-2, officially named as COVID-19 by the World Health Organization (WHO). </a:t>
            </a:r>
            <a:endParaRPr sz="1600">
              <a:latin typeface="Times New Roman"/>
              <a:ea typeface="Times New Roman"/>
              <a:cs typeface="Times New Roman"/>
              <a:sym typeface="Times New Roman"/>
            </a:endParaRPr>
          </a:p>
          <a:p>
            <a:pPr marL="0" lvl="0" indent="457200" algn="just" rtl="0">
              <a:lnSpc>
                <a:spcPct val="100000"/>
              </a:lnSpc>
              <a:spcBef>
                <a:spcPts val="1000"/>
              </a:spcBef>
              <a:spcAft>
                <a:spcPts val="0"/>
              </a:spcAft>
              <a:buClr>
                <a:schemeClr val="dk1"/>
              </a:buClr>
              <a:buSzPts val="2000"/>
              <a:buNone/>
            </a:pPr>
            <a:r>
              <a:rPr lang="en-US" sz="1600">
                <a:latin typeface="Times New Roman"/>
                <a:ea typeface="Times New Roman"/>
                <a:cs typeface="Times New Roman"/>
                <a:sym typeface="Times New Roman"/>
              </a:rPr>
              <a:t>To contribute to the current human crisis our attempt in this study is to develop a forecasting system for COVID-19. The forecasting is done for the three important variables of the disease for the coming 10 days:</a:t>
            </a:r>
            <a:endParaRPr sz="1600">
              <a:latin typeface="Times New Roman"/>
              <a:ea typeface="Times New Roman"/>
              <a:cs typeface="Times New Roman"/>
              <a:sym typeface="Times New Roman"/>
            </a:endParaRPr>
          </a:p>
          <a:p>
            <a:pPr marL="0" lvl="0" indent="457200" algn="just" rtl="0">
              <a:lnSpc>
                <a:spcPct val="100000"/>
              </a:lnSpc>
              <a:spcBef>
                <a:spcPts val="1000"/>
              </a:spcBef>
              <a:spcAft>
                <a:spcPts val="0"/>
              </a:spcAft>
              <a:buClr>
                <a:schemeClr val="dk1"/>
              </a:buClr>
              <a:buSzPts val="2000"/>
              <a:buNone/>
            </a:pPr>
            <a:r>
              <a:rPr lang="en-US" sz="1600">
                <a:latin typeface="Times New Roman"/>
                <a:ea typeface="Times New Roman"/>
                <a:cs typeface="Times New Roman"/>
                <a:sym typeface="Times New Roman"/>
              </a:rPr>
              <a:t> 1. The number of New confirmed cases. </a:t>
            </a:r>
            <a:endParaRPr sz="1600">
              <a:latin typeface="Times New Roman"/>
              <a:ea typeface="Times New Roman"/>
              <a:cs typeface="Times New Roman"/>
              <a:sym typeface="Times New Roman"/>
            </a:endParaRPr>
          </a:p>
          <a:p>
            <a:pPr marL="0" lvl="0" indent="457200" algn="just" rtl="0">
              <a:lnSpc>
                <a:spcPct val="100000"/>
              </a:lnSpc>
              <a:spcBef>
                <a:spcPts val="1000"/>
              </a:spcBef>
              <a:spcAft>
                <a:spcPts val="0"/>
              </a:spcAft>
              <a:buClr>
                <a:schemeClr val="dk1"/>
              </a:buClr>
              <a:buSzPts val="2000"/>
              <a:buNone/>
            </a:pPr>
            <a:r>
              <a:rPr lang="en-US" sz="1600">
                <a:latin typeface="Times New Roman"/>
                <a:ea typeface="Times New Roman"/>
                <a:cs typeface="Times New Roman"/>
                <a:sym typeface="Times New Roman"/>
              </a:rPr>
              <a:t> 2. The number of death cases.</a:t>
            </a:r>
            <a:endParaRPr sz="1600">
              <a:latin typeface="Times New Roman"/>
              <a:ea typeface="Times New Roman"/>
              <a:cs typeface="Times New Roman"/>
              <a:sym typeface="Times New Roman"/>
            </a:endParaRPr>
          </a:p>
          <a:p>
            <a:pPr marL="0" lvl="0" indent="457200" algn="just" rtl="0">
              <a:lnSpc>
                <a:spcPct val="100000"/>
              </a:lnSpc>
              <a:spcBef>
                <a:spcPts val="1000"/>
              </a:spcBef>
              <a:spcAft>
                <a:spcPts val="0"/>
              </a:spcAft>
              <a:buClr>
                <a:schemeClr val="dk1"/>
              </a:buClr>
              <a:buSzPts val="2000"/>
              <a:buNone/>
            </a:pPr>
            <a:r>
              <a:rPr lang="en-US" sz="1600">
                <a:latin typeface="Times New Roman"/>
                <a:ea typeface="Times New Roman"/>
                <a:cs typeface="Times New Roman"/>
                <a:sym typeface="Times New Roman"/>
              </a:rPr>
              <a:t> 3. The number of recoveries.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p:nvPr/>
        </p:nvSpPr>
        <p:spPr>
          <a:xfrm>
            <a:off x="838200" y="1724831"/>
            <a:ext cx="10541400" cy="4771500"/>
          </a:xfrm>
          <a:prstGeom prst="rect">
            <a:avLst/>
          </a:prstGeom>
          <a:noFill/>
          <a:ln>
            <a:noFill/>
          </a:ln>
        </p:spPr>
        <p:txBody>
          <a:bodyPr spcFirstLastPara="1" wrap="square" lIns="91425" tIns="45700" rIns="91425" bIns="45700" anchor="t" anchorCtr="0">
            <a:spAutoFit/>
          </a:bodyPr>
          <a:lstStyle/>
          <a:p>
            <a:pPr marL="457200" marR="0" lvl="0" indent="-330200" algn="just" rtl="0">
              <a:spcBef>
                <a:spcPts val="0"/>
              </a:spcBef>
              <a:spcAft>
                <a:spcPts val="0"/>
              </a:spcAft>
              <a:buClr>
                <a:schemeClr val="dk1"/>
              </a:buClr>
              <a:buSzPts val="1600"/>
              <a:buFont typeface="Times New Roman"/>
              <a:buChar char="●"/>
            </a:pPr>
            <a:r>
              <a:rPr lang="en-US" sz="1600" b="0" i="0" u="none" strike="noStrike" cap="none" dirty="0">
                <a:solidFill>
                  <a:schemeClr val="dk1"/>
                </a:solidFill>
                <a:latin typeface="Times New Roman"/>
                <a:ea typeface="Times New Roman"/>
                <a:cs typeface="Times New Roman"/>
                <a:sym typeface="Times New Roman"/>
              </a:rPr>
              <a:t>This problem of forecasting has been considered as a regression problem in this study, so the study is based on some state-of-art supervised ML regression models such as:</a:t>
            </a:r>
            <a:endParaRPr sz="1600" b="0" i="0" u="none" strike="noStrike" cap="none" dirty="0">
              <a:solidFill>
                <a:schemeClr val="dk1"/>
              </a:solidFill>
              <a:latin typeface="Times New Roman"/>
              <a:ea typeface="Times New Roman"/>
              <a:cs typeface="Times New Roman"/>
              <a:sym typeface="Times New Roman"/>
            </a:endParaRPr>
          </a:p>
          <a:p>
            <a:pPr marL="0" marR="0" lvl="0" indent="457200" algn="just" rtl="0">
              <a:spcBef>
                <a:spcPts val="0"/>
              </a:spcBef>
              <a:spcAft>
                <a:spcPts val="0"/>
              </a:spcAft>
              <a:buClr>
                <a:schemeClr val="dk1"/>
              </a:buClr>
              <a:buSzPts val="1800"/>
              <a:buFont typeface="Times New Roman"/>
              <a:buNone/>
            </a:pPr>
            <a:r>
              <a:rPr lang="en-US" sz="1600" dirty="0">
                <a:solidFill>
                  <a:schemeClr val="dk1"/>
                </a:solidFill>
                <a:latin typeface="Times New Roman"/>
                <a:ea typeface="Times New Roman"/>
                <a:cs typeface="Times New Roman"/>
                <a:sym typeface="Times New Roman"/>
              </a:rPr>
              <a:t>1.</a:t>
            </a:r>
            <a:r>
              <a:rPr lang="en-US" sz="1600" b="0" i="0" u="none" strike="noStrike" cap="none" dirty="0">
                <a:solidFill>
                  <a:schemeClr val="dk1"/>
                </a:solidFill>
                <a:latin typeface="Times New Roman"/>
                <a:ea typeface="Times New Roman"/>
                <a:cs typeface="Times New Roman"/>
                <a:sym typeface="Times New Roman"/>
              </a:rPr>
              <a:t> </a:t>
            </a:r>
            <a:r>
              <a:rPr lang="en-US" sz="1600" dirty="0">
                <a:solidFill>
                  <a:schemeClr val="dk1"/>
                </a:solidFill>
                <a:latin typeface="Times New Roman"/>
                <a:ea typeface="Times New Roman"/>
                <a:cs typeface="Times New Roman"/>
                <a:sym typeface="Times New Roman"/>
              </a:rPr>
              <a:t>L</a:t>
            </a:r>
            <a:r>
              <a:rPr lang="en-US" sz="1600" b="0" i="0" u="none" strike="noStrike" cap="none" dirty="0">
                <a:solidFill>
                  <a:schemeClr val="dk1"/>
                </a:solidFill>
                <a:latin typeface="Times New Roman"/>
                <a:ea typeface="Times New Roman"/>
                <a:cs typeface="Times New Roman"/>
                <a:sym typeface="Times New Roman"/>
              </a:rPr>
              <a:t>inear regression (LR)</a:t>
            </a:r>
            <a:endParaRPr sz="1600" b="0" i="0" u="none" strike="noStrike" cap="none" dirty="0">
              <a:solidFill>
                <a:schemeClr val="dk1"/>
              </a:solidFill>
              <a:latin typeface="Times New Roman"/>
              <a:ea typeface="Times New Roman"/>
              <a:cs typeface="Times New Roman"/>
              <a:sym typeface="Times New Roman"/>
            </a:endParaRPr>
          </a:p>
          <a:p>
            <a:pPr marL="0" marR="0" lvl="0" indent="457200" algn="just" rtl="0">
              <a:spcBef>
                <a:spcPts val="0"/>
              </a:spcBef>
              <a:spcAft>
                <a:spcPts val="0"/>
              </a:spcAft>
              <a:buClr>
                <a:schemeClr val="dk1"/>
              </a:buClr>
              <a:buSzPts val="1800"/>
              <a:buFont typeface="Times New Roman"/>
              <a:buNone/>
            </a:pPr>
            <a:r>
              <a:rPr lang="en-US" sz="1600" dirty="0">
                <a:solidFill>
                  <a:schemeClr val="dk1"/>
                </a:solidFill>
                <a:latin typeface="Times New Roman"/>
                <a:ea typeface="Times New Roman"/>
                <a:cs typeface="Times New Roman"/>
                <a:sym typeface="Times New Roman"/>
              </a:rPr>
              <a:t>2. L</a:t>
            </a:r>
            <a:r>
              <a:rPr lang="en-US" sz="1600" b="0" i="0" u="none" strike="noStrike" cap="none" dirty="0">
                <a:solidFill>
                  <a:schemeClr val="dk1"/>
                </a:solidFill>
                <a:latin typeface="Times New Roman"/>
                <a:ea typeface="Times New Roman"/>
                <a:cs typeface="Times New Roman"/>
                <a:sym typeface="Times New Roman"/>
              </a:rPr>
              <a:t>east </a:t>
            </a:r>
            <a:r>
              <a:rPr lang="en-US" sz="1600" dirty="0">
                <a:solidFill>
                  <a:schemeClr val="dk1"/>
                </a:solidFill>
                <a:latin typeface="Times New Roman"/>
                <a:ea typeface="Times New Roman"/>
                <a:cs typeface="Times New Roman"/>
                <a:sym typeface="Times New Roman"/>
              </a:rPr>
              <a:t>A</a:t>
            </a:r>
            <a:r>
              <a:rPr lang="en-US" sz="1600" b="0" i="0" u="none" strike="noStrike" cap="none" dirty="0">
                <a:solidFill>
                  <a:schemeClr val="dk1"/>
                </a:solidFill>
                <a:latin typeface="Times New Roman"/>
                <a:ea typeface="Times New Roman"/>
                <a:cs typeface="Times New Roman"/>
                <a:sym typeface="Times New Roman"/>
              </a:rPr>
              <a:t>bsolute </a:t>
            </a:r>
            <a:r>
              <a:rPr lang="en-US" sz="1600" dirty="0">
                <a:solidFill>
                  <a:schemeClr val="dk1"/>
                </a:solidFill>
                <a:latin typeface="Times New Roman"/>
                <a:ea typeface="Times New Roman"/>
                <a:cs typeface="Times New Roman"/>
                <a:sym typeface="Times New Roman"/>
              </a:rPr>
              <a:t>S</a:t>
            </a:r>
            <a:r>
              <a:rPr lang="en-US" sz="1600" b="0" i="0" u="none" strike="noStrike" cap="none" dirty="0">
                <a:solidFill>
                  <a:schemeClr val="dk1"/>
                </a:solidFill>
                <a:latin typeface="Times New Roman"/>
                <a:ea typeface="Times New Roman"/>
                <a:cs typeface="Times New Roman"/>
                <a:sym typeface="Times New Roman"/>
              </a:rPr>
              <a:t>hrinkage and </a:t>
            </a:r>
            <a:r>
              <a:rPr lang="en-US" sz="1600" dirty="0">
                <a:solidFill>
                  <a:schemeClr val="dk1"/>
                </a:solidFill>
                <a:latin typeface="Times New Roman"/>
                <a:ea typeface="Times New Roman"/>
                <a:cs typeface="Times New Roman"/>
                <a:sym typeface="Times New Roman"/>
              </a:rPr>
              <a:t>S</a:t>
            </a:r>
            <a:r>
              <a:rPr lang="en-US" sz="1600" b="0" i="0" u="none" strike="noStrike" cap="none" dirty="0">
                <a:solidFill>
                  <a:schemeClr val="dk1"/>
                </a:solidFill>
                <a:latin typeface="Times New Roman"/>
                <a:ea typeface="Times New Roman"/>
                <a:cs typeface="Times New Roman"/>
                <a:sym typeface="Times New Roman"/>
              </a:rPr>
              <a:t>election </a:t>
            </a:r>
            <a:r>
              <a:rPr lang="en-US" sz="1600" dirty="0">
                <a:solidFill>
                  <a:schemeClr val="dk1"/>
                </a:solidFill>
                <a:latin typeface="Times New Roman"/>
                <a:ea typeface="Times New Roman"/>
                <a:cs typeface="Times New Roman"/>
                <a:sym typeface="Times New Roman"/>
              </a:rPr>
              <a:t>O</a:t>
            </a:r>
            <a:r>
              <a:rPr lang="en-US" sz="1600" b="0" i="0" u="none" strike="noStrike" cap="none" dirty="0">
                <a:solidFill>
                  <a:schemeClr val="dk1"/>
                </a:solidFill>
                <a:latin typeface="Times New Roman"/>
                <a:ea typeface="Times New Roman"/>
                <a:cs typeface="Times New Roman"/>
                <a:sym typeface="Times New Roman"/>
              </a:rPr>
              <a:t>perator (LASSO)</a:t>
            </a:r>
            <a:endParaRPr sz="1600" dirty="0">
              <a:solidFill>
                <a:schemeClr val="dk1"/>
              </a:solidFill>
              <a:latin typeface="Times New Roman"/>
              <a:ea typeface="Times New Roman"/>
              <a:cs typeface="Times New Roman"/>
              <a:sym typeface="Times New Roman"/>
            </a:endParaRPr>
          </a:p>
          <a:p>
            <a:pPr marL="0" marR="0" lvl="0" indent="457200" algn="just" rtl="0">
              <a:spcBef>
                <a:spcPts val="0"/>
              </a:spcBef>
              <a:spcAft>
                <a:spcPts val="0"/>
              </a:spcAft>
              <a:buClr>
                <a:schemeClr val="dk1"/>
              </a:buClr>
              <a:buSzPts val="1800"/>
              <a:buFont typeface="Times New Roman"/>
              <a:buNone/>
            </a:pPr>
            <a:r>
              <a:rPr lang="en-US" sz="1600" dirty="0">
                <a:solidFill>
                  <a:schemeClr val="dk1"/>
                </a:solidFill>
                <a:latin typeface="Times New Roman"/>
                <a:ea typeface="Times New Roman"/>
                <a:cs typeface="Times New Roman"/>
                <a:sym typeface="Times New Roman"/>
              </a:rPr>
              <a:t>3. S</a:t>
            </a:r>
            <a:r>
              <a:rPr lang="en-US" sz="1600" b="0" i="0" u="none" strike="noStrike" cap="none" dirty="0">
                <a:solidFill>
                  <a:schemeClr val="dk1"/>
                </a:solidFill>
                <a:latin typeface="Times New Roman"/>
                <a:ea typeface="Times New Roman"/>
                <a:cs typeface="Times New Roman"/>
                <a:sym typeface="Times New Roman"/>
              </a:rPr>
              <a:t>upport </a:t>
            </a:r>
            <a:r>
              <a:rPr lang="en-US" sz="1600" dirty="0">
                <a:solidFill>
                  <a:schemeClr val="dk1"/>
                </a:solidFill>
                <a:latin typeface="Times New Roman"/>
                <a:ea typeface="Times New Roman"/>
                <a:cs typeface="Times New Roman"/>
                <a:sym typeface="Times New Roman"/>
              </a:rPr>
              <a:t>V</a:t>
            </a:r>
            <a:r>
              <a:rPr lang="en-US" sz="1600" b="0" i="0" u="none" strike="noStrike" cap="none" dirty="0">
                <a:solidFill>
                  <a:schemeClr val="dk1"/>
                </a:solidFill>
                <a:latin typeface="Times New Roman"/>
                <a:ea typeface="Times New Roman"/>
                <a:cs typeface="Times New Roman"/>
                <a:sym typeface="Times New Roman"/>
              </a:rPr>
              <a:t>ector </a:t>
            </a:r>
            <a:r>
              <a:rPr lang="en-US" sz="1600" dirty="0">
                <a:solidFill>
                  <a:schemeClr val="dk1"/>
                </a:solidFill>
                <a:latin typeface="Times New Roman"/>
                <a:ea typeface="Times New Roman"/>
                <a:cs typeface="Times New Roman"/>
                <a:sym typeface="Times New Roman"/>
              </a:rPr>
              <a:t>M</a:t>
            </a:r>
            <a:r>
              <a:rPr lang="en-US" sz="1600" b="0" i="0" u="none" strike="noStrike" cap="none" dirty="0">
                <a:solidFill>
                  <a:schemeClr val="dk1"/>
                </a:solidFill>
                <a:latin typeface="Times New Roman"/>
                <a:ea typeface="Times New Roman"/>
                <a:cs typeface="Times New Roman"/>
                <a:sym typeface="Times New Roman"/>
              </a:rPr>
              <a:t>achine (SVM)</a:t>
            </a:r>
            <a:endParaRPr sz="1600" dirty="0">
              <a:solidFill>
                <a:schemeClr val="dk1"/>
              </a:solidFill>
              <a:latin typeface="Times New Roman"/>
              <a:ea typeface="Times New Roman"/>
              <a:cs typeface="Times New Roman"/>
              <a:sym typeface="Times New Roman"/>
            </a:endParaRPr>
          </a:p>
          <a:p>
            <a:pPr marL="0" marR="0" lvl="0" indent="457200" algn="just" rtl="0">
              <a:spcBef>
                <a:spcPts val="0"/>
              </a:spcBef>
              <a:spcAft>
                <a:spcPts val="0"/>
              </a:spcAft>
              <a:buClr>
                <a:schemeClr val="dk1"/>
              </a:buClr>
              <a:buSzPts val="1800"/>
              <a:buFont typeface="Times New Roman"/>
              <a:buNone/>
            </a:pPr>
            <a:r>
              <a:rPr lang="en-US" sz="1600" dirty="0">
                <a:solidFill>
                  <a:schemeClr val="dk1"/>
                </a:solidFill>
                <a:latin typeface="Times New Roman"/>
                <a:ea typeface="Times New Roman"/>
                <a:cs typeface="Times New Roman"/>
                <a:sym typeface="Times New Roman"/>
              </a:rPr>
              <a:t>4. E</a:t>
            </a:r>
            <a:r>
              <a:rPr lang="en-US" sz="1600" b="0" i="0" u="none" strike="noStrike" cap="none" dirty="0">
                <a:solidFill>
                  <a:schemeClr val="dk1"/>
                </a:solidFill>
                <a:latin typeface="Times New Roman"/>
                <a:ea typeface="Times New Roman"/>
                <a:cs typeface="Times New Roman"/>
                <a:sym typeface="Times New Roman"/>
              </a:rPr>
              <a:t>xponential smoothing (ES).</a:t>
            </a:r>
            <a:endParaRPr sz="1600" b="0" i="0" u="none" strike="noStrike" cap="none" dirty="0">
              <a:solidFill>
                <a:schemeClr val="dk1"/>
              </a:solidFill>
              <a:latin typeface="Times New Roman"/>
              <a:ea typeface="Times New Roman"/>
              <a:cs typeface="Times New Roman"/>
              <a:sym typeface="Times New Roman"/>
            </a:endParaRPr>
          </a:p>
          <a:p>
            <a:pPr marL="0" marR="0" lvl="0" indent="457200" algn="just" rtl="0">
              <a:spcBef>
                <a:spcPts val="0"/>
              </a:spcBef>
              <a:spcAft>
                <a:spcPts val="0"/>
              </a:spcAft>
              <a:buClr>
                <a:schemeClr val="dk1"/>
              </a:buClr>
              <a:buSzPts val="1800"/>
              <a:buFont typeface="Times New Roman"/>
              <a:buNone/>
            </a:pPr>
            <a:endParaRPr sz="1600" dirty="0">
              <a:solidFill>
                <a:schemeClr val="dk1"/>
              </a:solidFill>
              <a:latin typeface="Times New Roman"/>
              <a:ea typeface="Times New Roman"/>
              <a:cs typeface="Times New Roman"/>
              <a:sym typeface="Times New Roman"/>
            </a:endParaRPr>
          </a:p>
          <a:p>
            <a:pPr marL="457200" marR="0" lvl="0" indent="-330200" algn="just" rtl="0">
              <a:spcBef>
                <a:spcPts val="0"/>
              </a:spcBef>
              <a:spcAft>
                <a:spcPts val="0"/>
              </a:spcAft>
              <a:buClr>
                <a:schemeClr val="dk1"/>
              </a:buClr>
              <a:buSzPts val="1600"/>
              <a:buFont typeface="Times New Roman"/>
              <a:buChar char="●"/>
            </a:pPr>
            <a:r>
              <a:rPr lang="en-US" sz="1600" b="0" i="0" u="none" strike="noStrike" cap="none" dirty="0">
                <a:solidFill>
                  <a:schemeClr val="dk1"/>
                </a:solidFill>
                <a:latin typeface="Times New Roman"/>
                <a:ea typeface="Times New Roman"/>
                <a:cs typeface="Times New Roman"/>
                <a:sym typeface="Times New Roman"/>
              </a:rPr>
              <a:t>The learning models have been trained using the COVID-19 patient stats dataset provided by Johns Hopkins.</a:t>
            </a:r>
            <a:endParaRPr sz="1600"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457200" marR="0" lvl="0" indent="-330200" algn="just"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The dataset has been preprocessed and divided into two subsets: </a:t>
            </a:r>
            <a:endParaRPr sz="1600" dirty="0">
              <a:solidFill>
                <a:schemeClr val="dk1"/>
              </a:solidFill>
              <a:latin typeface="Times New Roman"/>
              <a:ea typeface="Times New Roman"/>
              <a:cs typeface="Times New Roman"/>
              <a:sym typeface="Times New Roman"/>
            </a:endParaRPr>
          </a:p>
          <a:p>
            <a:pPr marL="914400" lvl="0" indent="-330200" algn="just" rtl="0">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Training Set (85% records)</a:t>
            </a:r>
            <a:endParaRPr sz="1600" dirty="0">
              <a:solidFill>
                <a:schemeClr val="dk1"/>
              </a:solidFill>
              <a:latin typeface="Times New Roman"/>
              <a:ea typeface="Times New Roman"/>
              <a:cs typeface="Times New Roman"/>
              <a:sym typeface="Times New Roman"/>
            </a:endParaRPr>
          </a:p>
          <a:p>
            <a:pPr marL="914400" lvl="0" indent="-330200" algn="just" rtl="0">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Testing Set (15% records). </a:t>
            </a:r>
            <a:endParaRPr sz="16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457200" lvl="0" indent="-330200" algn="just"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The performance evaluation has been done in terms of important measures including </a:t>
            </a:r>
            <a:endParaRPr sz="1600" dirty="0">
              <a:solidFill>
                <a:schemeClr val="dk1"/>
              </a:solidFill>
              <a:latin typeface="Times New Roman"/>
              <a:ea typeface="Times New Roman"/>
              <a:cs typeface="Times New Roman"/>
              <a:sym typeface="Times New Roman"/>
            </a:endParaRPr>
          </a:p>
          <a:p>
            <a:pPr marL="914400" lvl="0" indent="-330200" algn="just" rtl="0">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R-squared score (R2 score) </a:t>
            </a:r>
            <a:endParaRPr sz="1600" dirty="0">
              <a:solidFill>
                <a:schemeClr val="dk1"/>
              </a:solidFill>
              <a:latin typeface="Times New Roman"/>
              <a:ea typeface="Times New Roman"/>
              <a:cs typeface="Times New Roman"/>
              <a:sym typeface="Times New Roman"/>
            </a:endParaRPr>
          </a:p>
          <a:p>
            <a:pPr marL="914400" lvl="0" indent="-330200" algn="just" rtl="0">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Adjusted R-squared Score (R2 adjusted ), </a:t>
            </a:r>
            <a:endParaRPr sz="1600" dirty="0">
              <a:solidFill>
                <a:schemeClr val="dk1"/>
              </a:solidFill>
              <a:latin typeface="Times New Roman"/>
              <a:ea typeface="Times New Roman"/>
              <a:cs typeface="Times New Roman"/>
              <a:sym typeface="Times New Roman"/>
            </a:endParaRPr>
          </a:p>
          <a:p>
            <a:pPr marL="914400" lvl="0" indent="-330200" algn="just" rtl="0">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Mean Square Error (MSE)</a:t>
            </a:r>
            <a:endParaRPr sz="1600" dirty="0">
              <a:solidFill>
                <a:schemeClr val="dk1"/>
              </a:solidFill>
              <a:latin typeface="Times New Roman"/>
              <a:ea typeface="Times New Roman"/>
              <a:cs typeface="Times New Roman"/>
              <a:sym typeface="Times New Roman"/>
            </a:endParaRPr>
          </a:p>
          <a:p>
            <a:pPr marL="914400" lvl="0" indent="-330200" algn="just" rtl="0">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Mean Absolute Error (MAE)</a:t>
            </a:r>
            <a:endParaRPr sz="1600" dirty="0">
              <a:solidFill>
                <a:schemeClr val="dk1"/>
              </a:solidFill>
              <a:latin typeface="Times New Roman"/>
              <a:ea typeface="Times New Roman"/>
              <a:cs typeface="Times New Roman"/>
              <a:sym typeface="Times New Roman"/>
            </a:endParaRPr>
          </a:p>
          <a:p>
            <a:pPr marL="914400" lvl="0" indent="-330200" algn="just" rtl="0">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Root Mean Square Error (RMSE). </a:t>
            </a:r>
            <a:endParaRPr sz="1600" dirty="0">
              <a:solidFill>
                <a:schemeClr val="dk1"/>
              </a:solidFill>
              <a:latin typeface="Times New Roman"/>
              <a:ea typeface="Times New Roman"/>
              <a:cs typeface="Times New Roman"/>
              <a:sym typeface="Times New Roman"/>
            </a:endParaRPr>
          </a:p>
        </p:txBody>
      </p:sp>
      <p:sp>
        <p:nvSpPr>
          <p:cNvPr id="109" name="Google Shape;109;p5"/>
          <p:cNvSpPr txBox="1">
            <a:spLocks noGrp="1"/>
          </p:cNvSpPr>
          <p:nvPr>
            <p:ph type="title"/>
          </p:nvPr>
        </p:nvSpPr>
        <p:spPr>
          <a:xfrm>
            <a:off x="864000" y="910409"/>
            <a:ext cx="10515600" cy="740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b="1" dirty="0">
                <a:latin typeface="Times New Roman"/>
                <a:ea typeface="Times New Roman"/>
                <a:cs typeface="Times New Roman"/>
                <a:sym typeface="Times New Roman"/>
              </a:rPr>
              <a:t>Paper Overview</a:t>
            </a:r>
            <a:endParaRPr sz="3000" b="1"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871451"/>
            <a:ext cx="10515599" cy="89475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3000" b="1" dirty="0">
                <a:latin typeface="Times New Roman"/>
                <a:ea typeface="Times New Roman"/>
                <a:cs typeface="Times New Roman"/>
                <a:sym typeface="Times New Roman"/>
              </a:rPr>
              <a:t>Learning Objectives</a:t>
            </a:r>
            <a:endParaRPr sz="3000" dirty="0">
              <a:latin typeface="Times New Roman"/>
              <a:ea typeface="Times New Roman"/>
              <a:cs typeface="Times New Roman"/>
              <a:sym typeface="Times New Roman"/>
            </a:endParaRPr>
          </a:p>
        </p:txBody>
      </p:sp>
      <p:sp>
        <p:nvSpPr>
          <p:cNvPr id="115" name="Google Shape;115;p6"/>
          <p:cNvSpPr txBox="1">
            <a:spLocks noGrp="1"/>
          </p:cNvSpPr>
          <p:nvPr>
            <p:ph idx="1"/>
          </p:nvPr>
        </p:nvSpPr>
        <p:spPr>
          <a:xfrm>
            <a:off x="838199" y="2420585"/>
            <a:ext cx="10515600" cy="2466900"/>
          </a:xfrm>
          <a:prstGeom prst="rect">
            <a:avLst/>
          </a:prstGeom>
          <a:noFill/>
          <a:ln>
            <a:noFill/>
          </a:ln>
        </p:spPr>
        <p:txBody>
          <a:bodyPr spcFirstLastPara="1" wrap="square" lIns="91425" tIns="45700" rIns="91425" bIns="45700" anchor="t" anchorCtr="0">
            <a:normAutofit/>
          </a:bodyPr>
          <a:lstStyle/>
          <a:p>
            <a:pPr marL="228600" lvl="0" indent="-177800" algn="l" rtl="0">
              <a:lnSpc>
                <a:spcPct val="100000"/>
              </a:lnSpc>
              <a:spcBef>
                <a:spcPts val="0"/>
              </a:spcBef>
              <a:spcAft>
                <a:spcPts val="0"/>
              </a:spcAft>
              <a:buClr>
                <a:schemeClr val="dk1"/>
              </a:buClr>
              <a:buSzPts val="1600"/>
              <a:buFont typeface="Times New Roman"/>
              <a:buChar char="•"/>
            </a:pPr>
            <a:r>
              <a:rPr lang="en-US" sz="1600" dirty="0">
                <a:latin typeface="Times New Roman"/>
                <a:ea typeface="Times New Roman"/>
                <a:cs typeface="Times New Roman"/>
                <a:sym typeface="Times New Roman"/>
              </a:rPr>
              <a:t>The study forecasts thus can also be of great help for the authorities to take timely actions and make decisions to contain the COVID-19 crisis. </a:t>
            </a:r>
            <a:endParaRPr sz="1600" dirty="0">
              <a:latin typeface="Times New Roman"/>
              <a:ea typeface="Times New Roman"/>
              <a:cs typeface="Times New Roman"/>
              <a:sym typeface="Times New Roman"/>
            </a:endParaRPr>
          </a:p>
          <a:p>
            <a:pPr marL="228600" lvl="0" indent="-177800" algn="l" rtl="0">
              <a:lnSpc>
                <a:spcPct val="100000"/>
              </a:lnSpc>
              <a:spcBef>
                <a:spcPts val="1000"/>
              </a:spcBef>
              <a:spcAft>
                <a:spcPts val="0"/>
              </a:spcAft>
              <a:buClr>
                <a:schemeClr val="dk1"/>
              </a:buClr>
              <a:buSzPts val="1600"/>
              <a:buFont typeface="Times New Roman"/>
              <a:buChar char="•"/>
            </a:pPr>
            <a:r>
              <a:rPr lang="en-US" sz="1600" dirty="0">
                <a:latin typeface="Times New Roman"/>
                <a:ea typeface="Times New Roman"/>
                <a:cs typeface="Times New Roman"/>
                <a:sym typeface="Times New Roman"/>
              </a:rPr>
              <a:t>This study will be enhanced continuously in the future course, next we plan to explore the prediction methodology using the updated dataset and use the most accurate and appropriate ML methods for forecasting. </a:t>
            </a:r>
            <a:endParaRPr sz="1600" dirty="0">
              <a:latin typeface="Times New Roman"/>
              <a:ea typeface="Times New Roman"/>
              <a:cs typeface="Times New Roman"/>
              <a:sym typeface="Times New Roman"/>
            </a:endParaRPr>
          </a:p>
          <a:p>
            <a:pPr marL="228600" lvl="0" indent="-177800" algn="l" rtl="0">
              <a:lnSpc>
                <a:spcPct val="100000"/>
              </a:lnSpc>
              <a:spcBef>
                <a:spcPts val="1000"/>
              </a:spcBef>
              <a:spcAft>
                <a:spcPts val="0"/>
              </a:spcAft>
              <a:buClr>
                <a:schemeClr val="dk1"/>
              </a:buClr>
              <a:buSzPts val="1600"/>
              <a:buFont typeface="Times New Roman"/>
              <a:buChar char="•"/>
            </a:pPr>
            <a:r>
              <a:rPr lang="en-US" sz="1600" dirty="0">
                <a:latin typeface="Times New Roman"/>
                <a:ea typeface="Times New Roman"/>
                <a:cs typeface="Times New Roman"/>
                <a:sym typeface="Times New Roman"/>
              </a:rPr>
              <a:t>Real-time live forecasting will be one of the primary focuses in our future work.</a:t>
            </a:r>
            <a:endParaRPr sz="1600" dirty="0">
              <a:latin typeface="Times New Roman"/>
              <a:ea typeface="Times New Roman"/>
              <a:cs typeface="Times New Roman"/>
              <a:sym typeface="Times New Roman"/>
            </a:endParaRPr>
          </a:p>
          <a:p>
            <a:pPr marL="228600" lvl="0" indent="-177800" algn="l" rtl="0">
              <a:lnSpc>
                <a:spcPct val="100000"/>
              </a:lnSpc>
              <a:spcBef>
                <a:spcPts val="1000"/>
              </a:spcBef>
              <a:spcAft>
                <a:spcPts val="0"/>
              </a:spcAft>
              <a:buClr>
                <a:schemeClr val="dk1"/>
              </a:buClr>
              <a:buSzPts val="1600"/>
              <a:buFont typeface="Times New Roman"/>
              <a:buChar char="•"/>
            </a:pPr>
            <a:r>
              <a:rPr lang="en-US" sz="1600" dirty="0">
                <a:latin typeface="Times New Roman"/>
                <a:ea typeface="Times New Roman"/>
                <a:cs typeface="Times New Roman"/>
                <a:sym typeface="Times New Roman"/>
              </a:rPr>
              <a:t>In this study, an ML-based prediction system has been proposed for predicting the risk of COVID-19 outbreak globally. The system analyses dataset containing the day-wise actual past data and makes predictions for upcoming days using machine learning algorithms.</a:t>
            </a:r>
            <a:endParaRPr sz="16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3000" b="1">
                <a:latin typeface="Times New Roman"/>
                <a:ea typeface="Times New Roman"/>
                <a:cs typeface="Times New Roman"/>
                <a:sym typeface="Times New Roman"/>
              </a:rPr>
              <a:t>Proposed System Workflow</a:t>
            </a:r>
            <a:endParaRPr sz="3000"/>
          </a:p>
        </p:txBody>
      </p:sp>
      <p:sp>
        <p:nvSpPr>
          <p:cNvPr id="156" name="Google Shape;156;p14"/>
          <p:cNvSpPr txBox="1">
            <a:spLocks noGrp="1"/>
          </p:cNvSpPr>
          <p:nvPr>
            <p:ph idx="1"/>
          </p:nvPr>
        </p:nvSpPr>
        <p:spPr>
          <a:xfrm>
            <a:off x="1581912" y="1585721"/>
            <a:ext cx="8540496" cy="5002403"/>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None/>
            </a:pPr>
            <a:r>
              <a:rPr lang="en-US" b="1">
                <a:solidFill>
                  <a:schemeClr val="dk1"/>
                </a:solidFill>
                <a:latin typeface="Calibri"/>
                <a:ea typeface="Calibri"/>
                <a:cs typeface="Calibri"/>
                <a:sym typeface="Calibri"/>
              </a:rPr>
              <a:t>            </a:t>
            </a:r>
            <a:endParaRPr/>
          </a:p>
          <a:p>
            <a:pPr marL="0" lvl="0" indent="0" algn="l" rtl="0">
              <a:lnSpc>
                <a:spcPct val="100000"/>
              </a:lnSpc>
              <a:spcBef>
                <a:spcPts val="1000"/>
              </a:spcBef>
              <a:spcAft>
                <a:spcPts val="0"/>
              </a:spcAft>
              <a:buClr>
                <a:schemeClr val="dk1"/>
              </a:buClr>
              <a:buSzPts val="2800"/>
              <a:buNone/>
            </a:pPr>
            <a:r>
              <a:rPr lang="en-US">
                <a:solidFill>
                  <a:schemeClr val="dk1"/>
                </a:solidFill>
                <a:latin typeface="Calibri"/>
                <a:ea typeface="Calibri"/>
                <a:cs typeface="Calibri"/>
                <a:sym typeface="Calibri"/>
              </a:rPr>
              <a:t>                        </a:t>
            </a:r>
            <a:r>
              <a:rPr lang="en-US" sz="1600" b="1">
                <a:solidFill>
                  <a:schemeClr val="dk1"/>
                </a:solidFill>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None/>
            </a:pPr>
            <a:r>
              <a:rPr lang="en-US" b="1">
                <a:solidFill>
                  <a:schemeClr val="dk1"/>
                </a:solidFill>
                <a:latin typeface="Calibri"/>
                <a:ea typeface="Calibri"/>
                <a:cs typeface="Calibri"/>
                <a:sym typeface="Calibri"/>
              </a:rPr>
              <a:t>            </a:t>
            </a:r>
            <a:endParaRPr/>
          </a:p>
        </p:txBody>
      </p:sp>
      <p:pic>
        <p:nvPicPr>
          <p:cNvPr id="157" name="Google Shape;157;p14"/>
          <p:cNvPicPr preferRelativeResize="0"/>
          <p:nvPr/>
        </p:nvPicPr>
        <p:blipFill rotWithShape="1">
          <a:blip r:embed="rId3">
            <a:alphaModFix/>
          </a:blip>
          <a:srcRect/>
          <a:stretch/>
        </p:blipFill>
        <p:spPr>
          <a:xfrm>
            <a:off x="3785616" y="1755648"/>
            <a:ext cx="3877056" cy="45537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861952"/>
            <a:ext cx="10515600" cy="876446"/>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2400"/>
              <a:buFont typeface="Times New Roman"/>
              <a:buNone/>
            </a:pPr>
            <a:r>
              <a:rPr lang="en-US" sz="3000" b="1" dirty="0">
                <a:latin typeface="Times New Roman"/>
                <a:ea typeface="Times New Roman"/>
                <a:cs typeface="Times New Roman"/>
                <a:sym typeface="Times New Roman"/>
              </a:rPr>
              <a:t>Methodologies</a:t>
            </a:r>
            <a:endParaRPr sz="3000" dirty="0">
              <a:latin typeface="Times New Roman"/>
              <a:ea typeface="Times New Roman"/>
              <a:cs typeface="Times New Roman"/>
              <a:sym typeface="Times New Roman"/>
            </a:endParaRPr>
          </a:p>
        </p:txBody>
      </p:sp>
      <p:sp>
        <p:nvSpPr>
          <p:cNvPr id="121" name="Google Shape;121;p7"/>
          <p:cNvSpPr txBox="1">
            <a:spLocks noGrp="1"/>
          </p:cNvSpPr>
          <p:nvPr>
            <p:ph idx="1"/>
          </p:nvPr>
        </p:nvSpPr>
        <p:spPr>
          <a:xfrm>
            <a:off x="838200" y="2434684"/>
            <a:ext cx="10515600" cy="2777700"/>
          </a:xfrm>
          <a:prstGeom prst="rect">
            <a:avLst/>
          </a:prstGeom>
          <a:noFill/>
          <a:ln>
            <a:noFill/>
          </a:ln>
        </p:spPr>
        <p:txBody>
          <a:bodyPr spcFirstLastPara="1" wrap="square" lIns="91425" tIns="45700" rIns="91425" bIns="45700" anchor="t" anchorCtr="0">
            <a:noAutofit/>
          </a:bodyPr>
          <a:lstStyle/>
          <a:p>
            <a:pPr marL="0" lvl="0" indent="457200" algn="l" rtl="0">
              <a:lnSpc>
                <a:spcPct val="100000"/>
              </a:lnSpc>
              <a:spcBef>
                <a:spcPts val="0"/>
              </a:spcBef>
              <a:spcAft>
                <a:spcPts val="0"/>
              </a:spcAft>
              <a:buClr>
                <a:schemeClr val="dk1"/>
              </a:buClr>
              <a:buSzPts val="2400"/>
              <a:buNone/>
            </a:pPr>
            <a:r>
              <a:rPr lang="en-US" sz="1600" dirty="0">
                <a:latin typeface="Times New Roman"/>
                <a:ea typeface="Times New Roman"/>
                <a:cs typeface="Times New Roman"/>
                <a:sym typeface="Times New Roman"/>
              </a:rPr>
              <a:t>This study is based on some state-of-art supervised ML regression models such as linear regression (LR), least absolute shrinkage and selection operator (LASSO), support vector machine (SVM), and exponential smoothing (ES).</a:t>
            </a:r>
            <a:endParaRPr sz="1600" dirty="0"/>
          </a:p>
          <a:p>
            <a:pPr marL="0" lvl="0" indent="0" algn="l" rtl="0">
              <a:lnSpc>
                <a:spcPct val="100000"/>
              </a:lnSpc>
              <a:spcBef>
                <a:spcPts val="1000"/>
              </a:spcBef>
              <a:spcAft>
                <a:spcPts val="0"/>
              </a:spcAft>
              <a:buClr>
                <a:schemeClr val="dk1"/>
              </a:buClr>
              <a:buSzPts val="2100"/>
              <a:buNone/>
            </a:pPr>
            <a:endParaRPr sz="16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100"/>
              <a:buNone/>
            </a:pPr>
            <a:r>
              <a:rPr lang="en-US" sz="1600" dirty="0">
                <a:latin typeface="Times New Roman"/>
                <a:ea typeface="Times New Roman"/>
                <a:cs typeface="Times New Roman"/>
                <a:sym typeface="Times New Roman"/>
              </a:rPr>
              <a:t>Supervised Learning Models:</a:t>
            </a:r>
            <a:endParaRPr sz="1600" dirty="0"/>
          </a:p>
          <a:p>
            <a:pPr marL="0" lvl="0" indent="0" algn="l" rtl="0">
              <a:lnSpc>
                <a:spcPct val="100000"/>
              </a:lnSpc>
              <a:spcBef>
                <a:spcPts val="1000"/>
              </a:spcBef>
              <a:spcAft>
                <a:spcPts val="0"/>
              </a:spcAft>
              <a:buClr>
                <a:schemeClr val="dk1"/>
              </a:buClr>
              <a:buSzPts val="2100"/>
              <a:buNone/>
            </a:pPr>
            <a:r>
              <a:rPr lang="en-US" sz="1600" dirty="0">
                <a:latin typeface="Times New Roman"/>
                <a:ea typeface="Times New Roman"/>
                <a:cs typeface="Times New Roman"/>
                <a:sym typeface="Times New Roman"/>
              </a:rPr>
              <a:t>       • Linear Regression </a:t>
            </a:r>
            <a:endParaRPr sz="1600" dirty="0"/>
          </a:p>
          <a:p>
            <a:pPr marL="0" lvl="0" indent="0" algn="l" rtl="0">
              <a:lnSpc>
                <a:spcPct val="100000"/>
              </a:lnSpc>
              <a:spcBef>
                <a:spcPts val="1000"/>
              </a:spcBef>
              <a:spcAft>
                <a:spcPts val="0"/>
              </a:spcAft>
              <a:buClr>
                <a:schemeClr val="dk1"/>
              </a:buClr>
              <a:buSzPts val="2100"/>
              <a:buNone/>
            </a:pPr>
            <a:r>
              <a:rPr lang="en-US" sz="1600" dirty="0">
                <a:latin typeface="Times New Roman"/>
                <a:ea typeface="Times New Roman"/>
                <a:cs typeface="Times New Roman"/>
                <a:sym typeface="Times New Roman"/>
              </a:rPr>
              <a:t>       • LASSO Regression </a:t>
            </a:r>
            <a:endParaRPr sz="1600" dirty="0"/>
          </a:p>
          <a:p>
            <a:pPr marL="0" lvl="0" indent="0" algn="l" rtl="0">
              <a:lnSpc>
                <a:spcPct val="100000"/>
              </a:lnSpc>
              <a:spcBef>
                <a:spcPts val="1000"/>
              </a:spcBef>
              <a:spcAft>
                <a:spcPts val="0"/>
              </a:spcAft>
              <a:buClr>
                <a:schemeClr val="dk1"/>
              </a:buClr>
              <a:buSzPts val="2100"/>
              <a:buNone/>
            </a:pPr>
            <a:r>
              <a:rPr lang="en-US" sz="1600" dirty="0">
                <a:latin typeface="Times New Roman"/>
                <a:ea typeface="Times New Roman"/>
                <a:cs typeface="Times New Roman"/>
                <a:sym typeface="Times New Roman"/>
              </a:rPr>
              <a:t>       • Support Vector Machine  </a:t>
            </a:r>
            <a:endParaRPr sz="1600" dirty="0"/>
          </a:p>
          <a:p>
            <a:pPr marL="0" lvl="0" indent="0" algn="l" rtl="0">
              <a:lnSpc>
                <a:spcPct val="100000"/>
              </a:lnSpc>
              <a:spcBef>
                <a:spcPts val="1000"/>
              </a:spcBef>
              <a:spcAft>
                <a:spcPts val="0"/>
              </a:spcAft>
              <a:buClr>
                <a:schemeClr val="dk1"/>
              </a:buClr>
              <a:buSzPts val="2100"/>
              <a:buNone/>
            </a:pPr>
            <a:r>
              <a:rPr lang="en-US" sz="1600" dirty="0">
                <a:latin typeface="Times New Roman"/>
                <a:ea typeface="Times New Roman"/>
                <a:cs typeface="Times New Roman"/>
                <a:sym typeface="Times New Roman"/>
              </a:rPr>
              <a:t>       • Exponential Smoothing</a:t>
            </a:r>
            <a:endParaRPr sz="1600" dirty="0">
              <a:latin typeface="Times New Roman"/>
              <a:ea typeface="Times New Roman"/>
              <a:cs typeface="Times New Roman"/>
              <a:sym typeface="Times New Roman"/>
            </a:endParaRPr>
          </a:p>
          <a:p>
            <a:pPr marL="457200" lvl="1" indent="0" algn="l" rtl="0">
              <a:lnSpc>
                <a:spcPct val="100000"/>
              </a:lnSpc>
              <a:spcBef>
                <a:spcPts val="500"/>
              </a:spcBef>
              <a:spcAft>
                <a:spcPts val="0"/>
              </a:spcAft>
              <a:buClr>
                <a:schemeClr val="dk1"/>
              </a:buClr>
              <a:buSzPts val="1800"/>
              <a:buNone/>
            </a:pPr>
            <a:endParaRPr sz="16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endParaRPr sz="16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990572" y="805343"/>
            <a:ext cx="9720072" cy="897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000" b="1" dirty="0">
                <a:latin typeface="Times New Roman"/>
                <a:ea typeface="Times New Roman"/>
                <a:cs typeface="Times New Roman"/>
                <a:sym typeface="Times New Roman"/>
              </a:rPr>
              <a:t>Linear Regression</a:t>
            </a:r>
            <a:endParaRPr sz="3000" b="1" dirty="0">
              <a:latin typeface="Times New Roman"/>
              <a:ea typeface="Times New Roman"/>
              <a:cs typeface="Times New Roman"/>
              <a:sym typeface="Times New Roman"/>
            </a:endParaRPr>
          </a:p>
        </p:txBody>
      </p:sp>
      <p:sp>
        <p:nvSpPr>
          <p:cNvPr id="127" name="Google Shape;127;p8"/>
          <p:cNvSpPr txBox="1">
            <a:spLocks noGrp="1"/>
          </p:cNvSpPr>
          <p:nvPr>
            <p:ph idx="1"/>
          </p:nvPr>
        </p:nvSpPr>
        <p:spPr>
          <a:xfrm>
            <a:off x="838200" y="1825625"/>
            <a:ext cx="10515600" cy="1947300"/>
          </a:xfrm>
          <a:prstGeom prst="rect">
            <a:avLst/>
          </a:prstGeom>
          <a:noFill/>
          <a:ln>
            <a:noFill/>
          </a:ln>
        </p:spPr>
        <p:txBody>
          <a:bodyPr spcFirstLastPara="1" wrap="square" lIns="91425" tIns="45700" rIns="91425" bIns="45700" anchor="t" anchorCtr="0">
            <a:normAutofit lnSpcReduction="10000"/>
          </a:bodyPr>
          <a:lstStyle/>
          <a:p>
            <a:pPr marL="457200" lvl="0" indent="-330200" algn="l" rtl="0">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The independent characteristics are used to predict a target class in regression modeling. As a result, this approach can be used to determine the relationship between independent and dependent variables, as well as to forecast. In linear regression, each observation is based on two values: the dependent variable and the independent variable. A linear relation between these dependent and independent variables is determined using linear regression.</a:t>
            </a:r>
            <a:endParaRPr sz="1600">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457200" lvl="0" indent="-330200" algn="l" rtl="0">
              <a:lnSpc>
                <a:spcPct val="100000"/>
              </a:lnSpc>
              <a:spcBef>
                <a:spcPts val="1000"/>
              </a:spcBef>
              <a:spcAft>
                <a:spcPts val="0"/>
              </a:spcAft>
              <a:buSzPts val="1600"/>
              <a:buFont typeface="Times New Roman"/>
              <a:buChar char="•"/>
            </a:pPr>
            <a:r>
              <a:rPr lang="en-US" sz="1600">
                <a:latin typeface="Times New Roman"/>
                <a:ea typeface="Times New Roman"/>
                <a:cs typeface="Times New Roman"/>
                <a:sym typeface="Times New Roman"/>
              </a:rPr>
              <a:t>Equation below shows the relationship</a:t>
            </a:r>
            <a:endParaRPr sz="1600"/>
          </a:p>
          <a:p>
            <a:pPr marL="1371600" lvl="3" indent="0" algn="l" rtl="0">
              <a:lnSpc>
                <a:spcPct val="100000"/>
              </a:lnSpc>
              <a:spcBef>
                <a:spcPts val="500"/>
              </a:spcBef>
              <a:spcAft>
                <a:spcPts val="0"/>
              </a:spcAft>
              <a:buClr>
                <a:schemeClr val="dk1"/>
              </a:buClr>
              <a:buSzPts val="1800"/>
              <a:buNone/>
            </a:pPr>
            <a:r>
              <a:rPr lang="en-US" sz="1600" b="1">
                <a:latin typeface="Times New Roman"/>
                <a:ea typeface="Times New Roman"/>
                <a:cs typeface="Times New Roman"/>
                <a:sym typeface="Times New Roman"/>
              </a:rPr>
              <a:t>	y = β0 + β1x + ε</a:t>
            </a:r>
            <a:endParaRPr sz="1600" b="1">
              <a:latin typeface="Times New Roman"/>
              <a:ea typeface="Times New Roman"/>
              <a:cs typeface="Times New Roman"/>
              <a:sym typeface="Times New Roman"/>
            </a:endParaRPr>
          </a:p>
        </p:txBody>
      </p:sp>
      <p:pic>
        <p:nvPicPr>
          <p:cNvPr id="128" name="Google Shape;128;p8"/>
          <p:cNvPicPr preferRelativeResize="0"/>
          <p:nvPr/>
        </p:nvPicPr>
        <p:blipFill>
          <a:blip r:embed="rId3">
            <a:alphaModFix/>
          </a:blip>
          <a:stretch>
            <a:fillRect/>
          </a:stretch>
        </p:blipFill>
        <p:spPr>
          <a:xfrm>
            <a:off x="2094575" y="3577800"/>
            <a:ext cx="7824898" cy="278027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14</TotalTime>
  <Words>1820</Words>
  <Application>Microsoft Office PowerPoint</Application>
  <PresentationFormat>Widescreen</PresentationFormat>
  <Paragraphs>103</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Tw Cen MT</vt:lpstr>
      <vt:lpstr>Tw Cen MT Condensed</vt:lpstr>
      <vt:lpstr>Wingdings 3</vt:lpstr>
      <vt:lpstr>Integral</vt:lpstr>
      <vt:lpstr>COVID-19 Future Forecasting Using Supervised Machine Learning Models</vt:lpstr>
      <vt:lpstr>Discussion on</vt:lpstr>
      <vt:lpstr>Abstract</vt:lpstr>
      <vt:lpstr>Introduction</vt:lpstr>
      <vt:lpstr>Paper Overview</vt:lpstr>
      <vt:lpstr>Learning Objectives</vt:lpstr>
      <vt:lpstr>Proposed System Workflow</vt:lpstr>
      <vt:lpstr>Methodologies</vt:lpstr>
      <vt:lpstr>Linear Regression</vt:lpstr>
      <vt:lpstr>LASSO</vt:lpstr>
      <vt:lpstr>Support Vector Machine</vt:lpstr>
      <vt:lpstr>Exponential Smoothing</vt:lpstr>
      <vt:lpstr>Evaluation Parameters</vt:lpstr>
      <vt:lpstr>Model performance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Future Forecasting Using Supervised Machine Learning Models</dc:title>
  <dc:creator>Paruchuri, Uma</dc:creator>
  <cp:lastModifiedBy>Shaik, Sameer</cp:lastModifiedBy>
  <cp:revision>7</cp:revision>
  <dcterms:created xsi:type="dcterms:W3CDTF">2022-03-20T22:39:43Z</dcterms:created>
  <dcterms:modified xsi:type="dcterms:W3CDTF">2022-03-21T16:39:37Z</dcterms:modified>
</cp:coreProperties>
</file>