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63B28-D28D-43CE-9C2B-A6996D6913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96DB33-4A54-4B78-B8CD-F593FDE362A6}">
      <dgm:prSet/>
      <dgm:spPr/>
      <dgm:t>
        <a:bodyPr/>
        <a:lstStyle/>
        <a:p>
          <a:r>
            <a:rPr lang="en-US" baseline="0"/>
            <a:t>Sharing files securely is challenging in today’s digital world. Traditional encryption methods offer robust security but often fall short in terms of usability and flexibility, particularly when it comes to sharing encrypted data with multiple users </a:t>
          </a:r>
          <a:endParaRPr lang="en-US"/>
        </a:p>
      </dgm:t>
    </dgm:pt>
    <dgm:pt modelId="{32ECE765-6DCA-4DAA-A5E2-F75C3EA6380C}" type="parTrans" cxnId="{E522486D-1332-42C4-B42B-072E9B8C7FF5}">
      <dgm:prSet/>
      <dgm:spPr/>
      <dgm:t>
        <a:bodyPr/>
        <a:lstStyle/>
        <a:p>
          <a:endParaRPr lang="en-US"/>
        </a:p>
      </dgm:t>
    </dgm:pt>
    <dgm:pt modelId="{2987FBE1-2BF4-4E8E-B10E-CF4A9D5999E7}" type="sibTrans" cxnId="{E522486D-1332-42C4-B42B-072E9B8C7FF5}">
      <dgm:prSet/>
      <dgm:spPr/>
      <dgm:t>
        <a:bodyPr/>
        <a:lstStyle/>
        <a:p>
          <a:endParaRPr lang="en-US"/>
        </a:p>
      </dgm:t>
    </dgm:pt>
    <dgm:pt modelId="{03096278-B1AF-4C60-9852-4ECD0DCC9AFB}">
      <dgm:prSet/>
      <dgm:spPr/>
      <dgm:t>
        <a:bodyPr/>
        <a:lstStyle/>
        <a:p>
          <a:r>
            <a:rPr lang="en-US" baseline="0"/>
            <a:t>We introduce a Secure File Sharing System that leverages Proxy Re-Encryption (PRE) and cloud storage to address these challenges. </a:t>
          </a:r>
          <a:endParaRPr lang="en-US"/>
        </a:p>
      </dgm:t>
    </dgm:pt>
    <dgm:pt modelId="{96FFEBB1-905C-4F01-B17A-E372AACB38C9}" type="parTrans" cxnId="{64F89BC2-2E5F-42CE-A106-3B924551C369}">
      <dgm:prSet/>
      <dgm:spPr/>
      <dgm:t>
        <a:bodyPr/>
        <a:lstStyle/>
        <a:p>
          <a:endParaRPr lang="en-US"/>
        </a:p>
      </dgm:t>
    </dgm:pt>
    <dgm:pt modelId="{1590F1BE-D031-4C86-8408-270E168CF205}" type="sibTrans" cxnId="{64F89BC2-2E5F-42CE-A106-3B924551C369}">
      <dgm:prSet/>
      <dgm:spPr/>
      <dgm:t>
        <a:bodyPr/>
        <a:lstStyle/>
        <a:p>
          <a:endParaRPr lang="en-US"/>
        </a:p>
      </dgm:t>
    </dgm:pt>
    <dgm:pt modelId="{D20B7D90-4FA5-4562-91C1-9A9B7F7E78BC}">
      <dgm:prSet/>
      <dgm:spPr/>
      <dgm:t>
        <a:bodyPr/>
        <a:lstStyle/>
        <a:p>
          <a:r>
            <a:rPr lang="en-US" baseline="0" dirty="0"/>
            <a:t>By combining the security benefits of encryption with the cloud-based storage, the system provides a solution that is both secure and user-friendly. </a:t>
          </a:r>
          <a:endParaRPr lang="en-US" dirty="0"/>
        </a:p>
      </dgm:t>
    </dgm:pt>
    <dgm:pt modelId="{541BD4A1-7DAC-45DF-9E4A-7920DBB666CD}" type="parTrans" cxnId="{B0C4BBDA-11B0-42A3-98FA-C41916C67CAB}">
      <dgm:prSet/>
      <dgm:spPr/>
      <dgm:t>
        <a:bodyPr/>
        <a:lstStyle/>
        <a:p>
          <a:endParaRPr lang="en-US"/>
        </a:p>
      </dgm:t>
    </dgm:pt>
    <dgm:pt modelId="{E0F6682B-BD36-49D1-B046-5DF1D525C075}" type="sibTrans" cxnId="{B0C4BBDA-11B0-42A3-98FA-C41916C67CAB}">
      <dgm:prSet/>
      <dgm:spPr/>
      <dgm:t>
        <a:bodyPr/>
        <a:lstStyle/>
        <a:p>
          <a:endParaRPr lang="en-US"/>
        </a:p>
      </dgm:t>
    </dgm:pt>
    <dgm:pt modelId="{68CB40D9-A5F6-4DFE-89E0-27F29D7439F1}">
      <dgm:prSet/>
      <dgm:spPr/>
      <dgm:t>
        <a:bodyPr/>
        <a:lstStyle/>
        <a:p>
          <a:r>
            <a:rPr lang="en-US" baseline="0" dirty="0"/>
            <a:t>The proposed system provide the secure sharing of encrypted files without the need for direct key exchange or exposing sensitive data. </a:t>
          </a:r>
          <a:endParaRPr lang="en-US" dirty="0"/>
        </a:p>
      </dgm:t>
    </dgm:pt>
    <dgm:pt modelId="{0E9C058A-DCAD-4FBD-9D15-8838FAF0F6EF}" type="parTrans" cxnId="{0018733F-248B-4DC3-9AF0-338379B9166B}">
      <dgm:prSet/>
      <dgm:spPr/>
      <dgm:t>
        <a:bodyPr/>
        <a:lstStyle/>
        <a:p>
          <a:endParaRPr lang="en-US"/>
        </a:p>
      </dgm:t>
    </dgm:pt>
    <dgm:pt modelId="{F2F43676-E750-4433-A881-6E282E7F9B2D}" type="sibTrans" cxnId="{0018733F-248B-4DC3-9AF0-338379B9166B}">
      <dgm:prSet/>
      <dgm:spPr/>
      <dgm:t>
        <a:bodyPr/>
        <a:lstStyle/>
        <a:p>
          <a:endParaRPr lang="en-US"/>
        </a:p>
      </dgm:t>
    </dgm:pt>
    <dgm:pt modelId="{9A79D705-A5B8-4F5F-B3B7-A40E29FADC89}" type="pres">
      <dgm:prSet presAssocID="{2B863B28-D28D-43CE-9C2B-A6996D6913C1}" presName="root" presStyleCnt="0">
        <dgm:presLayoutVars>
          <dgm:dir/>
          <dgm:resizeHandles val="exact"/>
        </dgm:presLayoutVars>
      </dgm:prSet>
      <dgm:spPr/>
    </dgm:pt>
    <dgm:pt modelId="{4CFE004D-1E5F-4A4B-8947-8E1FF141E79B}" type="pres">
      <dgm:prSet presAssocID="{2896DB33-4A54-4B78-B8CD-F593FDE362A6}" presName="compNode" presStyleCnt="0"/>
      <dgm:spPr/>
    </dgm:pt>
    <dgm:pt modelId="{8490D66C-E780-4585-BFAD-21D8C300F8F6}" type="pres">
      <dgm:prSet presAssocID="{2896DB33-4A54-4B78-B8CD-F593FDE362A6}" presName="bgRect" presStyleLbl="bgShp" presStyleIdx="0" presStyleCnt="4"/>
      <dgm:spPr/>
    </dgm:pt>
    <dgm:pt modelId="{1412942C-6569-4929-BE36-919812543F88}" type="pres">
      <dgm:prSet presAssocID="{2896DB33-4A54-4B78-B8CD-F593FDE362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6AC59ED0-A45B-4AE4-B188-9353DF25388E}" type="pres">
      <dgm:prSet presAssocID="{2896DB33-4A54-4B78-B8CD-F593FDE362A6}" presName="spaceRect" presStyleCnt="0"/>
      <dgm:spPr/>
    </dgm:pt>
    <dgm:pt modelId="{B367D4DD-57C5-4E5A-B403-B87D55D6DECE}" type="pres">
      <dgm:prSet presAssocID="{2896DB33-4A54-4B78-B8CD-F593FDE362A6}" presName="parTx" presStyleLbl="revTx" presStyleIdx="0" presStyleCnt="4">
        <dgm:presLayoutVars>
          <dgm:chMax val="0"/>
          <dgm:chPref val="0"/>
        </dgm:presLayoutVars>
      </dgm:prSet>
      <dgm:spPr/>
    </dgm:pt>
    <dgm:pt modelId="{8FC9AC14-FBF1-4A96-8E7E-5C7D51694A38}" type="pres">
      <dgm:prSet presAssocID="{2987FBE1-2BF4-4E8E-B10E-CF4A9D5999E7}" presName="sibTrans" presStyleCnt="0"/>
      <dgm:spPr/>
    </dgm:pt>
    <dgm:pt modelId="{90E6FB54-FD3D-4A9E-A818-1E716A878A9E}" type="pres">
      <dgm:prSet presAssocID="{03096278-B1AF-4C60-9852-4ECD0DCC9AFB}" presName="compNode" presStyleCnt="0"/>
      <dgm:spPr/>
    </dgm:pt>
    <dgm:pt modelId="{18EDF7BE-95DF-4DA5-81CC-11349D47859A}" type="pres">
      <dgm:prSet presAssocID="{03096278-B1AF-4C60-9852-4ECD0DCC9AFB}" presName="bgRect" presStyleLbl="bgShp" presStyleIdx="1" presStyleCnt="4"/>
      <dgm:spPr/>
    </dgm:pt>
    <dgm:pt modelId="{9083A0E8-3F90-48C8-8CF0-2FF942E8945E}" type="pres">
      <dgm:prSet presAssocID="{03096278-B1AF-4C60-9852-4ECD0DCC9A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from cloud"/>
        </a:ext>
      </dgm:extLst>
    </dgm:pt>
    <dgm:pt modelId="{C97216FC-B44B-4D2E-8ECE-7E311B38D91C}" type="pres">
      <dgm:prSet presAssocID="{03096278-B1AF-4C60-9852-4ECD0DCC9AFB}" presName="spaceRect" presStyleCnt="0"/>
      <dgm:spPr/>
    </dgm:pt>
    <dgm:pt modelId="{33C53D7A-0B5E-4B96-BE74-456EAD2BB162}" type="pres">
      <dgm:prSet presAssocID="{03096278-B1AF-4C60-9852-4ECD0DCC9AFB}" presName="parTx" presStyleLbl="revTx" presStyleIdx="1" presStyleCnt="4">
        <dgm:presLayoutVars>
          <dgm:chMax val="0"/>
          <dgm:chPref val="0"/>
        </dgm:presLayoutVars>
      </dgm:prSet>
      <dgm:spPr/>
    </dgm:pt>
    <dgm:pt modelId="{667C56F6-27EE-40CD-BDE0-B1497488C2EA}" type="pres">
      <dgm:prSet presAssocID="{1590F1BE-D031-4C86-8408-270E168CF205}" presName="sibTrans" presStyleCnt="0"/>
      <dgm:spPr/>
    </dgm:pt>
    <dgm:pt modelId="{26FA28D9-227D-4F04-BEAC-EF7F314297D1}" type="pres">
      <dgm:prSet presAssocID="{D20B7D90-4FA5-4562-91C1-9A9B7F7E78BC}" presName="compNode" presStyleCnt="0"/>
      <dgm:spPr/>
    </dgm:pt>
    <dgm:pt modelId="{A13FF2D2-9AA1-4BFC-B768-DB0100E46EEB}" type="pres">
      <dgm:prSet presAssocID="{D20B7D90-4FA5-4562-91C1-9A9B7F7E78BC}" presName="bgRect" presStyleLbl="bgShp" presStyleIdx="2" presStyleCnt="4"/>
      <dgm:spPr/>
    </dgm:pt>
    <dgm:pt modelId="{5A82D186-EE9C-41A3-96F7-547B57AC3B59}" type="pres">
      <dgm:prSet presAssocID="{D20B7D90-4FA5-4562-91C1-9A9B7F7E78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45934C45-DEF8-4599-B23F-F9A6A9E9CD75}" type="pres">
      <dgm:prSet presAssocID="{D20B7D90-4FA5-4562-91C1-9A9B7F7E78BC}" presName="spaceRect" presStyleCnt="0"/>
      <dgm:spPr/>
    </dgm:pt>
    <dgm:pt modelId="{9B5B8C41-08B5-4CBE-9A59-D30C536B2E47}" type="pres">
      <dgm:prSet presAssocID="{D20B7D90-4FA5-4562-91C1-9A9B7F7E78BC}" presName="parTx" presStyleLbl="revTx" presStyleIdx="2" presStyleCnt="4">
        <dgm:presLayoutVars>
          <dgm:chMax val="0"/>
          <dgm:chPref val="0"/>
        </dgm:presLayoutVars>
      </dgm:prSet>
      <dgm:spPr/>
    </dgm:pt>
    <dgm:pt modelId="{B48ED4D4-209A-4EC7-8379-F533B4EE3952}" type="pres">
      <dgm:prSet presAssocID="{E0F6682B-BD36-49D1-B046-5DF1D525C075}" presName="sibTrans" presStyleCnt="0"/>
      <dgm:spPr/>
    </dgm:pt>
    <dgm:pt modelId="{6CA446E2-7028-466E-8EC3-561FF083800C}" type="pres">
      <dgm:prSet presAssocID="{68CB40D9-A5F6-4DFE-89E0-27F29D7439F1}" presName="compNode" presStyleCnt="0"/>
      <dgm:spPr/>
    </dgm:pt>
    <dgm:pt modelId="{909AA2C3-33E3-4323-9B21-E97241A65530}" type="pres">
      <dgm:prSet presAssocID="{68CB40D9-A5F6-4DFE-89E0-27F29D7439F1}" presName="bgRect" presStyleLbl="bgShp" presStyleIdx="3" presStyleCnt="4"/>
      <dgm:spPr/>
    </dgm:pt>
    <dgm:pt modelId="{2EFCFD43-499A-4ABA-8156-369DF2367705}" type="pres">
      <dgm:prSet presAssocID="{68CB40D9-A5F6-4DFE-89E0-27F29D7439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113D2D48-4F34-408F-B6C2-63C564FCE883}" type="pres">
      <dgm:prSet presAssocID="{68CB40D9-A5F6-4DFE-89E0-27F29D7439F1}" presName="spaceRect" presStyleCnt="0"/>
      <dgm:spPr/>
    </dgm:pt>
    <dgm:pt modelId="{F8B19330-7476-4BB4-9303-C2F13230C5DB}" type="pres">
      <dgm:prSet presAssocID="{68CB40D9-A5F6-4DFE-89E0-27F29D7439F1}" presName="parTx" presStyleLbl="revTx" presStyleIdx="3" presStyleCnt="4">
        <dgm:presLayoutVars>
          <dgm:chMax val="0"/>
          <dgm:chPref val="0"/>
        </dgm:presLayoutVars>
      </dgm:prSet>
      <dgm:spPr/>
    </dgm:pt>
  </dgm:ptLst>
  <dgm:cxnLst>
    <dgm:cxn modelId="{0018733F-248B-4DC3-9AF0-338379B9166B}" srcId="{2B863B28-D28D-43CE-9C2B-A6996D6913C1}" destId="{68CB40D9-A5F6-4DFE-89E0-27F29D7439F1}" srcOrd="3" destOrd="0" parTransId="{0E9C058A-DCAD-4FBD-9D15-8838FAF0F6EF}" sibTransId="{F2F43676-E750-4433-A881-6E282E7F9B2D}"/>
    <dgm:cxn modelId="{BBC48F6B-1D15-4E39-B6D6-4D7FF2B1E3B2}" type="presOf" srcId="{2B863B28-D28D-43CE-9C2B-A6996D6913C1}" destId="{9A79D705-A5B8-4F5F-B3B7-A40E29FADC89}" srcOrd="0" destOrd="0" presId="urn:microsoft.com/office/officeart/2018/2/layout/IconVerticalSolidList"/>
    <dgm:cxn modelId="{E522486D-1332-42C4-B42B-072E9B8C7FF5}" srcId="{2B863B28-D28D-43CE-9C2B-A6996D6913C1}" destId="{2896DB33-4A54-4B78-B8CD-F593FDE362A6}" srcOrd="0" destOrd="0" parTransId="{32ECE765-6DCA-4DAA-A5E2-F75C3EA6380C}" sibTransId="{2987FBE1-2BF4-4E8E-B10E-CF4A9D5999E7}"/>
    <dgm:cxn modelId="{EB30C272-0D86-4E2E-A0AA-24314BC69EE5}" type="presOf" srcId="{D20B7D90-4FA5-4562-91C1-9A9B7F7E78BC}" destId="{9B5B8C41-08B5-4CBE-9A59-D30C536B2E47}" srcOrd="0" destOrd="0" presId="urn:microsoft.com/office/officeart/2018/2/layout/IconVerticalSolidList"/>
    <dgm:cxn modelId="{5362BA8D-6B6C-46AC-97FC-FED028CE43F0}" type="presOf" srcId="{2896DB33-4A54-4B78-B8CD-F593FDE362A6}" destId="{B367D4DD-57C5-4E5A-B403-B87D55D6DECE}" srcOrd="0" destOrd="0" presId="urn:microsoft.com/office/officeart/2018/2/layout/IconVerticalSolidList"/>
    <dgm:cxn modelId="{64F89BC2-2E5F-42CE-A106-3B924551C369}" srcId="{2B863B28-D28D-43CE-9C2B-A6996D6913C1}" destId="{03096278-B1AF-4C60-9852-4ECD0DCC9AFB}" srcOrd="1" destOrd="0" parTransId="{96FFEBB1-905C-4F01-B17A-E372AACB38C9}" sibTransId="{1590F1BE-D031-4C86-8408-270E168CF205}"/>
    <dgm:cxn modelId="{B0C4BBDA-11B0-42A3-98FA-C41916C67CAB}" srcId="{2B863B28-D28D-43CE-9C2B-A6996D6913C1}" destId="{D20B7D90-4FA5-4562-91C1-9A9B7F7E78BC}" srcOrd="2" destOrd="0" parTransId="{541BD4A1-7DAC-45DF-9E4A-7920DBB666CD}" sibTransId="{E0F6682B-BD36-49D1-B046-5DF1D525C075}"/>
    <dgm:cxn modelId="{FB3D3FE7-EBB6-4C12-B766-57AEC0F0E10A}" type="presOf" srcId="{68CB40D9-A5F6-4DFE-89E0-27F29D7439F1}" destId="{F8B19330-7476-4BB4-9303-C2F13230C5DB}" srcOrd="0" destOrd="0" presId="urn:microsoft.com/office/officeart/2018/2/layout/IconVerticalSolidList"/>
    <dgm:cxn modelId="{4A5059F5-2F45-4A3A-A121-24C3A9E3B7CA}" type="presOf" srcId="{03096278-B1AF-4C60-9852-4ECD0DCC9AFB}" destId="{33C53D7A-0B5E-4B96-BE74-456EAD2BB162}" srcOrd="0" destOrd="0" presId="urn:microsoft.com/office/officeart/2018/2/layout/IconVerticalSolidList"/>
    <dgm:cxn modelId="{9442DFC6-5248-474C-A333-EE0EB69D0851}" type="presParOf" srcId="{9A79D705-A5B8-4F5F-B3B7-A40E29FADC89}" destId="{4CFE004D-1E5F-4A4B-8947-8E1FF141E79B}" srcOrd="0" destOrd="0" presId="urn:microsoft.com/office/officeart/2018/2/layout/IconVerticalSolidList"/>
    <dgm:cxn modelId="{89B3162B-FE89-4462-B398-C4D36A5972AB}" type="presParOf" srcId="{4CFE004D-1E5F-4A4B-8947-8E1FF141E79B}" destId="{8490D66C-E780-4585-BFAD-21D8C300F8F6}" srcOrd="0" destOrd="0" presId="urn:microsoft.com/office/officeart/2018/2/layout/IconVerticalSolidList"/>
    <dgm:cxn modelId="{9210D9BB-41F6-43AA-BE5B-D501250687A1}" type="presParOf" srcId="{4CFE004D-1E5F-4A4B-8947-8E1FF141E79B}" destId="{1412942C-6569-4929-BE36-919812543F88}" srcOrd="1" destOrd="0" presId="urn:microsoft.com/office/officeart/2018/2/layout/IconVerticalSolidList"/>
    <dgm:cxn modelId="{B6A88AE2-A11D-4448-B9A5-95432459D84D}" type="presParOf" srcId="{4CFE004D-1E5F-4A4B-8947-8E1FF141E79B}" destId="{6AC59ED0-A45B-4AE4-B188-9353DF25388E}" srcOrd="2" destOrd="0" presId="urn:microsoft.com/office/officeart/2018/2/layout/IconVerticalSolidList"/>
    <dgm:cxn modelId="{87C75646-749D-4D3C-91EE-70B340822080}" type="presParOf" srcId="{4CFE004D-1E5F-4A4B-8947-8E1FF141E79B}" destId="{B367D4DD-57C5-4E5A-B403-B87D55D6DECE}" srcOrd="3" destOrd="0" presId="urn:microsoft.com/office/officeart/2018/2/layout/IconVerticalSolidList"/>
    <dgm:cxn modelId="{4762F71D-BCF6-4BF2-8F50-B5816C9E0A4B}" type="presParOf" srcId="{9A79D705-A5B8-4F5F-B3B7-A40E29FADC89}" destId="{8FC9AC14-FBF1-4A96-8E7E-5C7D51694A38}" srcOrd="1" destOrd="0" presId="urn:microsoft.com/office/officeart/2018/2/layout/IconVerticalSolidList"/>
    <dgm:cxn modelId="{3A33E68C-81B0-4D7E-B3F0-699C92FF35E6}" type="presParOf" srcId="{9A79D705-A5B8-4F5F-B3B7-A40E29FADC89}" destId="{90E6FB54-FD3D-4A9E-A818-1E716A878A9E}" srcOrd="2" destOrd="0" presId="urn:microsoft.com/office/officeart/2018/2/layout/IconVerticalSolidList"/>
    <dgm:cxn modelId="{77747624-3FB7-4F2D-A252-BEF3F63C250E}" type="presParOf" srcId="{90E6FB54-FD3D-4A9E-A818-1E716A878A9E}" destId="{18EDF7BE-95DF-4DA5-81CC-11349D47859A}" srcOrd="0" destOrd="0" presId="urn:microsoft.com/office/officeart/2018/2/layout/IconVerticalSolidList"/>
    <dgm:cxn modelId="{AA281CE9-1EA0-47D6-914D-13B5F4CDE93C}" type="presParOf" srcId="{90E6FB54-FD3D-4A9E-A818-1E716A878A9E}" destId="{9083A0E8-3F90-48C8-8CF0-2FF942E8945E}" srcOrd="1" destOrd="0" presId="urn:microsoft.com/office/officeart/2018/2/layout/IconVerticalSolidList"/>
    <dgm:cxn modelId="{68476B0F-0DF8-42B0-8CD1-15840B5D65B9}" type="presParOf" srcId="{90E6FB54-FD3D-4A9E-A818-1E716A878A9E}" destId="{C97216FC-B44B-4D2E-8ECE-7E311B38D91C}" srcOrd="2" destOrd="0" presId="urn:microsoft.com/office/officeart/2018/2/layout/IconVerticalSolidList"/>
    <dgm:cxn modelId="{A727DF3E-9810-4D53-ABBF-DD620E0159F2}" type="presParOf" srcId="{90E6FB54-FD3D-4A9E-A818-1E716A878A9E}" destId="{33C53D7A-0B5E-4B96-BE74-456EAD2BB162}" srcOrd="3" destOrd="0" presId="urn:microsoft.com/office/officeart/2018/2/layout/IconVerticalSolidList"/>
    <dgm:cxn modelId="{F5B7F79A-6C1A-469A-B8D7-4FEBD32D741D}" type="presParOf" srcId="{9A79D705-A5B8-4F5F-B3B7-A40E29FADC89}" destId="{667C56F6-27EE-40CD-BDE0-B1497488C2EA}" srcOrd="3" destOrd="0" presId="urn:microsoft.com/office/officeart/2018/2/layout/IconVerticalSolidList"/>
    <dgm:cxn modelId="{3304B588-D6FD-450E-861F-B2E80A92680B}" type="presParOf" srcId="{9A79D705-A5B8-4F5F-B3B7-A40E29FADC89}" destId="{26FA28D9-227D-4F04-BEAC-EF7F314297D1}" srcOrd="4" destOrd="0" presId="urn:microsoft.com/office/officeart/2018/2/layout/IconVerticalSolidList"/>
    <dgm:cxn modelId="{FFB20006-5956-4885-8CFF-30F966DFDDC1}" type="presParOf" srcId="{26FA28D9-227D-4F04-BEAC-EF7F314297D1}" destId="{A13FF2D2-9AA1-4BFC-B768-DB0100E46EEB}" srcOrd="0" destOrd="0" presId="urn:microsoft.com/office/officeart/2018/2/layout/IconVerticalSolidList"/>
    <dgm:cxn modelId="{AA2D550A-9AB0-47C6-AE43-0C4ED24A5008}" type="presParOf" srcId="{26FA28D9-227D-4F04-BEAC-EF7F314297D1}" destId="{5A82D186-EE9C-41A3-96F7-547B57AC3B59}" srcOrd="1" destOrd="0" presId="urn:microsoft.com/office/officeart/2018/2/layout/IconVerticalSolidList"/>
    <dgm:cxn modelId="{BC527666-6035-414A-AFA6-08E001462BAA}" type="presParOf" srcId="{26FA28D9-227D-4F04-BEAC-EF7F314297D1}" destId="{45934C45-DEF8-4599-B23F-F9A6A9E9CD75}" srcOrd="2" destOrd="0" presId="urn:microsoft.com/office/officeart/2018/2/layout/IconVerticalSolidList"/>
    <dgm:cxn modelId="{14474B1E-587D-4EF2-8BA8-B5E63723C629}" type="presParOf" srcId="{26FA28D9-227D-4F04-BEAC-EF7F314297D1}" destId="{9B5B8C41-08B5-4CBE-9A59-D30C536B2E47}" srcOrd="3" destOrd="0" presId="urn:microsoft.com/office/officeart/2018/2/layout/IconVerticalSolidList"/>
    <dgm:cxn modelId="{0E769E02-FA04-44AC-9AA0-9FA9047FE830}" type="presParOf" srcId="{9A79D705-A5B8-4F5F-B3B7-A40E29FADC89}" destId="{B48ED4D4-209A-4EC7-8379-F533B4EE3952}" srcOrd="5" destOrd="0" presId="urn:microsoft.com/office/officeart/2018/2/layout/IconVerticalSolidList"/>
    <dgm:cxn modelId="{229EAE60-47F5-44AC-A73B-76D03D88DE76}" type="presParOf" srcId="{9A79D705-A5B8-4F5F-B3B7-A40E29FADC89}" destId="{6CA446E2-7028-466E-8EC3-561FF083800C}" srcOrd="6" destOrd="0" presId="urn:microsoft.com/office/officeart/2018/2/layout/IconVerticalSolidList"/>
    <dgm:cxn modelId="{7576E950-8A88-42E8-A618-E63B27D25AC0}" type="presParOf" srcId="{6CA446E2-7028-466E-8EC3-561FF083800C}" destId="{909AA2C3-33E3-4323-9B21-E97241A65530}" srcOrd="0" destOrd="0" presId="urn:microsoft.com/office/officeart/2018/2/layout/IconVerticalSolidList"/>
    <dgm:cxn modelId="{C08A75E3-3738-4577-B633-3EB504F4FEAC}" type="presParOf" srcId="{6CA446E2-7028-466E-8EC3-561FF083800C}" destId="{2EFCFD43-499A-4ABA-8156-369DF2367705}" srcOrd="1" destOrd="0" presId="urn:microsoft.com/office/officeart/2018/2/layout/IconVerticalSolidList"/>
    <dgm:cxn modelId="{3491B8FF-0C48-4010-AA2E-74132DAFB669}" type="presParOf" srcId="{6CA446E2-7028-466E-8EC3-561FF083800C}" destId="{113D2D48-4F34-408F-B6C2-63C564FCE883}" srcOrd="2" destOrd="0" presId="urn:microsoft.com/office/officeart/2018/2/layout/IconVerticalSolidList"/>
    <dgm:cxn modelId="{76A5B739-A9DC-45D8-959F-696B829295E1}" type="presParOf" srcId="{6CA446E2-7028-466E-8EC3-561FF083800C}" destId="{F8B19330-7476-4BB4-9303-C2F13230C5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2EB214-8B29-41F0-B92A-203ABB067FA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033136-12F3-4ED4-BBF8-9F4E03CA3F63}">
      <dgm:prSet/>
      <dgm:spPr/>
      <dgm:t>
        <a:bodyPr/>
        <a:lstStyle/>
        <a:p>
          <a:r>
            <a:rPr lang="en-US" baseline="0"/>
            <a:t>Opuni-Boachie et al. introduced a proxy re-encryption approach to secure data sharing in IoT environments, they used identity-based encryption and blockchain technology to encrypt the data and store it in the cloud. </a:t>
          </a:r>
          <a:endParaRPr lang="en-US"/>
        </a:p>
      </dgm:t>
    </dgm:pt>
    <dgm:pt modelId="{B7BBC543-7C11-4891-AB05-0E30E946AA1B}" type="parTrans" cxnId="{A3C82C1F-E37F-44CC-8195-B2DECE879F96}">
      <dgm:prSet/>
      <dgm:spPr/>
      <dgm:t>
        <a:bodyPr/>
        <a:lstStyle/>
        <a:p>
          <a:endParaRPr lang="en-US"/>
        </a:p>
      </dgm:t>
    </dgm:pt>
    <dgm:pt modelId="{D89B002D-326B-4653-AE8E-11D4F02331FF}" type="sibTrans" cxnId="{A3C82C1F-E37F-44CC-8195-B2DECE879F96}">
      <dgm:prSet/>
      <dgm:spPr/>
      <dgm:t>
        <a:bodyPr/>
        <a:lstStyle/>
        <a:p>
          <a:endParaRPr lang="en-US"/>
        </a:p>
      </dgm:t>
    </dgm:pt>
    <dgm:pt modelId="{F4B20867-2D3F-4BF6-BF9C-DDA6D90516DD}">
      <dgm:prSet/>
      <dgm:spPr/>
      <dgm:t>
        <a:bodyPr/>
        <a:lstStyle/>
        <a:p>
          <a:r>
            <a:rPr lang="en-US" baseline="0"/>
            <a:t>Pareek and Purushothama B.R. presented a keyaggregate proxy re-encryption (KAPRE) system that emphasizes the efficiency of predefined access control policies for outsourced data. Their work allows someone to decrypt the data without the need for secure transmissions.</a:t>
          </a:r>
          <a:endParaRPr lang="en-US"/>
        </a:p>
      </dgm:t>
    </dgm:pt>
    <dgm:pt modelId="{CF1F8506-5230-43FE-822C-6ED1DDC84B21}" type="parTrans" cxnId="{0BA90BAA-DE14-4422-8C5D-1529DBCDE4EC}">
      <dgm:prSet/>
      <dgm:spPr/>
      <dgm:t>
        <a:bodyPr/>
        <a:lstStyle/>
        <a:p>
          <a:endParaRPr lang="en-US"/>
        </a:p>
      </dgm:t>
    </dgm:pt>
    <dgm:pt modelId="{84D14E44-EA3C-4C1E-B829-25EB342ADFCD}" type="sibTrans" cxnId="{0BA90BAA-DE14-4422-8C5D-1529DBCDE4EC}">
      <dgm:prSet/>
      <dgm:spPr/>
      <dgm:t>
        <a:bodyPr/>
        <a:lstStyle/>
        <a:p>
          <a:endParaRPr lang="en-US"/>
        </a:p>
      </dgm:t>
    </dgm:pt>
    <dgm:pt modelId="{D434C96A-38FA-444A-9386-CEBF10E6E60E}">
      <dgm:prSet/>
      <dgm:spPr/>
      <dgm:t>
        <a:bodyPr/>
        <a:lstStyle/>
        <a:p>
          <a:r>
            <a:rPr lang="en-US" baseline="0"/>
            <a:t>Manzoor et al. developed a blockchain-based marketplace for IoT data sharing that employs an efficient PRE scheme for secure and anonymous data transfer. This approach eliminates the need for a trusted third party by establishing dynamic smart contracts directly between data producers and consumers.</a:t>
          </a:r>
          <a:endParaRPr lang="en-US"/>
        </a:p>
      </dgm:t>
    </dgm:pt>
    <dgm:pt modelId="{D02DBE41-8835-4801-938E-609FFC5D4DBD}" type="parTrans" cxnId="{E9506A3A-D124-4F45-9F17-434FFAA1E81C}">
      <dgm:prSet/>
      <dgm:spPr/>
      <dgm:t>
        <a:bodyPr/>
        <a:lstStyle/>
        <a:p>
          <a:endParaRPr lang="en-US"/>
        </a:p>
      </dgm:t>
    </dgm:pt>
    <dgm:pt modelId="{94553676-7972-4A0B-B518-0F66FFF15EFB}" type="sibTrans" cxnId="{E9506A3A-D124-4F45-9F17-434FFAA1E81C}">
      <dgm:prSet/>
      <dgm:spPr/>
      <dgm:t>
        <a:bodyPr/>
        <a:lstStyle/>
        <a:p>
          <a:endParaRPr lang="en-US"/>
        </a:p>
      </dgm:t>
    </dgm:pt>
    <dgm:pt modelId="{7AD9EBBD-C6DA-4A82-8C16-9A76B8E2E09B}" type="pres">
      <dgm:prSet presAssocID="{B82EB214-8B29-41F0-B92A-203ABB067FA4}" presName="root" presStyleCnt="0">
        <dgm:presLayoutVars>
          <dgm:dir/>
          <dgm:resizeHandles val="exact"/>
        </dgm:presLayoutVars>
      </dgm:prSet>
      <dgm:spPr/>
    </dgm:pt>
    <dgm:pt modelId="{A09A20FA-FE4E-4133-93AA-5EE17FD6BE97}" type="pres">
      <dgm:prSet presAssocID="{93033136-12F3-4ED4-BBF8-9F4E03CA3F63}" presName="compNode" presStyleCnt="0"/>
      <dgm:spPr/>
    </dgm:pt>
    <dgm:pt modelId="{CED94795-ADF0-4E3A-9D4C-863FEB926867}" type="pres">
      <dgm:prSet presAssocID="{93033136-12F3-4ED4-BBF8-9F4E03CA3F63}" presName="bgRect" presStyleLbl="bgShp" presStyleIdx="0" presStyleCnt="3"/>
      <dgm:spPr/>
    </dgm:pt>
    <dgm:pt modelId="{84524058-E58E-4DF5-931A-D44EAC39423A}" type="pres">
      <dgm:prSet presAssocID="{93033136-12F3-4ED4-BBF8-9F4E03CA3F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C7138CD-1395-4E55-9BE9-58AC37890447}" type="pres">
      <dgm:prSet presAssocID="{93033136-12F3-4ED4-BBF8-9F4E03CA3F63}" presName="spaceRect" presStyleCnt="0"/>
      <dgm:spPr/>
    </dgm:pt>
    <dgm:pt modelId="{A89736CD-9E48-4AA6-8118-F40BC3FE90D2}" type="pres">
      <dgm:prSet presAssocID="{93033136-12F3-4ED4-BBF8-9F4E03CA3F63}" presName="parTx" presStyleLbl="revTx" presStyleIdx="0" presStyleCnt="3">
        <dgm:presLayoutVars>
          <dgm:chMax val="0"/>
          <dgm:chPref val="0"/>
        </dgm:presLayoutVars>
      </dgm:prSet>
      <dgm:spPr/>
    </dgm:pt>
    <dgm:pt modelId="{4C2ABAA9-0419-4AD3-88B1-F0221D669BF5}" type="pres">
      <dgm:prSet presAssocID="{D89B002D-326B-4653-AE8E-11D4F02331FF}" presName="sibTrans" presStyleCnt="0"/>
      <dgm:spPr/>
    </dgm:pt>
    <dgm:pt modelId="{50B97B29-0C2A-4D42-AF58-96D54A5F2B77}" type="pres">
      <dgm:prSet presAssocID="{F4B20867-2D3F-4BF6-BF9C-DDA6D90516DD}" presName="compNode" presStyleCnt="0"/>
      <dgm:spPr/>
    </dgm:pt>
    <dgm:pt modelId="{DDA53C01-D179-4A52-97A8-5C5818A7301F}" type="pres">
      <dgm:prSet presAssocID="{F4B20867-2D3F-4BF6-BF9C-DDA6D90516DD}" presName="bgRect" presStyleLbl="bgShp" presStyleIdx="1" presStyleCnt="3"/>
      <dgm:spPr/>
    </dgm:pt>
    <dgm:pt modelId="{39A356FC-374B-467D-89EF-5A9B27632B70}" type="pres">
      <dgm:prSet presAssocID="{F4B20867-2D3F-4BF6-BF9C-DDA6D90516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262F6C8-767F-444E-B3B8-4B5CCF2C634A}" type="pres">
      <dgm:prSet presAssocID="{F4B20867-2D3F-4BF6-BF9C-DDA6D90516DD}" presName="spaceRect" presStyleCnt="0"/>
      <dgm:spPr/>
    </dgm:pt>
    <dgm:pt modelId="{F83763A7-21CF-46BE-8EAC-6BA3F2580FD1}" type="pres">
      <dgm:prSet presAssocID="{F4B20867-2D3F-4BF6-BF9C-DDA6D90516DD}" presName="parTx" presStyleLbl="revTx" presStyleIdx="1" presStyleCnt="3">
        <dgm:presLayoutVars>
          <dgm:chMax val="0"/>
          <dgm:chPref val="0"/>
        </dgm:presLayoutVars>
      </dgm:prSet>
      <dgm:spPr/>
    </dgm:pt>
    <dgm:pt modelId="{F676CD66-5EA0-4309-A3C1-8C7FDC8FE724}" type="pres">
      <dgm:prSet presAssocID="{84D14E44-EA3C-4C1E-B829-25EB342ADFCD}" presName="sibTrans" presStyleCnt="0"/>
      <dgm:spPr/>
    </dgm:pt>
    <dgm:pt modelId="{C72B51DD-63F3-4212-AC15-471B1A8143EE}" type="pres">
      <dgm:prSet presAssocID="{D434C96A-38FA-444A-9386-CEBF10E6E60E}" presName="compNode" presStyleCnt="0"/>
      <dgm:spPr/>
    </dgm:pt>
    <dgm:pt modelId="{7C824EB7-26F5-4488-85A5-3AB75BA3243E}" type="pres">
      <dgm:prSet presAssocID="{D434C96A-38FA-444A-9386-CEBF10E6E60E}" presName="bgRect" presStyleLbl="bgShp" presStyleIdx="2" presStyleCnt="3"/>
      <dgm:spPr/>
    </dgm:pt>
    <dgm:pt modelId="{D88E1374-A698-417E-8DD3-000E9F2327A3}" type="pres">
      <dgm:prSet presAssocID="{D434C96A-38FA-444A-9386-CEBF10E6E6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C77D09A-BDC8-4EF2-A4D0-5010A0D84DE3}" type="pres">
      <dgm:prSet presAssocID="{D434C96A-38FA-444A-9386-CEBF10E6E60E}" presName="spaceRect" presStyleCnt="0"/>
      <dgm:spPr/>
    </dgm:pt>
    <dgm:pt modelId="{AB7862C7-4AB8-4C42-B489-BBB369F73790}" type="pres">
      <dgm:prSet presAssocID="{D434C96A-38FA-444A-9386-CEBF10E6E60E}" presName="parTx" presStyleLbl="revTx" presStyleIdx="2" presStyleCnt="3">
        <dgm:presLayoutVars>
          <dgm:chMax val="0"/>
          <dgm:chPref val="0"/>
        </dgm:presLayoutVars>
      </dgm:prSet>
      <dgm:spPr/>
    </dgm:pt>
  </dgm:ptLst>
  <dgm:cxnLst>
    <dgm:cxn modelId="{7B9A360C-E53F-45E5-AFE4-FFFFF2875598}" type="presOf" srcId="{B82EB214-8B29-41F0-B92A-203ABB067FA4}" destId="{7AD9EBBD-C6DA-4A82-8C16-9A76B8E2E09B}" srcOrd="0" destOrd="0" presId="urn:microsoft.com/office/officeart/2018/2/layout/IconVerticalSolidList"/>
    <dgm:cxn modelId="{A3C82C1F-E37F-44CC-8195-B2DECE879F96}" srcId="{B82EB214-8B29-41F0-B92A-203ABB067FA4}" destId="{93033136-12F3-4ED4-BBF8-9F4E03CA3F63}" srcOrd="0" destOrd="0" parTransId="{B7BBC543-7C11-4891-AB05-0E30E946AA1B}" sibTransId="{D89B002D-326B-4653-AE8E-11D4F02331FF}"/>
    <dgm:cxn modelId="{95162D1F-C81F-460E-A4C6-7C4C8ACCE399}" type="presOf" srcId="{F4B20867-2D3F-4BF6-BF9C-DDA6D90516DD}" destId="{F83763A7-21CF-46BE-8EAC-6BA3F2580FD1}" srcOrd="0" destOrd="0" presId="urn:microsoft.com/office/officeart/2018/2/layout/IconVerticalSolidList"/>
    <dgm:cxn modelId="{E9506A3A-D124-4F45-9F17-434FFAA1E81C}" srcId="{B82EB214-8B29-41F0-B92A-203ABB067FA4}" destId="{D434C96A-38FA-444A-9386-CEBF10E6E60E}" srcOrd="2" destOrd="0" parTransId="{D02DBE41-8835-4801-938E-609FFC5D4DBD}" sibTransId="{94553676-7972-4A0B-B518-0F66FFF15EFB}"/>
    <dgm:cxn modelId="{0BA90BAA-DE14-4422-8C5D-1529DBCDE4EC}" srcId="{B82EB214-8B29-41F0-B92A-203ABB067FA4}" destId="{F4B20867-2D3F-4BF6-BF9C-DDA6D90516DD}" srcOrd="1" destOrd="0" parTransId="{CF1F8506-5230-43FE-822C-6ED1DDC84B21}" sibTransId="{84D14E44-EA3C-4C1E-B829-25EB342ADFCD}"/>
    <dgm:cxn modelId="{C71AB8BD-7F77-4C3B-86C6-D39061E7807B}" type="presOf" srcId="{D434C96A-38FA-444A-9386-CEBF10E6E60E}" destId="{AB7862C7-4AB8-4C42-B489-BBB369F73790}" srcOrd="0" destOrd="0" presId="urn:microsoft.com/office/officeart/2018/2/layout/IconVerticalSolidList"/>
    <dgm:cxn modelId="{5FF691E5-E03D-4933-8A31-7E965BDB6754}" type="presOf" srcId="{93033136-12F3-4ED4-BBF8-9F4E03CA3F63}" destId="{A89736CD-9E48-4AA6-8118-F40BC3FE90D2}" srcOrd="0" destOrd="0" presId="urn:microsoft.com/office/officeart/2018/2/layout/IconVerticalSolidList"/>
    <dgm:cxn modelId="{2E5C8B34-76A8-4BCA-8DC3-A8B399925ECB}" type="presParOf" srcId="{7AD9EBBD-C6DA-4A82-8C16-9A76B8E2E09B}" destId="{A09A20FA-FE4E-4133-93AA-5EE17FD6BE97}" srcOrd="0" destOrd="0" presId="urn:microsoft.com/office/officeart/2018/2/layout/IconVerticalSolidList"/>
    <dgm:cxn modelId="{6CC92277-4AC2-4B1F-88AC-DB826BAC5A72}" type="presParOf" srcId="{A09A20FA-FE4E-4133-93AA-5EE17FD6BE97}" destId="{CED94795-ADF0-4E3A-9D4C-863FEB926867}" srcOrd="0" destOrd="0" presId="urn:microsoft.com/office/officeart/2018/2/layout/IconVerticalSolidList"/>
    <dgm:cxn modelId="{967A6D76-FE72-4C90-9F12-AD78FFA2F317}" type="presParOf" srcId="{A09A20FA-FE4E-4133-93AA-5EE17FD6BE97}" destId="{84524058-E58E-4DF5-931A-D44EAC39423A}" srcOrd="1" destOrd="0" presId="urn:microsoft.com/office/officeart/2018/2/layout/IconVerticalSolidList"/>
    <dgm:cxn modelId="{4F401DEB-6E9D-4679-A9BB-C90497154165}" type="presParOf" srcId="{A09A20FA-FE4E-4133-93AA-5EE17FD6BE97}" destId="{7C7138CD-1395-4E55-9BE9-58AC37890447}" srcOrd="2" destOrd="0" presId="urn:microsoft.com/office/officeart/2018/2/layout/IconVerticalSolidList"/>
    <dgm:cxn modelId="{00B6D06A-5127-4A12-BD69-AA69C61FE15A}" type="presParOf" srcId="{A09A20FA-FE4E-4133-93AA-5EE17FD6BE97}" destId="{A89736CD-9E48-4AA6-8118-F40BC3FE90D2}" srcOrd="3" destOrd="0" presId="urn:microsoft.com/office/officeart/2018/2/layout/IconVerticalSolidList"/>
    <dgm:cxn modelId="{31823542-1C18-426B-AEDB-C580EF7D61CC}" type="presParOf" srcId="{7AD9EBBD-C6DA-4A82-8C16-9A76B8E2E09B}" destId="{4C2ABAA9-0419-4AD3-88B1-F0221D669BF5}" srcOrd="1" destOrd="0" presId="urn:microsoft.com/office/officeart/2018/2/layout/IconVerticalSolidList"/>
    <dgm:cxn modelId="{FF3FBFF9-349E-4125-A509-7698DE8AD23B}" type="presParOf" srcId="{7AD9EBBD-C6DA-4A82-8C16-9A76B8E2E09B}" destId="{50B97B29-0C2A-4D42-AF58-96D54A5F2B77}" srcOrd="2" destOrd="0" presId="urn:microsoft.com/office/officeart/2018/2/layout/IconVerticalSolidList"/>
    <dgm:cxn modelId="{0D09E39B-3715-434D-A51F-9095EECF31B4}" type="presParOf" srcId="{50B97B29-0C2A-4D42-AF58-96D54A5F2B77}" destId="{DDA53C01-D179-4A52-97A8-5C5818A7301F}" srcOrd="0" destOrd="0" presId="urn:microsoft.com/office/officeart/2018/2/layout/IconVerticalSolidList"/>
    <dgm:cxn modelId="{6C5D2832-19FC-4500-87AE-612B03C52FF1}" type="presParOf" srcId="{50B97B29-0C2A-4D42-AF58-96D54A5F2B77}" destId="{39A356FC-374B-467D-89EF-5A9B27632B70}" srcOrd="1" destOrd="0" presId="urn:microsoft.com/office/officeart/2018/2/layout/IconVerticalSolidList"/>
    <dgm:cxn modelId="{3EBCA5B1-2879-479B-B581-A17AC1CD4D20}" type="presParOf" srcId="{50B97B29-0C2A-4D42-AF58-96D54A5F2B77}" destId="{B262F6C8-767F-444E-B3B8-4B5CCF2C634A}" srcOrd="2" destOrd="0" presId="urn:microsoft.com/office/officeart/2018/2/layout/IconVerticalSolidList"/>
    <dgm:cxn modelId="{B9CBCAFF-C9EB-4D26-B2DC-E4720C9F6043}" type="presParOf" srcId="{50B97B29-0C2A-4D42-AF58-96D54A5F2B77}" destId="{F83763A7-21CF-46BE-8EAC-6BA3F2580FD1}" srcOrd="3" destOrd="0" presId="urn:microsoft.com/office/officeart/2018/2/layout/IconVerticalSolidList"/>
    <dgm:cxn modelId="{754D2C86-E733-42D4-8EAE-16B10AB82E70}" type="presParOf" srcId="{7AD9EBBD-C6DA-4A82-8C16-9A76B8E2E09B}" destId="{F676CD66-5EA0-4309-A3C1-8C7FDC8FE724}" srcOrd="3" destOrd="0" presId="urn:microsoft.com/office/officeart/2018/2/layout/IconVerticalSolidList"/>
    <dgm:cxn modelId="{6D856570-74E0-4477-BC90-1A60FA50488B}" type="presParOf" srcId="{7AD9EBBD-C6DA-4A82-8C16-9A76B8E2E09B}" destId="{C72B51DD-63F3-4212-AC15-471B1A8143EE}" srcOrd="4" destOrd="0" presId="urn:microsoft.com/office/officeart/2018/2/layout/IconVerticalSolidList"/>
    <dgm:cxn modelId="{101737AF-82A8-463F-95B8-6C8686DD5A0A}" type="presParOf" srcId="{C72B51DD-63F3-4212-AC15-471B1A8143EE}" destId="{7C824EB7-26F5-4488-85A5-3AB75BA3243E}" srcOrd="0" destOrd="0" presId="urn:microsoft.com/office/officeart/2018/2/layout/IconVerticalSolidList"/>
    <dgm:cxn modelId="{3E0D2C75-3040-4CA1-BBAE-4CEE5684CF75}" type="presParOf" srcId="{C72B51DD-63F3-4212-AC15-471B1A8143EE}" destId="{D88E1374-A698-417E-8DD3-000E9F2327A3}" srcOrd="1" destOrd="0" presId="urn:microsoft.com/office/officeart/2018/2/layout/IconVerticalSolidList"/>
    <dgm:cxn modelId="{AB27298F-D83A-4E0C-A7E1-2EFC09BFF246}" type="presParOf" srcId="{C72B51DD-63F3-4212-AC15-471B1A8143EE}" destId="{BC77D09A-BDC8-4EF2-A4D0-5010A0D84DE3}" srcOrd="2" destOrd="0" presId="urn:microsoft.com/office/officeart/2018/2/layout/IconVerticalSolidList"/>
    <dgm:cxn modelId="{3A895760-F890-4DCD-90CD-B24F82F17D79}" type="presParOf" srcId="{C72B51DD-63F3-4212-AC15-471B1A8143EE}" destId="{AB7862C7-4AB8-4C42-B489-BBB369F737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C74331-5797-4246-B517-C4747B66599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DC66779-1AB2-46B7-A58C-2CAE186D871E}">
      <dgm:prSet/>
      <dgm:spPr/>
      <dgm:t>
        <a:bodyPr/>
        <a:lstStyle/>
        <a:p>
          <a:r>
            <a:rPr lang="en-US" baseline="0"/>
            <a:t>Project successfully demonstrates the practical implementation of a secure file-sharing web application using JSP and SQL.</a:t>
          </a:r>
          <a:endParaRPr lang="en-US"/>
        </a:p>
      </dgm:t>
    </dgm:pt>
    <dgm:pt modelId="{58252A7F-174F-49AA-A960-59AC81840BAF}" type="parTrans" cxnId="{74A9D082-5FD8-45CC-93AE-ADDED37D1294}">
      <dgm:prSet/>
      <dgm:spPr/>
      <dgm:t>
        <a:bodyPr/>
        <a:lstStyle/>
        <a:p>
          <a:endParaRPr lang="en-US"/>
        </a:p>
      </dgm:t>
    </dgm:pt>
    <dgm:pt modelId="{F02683E6-E04A-422E-97DB-23C7A49EE48D}" type="sibTrans" cxnId="{74A9D082-5FD8-45CC-93AE-ADDED37D1294}">
      <dgm:prSet/>
      <dgm:spPr/>
      <dgm:t>
        <a:bodyPr/>
        <a:lstStyle/>
        <a:p>
          <a:endParaRPr lang="en-US"/>
        </a:p>
      </dgm:t>
    </dgm:pt>
    <dgm:pt modelId="{1500B8DC-7503-4D84-A91C-AA894728D019}">
      <dgm:prSet/>
      <dgm:spPr/>
      <dgm:t>
        <a:bodyPr/>
        <a:lstStyle/>
        <a:p>
          <a:r>
            <a:rPr lang="en-US" baseline="0"/>
            <a:t>The system leverages the robustness of Proxy Re-Encryption to ensure that files shared between users are secure and private. </a:t>
          </a:r>
          <a:endParaRPr lang="en-US"/>
        </a:p>
      </dgm:t>
    </dgm:pt>
    <dgm:pt modelId="{E0D893A6-D8DF-44DE-8CC0-044D309B4022}" type="parTrans" cxnId="{09C3A456-D465-4027-A4EF-51F6FFFC18A5}">
      <dgm:prSet/>
      <dgm:spPr/>
      <dgm:t>
        <a:bodyPr/>
        <a:lstStyle/>
        <a:p>
          <a:endParaRPr lang="en-US"/>
        </a:p>
      </dgm:t>
    </dgm:pt>
    <dgm:pt modelId="{0E998257-518A-4ED2-9EDA-0A93A31644EC}" type="sibTrans" cxnId="{09C3A456-D465-4027-A4EF-51F6FFFC18A5}">
      <dgm:prSet/>
      <dgm:spPr/>
      <dgm:t>
        <a:bodyPr/>
        <a:lstStyle/>
        <a:p>
          <a:endParaRPr lang="en-US"/>
        </a:p>
      </dgm:t>
    </dgm:pt>
    <dgm:pt modelId="{7667538C-7D9E-411B-8381-C21F7E97B53B}">
      <dgm:prSet/>
      <dgm:spPr/>
      <dgm:t>
        <a:bodyPr/>
        <a:lstStyle/>
        <a:p>
          <a:r>
            <a:rPr lang="en-US" baseline="0"/>
            <a:t>Our application provides a practical and user-friendly solution for secure, private, and convenient file sharing in the digital age. </a:t>
          </a:r>
          <a:endParaRPr lang="en-US"/>
        </a:p>
      </dgm:t>
    </dgm:pt>
    <dgm:pt modelId="{8EBE819D-6E8D-4D25-A929-5432BC52E478}" type="parTrans" cxnId="{79D9075C-CD7A-4902-971A-87E26F19C635}">
      <dgm:prSet/>
      <dgm:spPr/>
      <dgm:t>
        <a:bodyPr/>
        <a:lstStyle/>
        <a:p>
          <a:endParaRPr lang="en-US"/>
        </a:p>
      </dgm:t>
    </dgm:pt>
    <dgm:pt modelId="{19EC9672-25AF-44B0-9FF4-B9A7A4EF34A2}" type="sibTrans" cxnId="{79D9075C-CD7A-4902-971A-87E26F19C635}">
      <dgm:prSet/>
      <dgm:spPr/>
      <dgm:t>
        <a:bodyPr/>
        <a:lstStyle/>
        <a:p>
          <a:endParaRPr lang="en-US"/>
        </a:p>
      </dgm:t>
    </dgm:pt>
    <dgm:pt modelId="{EB98D13B-D6CB-4D5E-87E5-29B9991F854C}" type="pres">
      <dgm:prSet presAssocID="{CFC74331-5797-4246-B517-C4747B66599D}" presName="vert0" presStyleCnt="0">
        <dgm:presLayoutVars>
          <dgm:dir/>
          <dgm:animOne val="branch"/>
          <dgm:animLvl val="lvl"/>
        </dgm:presLayoutVars>
      </dgm:prSet>
      <dgm:spPr/>
    </dgm:pt>
    <dgm:pt modelId="{284E0F8D-1356-42EB-B8AA-FF8A11CED933}" type="pres">
      <dgm:prSet presAssocID="{CDC66779-1AB2-46B7-A58C-2CAE186D871E}" presName="thickLine" presStyleLbl="alignNode1" presStyleIdx="0" presStyleCnt="3"/>
      <dgm:spPr/>
    </dgm:pt>
    <dgm:pt modelId="{5596AF7A-FFA3-4411-9DC9-D790F2D871A9}" type="pres">
      <dgm:prSet presAssocID="{CDC66779-1AB2-46B7-A58C-2CAE186D871E}" presName="horz1" presStyleCnt="0"/>
      <dgm:spPr/>
    </dgm:pt>
    <dgm:pt modelId="{E914DC03-68ED-4E35-8063-596C82054236}" type="pres">
      <dgm:prSet presAssocID="{CDC66779-1AB2-46B7-A58C-2CAE186D871E}" presName="tx1" presStyleLbl="revTx" presStyleIdx="0" presStyleCnt="3"/>
      <dgm:spPr/>
    </dgm:pt>
    <dgm:pt modelId="{6EEC6DB6-4470-413A-B3C0-5C3CD6247030}" type="pres">
      <dgm:prSet presAssocID="{CDC66779-1AB2-46B7-A58C-2CAE186D871E}" presName="vert1" presStyleCnt="0"/>
      <dgm:spPr/>
    </dgm:pt>
    <dgm:pt modelId="{3683BA5D-7AD3-4822-9159-C50104D2F262}" type="pres">
      <dgm:prSet presAssocID="{1500B8DC-7503-4D84-A91C-AA894728D019}" presName="thickLine" presStyleLbl="alignNode1" presStyleIdx="1" presStyleCnt="3"/>
      <dgm:spPr/>
    </dgm:pt>
    <dgm:pt modelId="{20771178-37C9-40D0-9D17-967D70D6660B}" type="pres">
      <dgm:prSet presAssocID="{1500B8DC-7503-4D84-A91C-AA894728D019}" presName="horz1" presStyleCnt="0"/>
      <dgm:spPr/>
    </dgm:pt>
    <dgm:pt modelId="{E8B682DD-2E87-4E0B-8006-53FAB124F959}" type="pres">
      <dgm:prSet presAssocID="{1500B8DC-7503-4D84-A91C-AA894728D019}" presName="tx1" presStyleLbl="revTx" presStyleIdx="1" presStyleCnt="3"/>
      <dgm:spPr/>
    </dgm:pt>
    <dgm:pt modelId="{E9E58FCF-2A60-4C81-9964-5117929BDD2F}" type="pres">
      <dgm:prSet presAssocID="{1500B8DC-7503-4D84-A91C-AA894728D019}" presName="vert1" presStyleCnt="0"/>
      <dgm:spPr/>
    </dgm:pt>
    <dgm:pt modelId="{FC160236-1421-4022-AB32-72BB822BDE5F}" type="pres">
      <dgm:prSet presAssocID="{7667538C-7D9E-411B-8381-C21F7E97B53B}" presName="thickLine" presStyleLbl="alignNode1" presStyleIdx="2" presStyleCnt="3"/>
      <dgm:spPr/>
    </dgm:pt>
    <dgm:pt modelId="{9FF19B99-522B-4977-ADBA-C8886277260A}" type="pres">
      <dgm:prSet presAssocID="{7667538C-7D9E-411B-8381-C21F7E97B53B}" presName="horz1" presStyleCnt="0"/>
      <dgm:spPr/>
    </dgm:pt>
    <dgm:pt modelId="{50878E32-8D6E-4119-858C-65A8D0BEA23A}" type="pres">
      <dgm:prSet presAssocID="{7667538C-7D9E-411B-8381-C21F7E97B53B}" presName="tx1" presStyleLbl="revTx" presStyleIdx="2" presStyleCnt="3"/>
      <dgm:spPr/>
    </dgm:pt>
    <dgm:pt modelId="{F9AF9D36-3241-4160-89BB-D93FF0B9B367}" type="pres">
      <dgm:prSet presAssocID="{7667538C-7D9E-411B-8381-C21F7E97B53B}" presName="vert1" presStyleCnt="0"/>
      <dgm:spPr/>
    </dgm:pt>
  </dgm:ptLst>
  <dgm:cxnLst>
    <dgm:cxn modelId="{79D9075C-CD7A-4902-971A-87E26F19C635}" srcId="{CFC74331-5797-4246-B517-C4747B66599D}" destId="{7667538C-7D9E-411B-8381-C21F7E97B53B}" srcOrd="2" destOrd="0" parTransId="{8EBE819D-6E8D-4D25-A929-5432BC52E478}" sibTransId="{19EC9672-25AF-44B0-9FF4-B9A7A4EF34A2}"/>
    <dgm:cxn modelId="{E3055F61-107C-4AAE-AAFD-91C223DFD5FD}" type="presOf" srcId="{CFC74331-5797-4246-B517-C4747B66599D}" destId="{EB98D13B-D6CB-4D5E-87E5-29B9991F854C}" srcOrd="0" destOrd="0" presId="urn:microsoft.com/office/officeart/2008/layout/LinedList"/>
    <dgm:cxn modelId="{0D9D9D4E-2637-46F3-8B77-8F257F6F7057}" type="presOf" srcId="{CDC66779-1AB2-46B7-A58C-2CAE186D871E}" destId="{E914DC03-68ED-4E35-8063-596C82054236}" srcOrd="0" destOrd="0" presId="urn:microsoft.com/office/officeart/2008/layout/LinedList"/>
    <dgm:cxn modelId="{09C3A456-D465-4027-A4EF-51F6FFFC18A5}" srcId="{CFC74331-5797-4246-B517-C4747B66599D}" destId="{1500B8DC-7503-4D84-A91C-AA894728D019}" srcOrd="1" destOrd="0" parTransId="{E0D893A6-D8DF-44DE-8CC0-044D309B4022}" sibTransId="{0E998257-518A-4ED2-9EDA-0A93A31644EC}"/>
    <dgm:cxn modelId="{74A9D082-5FD8-45CC-93AE-ADDED37D1294}" srcId="{CFC74331-5797-4246-B517-C4747B66599D}" destId="{CDC66779-1AB2-46B7-A58C-2CAE186D871E}" srcOrd="0" destOrd="0" parTransId="{58252A7F-174F-49AA-A960-59AC81840BAF}" sibTransId="{F02683E6-E04A-422E-97DB-23C7A49EE48D}"/>
    <dgm:cxn modelId="{B44B6E8F-9D0C-4D68-82AB-39818BB18FE1}" type="presOf" srcId="{7667538C-7D9E-411B-8381-C21F7E97B53B}" destId="{50878E32-8D6E-4119-858C-65A8D0BEA23A}" srcOrd="0" destOrd="0" presId="urn:microsoft.com/office/officeart/2008/layout/LinedList"/>
    <dgm:cxn modelId="{4E4542EF-DD10-4C91-A23C-2CD928B9F07D}" type="presOf" srcId="{1500B8DC-7503-4D84-A91C-AA894728D019}" destId="{E8B682DD-2E87-4E0B-8006-53FAB124F959}" srcOrd="0" destOrd="0" presId="urn:microsoft.com/office/officeart/2008/layout/LinedList"/>
    <dgm:cxn modelId="{7B35ADB3-23A3-454E-896F-F30120D1F652}" type="presParOf" srcId="{EB98D13B-D6CB-4D5E-87E5-29B9991F854C}" destId="{284E0F8D-1356-42EB-B8AA-FF8A11CED933}" srcOrd="0" destOrd="0" presId="urn:microsoft.com/office/officeart/2008/layout/LinedList"/>
    <dgm:cxn modelId="{4A713E3D-1B38-48BB-BA70-60E605CEF317}" type="presParOf" srcId="{EB98D13B-D6CB-4D5E-87E5-29B9991F854C}" destId="{5596AF7A-FFA3-4411-9DC9-D790F2D871A9}" srcOrd="1" destOrd="0" presId="urn:microsoft.com/office/officeart/2008/layout/LinedList"/>
    <dgm:cxn modelId="{6CE22ED7-0340-431D-9D43-300484CB2236}" type="presParOf" srcId="{5596AF7A-FFA3-4411-9DC9-D790F2D871A9}" destId="{E914DC03-68ED-4E35-8063-596C82054236}" srcOrd="0" destOrd="0" presId="urn:microsoft.com/office/officeart/2008/layout/LinedList"/>
    <dgm:cxn modelId="{4D9D4599-B9CC-4867-82F4-17E376F251D7}" type="presParOf" srcId="{5596AF7A-FFA3-4411-9DC9-D790F2D871A9}" destId="{6EEC6DB6-4470-413A-B3C0-5C3CD6247030}" srcOrd="1" destOrd="0" presId="urn:microsoft.com/office/officeart/2008/layout/LinedList"/>
    <dgm:cxn modelId="{B9AB22AB-3F73-40C6-A460-AB3715307A55}" type="presParOf" srcId="{EB98D13B-D6CB-4D5E-87E5-29B9991F854C}" destId="{3683BA5D-7AD3-4822-9159-C50104D2F262}" srcOrd="2" destOrd="0" presId="urn:microsoft.com/office/officeart/2008/layout/LinedList"/>
    <dgm:cxn modelId="{893F75BC-F171-4FF2-B6E2-60F2BF7A9297}" type="presParOf" srcId="{EB98D13B-D6CB-4D5E-87E5-29B9991F854C}" destId="{20771178-37C9-40D0-9D17-967D70D6660B}" srcOrd="3" destOrd="0" presId="urn:microsoft.com/office/officeart/2008/layout/LinedList"/>
    <dgm:cxn modelId="{491D293E-B1BF-410D-B49C-6A35B2BA1CC8}" type="presParOf" srcId="{20771178-37C9-40D0-9D17-967D70D6660B}" destId="{E8B682DD-2E87-4E0B-8006-53FAB124F959}" srcOrd="0" destOrd="0" presId="urn:microsoft.com/office/officeart/2008/layout/LinedList"/>
    <dgm:cxn modelId="{E82637DF-7B79-404B-9861-AEA9A1EF00AE}" type="presParOf" srcId="{20771178-37C9-40D0-9D17-967D70D6660B}" destId="{E9E58FCF-2A60-4C81-9964-5117929BDD2F}" srcOrd="1" destOrd="0" presId="urn:microsoft.com/office/officeart/2008/layout/LinedList"/>
    <dgm:cxn modelId="{BB57AB93-7BD1-4571-814D-2CF6EA00E2A3}" type="presParOf" srcId="{EB98D13B-D6CB-4D5E-87E5-29B9991F854C}" destId="{FC160236-1421-4022-AB32-72BB822BDE5F}" srcOrd="4" destOrd="0" presId="urn:microsoft.com/office/officeart/2008/layout/LinedList"/>
    <dgm:cxn modelId="{F4FDF01E-A46A-453E-89BD-EA77C0590145}" type="presParOf" srcId="{EB98D13B-D6CB-4D5E-87E5-29B9991F854C}" destId="{9FF19B99-522B-4977-ADBA-C8886277260A}" srcOrd="5" destOrd="0" presId="urn:microsoft.com/office/officeart/2008/layout/LinedList"/>
    <dgm:cxn modelId="{7D1CD153-D84F-42FD-9303-7A733BEA3A97}" type="presParOf" srcId="{9FF19B99-522B-4977-ADBA-C8886277260A}" destId="{50878E32-8D6E-4119-858C-65A8D0BEA23A}" srcOrd="0" destOrd="0" presId="urn:microsoft.com/office/officeart/2008/layout/LinedList"/>
    <dgm:cxn modelId="{5366EBDF-6FE6-47C3-B621-2F743A32CA2A}" type="presParOf" srcId="{9FF19B99-522B-4977-ADBA-C8886277260A}" destId="{F9AF9D36-3241-4160-89BB-D93FF0B9B3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0D66C-E780-4585-BFAD-21D8C300F8F6}">
      <dsp:nvSpPr>
        <dsp:cNvPr id="0" name=""/>
        <dsp:cNvSpPr/>
      </dsp:nvSpPr>
      <dsp:spPr>
        <a:xfrm>
          <a:off x="0" y="5200"/>
          <a:ext cx="6408738" cy="11736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2942C-6569-4929-BE36-919812543F88}">
      <dsp:nvSpPr>
        <dsp:cNvPr id="0" name=""/>
        <dsp:cNvSpPr/>
      </dsp:nvSpPr>
      <dsp:spPr>
        <a:xfrm>
          <a:off x="355029" y="269271"/>
          <a:ext cx="646138" cy="645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7D4DD-57C5-4E5A-B403-B87D55D6DECE}">
      <dsp:nvSpPr>
        <dsp:cNvPr id="0" name=""/>
        <dsp:cNvSpPr/>
      </dsp:nvSpPr>
      <dsp:spPr>
        <a:xfrm>
          <a:off x="1356196" y="5200"/>
          <a:ext cx="5031655"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622300">
            <a:lnSpc>
              <a:spcPct val="90000"/>
            </a:lnSpc>
            <a:spcBef>
              <a:spcPct val="0"/>
            </a:spcBef>
            <a:spcAft>
              <a:spcPct val="35000"/>
            </a:spcAft>
            <a:buNone/>
          </a:pPr>
          <a:r>
            <a:rPr lang="en-US" sz="1400" kern="1200" baseline="0"/>
            <a:t>Sharing files securely is challenging in today’s digital world. Traditional encryption methods offer robust security but often fall short in terms of usability and flexibility, particularly when it comes to sharing encrypted data with multiple users </a:t>
          </a:r>
          <a:endParaRPr lang="en-US" sz="1400" kern="1200"/>
        </a:p>
      </dsp:txBody>
      <dsp:txXfrm>
        <a:off x="1356196" y="5200"/>
        <a:ext cx="5031655" cy="1210326"/>
      </dsp:txXfrm>
    </dsp:sp>
    <dsp:sp modelId="{18EDF7BE-95DF-4DA5-81CC-11349D47859A}">
      <dsp:nvSpPr>
        <dsp:cNvPr id="0" name=""/>
        <dsp:cNvSpPr/>
      </dsp:nvSpPr>
      <dsp:spPr>
        <a:xfrm>
          <a:off x="0" y="1518108"/>
          <a:ext cx="6408738" cy="11736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3A0E8-3F90-48C8-8CF0-2FF942E8945E}">
      <dsp:nvSpPr>
        <dsp:cNvPr id="0" name=""/>
        <dsp:cNvSpPr/>
      </dsp:nvSpPr>
      <dsp:spPr>
        <a:xfrm>
          <a:off x="355029" y="1782179"/>
          <a:ext cx="646138" cy="645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C53D7A-0B5E-4B96-BE74-456EAD2BB162}">
      <dsp:nvSpPr>
        <dsp:cNvPr id="0" name=""/>
        <dsp:cNvSpPr/>
      </dsp:nvSpPr>
      <dsp:spPr>
        <a:xfrm>
          <a:off x="1356196" y="1518108"/>
          <a:ext cx="5031655"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622300">
            <a:lnSpc>
              <a:spcPct val="90000"/>
            </a:lnSpc>
            <a:spcBef>
              <a:spcPct val="0"/>
            </a:spcBef>
            <a:spcAft>
              <a:spcPct val="35000"/>
            </a:spcAft>
            <a:buNone/>
          </a:pPr>
          <a:r>
            <a:rPr lang="en-US" sz="1400" kern="1200" baseline="0"/>
            <a:t>We introduce a Secure File Sharing System that leverages Proxy Re-Encryption (PRE) and cloud storage to address these challenges. </a:t>
          </a:r>
          <a:endParaRPr lang="en-US" sz="1400" kern="1200"/>
        </a:p>
      </dsp:txBody>
      <dsp:txXfrm>
        <a:off x="1356196" y="1518108"/>
        <a:ext cx="5031655" cy="1210326"/>
      </dsp:txXfrm>
    </dsp:sp>
    <dsp:sp modelId="{A13FF2D2-9AA1-4BFC-B768-DB0100E46EEB}">
      <dsp:nvSpPr>
        <dsp:cNvPr id="0" name=""/>
        <dsp:cNvSpPr/>
      </dsp:nvSpPr>
      <dsp:spPr>
        <a:xfrm>
          <a:off x="0" y="3031015"/>
          <a:ext cx="6408738" cy="11736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2D186-EE9C-41A3-96F7-547B57AC3B59}">
      <dsp:nvSpPr>
        <dsp:cNvPr id="0" name=""/>
        <dsp:cNvSpPr/>
      </dsp:nvSpPr>
      <dsp:spPr>
        <a:xfrm>
          <a:off x="355029" y="3295086"/>
          <a:ext cx="646138" cy="645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B8C41-08B5-4CBE-9A59-D30C536B2E47}">
      <dsp:nvSpPr>
        <dsp:cNvPr id="0" name=""/>
        <dsp:cNvSpPr/>
      </dsp:nvSpPr>
      <dsp:spPr>
        <a:xfrm>
          <a:off x="1356196" y="3031015"/>
          <a:ext cx="5031655"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622300">
            <a:lnSpc>
              <a:spcPct val="90000"/>
            </a:lnSpc>
            <a:spcBef>
              <a:spcPct val="0"/>
            </a:spcBef>
            <a:spcAft>
              <a:spcPct val="35000"/>
            </a:spcAft>
            <a:buNone/>
          </a:pPr>
          <a:r>
            <a:rPr lang="en-US" sz="1400" kern="1200" baseline="0" dirty="0"/>
            <a:t>By combining the security benefits of encryption with the cloud-based storage, the system provides a solution that is both secure and user-friendly. </a:t>
          </a:r>
          <a:endParaRPr lang="en-US" sz="1400" kern="1200" dirty="0"/>
        </a:p>
      </dsp:txBody>
      <dsp:txXfrm>
        <a:off x="1356196" y="3031015"/>
        <a:ext cx="5031655" cy="1210326"/>
      </dsp:txXfrm>
    </dsp:sp>
    <dsp:sp modelId="{909AA2C3-33E3-4323-9B21-E97241A65530}">
      <dsp:nvSpPr>
        <dsp:cNvPr id="0" name=""/>
        <dsp:cNvSpPr/>
      </dsp:nvSpPr>
      <dsp:spPr>
        <a:xfrm>
          <a:off x="0" y="4543923"/>
          <a:ext cx="6408738" cy="11736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CFD43-499A-4ABA-8156-369DF2367705}">
      <dsp:nvSpPr>
        <dsp:cNvPr id="0" name=""/>
        <dsp:cNvSpPr/>
      </dsp:nvSpPr>
      <dsp:spPr>
        <a:xfrm>
          <a:off x="355029" y="4807994"/>
          <a:ext cx="646138" cy="645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19330-7476-4BB4-9303-C2F13230C5DB}">
      <dsp:nvSpPr>
        <dsp:cNvPr id="0" name=""/>
        <dsp:cNvSpPr/>
      </dsp:nvSpPr>
      <dsp:spPr>
        <a:xfrm>
          <a:off x="1356196" y="4543923"/>
          <a:ext cx="5031655"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622300">
            <a:lnSpc>
              <a:spcPct val="90000"/>
            </a:lnSpc>
            <a:spcBef>
              <a:spcPct val="0"/>
            </a:spcBef>
            <a:spcAft>
              <a:spcPct val="35000"/>
            </a:spcAft>
            <a:buNone/>
          </a:pPr>
          <a:r>
            <a:rPr lang="en-US" sz="1400" kern="1200" baseline="0" dirty="0"/>
            <a:t>The proposed system provide the secure sharing of encrypted files without the need for direct key exchange or exposing sensitive data. </a:t>
          </a:r>
          <a:endParaRPr lang="en-US" sz="1400" kern="1200" dirty="0"/>
        </a:p>
      </dsp:txBody>
      <dsp:txXfrm>
        <a:off x="1356196" y="4543923"/>
        <a:ext cx="5031655" cy="1210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94795-ADF0-4E3A-9D4C-863FEB926867}">
      <dsp:nvSpPr>
        <dsp:cNvPr id="0" name=""/>
        <dsp:cNvSpPr/>
      </dsp:nvSpPr>
      <dsp:spPr>
        <a:xfrm>
          <a:off x="0" y="3514"/>
          <a:ext cx="6408738" cy="1546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24058-E58E-4DF5-931A-D44EAC39423A}">
      <dsp:nvSpPr>
        <dsp:cNvPr id="0" name=""/>
        <dsp:cNvSpPr/>
      </dsp:nvSpPr>
      <dsp:spPr>
        <a:xfrm>
          <a:off x="467928" y="351560"/>
          <a:ext cx="851609" cy="850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736CD-9E48-4AA6-8118-F40BC3FE90D2}">
      <dsp:nvSpPr>
        <dsp:cNvPr id="0" name=""/>
        <dsp:cNvSpPr/>
      </dsp:nvSpPr>
      <dsp:spPr>
        <a:xfrm>
          <a:off x="1787465" y="3514"/>
          <a:ext cx="4567131"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622300">
            <a:lnSpc>
              <a:spcPct val="90000"/>
            </a:lnSpc>
            <a:spcBef>
              <a:spcPct val="0"/>
            </a:spcBef>
            <a:spcAft>
              <a:spcPct val="35000"/>
            </a:spcAft>
            <a:buNone/>
          </a:pPr>
          <a:r>
            <a:rPr lang="en-US" sz="1400" kern="1200" baseline="0"/>
            <a:t>Opuni-Boachie et al. introduced a proxy re-encryption approach to secure data sharing in IoT environments, they used identity-based encryption and blockchain technology to encrypt the data and store it in the cloud. </a:t>
          </a:r>
          <a:endParaRPr lang="en-US" sz="1400" kern="1200"/>
        </a:p>
      </dsp:txBody>
      <dsp:txXfrm>
        <a:off x="1787465" y="3514"/>
        <a:ext cx="4567131" cy="1643548"/>
      </dsp:txXfrm>
    </dsp:sp>
    <dsp:sp modelId="{DDA53C01-D179-4A52-97A8-5C5818A7301F}">
      <dsp:nvSpPr>
        <dsp:cNvPr id="0" name=""/>
        <dsp:cNvSpPr/>
      </dsp:nvSpPr>
      <dsp:spPr>
        <a:xfrm>
          <a:off x="0" y="2057950"/>
          <a:ext cx="6408738" cy="1546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356FC-374B-467D-89EF-5A9B27632B70}">
      <dsp:nvSpPr>
        <dsp:cNvPr id="0" name=""/>
        <dsp:cNvSpPr/>
      </dsp:nvSpPr>
      <dsp:spPr>
        <a:xfrm>
          <a:off x="467928" y="2405996"/>
          <a:ext cx="851609" cy="850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3763A7-21CF-46BE-8EAC-6BA3F2580FD1}">
      <dsp:nvSpPr>
        <dsp:cNvPr id="0" name=""/>
        <dsp:cNvSpPr/>
      </dsp:nvSpPr>
      <dsp:spPr>
        <a:xfrm>
          <a:off x="1787465" y="2057950"/>
          <a:ext cx="4567131"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622300">
            <a:lnSpc>
              <a:spcPct val="90000"/>
            </a:lnSpc>
            <a:spcBef>
              <a:spcPct val="0"/>
            </a:spcBef>
            <a:spcAft>
              <a:spcPct val="35000"/>
            </a:spcAft>
            <a:buNone/>
          </a:pPr>
          <a:r>
            <a:rPr lang="en-US" sz="1400" kern="1200" baseline="0"/>
            <a:t>Pareek and Purushothama B.R. presented a keyaggregate proxy re-encryption (KAPRE) system that emphasizes the efficiency of predefined access control policies for outsourced data. Their work allows someone to decrypt the data without the need for secure transmissions.</a:t>
          </a:r>
          <a:endParaRPr lang="en-US" sz="1400" kern="1200"/>
        </a:p>
      </dsp:txBody>
      <dsp:txXfrm>
        <a:off x="1787465" y="2057950"/>
        <a:ext cx="4567131" cy="1643548"/>
      </dsp:txXfrm>
    </dsp:sp>
    <dsp:sp modelId="{7C824EB7-26F5-4488-85A5-3AB75BA3243E}">
      <dsp:nvSpPr>
        <dsp:cNvPr id="0" name=""/>
        <dsp:cNvSpPr/>
      </dsp:nvSpPr>
      <dsp:spPr>
        <a:xfrm>
          <a:off x="0" y="4112386"/>
          <a:ext cx="6408738" cy="1546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E1374-A698-417E-8DD3-000E9F2327A3}">
      <dsp:nvSpPr>
        <dsp:cNvPr id="0" name=""/>
        <dsp:cNvSpPr/>
      </dsp:nvSpPr>
      <dsp:spPr>
        <a:xfrm>
          <a:off x="468385" y="4460432"/>
          <a:ext cx="851609" cy="850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862C7-4AB8-4C42-B489-BBB369F73790}">
      <dsp:nvSpPr>
        <dsp:cNvPr id="0" name=""/>
        <dsp:cNvSpPr/>
      </dsp:nvSpPr>
      <dsp:spPr>
        <a:xfrm>
          <a:off x="1788380" y="4112386"/>
          <a:ext cx="450858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622300">
            <a:lnSpc>
              <a:spcPct val="90000"/>
            </a:lnSpc>
            <a:spcBef>
              <a:spcPct val="0"/>
            </a:spcBef>
            <a:spcAft>
              <a:spcPct val="35000"/>
            </a:spcAft>
            <a:buNone/>
          </a:pPr>
          <a:r>
            <a:rPr lang="en-US" sz="1400" kern="1200" baseline="0"/>
            <a:t>Manzoor et al. developed a blockchain-based marketplace for IoT data sharing that employs an efficient PRE scheme for secure and anonymous data transfer. This approach eliminates the need for a trusted third party by establishing dynamic smart contracts directly between data producers and consumers.</a:t>
          </a:r>
          <a:endParaRPr lang="en-US" sz="1400" kern="1200"/>
        </a:p>
      </dsp:txBody>
      <dsp:txXfrm>
        <a:off x="1788380" y="4112386"/>
        <a:ext cx="4508583" cy="1643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E0F8D-1356-42EB-B8AA-FF8A11CED933}">
      <dsp:nvSpPr>
        <dsp:cNvPr id="0" name=""/>
        <dsp:cNvSpPr/>
      </dsp:nvSpPr>
      <dsp:spPr>
        <a:xfrm>
          <a:off x="0" y="2812"/>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4DC03-68ED-4E35-8063-596C82054236}">
      <dsp:nvSpPr>
        <dsp:cNvPr id="0" name=""/>
        <dsp:cNvSpPr/>
      </dsp:nvSpPr>
      <dsp:spPr>
        <a:xfrm>
          <a:off x="0" y="2812"/>
          <a:ext cx="6408738"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baseline="0"/>
            <a:t>Project successfully demonstrates the practical implementation of a secure file-sharing web application using JSP and SQL.</a:t>
          </a:r>
          <a:endParaRPr lang="en-US" sz="3000" kern="1200"/>
        </a:p>
      </dsp:txBody>
      <dsp:txXfrm>
        <a:off x="0" y="2812"/>
        <a:ext cx="6408738" cy="1917941"/>
      </dsp:txXfrm>
    </dsp:sp>
    <dsp:sp modelId="{3683BA5D-7AD3-4822-9159-C50104D2F262}">
      <dsp:nvSpPr>
        <dsp:cNvPr id="0" name=""/>
        <dsp:cNvSpPr/>
      </dsp:nvSpPr>
      <dsp:spPr>
        <a:xfrm>
          <a:off x="0" y="1920754"/>
          <a:ext cx="6408738" cy="0"/>
        </a:xfrm>
        <a:prstGeom prst="line">
          <a:avLst/>
        </a:prstGeom>
        <a:solidFill>
          <a:schemeClr val="accent2">
            <a:hueOff val="-748413"/>
            <a:satOff val="-337"/>
            <a:lumOff val="3529"/>
            <a:alphaOff val="0"/>
          </a:schemeClr>
        </a:solidFill>
        <a:ln w="12700" cap="flat" cmpd="sng" algn="ctr">
          <a:solidFill>
            <a:schemeClr val="accent2">
              <a:hueOff val="-748413"/>
              <a:satOff val="-33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682DD-2E87-4E0B-8006-53FAB124F959}">
      <dsp:nvSpPr>
        <dsp:cNvPr id="0" name=""/>
        <dsp:cNvSpPr/>
      </dsp:nvSpPr>
      <dsp:spPr>
        <a:xfrm>
          <a:off x="0" y="1920754"/>
          <a:ext cx="6408738"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baseline="0"/>
            <a:t>The system leverages the robustness of Proxy Re-Encryption to ensure that files shared between users are secure and private. </a:t>
          </a:r>
          <a:endParaRPr lang="en-US" sz="3000" kern="1200"/>
        </a:p>
      </dsp:txBody>
      <dsp:txXfrm>
        <a:off x="0" y="1920754"/>
        <a:ext cx="6408738" cy="1917941"/>
      </dsp:txXfrm>
    </dsp:sp>
    <dsp:sp modelId="{FC160236-1421-4022-AB32-72BB822BDE5F}">
      <dsp:nvSpPr>
        <dsp:cNvPr id="0" name=""/>
        <dsp:cNvSpPr/>
      </dsp:nvSpPr>
      <dsp:spPr>
        <a:xfrm>
          <a:off x="0" y="3838695"/>
          <a:ext cx="6408738" cy="0"/>
        </a:xfrm>
        <a:prstGeom prst="line">
          <a:avLst/>
        </a:prstGeom>
        <a:solidFill>
          <a:schemeClr val="accent2">
            <a:hueOff val="-1496827"/>
            <a:satOff val="-674"/>
            <a:lumOff val="7057"/>
            <a:alphaOff val="0"/>
          </a:schemeClr>
        </a:solidFill>
        <a:ln w="12700" cap="flat" cmpd="sng" algn="ctr">
          <a:solidFill>
            <a:schemeClr val="accent2">
              <a:hueOff val="-1496827"/>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78E32-8D6E-4119-858C-65A8D0BEA23A}">
      <dsp:nvSpPr>
        <dsp:cNvPr id="0" name=""/>
        <dsp:cNvSpPr/>
      </dsp:nvSpPr>
      <dsp:spPr>
        <a:xfrm>
          <a:off x="0" y="3838695"/>
          <a:ext cx="6408738"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baseline="0"/>
            <a:t>Our application provides a practical and user-friendly solution for secure, private, and convenient file sharing in the digital age. </a:t>
          </a:r>
          <a:endParaRPr lang="en-US" sz="3000" kern="1200"/>
        </a:p>
      </dsp:txBody>
      <dsp:txXfrm>
        <a:off x="0" y="3838695"/>
        <a:ext cx="6408738" cy="19179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846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6170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192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093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4/18/2024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7429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763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5292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198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9139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0987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4/18/2024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5718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4/18/2024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0706126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926D644-C728-9B08-733E-8302A3CDEFFA}"/>
              </a:ext>
            </a:extLst>
          </p:cNvPr>
          <p:cNvSpPr>
            <a:spLocks noGrp="1"/>
          </p:cNvSpPr>
          <p:nvPr>
            <p:ph type="ctrTitle"/>
          </p:nvPr>
        </p:nvSpPr>
        <p:spPr>
          <a:xfrm>
            <a:off x="7140575" y="540000"/>
            <a:ext cx="4500561" cy="4259814"/>
          </a:xfrm>
        </p:spPr>
        <p:txBody>
          <a:bodyPr>
            <a:normAutofit/>
          </a:bodyPr>
          <a:lstStyle/>
          <a:p>
            <a:r>
              <a:rPr lang="en-US" sz="4800"/>
              <a:t>Secure File Sharing System Using Proxy Re-encryption</a:t>
            </a:r>
            <a:br>
              <a:rPr lang="en-US" sz="4800"/>
            </a:br>
            <a:endParaRPr lang="en-IN" sz="4800"/>
          </a:p>
        </p:txBody>
      </p:sp>
      <p:sp>
        <p:nvSpPr>
          <p:cNvPr id="3" name="Subtitle 2">
            <a:extLst>
              <a:ext uri="{FF2B5EF4-FFF2-40B4-BE49-F238E27FC236}">
                <a16:creationId xmlns:a16="http://schemas.microsoft.com/office/drawing/2014/main" id="{055B0F05-DE6C-EF44-5907-53B3D73FB4B6}"/>
              </a:ext>
            </a:extLst>
          </p:cNvPr>
          <p:cNvSpPr>
            <a:spLocks noGrp="1"/>
          </p:cNvSpPr>
          <p:nvPr>
            <p:ph type="subTitle" idx="1"/>
          </p:nvPr>
        </p:nvSpPr>
        <p:spPr>
          <a:xfrm>
            <a:off x="7140575" y="4988476"/>
            <a:ext cx="4500561" cy="1320249"/>
          </a:xfrm>
        </p:spPr>
        <p:txBody>
          <a:bodyPr>
            <a:normAutofit/>
          </a:bodyPr>
          <a:lstStyle/>
          <a:p>
            <a:r>
              <a:rPr lang="en-IN"/>
              <a:t>Presented By: Sameer Khan</a:t>
            </a:r>
          </a:p>
          <a:p>
            <a:endParaRPr lang="en-IN" dirty="0"/>
          </a:p>
        </p:txBody>
      </p:sp>
      <p:grpSp>
        <p:nvGrpSpPr>
          <p:cNvPr id="30" name="Group 29">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1" name="Picture 30" descr="Blue digital binary data on a screen">
            <a:extLst>
              <a:ext uri="{FF2B5EF4-FFF2-40B4-BE49-F238E27FC236}">
                <a16:creationId xmlns:a16="http://schemas.microsoft.com/office/drawing/2014/main" id="{550AE38B-847B-0A9B-65E9-B53B004FB457}"/>
              </a:ext>
            </a:extLst>
          </p:cNvPr>
          <p:cNvPicPr>
            <a:picLocks noChangeAspect="1"/>
          </p:cNvPicPr>
          <p:nvPr/>
        </p:nvPicPr>
        <p:blipFill rotWithShape="1">
          <a:blip r:embed="rId2"/>
          <a:srcRect l="26638" r="1711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9268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9497E-760F-60D5-71F2-63EFAB7692BA}"/>
              </a:ext>
            </a:extLst>
          </p:cNvPr>
          <p:cNvSpPr>
            <a:spLocks noGrp="1"/>
          </p:cNvSpPr>
          <p:nvPr>
            <p:ph type="title"/>
          </p:nvPr>
        </p:nvSpPr>
        <p:spPr>
          <a:xfrm>
            <a:off x="7142400" y="540000"/>
            <a:ext cx="4500561" cy="5759450"/>
          </a:xfrm>
        </p:spPr>
        <p:txBody>
          <a:bodyPr anchor="ctr">
            <a:normAutofit/>
          </a:bodyPr>
          <a:lstStyle/>
          <a:p>
            <a:r>
              <a:rPr lang="en-IN" sz="6200"/>
              <a:t>Introduction</a:t>
            </a:r>
          </a:p>
        </p:txBody>
      </p:sp>
      <p:graphicFrame>
        <p:nvGraphicFramePr>
          <p:cNvPr id="5" name="Content Placeholder 2">
            <a:extLst>
              <a:ext uri="{FF2B5EF4-FFF2-40B4-BE49-F238E27FC236}">
                <a16:creationId xmlns:a16="http://schemas.microsoft.com/office/drawing/2014/main" id="{8D2FB064-E769-3BA0-595E-B671CFE70E81}"/>
              </a:ext>
            </a:extLst>
          </p:cNvPr>
          <p:cNvGraphicFramePr>
            <a:graphicFrameLocks noGrp="1"/>
          </p:cNvGraphicFramePr>
          <p:nvPr>
            <p:ph idx="1"/>
            <p:extLst>
              <p:ext uri="{D42A27DB-BD31-4B8C-83A1-F6EECF244321}">
                <p14:modId xmlns:p14="http://schemas.microsoft.com/office/powerpoint/2010/main" val="970924027"/>
              </p:ext>
            </p:extLst>
          </p:nvPr>
        </p:nvGraphicFramePr>
        <p:xfrm>
          <a:off x="5400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1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C09C5C7-106A-4114-6B17-EAA4B8B850CF}"/>
              </a:ext>
            </a:extLst>
          </p:cNvPr>
          <p:cNvSpPr>
            <a:spLocks noGrp="1"/>
          </p:cNvSpPr>
          <p:nvPr>
            <p:ph type="title"/>
          </p:nvPr>
        </p:nvSpPr>
        <p:spPr>
          <a:xfrm>
            <a:off x="5139470" y="271887"/>
            <a:ext cx="6862659" cy="1992874"/>
          </a:xfrm>
        </p:spPr>
        <p:txBody>
          <a:bodyPr anchor="t">
            <a:normAutofit/>
          </a:bodyPr>
          <a:lstStyle/>
          <a:p>
            <a:r>
              <a:rPr lang="en-IN" dirty="0"/>
              <a:t>Proxy Re-encryption</a:t>
            </a:r>
          </a:p>
        </p:txBody>
      </p:sp>
      <p:pic>
        <p:nvPicPr>
          <p:cNvPr id="7" name="Graphic 6" descr="Lock">
            <a:extLst>
              <a:ext uri="{FF2B5EF4-FFF2-40B4-BE49-F238E27FC236}">
                <a16:creationId xmlns:a16="http://schemas.microsoft.com/office/drawing/2014/main" id="{8B86D0BF-AD66-DEA4-161C-F1A3EADD3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494" y="540000"/>
            <a:ext cx="5768725" cy="5768725"/>
          </a:xfrm>
          <a:prstGeom prst="rect">
            <a:avLst/>
          </a:prstGeom>
        </p:spPr>
      </p:pic>
      <p:sp>
        <p:nvSpPr>
          <p:cNvPr id="11" name="Content Placeholder 2">
            <a:extLst>
              <a:ext uri="{FF2B5EF4-FFF2-40B4-BE49-F238E27FC236}">
                <a16:creationId xmlns:a16="http://schemas.microsoft.com/office/drawing/2014/main" id="{7B7478AB-724E-62C2-8AF7-95AD14449D01}"/>
              </a:ext>
            </a:extLst>
          </p:cNvPr>
          <p:cNvSpPr>
            <a:spLocks noGrp="1"/>
          </p:cNvSpPr>
          <p:nvPr>
            <p:ph idx="1"/>
          </p:nvPr>
        </p:nvSpPr>
        <p:spPr>
          <a:xfrm>
            <a:off x="5602287" y="1640114"/>
            <a:ext cx="6038849" cy="4668611"/>
          </a:xfrm>
        </p:spPr>
        <p:txBody>
          <a:bodyPr anchor="t">
            <a:normAutofit/>
          </a:bodyPr>
          <a:lstStyle/>
          <a:p>
            <a:pPr>
              <a:lnSpc>
                <a:spcPct val="115000"/>
              </a:lnSpc>
            </a:pPr>
            <a:r>
              <a:rPr lang="en-US" sz="1400" dirty="0"/>
              <a:t>Proxy re-encryption (PRE) is a cryptographic technique that was first introduced by Blaze et al. in 1998. </a:t>
            </a:r>
          </a:p>
          <a:p>
            <a:pPr>
              <a:lnSpc>
                <a:spcPct val="115000"/>
              </a:lnSpc>
            </a:pPr>
            <a:r>
              <a:rPr lang="en-US" sz="1400" dirty="0"/>
              <a:t>It enables a semi-trusted proxy, who holds a Re-encryption key, to convert a ciphertext encrypted using Alice's public key, into another ciphertext that can be decrypted using Bob's public key.</a:t>
            </a:r>
          </a:p>
          <a:p>
            <a:pPr>
              <a:lnSpc>
                <a:spcPct val="115000"/>
              </a:lnSpc>
            </a:pPr>
            <a:r>
              <a:rPr lang="en-US" sz="1400" dirty="0"/>
              <a:t>The proxy doesn't gain any knowledge about the encrypted messages it's handling.</a:t>
            </a:r>
          </a:p>
          <a:p>
            <a:pPr>
              <a:lnSpc>
                <a:spcPct val="115000"/>
              </a:lnSpc>
            </a:pPr>
            <a:r>
              <a:rPr lang="en-US" sz="1400" dirty="0"/>
              <a:t>Proxy re-encryption schemes are similar to traditional symmetric or asymmetric encryption schemes, with the addition of two functions:</a:t>
            </a:r>
          </a:p>
          <a:p>
            <a:pPr lvl="1">
              <a:lnSpc>
                <a:spcPct val="115000"/>
              </a:lnSpc>
            </a:pPr>
            <a:r>
              <a:rPr lang="en-US" sz="1400" dirty="0"/>
              <a:t>Delegation –  The message recipient (keyholder) can generate a re-encryption key based on their secret key and the key of the delegated user. </a:t>
            </a:r>
          </a:p>
          <a:p>
            <a:pPr lvl="1">
              <a:lnSpc>
                <a:spcPct val="115000"/>
              </a:lnSpc>
            </a:pPr>
            <a:r>
              <a:rPr lang="en-US" sz="1400" dirty="0"/>
              <a:t>Transitivity – Allow ciphertext to be re-encrypted an unlimited number of times. </a:t>
            </a:r>
            <a:endParaRPr lang="en-IN" sz="1400" dirty="0"/>
          </a:p>
        </p:txBody>
      </p:sp>
    </p:spTree>
    <p:extLst>
      <p:ext uri="{BB962C8B-B14F-4D97-AF65-F5344CB8AC3E}">
        <p14:creationId xmlns:p14="http://schemas.microsoft.com/office/powerpoint/2010/main" val="334493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9" name="Rectangle 28">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7C0EEA0-7722-D3E9-6530-9B58D72E5577}"/>
              </a:ext>
            </a:extLst>
          </p:cNvPr>
          <p:cNvSpPr>
            <a:spLocks noGrp="1"/>
          </p:cNvSpPr>
          <p:nvPr>
            <p:ph type="title"/>
          </p:nvPr>
        </p:nvSpPr>
        <p:spPr>
          <a:xfrm>
            <a:off x="6444576" y="309811"/>
            <a:ext cx="5247803" cy="997411"/>
          </a:xfrm>
        </p:spPr>
        <p:txBody>
          <a:bodyPr vert="horz" lIns="91440" tIns="45720" rIns="91440" bIns="45720" rtlCol="0" anchor="b">
            <a:noAutofit/>
          </a:bodyPr>
          <a:lstStyle/>
          <a:p>
            <a:r>
              <a:rPr lang="en-US" sz="4400" dirty="0"/>
              <a:t>Proxy Re-encryption</a:t>
            </a:r>
          </a:p>
        </p:txBody>
      </p:sp>
      <p:sp>
        <p:nvSpPr>
          <p:cNvPr id="28" name="Freeform: Shape 27">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81820BE1-7A8F-92BA-1912-A2BE8772F93A}"/>
              </a:ext>
            </a:extLst>
          </p:cNvPr>
          <p:cNvPicPr>
            <a:picLocks noGrp="1" noChangeAspect="1"/>
          </p:cNvPicPr>
          <p:nvPr>
            <p:ph idx="1"/>
          </p:nvPr>
        </p:nvPicPr>
        <p:blipFill>
          <a:blip r:embed="rId2"/>
          <a:stretch>
            <a:fillRect/>
          </a:stretch>
        </p:blipFill>
        <p:spPr>
          <a:xfrm>
            <a:off x="541776" y="1856497"/>
            <a:ext cx="5353200" cy="3145004"/>
          </a:xfrm>
          <a:prstGeom prst="rect">
            <a:avLst/>
          </a:prstGeom>
        </p:spPr>
      </p:pic>
      <p:sp>
        <p:nvSpPr>
          <p:cNvPr id="7" name="TextBox 6">
            <a:extLst>
              <a:ext uri="{FF2B5EF4-FFF2-40B4-BE49-F238E27FC236}">
                <a16:creationId xmlns:a16="http://schemas.microsoft.com/office/drawing/2014/main" id="{65903777-CEBF-C735-9AEB-9359D6C5A187}"/>
              </a:ext>
            </a:extLst>
          </p:cNvPr>
          <p:cNvSpPr txBox="1"/>
          <p:nvPr/>
        </p:nvSpPr>
        <p:spPr>
          <a:xfrm>
            <a:off x="6710033" y="1856497"/>
            <a:ext cx="5210332" cy="4452228"/>
          </a:xfrm>
          <a:prstGeom prst="rect">
            <a:avLst/>
          </a:prstGeom>
        </p:spPr>
        <p:txBody>
          <a:bodyPr vert="horz" lIns="91440" tIns="45720" rIns="91440" bIns="45720" rtlCol="0" anchor="t">
            <a:normAutofit fontScale="92500"/>
          </a:bodyPr>
          <a:lstStyle/>
          <a:p>
            <a:pPr marL="285750" indent="-285750">
              <a:lnSpc>
                <a:spcPct val="115000"/>
              </a:lnSpc>
              <a:spcAft>
                <a:spcPts val="600"/>
              </a:spcAft>
              <a:buFont typeface="Arial" panose="020B0604020202020204" pitchFamily="34" charset="0"/>
              <a:buChar char="•"/>
            </a:pPr>
            <a:r>
              <a:rPr lang="en-US" sz="1600" spc="50" dirty="0"/>
              <a:t>Data Owner (Alice): </a:t>
            </a:r>
          </a:p>
          <a:p>
            <a:pPr marL="742950" lvl="1" indent="-285750">
              <a:lnSpc>
                <a:spcPct val="115000"/>
              </a:lnSpc>
              <a:spcAft>
                <a:spcPts val="600"/>
              </a:spcAft>
              <a:buFont typeface="Arial" panose="020B0604020202020204" pitchFamily="34" charset="0"/>
              <a:buChar char="•"/>
            </a:pPr>
            <a:r>
              <a:rPr lang="en-US" sz="1600" spc="50" dirty="0"/>
              <a:t>Initially, Alice encrypts her file using her private key (Pk) and a secret message (M). where Pu(A) is Alice’s public key, and M is the message or file content. </a:t>
            </a:r>
          </a:p>
          <a:p>
            <a:pPr marL="285750" indent="-285750">
              <a:lnSpc>
                <a:spcPct val="115000"/>
              </a:lnSpc>
              <a:spcAft>
                <a:spcPts val="600"/>
              </a:spcAft>
              <a:buFont typeface="Arial" panose="020B0604020202020204" pitchFamily="34" charset="0"/>
              <a:buChar char="•"/>
            </a:pPr>
            <a:r>
              <a:rPr lang="en-US" sz="1600" spc="50" dirty="0"/>
              <a:t>Proxy Server: </a:t>
            </a:r>
          </a:p>
          <a:p>
            <a:pPr marL="742950" lvl="1" indent="-285750">
              <a:lnSpc>
                <a:spcPct val="115000"/>
              </a:lnSpc>
              <a:spcAft>
                <a:spcPts val="600"/>
              </a:spcAft>
              <a:buFont typeface="Arial" panose="020B0604020202020204" pitchFamily="34" charset="0"/>
              <a:buChar char="•"/>
            </a:pPr>
            <a:r>
              <a:rPr lang="en-US" sz="1600" spc="50" dirty="0"/>
              <a:t>Once the file is encrypted, it is uploaded to a cloud-based proxy server. It facilitates the PRE process without ever decrypting the file. </a:t>
            </a:r>
          </a:p>
          <a:p>
            <a:pPr marL="285750" indent="-285750">
              <a:lnSpc>
                <a:spcPct val="115000"/>
              </a:lnSpc>
              <a:spcAft>
                <a:spcPts val="600"/>
              </a:spcAft>
              <a:buFont typeface="Arial" panose="020B0604020202020204" pitchFamily="34" charset="0"/>
              <a:buChar char="•"/>
            </a:pPr>
            <a:r>
              <a:rPr lang="en-US" sz="1600" spc="50" dirty="0"/>
              <a:t>Data User (Bob): </a:t>
            </a:r>
          </a:p>
          <a:p>
            <a:pPr marL="742950" lvl="1" indent="-285750">
              <a:lnSpc>
                <a:spcPct val="115000"/>
              </a:lnSpc>
              <a:spcAft>
                <a:spcPts val="600"/>
              </a:spcAft>
              <a:buFont typeface="Arial" panose="020B0604020202020204" pitchFamily="34" charset="0"/>
              <a:buChar char="•"/>
            </a:pPr>
            <a:r>
              <a:rPr lang="en-US" sz="1600" spc="50" dirty="0"/>
              <a:t>To share the encrypted file with Bob, Alice provides the proxy server with Bob’s re-encryption key (Pu). The proxy server uses this key to re-encrypt the file for Bob, which Bob can decrypt using his private key.</a:t>
            </a:r>
          </a:p>
        </p:txBody>
      </p:sp>
    </p:spTree>
    <p:extLst>
      <p:ext uri="{BB962C8B-B14F-4D97-AF65-F5344CB8AC3E}">
        <p14:creationId xmlns:p14="http://schemas.microsoft.com/office/powerpoint/2010/main" val="189485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3517-42BB-7ACC-E80D-77FEAE97FDCA}"/>
              </a:ext>
            </a:extLst>
          </p:cNvPr>
          <p:cNvSpPr>
            <a:spLocks noGrp="1"/>
          </p:cNvSpPr>
          <p:nvPr>
            <p:ph type="title"/>
          </p:nvPr>
        </p:nvSpPr>
        <p:spPr>
          <a:xfrm>
            <a:off x="545432" y="9423"/>
            <a:ext cx="11101135" cy="1809500"/>
          </a:xfrm>
        </p:spPr>
        <p:txBody>
          <a:bodyPr/>
          <a:lstStyle/>
          <a:p>
            <a:r>
              <a:rPr lang="en-IN" dirty="0"/>
              <a:t>Proposed system</a:t>
            </a:r>
            <a:br>
              <a:rPr lang="en-IN" dirty="0"/>
            </a:br>
            <a:endParaRPr lang="en-IN" dirty="0"/>
          </a:p>
        </p:txBody>
      </p:sp>
      <p:pic>
        <p:nvPicPr>
          <p:cNvPr id="4" name="Content Placeholder 3">
            <a:extLst>
              <a:ext uri="{FF2B5EF4-FFF2-40B4-BE49-F238E27FC236}">
                <a16:creationId xmlns:a16="http://schemas.microsoft.com/office/drawing/2014/main" id="{8079FB03-6679-F6AA-D607-2D9B82980B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37022" y="1188722"/>
            <a:ext cx="8544627" cy="1877961"/>
          </a:xfrm>
          <a:prstGeom prst="rect">
            <a:avLst/>
          </a:prstGeom>
          <a:ln>
            <a:noFill/>
          </a:ln>
        </p:spPr>
      </p:pic>
      <p:pic>
        <p:nvPicPr>
          <p:cNvPr id="6" name="Picture 5">
            <a:extLst>
              <a:ext uri="{FF2B5EF4-FFF2-40B4-BE49-F238E27FC236}">
                <a16:creationId xmlns:a16="http://schemas.microsoft.com/office/drawing/2014/main" id="{C6790C5E-79A9-6E91-643B-963B7676072C}"/>
              </a:ext>
            </a:extLst>
          </p:cNvPr>
          <p:cNvPicPr>
            <a:picLocks noChangeAspect="1"/>
          </p:cNvPicPr>
          <p:nvPr/>
        </p:nvPicPr>
        <p:blipFill>
          <a:blip r:embed="rId3"/>
          <a:stretch>
            <a:fillRect/>
          </a:stretch>
        </p:blipFill>
        <p:spPr>
          <a:xfrm>
            <a:off x="737022" y="3066683"/>
            <a:ext cx="8544627" cy="1836649"/>
          </a:xfrm>
          <a:prstGeom prst="rect">
            <a:avLst/>
          </a:prstGeom>
        </p:spPr>
      </p:pic>
      <p:pic>
        <p:nvPicPr>
          <p:cNvPr id="17" name="Picture 16">
            <a:extLst>
              <a:ext uri="{FF2B5EF4-FFF2-40B4-BE49-F238E27FC236}">
                <a16:creationId xmlns:a16="http://schemas.microsoft.com/office/drawing/2014/main" id="{7B9664BE-F80A-A7DB-27F2-1249F44546F8}"/>
              </a:ext>
            </a:extLst>
          </p:cNvPr>
          <p:cNvPicPr>
            <a:picLocks noChangeAspect="1"/>
          </p:cNvPicPr>
          <p:nvPr/>
        </p:nvPicPr>
        <p:blipFill>
          <a:blip r:embed="rId4"/>
          <a:stretch>
            <a:fillRect/>
          </a:stretch>
        </p:blipFill>
        <p:spPr>
          <a:xfrm>
            <a:off x="737022" y="4903332"/>
            <a:ext cx="8544627" cy="1836650"/>
          </a:xfrm>
          <a:prstGeom prst="rect">
            <a:avLst/>
          </a:prstGeom>
        </p:spPr>
      </p:pic>
    </p:spTree>
    <p:extLst>
      <p:ext uri="{BB962C8B-B14F-4D97-AF65-F5344CB8AC3E}">
        <p14:creationId xmlns:p14="http://schemas.microsoft.com/office/powerpoint/2010/main" val="335822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4C0AE1B-A0DB-9037-0A49-7EF4B61821BD}"/>
              </a:ext>
            </a:extLst>
          </p:cNvPr>
          <p:cNvSpPr>
            <a:spLocks noGrp="1"/>
          </p:cNvSpPr>
          <p:nvPr>
            <p:ph type="title"/>
          </p:nvPr>
        </p:nvSpPr>
        <p:spPr>
          <a:xfrm>
            <a:off x="540000" y="540000"/>
            <a:ext cx="4500561" cy="5759450"/>
          </a:xfrm>
        </p:spPr>
        <p:txBody>
          <a:bodyPr anchor="t">
            <a:normAutofit/>
          </a:bodyPr>
          <a:lstStyle/>
          <a:p>
            <a:r>
              <a:rPr lang="en-IN" sz="8800" dirty="0"/>
              <a:t>Related Work</a:t>
            </a:r>
          </a:p>
        </p:txBody>
      </p:sp>
      <p:graphicFrame>
        <p:nvGraphicFramePr>
          <p:cNvPr id="24" name="Content Placeholder 2">
            <a:extLst>
              <a:ext uri="{FF2B5EF4-FFF2-40B4-BE49-F238E27FC236}">
                <a16:creationId xmlns:a16="http://schemas.microsoft.com/office/drawing/2014/main" id="{BB35340A-DF96-1423-01CD-2B50FB4D21B0}"/>
              </a:ext>
            </a:extLst>
          </p:cNvPr>
          <p:cNvGraphicFramePr>
            <a:graphicFrameLocks noGrp="1"/>
          </p:cNvGraphicFramePr>
          <p:nvPr>
            <p:ph idx="1"/>
            <p:extLst>
              <p:ext uri="{D42A27DB-BD31-4B8C-83A1-F6EECF244321}">
                <p14:modId xmlns:p14="http://schemas.microsoft.com/office/powerpoint/2010/main" val="4027915467"/>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29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05FCA1D-DF81-44D7-A57E-7A15999B2090}"/>
              </a:ext>
            </a:extLst>
          </p:cNvPr>
          <p:cNvSpPr>
            <a:spLocks noGrp="1"/>
          </p:cNvSpPr>
          <p:nvPr>
            <p:ph type="title"/>
          </p:nvPr>
        </p:nvSpPr>
        <p:spPr>
          <a:xfrm>
            <a:off x="540000" y="2880852"/>
            <a:ext cx="4500561" cy="3418598"/>
          </a:xfrm>
        </p:spPr>
        <p:txBody>
          <a:bodyPr anchor="t">
            <a:normAutofit/>
          </a:bodyPr>
          <a:lstStyle/>
          <a:p>
            <a:r>
              <a:rPr lang="en-IN" sz="6800" dirty="0"/>
              <a:t>Conclusion</a:t>
            </a:r>
          </a:p>
        </p:txBody>
      </p:sp>
      <p:graphicFrame>
        <p:nvGraphicFramePr>
          <p:cNvPr id="5" name="Content Placeholder 2">
            <a:extLst>
              <a:ext uri="{FF2B5EF4-FFF2-40B4-BE49-F238E27FC236}">
                <a16:creationId xmlns:a16="http://schemas.microsoft.com/office/drawing/2014/main" id="{4681C52D-9597-81BE-0910-08A0DE1B5FD7}"/>
              </a:ext>
            </a:extLst>
          </p:cNvPr>
          <p:cNvGraphicFramePr>
            <a:graphicFrameLocks noGrp="1"/>
          </p:cNvGraphicFramePr>
          <p:nvPr>
            <p:ph idx="1"/>
            <p:extLst>
              <p:ext uri="{D42A27DB-BD31-4B8C-83A1-F6EECF244321}">
                <p14:modId xmlns:p14="http://schemas.microsoft.com/office/powerpoint/2010/main" val="766319518"/>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88877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A1E2E"/>
      </a:dk2>
      <a:lt2>
        <a:srgbClr val="F0F3F2"/>
      </a:lt2>
      <a:accent1>
        <a:srgbClr val="E72989"/>
      </a:accent1>
      <a:accent2>
        <a:srgbClr val="D517C6"/>
      </a:accent2>
      <a:accent3>
        <a:srgbClr val="A729E7"/>
      </a:accent3>
      <a:accent4>
        <a:srgbClr val="5024D7"/>
      </a:accent4>
      <a:accent5>
        <a:srgbClr val="2949E7"/>
      </a:accent5>
      <a:accent6>
        <a:srgbClr val="1787D5"/>
      </a:accent6>
      <a:hlink>
        <a:srgbClr val="3F40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132</TotalTime>
  <Words>562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Bell MT</vt:lpstr>
      <vt:lpstr>GlowVTI</vt:lpstr>
      <vt:lpstr>Secure File Sharing System Using Proxy Re-encryption </vt:lpstr>
      <vt:lpstr>Introduction</vt:lpstr>
      <vt:lpstr>Proxy Re-encryption</vt:lpstr>
      <vt:lpstr>Proxy Re-encryption</vt:lpstr>
      <vt:lpstr>Proposed system </vt:lpstr>
      <vt:lpstr>Related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Sharing System Using Proxy Re-encryption </dc:title>
  <dc:creator>Sameer Khan</dc:creator>
  <cp:lastModifiedBy>Sameer Khan</cp:lastModifiedBy>
  <cp:revision>14</cp:revision>
  <dcterms:created xsi:type="dcterms:W3CDTF">2024-04-18T09:24:20Z</dcterms:created>
  <dcterms:modified xsi:type="dcterms:W3CDTF">2024-04-18T21:35:24Z</dcterms:modified>
</cp:coreProperties>
</file>