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CC2F3BE-64D6-4427-8452-E2636CD73826}" type="datetimeFigureOut">
              <a:rPr lang="en-US" smtClean="0"/>
              <a:t>2/9/2025</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9737A22-483D-4681-A090-9DA612F60CCB}"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87991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C2F3BE-64D6-4427-8452-E2636CD73826}" type="datetimeFigureOut">
              <a:rPr lang="en-US" smtClean="0"/>
              <a:t>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737A22-483D-4681-A090-9DA612F60CCB}"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28491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C2F3BE-64D6-4427-8452-E2636CD73826}" type="datetimeFigureOut">
              <a:rPr lang="en-US" smtClean="0"/>
              <a:t>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737A22-483D-4681-A090-9DA612F60CCB}"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6881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C2F3BE-64D6-4427-8452-E2636CD73826}" type="datetimeFigureOut">
              <a:rPr lang="en-US" smtClean="0"/>
              <a:t>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737A22-483D-4681-A090-9DA612F60CCB}"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5198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CC2F3BE-64D6-4427-8452-E2636CD73826}" type="datetimeFigureOut">
              <a:rPr lang="en-US" smtClean="0"/>
              <a:t>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737A22-483D-4681-A090-9DA612F60CCB}"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0699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CC2F3BE-64D6-4427-8452-E2636CD73826}" type="datetimeFigureOut">
              <a:rPr lang="en-US" smtClean="0"/>
              <a:t>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737A22-483D-4681-A090-9DA612F60CCB}"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684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CC2F3BE-64D6-4427-8452-E2636CD73826}" type="datetimeFigureOut">
              <a:rPr lang="en-US" smtClean="0"/>
              <a:t>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737A22-483D-4681-A090-9DA612F60CCB}"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0484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CC2F3BE-64D6-4427-8452-E2636CD73826}" type="datetimeFigureOut">
              <a:rPr lang="en-US" smtClean="0"/>
              <a:t>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737A22-483D-4681-A090-9DA612F60CCB}"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3768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C2F3BE-64D6-4427-8452-E2636CD73826}" type="datetimeFigureOut">
              <a:rPr lang="en-US" smtClean="0"/>
              <a:t>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737A22-483D-4681-A090-9DA612F60CCB}" type="slidenum">
              <a:rPr lang="en-US" smtClean="0"/>
              <a:t>‹#›</a:t>
            </a:fld>
            <a:endParaRPr lang="en-US"/>
          </a:p>
        </p:txBody>
      </p:sp>
    </p:spTree>
    <p:extLst>
      <p:ext uri="{BB962C8B-B14F-4D97-AF65-F5344CB8AC3E}">
        <p14:creationId xmlns:p14="http://schemas.microsoft.com/office/powerpoint/2010/main" val="2700715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C2F3BE-64D6-4427-8452-E2636CD73826}" type="datetimeFigureOut">
              <a:rPr lang="en-US" smtClean="0"/>
              <a:t>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737A22-483D-4681-A090-9DA612F60CCB}"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66914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CC2F3BE-64D6-4427-8452-E2636CD73826}" type="datetimeFigureOut">
              <a:rPr lang="en-US" smtClean="0"/>
              <a:t>2/9/2025</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9737A22-483D-4681-A090-9DA612F60CCB}"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27842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CC2F3BE-64D6-4427-8452-E2636CD73826}" type="datetimeFigureOut">
              <a:rPr lang="en-US" smtClean="0"/>
              <a:t>2/9/2025</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9737A22-483D-4681-A090-9DA612F60CCB}"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570618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www.merriam-webster.com/dictionary/sudok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000" b="1" dirty="0" smtClean="0">
                <a:latin typeface="Times New Roman" panose="02020603050405020304" pitchFamily="18" charset="0"/>
                <a:cs typeface="Times New Roman" panose="02020603050405020304" pitchFamily="18" charset="0"/>
              </a:rPr>
              <a:t>Sudoku </a:t>
            </a:r>
            <a:r>
              <a:rPr lang="en-US" sz="4000" b="1" dirty="0">
                <a:latin typeface="Times New Roman" panose="02020603050405020304" pitchFamily="18" charset="0"/>
                <a:cs typeface="Times New Roman" panose="02020603050405020304" pitchFamily="18" charset="0"/>
              </a:rPr>
              <a:t>Solver Using Backtracking</a:t>
            </a:r>
          </a:p>
        </p:txBody>
      </p:sp>
      <p:sp>
        <p:nvSpPr>
          <p:cNvPr id="3" name="Subtitle 2"/>
          <p:cNvSpPr>
            <a:spLocks noGrp="1"/>
          </p:cNvSpPr>
          <p:nvPr>
            <p:ph type="subTitle" idx="1"/>
          </p:nvPr>
        </p:nvSpPr>
        <p:spPr>
          <a:xfrm>
            <a:off x="2417779" y="3827982"/>
            <a:ext cx="8144134" cy="1667127"/>
          </a:xfrm>
        </p:spPr>
        <p:txBody>
          <a:bodyPr>
            <a:normAutofit fontScale="92500" lnSpcReduction="20000"/>
          </a:bodyPr>
          <a:lstStyle/>
          <a:p>
            <a:pPr algn="ctr"/>
            <a:r>
              <a:rPr lang="en-US" dirty="0" smtClean="0">
                <a:latin typeface="Times New Roman" panose="02020603050405020304" pitchFamily="18" charset="0"/>
                <a:cs typeface="Times New Roman" panose="02020603050405020304" pitchFamily="18" charset="0"/>
              </a:rPr>
              <a:t>DATA STRUCTURE &amp; ALGORITHMS</a:t>
            </a:r>
            <a:endParaRPr lang="en-US" dirty="0">
              <a:latin typeface="Times New Roman" panose="02020603050405020304" pitchFamily="18" charset="0"/>
              <a:cs typeface="Times New Roman" panose="02020603050405020304" pitchFamily="18" charset="0"/>
            </a:endParaRPr>
          </a:p>
          <a:p>
            <a:pPr algn="ctr"/>
            <a:r>
              <a:rPr lang="en-US" dirty="0" err="1" smtClean="0">
                <a:latin typeface="Times New Roman" panose="02020603050405020304" pitchFamily="18" charset="0"/>
                <a:cs typeface="Times New Roman" panose="02020603050405020304" pitchFamily="18" charset="0"/>
              </a:rPr>
              <a:t>Azlaan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Mehmood</a:t>
            </a:r>
            <a:r>
              <a:rPr lang="en-US" dirty="0" smtClean="0">
                <a:latin typeface="Times New Roman" panose="02020603050405020304" pitchFamily="18" charset="0"/>
                <a:cs typeface="Times New Roman" panose="02020603050405020304" pitchFamily="18" charset="0"/>
              </a:rPr>
              <a:t> (4110)</a:t>
            </a:r>
          </a:p>
          <a:p>
            <a:pPr algn="ctr"/>
            <a:r>
              <a:rPr lang="en-US" dirty="0" smtClean="0">
                <a:latin typeface="Times New Roman" panose="02020603050405020304" pitchFamily="18" charset="0"/>
                <a:cs typeface="Times New Roman" panose="02020603050405020304" pitchFamily="18" charset="0"/>
              </a:rPr>
              <a:t>Sameer Ahmed (4170)</a:t>
            </a:r>
          </a:p>
          <a:p>
            <a:pPr algn="ctr"/>
            <a:r>
              <a:rPr lang="en-US" dirty="0" err="1" smtClean="0">
                <a:latin typeface="Times New Roman" panose="02020603050405020304" pitchFamily="18" charset="0"/>
                <a:cs typeface="Times New Roman" panose="02020603050405020304" pitchFamily="18" charset="0"/>
              </a:rPr>
              <a:t>Atiya</a:t>
            </a:r>
            <a:r>
              <a:rPr lang="en-US" dirty="0" smtClean="0">
                <a:latin typeface="Times New Roman" panose="02020603050405020304" pitchFamily="18" charset="0"/>
                <a:cs typeface="Times New Roman" panose="02020603050405020304" pitchFamily="18" charset="0"/>
              </a:rPr>
              <a:t> Bibi (4625)</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7026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latin typeface="Times New Roman" panose="02020603050405020304" pitchFamily="18" charset="0"/>
                <a:cs typeface="Times New Roman" panose="02020603050405020304" pitchFamily="18" charset="0"/>
              </a:rPr>
              <a:t>Sudoku is </a:t>
            </a:r>
            <a:r>
              <a:rPr lang="en-US" sz="2000" dirty="0">
                <a:latin typeface="Times New Roman" panose="02020603050405020304" pitchFamily="18" charset="0"/>
                <a:cs typeface="Times New Roman" panose="02020603050405020304" pitchFamily="18" charset="0"/>
                <a:hlinkClick r:id="rId2"/>
              </a:rPr>
              <a:t>defined by Merriam-Webster</a:t>
            </a:r>
            <a:r>
              <a:rPr lang="en-US" sz="2000" dirty="0">
                <a:latin typeface="Times New Roman" panose="02020603050405020304" pitchFamily="18" charset="0"/>
                <a:cs typeface="Times New Roman" panose="02020603050405020304" pitchFamily="18" charset="0"/>
              </a:rPr>
              <a:t> as a 9-by-9 grid puzzle in which the grid is divided into 3-by-3  boxes. Every row, column and box must contain the numbers one through nine, no repeats.</a:t>
            </a:r>
          </a:p>
        </p:txBody>
      </p:sp>
      <p:pic>
        <p:nvPicPr>
          <p:cNvPr id="4" name="Content Placeholder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3665934" y="2016125"/>
            <a:ext cx="5174457" cy="3449638"/>
          </a:xfrm>
          <a:prstGeom prst="rect">
            <a:avLst/>
          </a:prstGeom>
        </p:spPr>
      </p:pic>
    </p:spTree>
    <p:extLst>
      <p:ext uri="{BB962C8B-B14F-4D97-AF65-F5344CB8AC3E}">
        <p14:creationId xmlns:p14="http://schemas.microsoft.com/office/powerpoint/2010/main" val="1332735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Objectives :</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The objective of this project is to implement a Sudoku Solver in C++ using the backtracking algorithm. Sudoku is a popular puzzle game that involves filling a 9x9 grid with digits from 1 to 9 while adhering to three basic rules:</a:t>
            </a:r>
          </a:p>
          <a:p>
            <a:pPr lvl="0"/>
            <a:r>
              <a:rPr lang="en-US" dirty="0">
                <a:latin typeface="Times New Roman" panose="02020603050405020304" pitchFamily="18" charset="0"/>
                <a:cs typeface="Times New Roman" panose="02020603050405020304" pitchFamily="18" charset="0"/>
              </a:rPr>
              <a:t>Each row must contain the digits from 1 to 9 without repetition.</a:t>
            </a:r>
          </a:p>
          <a:p>
            <a:pPr lvl="0"/>
            <a:r>
              <a:rPr lang="en-US" dirty="0">
                <a:latin typeface="Times New Roman" panose="02020603050405020304" pitchFamily="18" charset="0"/>
                <a:cs typeface="Times New Roman" panose="02020603050405020304" pitchFamily="18" charset="0"/>
              </a:rPr>
              <a:t>Each column must contain the digits from 1 to 9 without repetition.</a:t>
            </a:r>
          </a:p>
          <a:p>
            <a:pPr lvl="0"/>
            <a:r>
              <a:rPr lang="en-US" dirty="0">
                <a:latin typeface="Times New Roman" panose="02020603050405020304" pitchFamily="18" charset="0"/>
                <a:cs typeface="Times New Roman" panose="02020603050405020304" pitchFamily="18" charset="0"/>
              </a:rPr>
              <a:t>Each 3x3 sub-grid must contain the digits from 1 to 9 without repetition.</a:t>
            </a:r>
          </a:p>
          <a:p>
            <a:r>
              <a:rPr lang="en-US" dirty="0">
                <a:latin typeface="Times New Roman" panose="02020603050405020304" pitchFamily="18" charset="0"/>
                <a:cs typeface="Times New Roman" panose="02020603050405020304" pitchFamily="18" charset="0"/>
              </a:rPr>
              <a:t>The backtracking algorithm is used to solve this problem by trying different combinations for empty cells and backtracking whenever it hits an invalid configuration.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580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Project Description: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This project involves solving a Sudoku puzzle using C++. The program implements a </a:t>
            </a:r>
            <a:r>
              <a:rPr lang="en-US" sz="2800" dirty="0" err="1">
                <a:latin typeface="Times New Roman" panose="02020603050405020304" pitchFamily="18" charset="0"/>
                <a:cs typeface="Times New Roman" panose="02020603050405020304" pitchFamily="18" charset="0"/>
              </a:rPr>
              <a:t>solveSudoku</a:t>
            </a:r>
            <a:r>
              <a:rPr lang="en-US" sz="2800" dirty="0">
                <a:latin typeface="Times New Roman" panose="02020603050405020304" pitchFamily="18" charset="0"/>
                <a:cs typeface="Times New Roman" panose="02020603050405020304" pitchFamily="18" charset="0"/>
              </a:rPr>
              <a:t> function which attempts to solve the Sudoku puzzle using the backtracking technique. The backtracking technique systematically tries possible numbers for the empty cells in the grid and checks if the number can be placed validly according to Sudoku rules.</a:t>
            </a:r>
          </a:p>
        </p:txBody>
      </p:sp>
    </p:spTree>
    <p:extLst>
      <p:ext uri="{BB962C8B-B14F-4D97-AF65-F5344CB8AC3E}">
        <p14:creationId xmlns:p14="http://schemas.microsoft.com/office/powerpoint/2010/main" val="3602472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Key Functions: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51579" y="1853755"/>
            <a:ext cx="9613861" cy="3597812"/>
          </a:xfrm>
        </p:spPr>
        <p:txBody>
          <a:bodyPr>
            <a:noAutofit/>
          </a:bodyPr>
          <a:lstStyle/>
          <a:p>
            <a:pPr lvl="0"/>
            <a:r>
              <a:rPr lang="en-US" sz="1400" b="1" dirty="0" err="1">
                <a:latin typeface="Times New Roman" panose="02020603050405020304" pitchFamily="18" charset="0"/>
                <a:cs typeface="Times New Roman" panose="02020603050405020304" pitchFamily="18" charset="0"/>
              </a:rPr>
              <a:t>printGrid</a:t>
            </a:r>
            <a:r>
              <a:rPr lang="en-US" sz="1400" b="1" dirty="0">
                <a:latin typeface="Times New Roman" panose="02020603050405020304" pitchFamily="18" charset="0"/>
                <a:cs typeface="Times New Roman" panose="02020603050405020304" pitchFamily="18" charset="0"/>
              </a:rPr>
              <a:t>(</a:t>
            </a:r>
            <a:r>
              <a:rPr lang="en-US" sz="1400" b="1" dirty="0" err="1">
                <a:latin typeface="Times New Roman" panose="02020603050405020304" pitchFamily="18" charset="0"/>
                <a:cs typeface="Times New Roman" panose="02020603050405020304" pitchFamily="18" charset="0"/>
              </a:rPr>
              <a:t>int</a:t>
            </a:r>
            <a:r>
              <a:rPr lang="en-US" sz="1400" b="1" dirty="0">
                <a:latin typeface="Times New Roman" panose="02020603050405020304" pitchFamily="18" charset="0"/>
                <a:cs typeface="Times New Roman" panose="02020603050405020304" pitchFamily="18" charset="0"/>
              </a:rPr>
              <a:t> grid[9][9])</a:t>
            </a:r>
            <a:r>
              <a:rPr lang="en-US" sz="1400" dirty="0">
                <a:latin typeface="Times New Roman" panose="02020603050405020304" pitchFamily="18" charset="0"/>
                <a:cs typeface="Times New Roman" panose="02020603050405020304" pitchFamily="18" charset="0"/>
              </a:rPr>
              <a:t>: This function prints the Sudoku grid in a readable format. It prints each row and separates the numbers with spaces for clarity.</a:t>
            </a:r>
          </a:p>
          <a:p>
            <a:pPr lvl="0"/>
            <a:r>
              <a:rPr lang="en-US" sz="1400" b="1" dirty="0" err="1">
                <a:latin typeface="Times New Roman" panose="02020603050405020304" pitchFamily="18" charset="0"/>
                <a:cs typeface="Times New Roman" panose="02020603050405020304" pitchFamily="18" charset="0"/>
              </a:rPr>
              <a:t>isSafe</a:t>
            </a:r>
            <a:r>
              <a:rPr lang="en-US" sz="1400" b="1" dirty="0">
                <a:latin typeface="Times New Roman" panose="02020603050405020304" pitchFamily="18" charset="0"/>
                <a:cs typeface="Times New Roman" panose="02020603050405020304" pitchFamily="18" charset="0"/>
              </a:rPr>
              <a:t>(</a:t>
            </a:r>
            <a:r>
              <a:rPr lang="en-US" sz="1400" b="1" dirty="0" err="1">
                <a:latin typeface="Times New Roman" panose="02020603050405020304" pitchFamily="18" charset="0"/>
                <a:cs typeface="Times New Roman" panose="02020603050405020304" pitchFamily="18" charset="0"/>
              </a:rPr>
              <a:t>int</a:t>
            </a:r>
            <a:r>
              <a:rPr lang="en-US" sz="1400" b="1" dirty="0">
                <a:latin typeface="Times New Roman" panose="02020603050405020304" pitchFamily="18" charset="0"/>
                <a:cs typeface="Times New Roman" panose="02020603050405020304" pitchFamily="18" charset="0"/>
              </a:rPr>
              <a:t> grid[9][9], </a:t>
            </a:r>
            <a:r>
              <a:rPr lang="en-US" sz="1400" b="1" dirty="0" err="1">
                <a:latin typeface="Times New Roman" panose="02020603050405020304" pitchFamily="18" charset="0"/>
                <a:cs typeface="Times New Roman" panose="02020603050405020304" pitchFamily="18" charset="0"/>
              </a:rPr>
              <a:t>int</a:t>
            </a:r>
            <a:r>
              <a:rPr lang="en-US" sz="1400" b="1" dirty="0">
                <a:latin typeface="Times New Roman" panose="02020603050405020304" pitchFamily="18" charset="0"/>
                <a:cs typeface="Times New Roman" panose="02020603050405020304" pitchFamily="18" charset="0"/>
              </a:rPr>
              <a:t> row, </a:t>
            </a:r>
            <a:r>
              <a:rPr lang="en-US" sz="1400" b="1" dirty="0" err="1">
                <a:latin typeface="Times New Roman" panose="02020603050405020304" pitchFamily="18" charset="0"/>
                <a:cs typeface="Times New Roman" panose="02020603050405020304" pitchFamily="18" charset="0"/>
              </a:rPr>
              <a:t>int</a:t>
            </a:r>
            <a:r>
              <a:rPr lang="en-US" sz="1400" b="1" dirty="0">
                <a:latin typeface="Times New Roman" panose="02020603050405020304" pitchFamily="18" charset="0"/>
                <a:cs typeface="Times New Roman" panose="02020603050405020304" pitchFamily="18" charset="0"/>
              </a:rPr>
              <a:t> col, </a:t>
            </a:r>
            <a:r>
              <a:rPr lang="en-US" sz="1400" b="1" dirty="0" err="1">
                <a:latin typeface="Times New Roman" panose="02020603050405020304" pitchFamily="18" charset="0"/>
                <a:cs typeface="Times New Roman" panose="02020603050405020304" pitchFamily="18" charset="0"/>
              </a:rPr>
              <a:t>int</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num</a:t>
            </a:r>
            <a:r>
              <a:rPr lang="en-US" sz="1400" b="1"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This function checks if placing a number </a:t>
            </a:r>
            <a:r>
              <a:rPr lang="en-US" sz="1400" dirty="0" err="1">
                <a:latin typeface="Times New Roman" panose="02020603050405020304" pitchFamily="18" charset="0"/>
                <a:cs typeface="Times New Roman" panose="02020603050405020304" pitchFamily="18" charset="0"/>
              </a:rPr>
              <a:t>num</a:t>
            </a:r>
            <a:r>
              <a:rPr lang="en-US" sz="1400" dirty="0">
                <a:latin typeface="Times New Roman" panose="02020603050405020304" pitchFamily="18" charset="0"/>
                <a:cs typeface="Times New Roman" panose="02020603050405020304" pitchFamily="18" charset="0"/>
              </a:rPr>
              <a:t> at a given row and column is valid according to the rules of Sudoku:</a:t>
            </a:r>
          </a:p>
          <a:p>
            <a:pPr lvl="1"/>
            <a:r>
              <a:rPr lang="en-US" sz="1400" dirty="0">
                <a:latin typeface="Times New Roman" panose="02020603050405020304" pitchFamily="18" charset="0"/>
                <a:cs typeface="Times New Roman" panose="02020603050405020304" pitchFamily="18" charset="0"/>
              </a:rPr>
              <a:t>It checks if the number already exists in the given row.</a:t>
            </a:r>
          </a:p>
          <a:p>
            <a:pPr lvl="1"/>
            <a:r>
              <a:rPr lang="en-US" sz="1400" dirty="0">
                <a:latin typeface="Times New Roman" panose="02020603050405020304" pitchFamily="18" charset="0"/>
                <a:cs typeface="Times New Roman" panose="02020603050405020304" pitchFamily="18" charset="0"/>
              </a:rPr>
              <a:t>It checks if the number already exists in the given column.</a:t>
            </a:r>
          </a:p>
          <a:p>
            <a:pPr lvl="1"/>
            <a:r>
              <a:rPr lang="en-US" sz="1400" dirty="0">
                <a:latin typeface="Times New Roman" panose="02020603050405020304" pitchFamily="18" charset="0"/>
                <a:cs typeface="Times New Roman" panose="02020603050405020304" pitchFamily="18" charset="0"/>
              </a:rPr>
              <a:t>It checks if the number already exists in the 3x3 sub-grid that contains the specified row and column.</a:t>
            </a:r>
          </a:p>
          <a:p>
            <a:pPr lvl="0"/>
            <a:r>
              <a:rPr lang="en-US" sz="1400" b="1" dirty="0" err="1">
                <a:latin typeface="Times New Roman" panose="02020603050405020304" pitchFamily="18" charset="0"/>
                <a:cs typeface="Times New Roman" panose="02020603050405020304" pitchFamily="18" charset="0"/>
              </a:rPr>
              <a:t>solveSudoku</a:t>
            </a:r>
            <a:r>
              <a:rPr lang="en-US" sz="1400" b="1" dirty="0">
                <a:latin typeface="Times New Roman" panose="02020603050405020304" pitchFamily="18" charset="0"/>
                <a:cs typeface="Times New Roman" panose="02020603050405020304" pitchFamily="18" charset="0"/>
              </a:rPr>
              <a:t>(</a:t>
            </a:r>
            <a:r>
              <a:rPr lang="en-US" sz="1400" b="1" dirty="0" err="1">
                <a:latin typeface="Times New Roman" panose="02020603050405020304" pitchFamily="18" charset="0"/>
                <a:cs typeface="Times New Roman" panose="02020603050405020304" pitchFamily="18" charset="0"/>
              </a:rPr>
              <a:t>int</a:t>
            </a:r>
            <a:r>
              <a:rPr lang="en-US" sz="1400" b="1" dirty="0">
                <a:latin typeface="Times New Roman" panose="02020603050405020304" pitchFamily="18" charset="0"/>
                <a:cs typeface="Times New Roman" panose="02020603050405020304" pitchFamily="18" charset="0"/>
              </a:rPr>
              <a:t> grid[9][9])</a:t>
            </a:r>
            <a:r>
              <a:rPr lang="en-US" sz="1400" dirty="0">
                <a:latin typeface="Times New Roman" panose="02020603050405020304" pitchFamily="18" charset="0"/>
                <a:cs typeface="Times New Roman" panose="02020603050405020304" pitchFamily="18" charset="0"/>
              </a:rPr>
              <a:t>: This is the core function of the project. It applies backtracking to try and solve the Sudoku puzzle. It searches for an empty cell (represented by 0) and attempts to fill it with numbers from 1 to 9. If placing a number leads to a solution, it moves on to the next empty cell. If it reaches a point where no valid number can be placed, it backtracks by resetting the previous number and trying the next possibility.</a:t>
            </a:r>
          </a:p>
          <a:p>
            <a:pPr lvl="0"/>
            <a:r>
              <a:rPr lang="en-US" sz="1400" b="1" dirty="0">
                <a:latin typeface="Times New Roman" panose="02020603050405020304" pitchFamily="18" charset="0"/>
                <a:cs typeface="Times New Roman" panose="02020603050405020304" pitchFamily="18" charset="0"/>
              </a:rPr>
              <a:t>main()</a:t>
            </a:r>
            <a:r>
              <a:rPr lang="en-US" sz="1400" dirty="0">
                <a:latin typeface="Times New Roman" panose="02020603050405020304" pitchFamily="18" charset="0"/>
                <a:cs typeface="Times New Roman" panose="02020603050405020304" pitchFamily="18" charset="0"/>
              </a:rPr>
              <a:t>: In the main function, a 9x9 Sudoku grid is defined. This grid is passed to the </a:t>
            </a:r>
            <a:r>
              <a:rPr lang="en-US" sz="1400" dirty="0" err="1">
                <a:latin typeface="Times New Roman" panose="02020603050405020304" pitchFamily="18" charset="0"/>
                <a:cs typeface="Times New Roman" panose="02020603050405020304" pitchFamily="18" charset="0"/>
              </a:rPr>
              <a:t>solveSudoku</a:t>
            </a:r>
            <a:r>
              <a:rPr lang="en-US" sz="1400" dirty="0">
                <a:latin typeface="Times New Roman" panose="02020603050405020304" pitchFamily="18" charset="0"/>
                <a:cs typeface="Times New Roman" panose="02020603050405020304" pitchFamily="18" charset="0"/>
              </a:rPr>
              <a:t> function. If the puzzle is solved, the solution is printed; otherwise, a message stating that no solution exists is displayed.</a:t>
            </a:r>
          </a:p>
          <a:p>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6664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How the Code Works: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51579" y="1853754"/>
            <a:ext cx="9613861" cy="4528456"/>
          </a:xfrm>
        </p:spPr>
        <p:txBody>
          <a:bodyPr>
            <a:normAutofit/>
          </a:bodyPr>
          <a:lstStyle/>
          <a:p>
            <a:pPr lvl="0"/>
            <a:r>
              <a:rPr lang="en-US" sz="1800" dirty="0">
                <a:latin typeface="Times New Roman" panose="02020603050405020304" pitchFamily="18" charset="0"/>
                <a:cs typeface="Times New Roman" panose="02020603050405020304" pitchFamily="18" charset="0"/>
              </a:rPr>
              <a:t>The grid is a 9x9 matrix, where 0 represents an empty cell. The program tries to solve this puzzle by placing numbers 1 to 9 in each empty cell and checking if the placement is valid using the </a:t>
            </a:r>
            <a:r>
              <a:rPr lang="en-US" sz="1800" dirty="0" err="1">
                <a:latin typeface="Times New Roman" panose="02020603050405020304" pitchFamily="18" charset="0"/>
                <a:cs typeface="Times New Roman" panose="02020603050405020304" pitchFamily="18" charset="0"/>
              </a:rPr>
              <a:t>isSafe</a:t>
            </a:r>
            <a:r>
              <a:rPr lang="en-US" sz="1800" dirty="0">
                <a:latin typeface="Times New Roman" panose="02020603050405020304" pitchFamily="18" charset="0"/>
                <a:cs typeface="Times New Roman" panose="02020603050405020304" pitchFamily="18" charset="0"/>
              </a:rPr>
              <a:t> function.</a:t>
            </a:r>
          </a:p>
          <a:p>
            <a:pPr lvl="0"/>
            <a:r>
              <a:rPr lang="en-US" sz="1800" dirty="0">
                <a:latin typeface="Times New Roman" panose="02020603050405020304" pitchFamily="18" charset="0"/>
                <a:cs typeface="Times New Roman" panose="02020603050405020304" pitchFamily="18" charset="0"/>
              </a:rPr>
              <a:t>The </a:t>
            </a:r>
            <a:r>
              <a:rPr lang="en-US" sz="1800" dirty="0" err="1">
                <a:latin typeface="Times New Roman" panose="02020603050405020304" pitchFamily="18" charset="0"/>
                <a:cs typeface="Times New Roman" panose="02020603050405020304" pitchFamily="18" charset="0"/>
              </a:rPr>
              <a:t>solveSudoku</a:t>
            </a:r>
            <a:r>
              <a:rPr lang="en-US" sz="1800" dirty="0">
                <a:latin typeface="Times New Roman" panose="02020603050405020304" pitchFamily="18" charset="0"/>
                <a:cs typeface="Times New Roman" panose="02020603050405020304" pitchFamily="18" charset="0"/>
              </a:rPr>
              <a:t> function iterates over the grid to find an empty cell. It then tries numbers 1 to 9 in that cell and checks if each number is valid. If a number is valid, it is placed in the cell, and the function proceeds to solve the next empty cell recursively. If a conflict is encountered, the function backtracks by resetting the cell to 0 and trying the next number.</a:t>
            </a:r>
          </a:p>
          <a:p>
            <a:pPr lvl="0"/>
            <a:r>
              <a:rPr lang="en-US" sz="1800" dirty="0">
                <a:latin typeface="Times New Roman" panose="02020603050405020304" pitchFamily="18" charset="0"/>
                <a:cs typeface="Times New Roman" panose="02020603050405020304" pitchFamily="18" charset="0"/>
              </a:rPr>
              <a:t>Once the puzzle is solved, the grid is printed in the main function. If no solution exists, a message is displayed.</a:t>
            </a:r>
          </a:p>
        </p:txBody>
      </p:sp>
    </p:spTree>
    <p:extLst>
      <p:ext uri="{BB962C8B-B14F-4D97-AF65-F5344CB8AC3E}">
        <p14:creationId xmlns:p14="http://schemas.microsoft.com/office/powerpoint/2010/main" val="2497208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Output Example: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40993" y="1959429"/>
            <a:ext cx="9613861" cy="4685212"/>
          </a:xfrm>
        </p:spPr>
        <p:txBody>
          <a:bodyPr>
            <a:noAutofit/>
          </a:bodyPr>
          <a:lstStyle/>
          <a:p>
            <a:r>
              <a:rPr lang="en-US" sz="1400" dirty="0">
                <a:latin typeface="Times New Roman" panose="02020603050405020304" pitchFamily="18" charset="0"/>
                <a:cs typeface="Times New Roman" panose="02020603050405020304" pitchFamily="18" charset="0"/>
              </a:rPr>
              <a:t>For the given input grid, the program will output the solved Sudoku puzzle:</a:t>
            </a:r>
          </a:p>
          <a:p>
            <a:r>
              <a:rPr lang="en-US" sz="1400" dirty="0">
                <a:latin typeface="Times New Roman" panose="02020603050405020304" pitchFamily="18" charset="0"/>
                <a:cs typeface="Times New Roman" panose="02020603050405020304" pitchFamily="18" charset="0"/>
              </a:rPr>
              <a:t>Solved Sudoku: </a:t>
            </a:r>
          </a:p>
          <a:p>
            <a:r>
              <a:rPr lang="en-US" sz="1400" dirty="0">
                <a:latin typeface="Times New Roman" panose="02020603050405020304" pitchFamily="18" charset="0"/>
                <a:cs typeface="Times New Roman" panose="02020603050405020304" pitchFamily="18" charset="0"/>
              </a:rPr>
              <a:t>5 3 4 </a:t>
            </a:r>
            <a:r>
              <a:rPr lang="en-US" sz="1400" dirty="0" smtClean="0">
                <a:latin typeface="Times New Roman" panose="02020603050405020304" pitchFamily="18" charset="0"/>
                <a:cs typeface="Times New Roman" panose="02020603050405020304" pitchFamily="18" charset="0"/>
              </a:rPr>
              <a:t>6 </a:t>
            </a:r>
            <a:r>
              <a:rPr lang="en-US" sz="1400" dirty="0">
                <a:latin typeface="Times New Roman" panose="02020603050405020304" pitchFamily="18" charset="0"/>
                <a:cs typeface="Times New Roman" panose="02020603050405020304" pitchFamily="18" charset="0"/>
              </a:rPr>
              <a:t>7 </a:t>
            </a:r>
            <a:r>
              <a:rPr lang="en-US" sz="1400" dirty="0" smtClean="0">
                <a:latin typeface="Times New Roman" panose="02020603050405020304" pitchFamily="18" charset="0"/>
                <a:cs typeface="Times New Roman" panose="02020603050405020304" pitchFamily="18" charset="0"/>
              </a:rPr>
              <a:t>8 9 </a:t>
            </a:r>
            <a:r>
              <a:rPr lang="en-US" sz="1400" dirty="0">
                <a:latin typeface="Times New Roman" panose="02020603050405020304" pitchFamily="18" charset="0"/>
                <a:cs typeface="Times New Roman" panose="02020603050405020304" pitchFamily="18" charset="0"/>
              </a:rPr>
              <a:t>1 2 </a:t>
            </a:r>
          </a:p>
          <a:p>
            <a:r>
              <a:rPr lang="en-US" sz="1400" dirty="0">
                <a:latin typeface="Times New Roman" panose="02020603050405020304" pitchFamily="18" charset="0"/>
                <a:cs typeface="Times New Roman" panose="02020603050405020304" pitchFamily="18" charset="0"/>
              </a:rPr>
              <a:t>6 7 2 </a:t>
            </a:r>
            <a:r>
              <a:rPr lang="en-US" sz="1400" dirty="0" smtClean="0">
                <a:latin typeface="Times New Roman" panose="02020603050405020304" pitchFamily="18" charset="0"/>
                <a:cs typeface="Times New Roman" panose="02020603050405020304" pitchFamily="18" charset="0"/>
              </a:rPr>
              <a:t>1 </a:t>
            </a:r>
            <a:r>
              <a:rPr lang="en-US" sz="1400" dirty="0">
                <a:latin typeface="Times New Roman" panose="02020603050405020304" pitchFamily="18" charset="0"/>
                <a:cs typeface="Times New Roman" panose="02020603050405020304" pitchFamily="18" charset="0"/>
              </a:rPr>
              <a:t>9 5 </a:t>
            </a:r>
            <a:r>
              <a:rPr lang="en-US" sz="1400" dirty="0" smtClean="0">
                <a:latin typeface="Times New Roman" panose="02020603050405020304" pitchFamily="18" charset="0"/>
                <a:cs typeface="Times New Roman" panose="02020603050405020304" pitchFamily="18" charset="0"/>
              </a:rPr>
              <a:t>3 </a:t>
            </a:r>
            <a:r>
              <a:rPr lang="en-US" sz="1400" dirty="0">
                <a:latin typeface="Times New Roman" panose="02020603050405020304" pitchFamily="18" charset="0"/>
                <a:cs typeface="Times New Roman" panose="02020603050405020304" pitchFamily="18" charset="0"/>
              </a:rPr>
              <a:t>4 8 </a:t>
            </a:r>
          </a:p>
          <a:p>
            <a:r>
              <a:rPr lang="en-US" sz="1400" dirty="0">
                <a:latin typeface="Times New Roman" panose="02020603050405020304" pitchFamily="18" charset="0"/>
                <a:cs typeface="Times New Roman" panose="02020603050405020304" pitchFamily="18" charset="0"/>
              </a:rPr>
              <a:t>1 9 8 </a:t>
            </a:r>
            <a:r>
              <a:rPr lang="en-US" sz="1400" dirty="0" smtClean="0">
                <a:latin typeface="Times New Roman" panose="02020603050405020304" pitchFamily="18" charset="0"/>
                <a:cs typeface="Times New Roman" panose="02020603050405020304" pitchFamily="18" charset="0"/>
              </a:rPr>
              <a:t>3 </a:t>
            </a:r>
            <a:r>
              <a:rPr lang="en-US" sz="1400" dirty="0">
                <a:latin typeface="Times New Roman" panose="02020603050405020304" pitchFamily="18" charset="0"/>
                <a:cs typeface="Times New Roman" panose="02020603050405020304" pitchFamily="18" charset="0"/>
              </a:rPr>
              <a:t>4 2 </a:t>
            </a:r>
            <a:r>
              <a:rPr lang="en-US" sz="1400" dirty="0" smtClean="0">
                <a:latin typeface="Times New Roman" panose="02020603050405020304" pitchFamily="18" charset="0"/>
                <a:cs typeface="Times New Roman" panose="02020603050405020304" pitchFamily="18" charset="0"/>
              </a:rPr>
              <a:t>5 </a:t>
            </a:r>
            <a:r>
              <a:rPr lang="en-US" sz="1400" dirty="0">
                <a:latin typeface="Times New Roman" panose="02020603050405020304" pitchFamily="18" charset="0"/>
                <a:cs typeface="Times New Roman" panose="02020603050405020304" pitchFamily="18" charset="0"/>
              </a:rPr>
              <a:t>6 7 </a:t>
            </a:r>
          </a:p>
          <a:p>
            <a:r>
              <a:rPr lang="en-US" sz="1400" dirty="0" smtClean="0">
                <a:latin typeface="Times New Roman" panose="02020603050405020304" pitchFamily="18" charset="0"/>
                <a:cs typeface="Times New Roman" panose="02020603050405020304" pitchFamily="18" charset="0"/>
              </a:rPr>
              <a:t>8 </a:t>
            </a:r>
            <a:r>
              <a:rPr lang="en-US" sz="1400" dirty="0">
                <a:latin typeface="Times New Roman" panose="02020603050405020304" pitchFamily="18" charset="0"/>
                <a:cs typeface="Times New Roman" panose="02020603050405020304" pitchFamily="18" charset="0"/>
              </a:rPr>
              <a:t>5 9 </a:t>
            </a:r>
            <a:r>
              <a:rPr lang="en-US" sz="1400" dirty="0" smtClean="0">
                <a:latin typeface="Times New Roman" panose="02020603050405020304" pitchFamily="18" charset="0"/>
                <a:cs typeface="Times New Roman" panose="02020603050405020304" pitchFamily="18" charset="0"/>
              </a:rPr>
              <a:t>7 </a:t>
            </a:r>
            <a:r>
              <a:rPr lang="en-US" sz="1400" dirty="0">
                <a:latin typeface="Times New Roman" panose="02020603050405020304" pitchFamily="18" charset="0"/>
                <a:cs typeface="Times New Roman" panose="02020603050405020304" pitchFamily="18" charset="0"/>
              </a:rPr>
              <a:t>6 1 </a:t>
            </a:r>
            <a:r>
              <a:rPr lang="en-US" sz="1400" dirty="0" smtClean="0">
                <a:latin typeface="Times New Roman" panose="02020603050405020304" pitchFamily="18" charset="0"/>
                <a:cs typeface="Times New Roman" panose="02020603050405020304" pitchFamily="18" charset="0"/>
              </a:rPr>
              <a:t>4 </a:t>
            </a:r>
            <a:r>
              <a:rPr lang="en-US" sz="1400" dirty="0">
                <a:latin typeface="Times New Roman" panose="02020603050405020304" pitchFamily="18" charset="0"/>
                <a:cs typeface="Times New Roman" panose="02020603050405020304" pitchFamily="18" charset="0"/>
              </a:rPr>
              <a:t>2 3 </a:t>
            </a:r>
          </a:p>
          <a:p>
            <a:r>
              <a:rPr lang="en-US" sz="1400" dirty="0">
                <a:latin typeface="Times New Roman" panose="02020603050405020304" pitchFamily="18" charset="0"/>
                <a:cs typeface="Times New Roman" panose="02020603050405020304" pitchFamily="18" charset="0"/>
              </a:rPr>
              <a:t>4 2 6 </a:t>
            </a:r>
            <a:r>
              <a:rPr lang="en-US" sz="1400" dirty="0" smtClean="0">
                <a:latin typeface="Times New Roman" panose="02020603050405020304" pitchFamily="18" charset="0"/>
                <a:cs typeface="Times New Roman" panose="02020603050405020304" pitchFamily="18" charset="0"/>
              </a:rPr>
              <a:t>8 </a:t>
            </a:r>
            <a:r>
              <a:rPr lang="en-US" sz="1400" dirty="0">
                <a:latin typeface="Times New Roman" panose="02020603050405020304" pitchFamily="18" charset="0"/>
                <a:cs typeface="Times New Roman" panose="02020603050405020304" pitchFamily="18" charset="0"/>
              </a:rPr>
              <a:t>5 3 </a:t>
            </a:r>
            <a:r>
              <a:rPr lang="en-US" sz="1400" dirty="0" smtClean="0">
                <a:latin typeface="Times New Roman" panose="02020603050405020304" pitchFamily="18" charset="0"/>
                <a:cs typeface="Times New Roman" panose="02020603050405020304" pitchFamily="18" charset="0"/>
              </a:rPr>
              <a:t>7 </a:t>
            </a:r>
            <a:r>
              <a:rPr lang="en-US" sz="1400" dirty="0">
                <a:latin typeface="Times New Roman" panose="02020603050405020304" pitchFamily="18" charset="0"/>
                <a:cs typeface="Times New Roman" panose="02020603050405020304" pitchFamily="18" charset="0"/>
              </a:rPr>
              <a:t>9 1 </a:t>
            </a:r>
          </a:p>
          <a:p>
            <a:r>
              <a:rPr lang="en-US" sz="1400" dirty="0">
                <a:latin typeface="Times New Roman" panose="02020603050405020304" pitchFamily="18" charset="0"/>
                <a:cs typeface="Times New Roman" panose="02020603050405020304" pitchFamily="18" charset="0"/>
              </a:rPr>
              <a:t>7 1 3 </a:t>
            </a:r>
            <a:r>
              <a:rPr lang="en-US" sz="1400" dirty="0" smtClean="0">
                <a:latin typeface="Times New Roman" panose="02020603050405020304" pitchFamily="18" charset="0"/>
                <a:cs typeface="Times New Roman" panose="02020603050405020304" pitchFamily="18" charset="0"/>
              </a:rPr>
              <a:t>9 </a:t>
            </a:r>
            <a:r>
              <a:rPr lang="en-US" sz="1400" dirty="0">
                <a:latin typeface="Times New Roman" panose="02020603050405020304" pitchFamily="18" charset="0"/>
                <a:cs typeface="Times New Roman" panose="02020603050405020304" pitchFamily="18" charset="0"/>
              </a:rPr>
              <a:t>2 4 </a:t>
            </a:r>
            <a:r>
              <a:rPr lang="en-US" sz="1400" dirty="0" smtClean="0">
                <a:latin typeface="Times New Roman" panose="02020603050405020304" pitchFamily="18" charset="0"/>
                <a:cs typeface="Times New Roman" panose="02020603050405020304" pitchFamily="18" charset="0"/>
              </a:rPr>
              <a:t>8 </a:t>
            </a:r>
            <a:r>
              <a:rPr lang="en-US" sz="1400" dirty="0">
                <a:latin typeface="Times New Roman" panose="02020603050405020304" pitchFamily="18" charset="0"/>
                <a:cs typeface="Times New Roman" panose="02020603050405020304" pitchFamily="18" charset="0"/>
              </a:rPr>
              <a:t>5 6 </a:t>
            </a:r>
          </a:p>
          <a:p>
            <a:r>
              <a:rPr lang="en-US" sz="1400" dirty="0">
                <a:latin typeface="Times New Roman" panose="02020603050405020304" pitchFamily="18" charset="0"/>
                <a:cs typeface="Times New Roman" panose="02020603050405020304" pitchFamily="18" charset="0"/>
              </a:rPr>
              <a:t>9 6 1 </a:t>
            </a:r>
            <a:r>
              <a:rPr lang="en-US" sz="1400" dirty="0" smtClean="0">
                <a:latin typeface="Times New Roman" panose="02020603050405020304" pitchFamily="18" charset="0"/>
                <a:cs typeface="Times New Roman" panose="02020603050405020304" pitchFamily="18" charset="0"/>
              </a:rPr>
              <a:t>5 </a:t>
            </a:r>
            <a:r>
              <a:rPr lang="en-US" sz="1400" dirty="0">
                <a:latin typeface="Times New Roman" panose="02020603050405020304" pitchFamily="18" charset="0"/>
                <a:cs typeface="Times New Roman" panose="02020603050405020304" pitchFamily="18" charset="0"/>
              </a:rPr>
              <a:t>3 7 </a:t>
            </a:r>
            <a:r>
              <a:rPr lang="en-US" sz="1400" dirty="0" smtClean="0">
                <a:latin typeface="Times New Roman" panose="02020603050405020304" pitchFamily="18" charset="0"/>
                <a:cs typeface="Times New Roman" panose="02020603050405020304" pitchFamily="18" charset="0"/>
              </a:rPr>
              <a:t>2 </a:t>
            </a:r>
            <a:r>
              <a:rPr lang="en-US" sz="1400" dirty="0">
                <a:latin typeface="Times New Roman" panose="02020603050405020304" pitchFamily="18" charset="0"/>
                <a:cs typeface="Times New Roman" panose="02020603050405020304" pitchFamily="18" charset="0"/>
              </a:rPr>
              <a:t>8 4 </a:t>
            </a:r>
          </a:p>
          <a:p>
            <a:r>
              <a:rPr lang="en-US" sz="1400" dirty="0">
                <a:latin typeface="Times New Roman" panose="02020603050405020304" pitchFamily="18" charset="0"/>
                <a:cs typeface="Times New Roman" panose="02020603050405020304" pitchFamily="18" charset="0"/>
              </a:rPr>
              <a:t>2 8 7 </a:t>
            </a:r>
            <a:r>
              <a:rPr lang="en-US" sz="1400" dirty="0" smtClean="0">
                <a:latin typeface="Times New Roman" panose="02020603050405020304" pitchFamily="18" charset="0"/>
                <a:cs typeface="Times New Roman" panose="02020603050405020304" pitchFamily="18" charset="0"/>
              </a:rPr>
              <a:t>4 </a:t>
            </a:r>
            <a:r>
              <a:rPr lang="en-US" sz="1400" dirty="0">
                <a:latin typeface="Times New Roman" panose="02020603050405020304" pitchFamily="18" charset="0"/>
                <a:cs typeface="Times New Roman" panose="02020603050405020304" pitchFamily="18" charset="0"/>
              </a:rPr>
              <a:t>1 9 </a:t>
            </a:r>
            <a:r>
              <a:rPr lang="en-US" sz="1400" dirty="0" smtClean="0">
                <a:latin typeface="Times New Roman" panose="02020603050405020304" pitchFamily="18" charset="0"/>
                <a:cs typeface="Times New Roman" panose="02020603050405020304" pitchFamily="18" charset="0"/>
              </a:rPr>
              <a:t>6 </a:t>
            </a:r>
            <a:r>
              <a:rPr lang="en-US" sz="1400" dirty="0">
                <a:latin typeface="Times New Roman" panose="02020603050405020304" pitchFamily="18" charset="0"/>
                <a:cs typeface="Times New Roman" panose="02020603050405020304" pitchFamily="18" charset="0"/>
              </a:rPr>
              <a:t>3 5 </a:t>
            </a:r>
          </a:p>
          <a:p>
            <a:r>
              <a:rPr lang="en-US" sz="1400" dirty="0">
                <a:latin typeface="Times New Roman" panose="02020603050405020304" pitchFamily="18" charset="0"/>
                <a:cs typeface="Times New Roman" panose="02020603050405020304" pitchFamily="18" charset="0"/>
              </a:rPr>
              <a:t>3 4 5 </a:t>
            </a:r>
            <a:r>
              <a:rPr lang="en-US" sz="1400" dirty="0" smtClean="0">
                <a:latin typeface="Times New Roman" panose="02020603050405020304" pitchFamily="18" charset="0"/>
                <a:cs typeface="Times New Roman" panose="02020603050405020304" pitchFamily="18" charset="0"/>
              </a:rPr>
              <a:t>2 </a:t>
            </a:r>
            <a:r>
              <a:rPr lang="en-US" sz="1400" dirty="0">
                <a:latin typeface="Times New Roman" panose="02020603050405020304" pitchFamily="18" charset="0"/>
                <a:cs typeface="Times New Roman" panose="02020603050405020304" pitchFamily="18" charset="0"/>
              </a:rPr>
              <a:t>8 6 </a:t>
            </a:r>
            <a:r>
              <a:rPr lang="en-US" sz="1400" dirty="0" smtClean="0">
                <a:latin typeface="Times New Roman" panose="02020603050405020304" pitchFamily="18" charset="0"/>
                <a:cs typeface="Times New Roman" panose="02020603050405020304" pitchFamily="18" charset="0"/>
              </a:rPr>
              <a:t>1 </a:t>
            </a:r>
            <a:r>
              <a:rPr lang="en-US" sz="1400" dirty="0">
                <a:latin typeface="Times New Roman" panose="02020603050405020304" pitchFamily="18" charset="0"/>
                <a:cs typeface="Times New Roman" panose="02020603050405020304" pitchFamily="18" charset="0"/>
              </a:rPr>
              <a:t>7 9</a:t>
            </a:r>
          </a:p>
        </p:txBody>
      </p:sp>
    </p:spTree>
    <p:extLst>
      <p:ext uri="{BB962C8B-B14F-4D97-AF65-F5344CB8AC3E}">
        <p14:creationId xmlns:p14="http://schemas.microsoft.com/office/powerpoint/2010/main" val="1851819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This project demonstrates how to solve a Sudoku puzzle using backtracking, a classic algorithmic technique. The program takes an incomplete Sudoku puzzle as input and fills in the missing values while adhering to the rules of the game. This solution is efficient and works for all solvable Sudoku puzzles.</a:t>
            </a:r>
          </a:p>
        </p:txBody>
      </p:sp>
    </p:spTree>
    <p:extLst>
      <p:ext uri="{BB962C8B-B14F-4D97-AF65-F5344CB8AC3E}">
        <p14:creationId xmlns:p14="http://schemas.microsoft.com/office/powerpoint/2010/main" val="98776580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20</TotalTime>
  <Words>791</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Gill Sans MT</vt:lpstr>
      <vt:lpstr>Times New Roman</vt:lpstr>
      <vt:lpstr>Gallery</vt:lpstr>
      <vt:lpstr>Sudoku Solver Using Backtracking</vt:lpstr>
      <vt:lpstr>Sudoku is defined by Merriam-Webster as a 9-by-9 grid puzzle in which the grid is divided into 3-by-3  boxes. Every row, column and box must contain the numbers one through nine, no repeats.</vt:lpstr>
      <vt:lpstr>Objectives :</vt:lpstr>
      <vt:lpstr>Project Description:</vt:lpstr>
      <vt:lpstr>Key Functions:</vt:lpstr>
      <vt:lpstr>How the Code Works:</vt:lpstr>
      <vt:lpstr>Output Example: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Sudoku Solver Using Backtracking</dc:title>
  <dc:creator>Perfect</dc:creator>
  <cp:lastModifiedBy>Perfect</cp:lastModifiedBy>
  <cp:revision>3</cp:revision>
  <dcterms:created xsi:type="dcterms:W3CDTF">2025-02-09T13:12:11Z</dcterms:created>
  <dcterms:modified xsi:type="dcterms:W3CDTF">2025-02-09T13:52:55Z</dcterms:modified>
</cp:coreProperties>
</file>