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1" r:id="rId3"/>
    <p:sldId id="438" r:id="rId4"/>
    <p:sldId id="289" r:id="rId5"/>
    <p:sldId id="350" r:id="rId6"/>
    <p:sldId id="352" r:id="rId7"/>
    <p:sldId id="351" r:id="rId8"/>
    <p:sldId id="291" r:id="rId9"/>
    <p:sldId id="312" r:id="rId10"/>
    <p:sldId id="337" r:id="rId11"/>
    <p:sldId id="340" r:id="rId12"/>
    <p:sldId id="354" r:id="rId13"/>
    <p:sldId id="335" r:id="rId14"/>
    <p:sldId id="336" r:id="rId15"/>
    <p:sldId id="342" r:id="rId16"/>
    <p:sldId id="425" r:id="rId17"/>
    <p:sldId id="332" r:id="rId18"/>
    <p:sldId id="431" r:id="rId19"/>
    <p:sldId id="343" r:id="rId20"/>
    <p:sldId id="364" r:id="rId21"/>
    <p:sldId id="432" r:id="rId22"/>
    <p:sldId id="344" r:id="rId23"/>
    <p:sldId id="433" r:id="rId24"/>
    <p:sldId id="355" r:id="rId25"/>
    <p:sldId id="436" r:id="rId26"/>
    <p:sldId id="357" r:id="rId27"/>
    <p:sldId id="423" r:id="rId28"/>
    <p:sldId id="437" r:id="rId29"/>
    <p:sldId id="374" r:id="rId30"/>
    <p:sldId id="426" r:id="rId31"/>
    <p:sldId id="379" r:id="rId32"/>
    <p:sldId id="380" r:id="rId33"/>
    <p:sldId id="381" r:id="rId34"/>
    <p:sldId id="382" r:id="rId35"/>
    <p:sldId id="384" r:id="rId36"/>
    <p:sldId id="385" r:id="rId37"/>
    <p:sldId id="441" r:id="rId38"/>
    <p:sldId id="390" r:id="rId39"/>
    <p:sldId id="407" r:id="rId40"/>
    <p:sldId id="410" r:id="rId41"/>
    <p:sldId id="439" r:id="rId42"/>
    <p:sldId id="440" r:id="rId43"/>
    <p:sldId id="44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788A3-4C89-4130-95A4-E2B97EB158C6}"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788A3-4C89-4130-95A4-E2B97EB158C6}"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788A3-4C89-4130-95A4-E2B97EB158C6}"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82296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3938588"/>
            <a:ext cx="82296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uk-UA"/>
          </a:p>
        </p:txBody>
      </p:sp>
      <p:sp>
        <p:nvSpPr>
          <p:cNvPr id="6" name="Rectangle 5"/>
          <p:cNvSpPr>
            <a:spLocks noGrp="1" noChangeArrowheads="1"/>
          </p:cNvSpPr>
          <p:nvPr>
            <p:ph type="ftr" sz="quarter" idx="11"/>
          </p:nvPr>
        </p:nvSpPr>
        <p:spPr>
          <a:ln/>
        </p:spPr>
        <p:txBody>
          <a:bodyPr/>
          <a:lstStyle>
            <a:lvl1pPr>
              <a:defRPr/>
            </a:lvl1pPr>
          </a:lstStyle>
          <a:p>
            <a:pPr>
              <a:defRPr/>
            </a:pPr>
            <a:endParaRPr lang="uk-UA"/>
          </a:p>
        </p:txBody>
      </p:sp>
      <p:sp>
        <p:nvSpPr>
          <p:cNvPr id="7" name="Rectangle 6"/>
          <p:cNvSpPr>
            <a:spLocks noGrp="1" noChangeArrowheads="1"/>
          </p:cNvSpPr>
          <p:nvPr>
            <p:ph type="sldNum" sz="quarter" idx="12"/>
          </p:nvPr>
        </p:nvSpPr>
        <p:spPr>
          <a:ln/>
        </p:spPr>
        <p:txBody>
          <a:bodyPr/>
          <a:lstStyle>
            <a:lvl1pPr>
              <a:defRPr/>
            </a:lvl1pPr>
          </a:lstStyle>
          <a:p>
            <a:fld id="{55EA98A1-FE20-415F-B7CC-6F90730C9C5D}" type="slidenum">
              <a:rPr lang="uk-UA" altLang="en-US"/>
              <a:pPr/>
              <a:t>‹#›</a:t>
            </a:fld>
            <a:endParaRPr lang="uk-UA" altLang="en-US"/>
          </a:p>
        </p:txBody>
      </p:sp>
    </p:spTree>
    <p:extLst>
      <p:ext uri="{BB962C8B-B14F-4D97-AF65-F5344CB8AC3E}">
        <p14:creationId xmlns:p14="http://schemas.microsoft.com/office/powerpoint/2010/main" val="220717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788A3-4C89-4130-95A4-E2B97EB158C6}"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788A3-4C89-4130-95A4-E2B97EB158C6}"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788A3-4C89-4130-95A4-E2B97EB158C6}"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788A3-4C89-4130-95A4-E2B97EB158C6}"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788A3-4C89-4130-95A4-E2B97EB158C6}"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788A3-4C89-4130-95A4-E2B97EB158C6}"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788A3-4C89-4130-95A4-E2B97EB158C6}"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788A3-4C89-4130-95A4-E2B97EB158C6}"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F601A-7072-40D2-BAE8-58E1FC9514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788A3-4C89-4130-95A4-E2B97EB158C6}" type="datetimeFigureOut">
              <a:rPr lang="en-US" smtClean="0"/>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F601A-7072-40D2-BAE8-58E1FC9514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ismillah.jp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1250" t="12500" r="23125" b="42188"/>
          <a:stretch>
            <a:fillRect/>
          </a:stretch>
        </p:blipFill>
        <p:spPr bwMode="auto">
          <a:xfrm>
            <a:off x="990599" y="914400"/>
            <a:ext cx="7600293" cy="4953000"/>
          </a:xfrm>
          <a:prstGeom prst="rect">
            <a:avLst/>
          </a:prstGeom>
          <a:noFill/>
          <a:ln w="9525">
            <a:noFill/>
            <a:miter lim="800000"/>
            <a:headEnd/>
            <a:tailEnd/>
          </a:ln>
          <a:effectLst/>
        </p:spPr>
      </p:pic>
      <p:sp>
        <p:nvSpPr>
          <p:cNvPr id="4" name="Rectangle 3"/>
          <p:cNvSpPr/>
          <p:nvPr/>
        </p:nvSpPr>
        <p:spPr>
          <a:xfrm>
            <a:off x="152401" y="152400"/>
            <a:ext cx="8763000" cy="830997"/>
          </a:xfrm>
          <a:prstGeom prst="rect">
            <a:avLst/>
          </a:prstGeom>
          <a:noFill/>
        </p:spPr>
        <p:txBody>
          <a:bodyPr wrap="square" lIns="91440" tIns="45720" rIns="91440" bIns="45720">
            <a:spAutoFit/>
          </a:bodyPr>
          <a:lstStyle/>
          <a:p>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Components of Connective Tissue</a:t>
            </a:r>
            <a:endPar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943" y="1143000"/>
            <a:ext cx="8229600" cy="5486400"/>
          </a:xfrm>
        </p:spPr>
        <p:txBody>
          <a:bodyPr>
            <a:normAutofit fontScale="85000" lnSpcReduction="20000"/>
          </a:bodyPr>
          <a:lstStyle/>
          <a:p>
            <a:r>
              <a:rPr lang="en-US" b="1" dirty="0" smtClean="0"/>
              <a:t>Fibroblasts</a:t>
            </a:r>
            <a:r>
              <a:rPr lang="en-US" dirty="0" smtClean="0"/>
              <a:t> produce and maintain the extracellular matrix. They are the most common cell type in connective tissue.</a:t>
            </a:r>
          </a:p>
          <a:p>
            <a:r>
              <a:rPr lang="en-US" b="1" dirty="0" smtClean="0"/>
              <a:t>Macrophages</a:t>
            </a:r>
            <a:r>
              <a:rPr lang="en-US" dirty="0" smtClean="0"/>
              <a:t> are phagocytic cells that engulf and digest microbes, cellular debris, and foreign substances</a:t>
            </a:r>
          </a:p>
          <a:p>
            <a:r>
              <a:rPr lang="en-US" b="1" dirty="0" smtClean="0"/>
              <a:t>Mast cells</a:t>
            </a:r>
            <a:r>
              <a:rPr lang="en-US" dirty="0" smtClean="0"/>
              <a:t> release molecules that dilate blood vessels and recruit more immune cells to a site of mast cell activation</a:t>
            </a:r>
          </a:p>
          <a:p>
            <a:r>
              <a:rPr lang="en-US" b="1" dirty="0" smtClean="0"/>
              <a:t>Plasma cells</a:t>
            </a:r>
            <a:r>
              <a:rPr lang="en-US" dirty="0" smtClean="0"/>
              <a:t> are mature B lymphocytes that produce large quantities of antibodies</a:t>
            </a:r>
          </a:p>
          <a:p>
            <a:r>
              <a:rPr lang="en-US" b="1" dirty="0" smtClean="0"/>
              <a:t>Leucocytes </a:t>
            </a:r>
            <a:r>
              <a:rPr lang="en-US" dirty="0" smtClean="0"/>
              <a:t> granulocytes and </a:t>
            </a:r>
            <a:r>
              <a:rPr lang="en-US" dirty="0" err="1" smtClean="0"/>
              <a:t>agranulocytes</a:t>
            </a:r>
            <a:r>
              <a:rPr lang="en-US" dirty="0" smtClean="0"/>
              <a:t> that are involved in many inflammatory processes, including parasitic infections, allergic diseases, and asthma</a:t>
            </a:r>
          </a:p>
          <a:p>
            <a:r>
              <a:rPr lang="en-US" b="1" dirty="0" smtClean="0"/>
              <a:t>Adipocytes</a:t>
            </a:r>
            <a:r>
              <a:rPr lang="en-US" dirty="0" smtClean="0"/>
              <a:t>: Adipocytes are energy storing cells that contain large globules of fat known as lipid droplets</a:t>
            </a:r>
          </a:p>
          <a:p>
            <a:endParaRPr lang="en-US" dirty="0" smtClean="0"/>
          </a:p>
          <a:p>
            <a:endParaRPr lang="en-US" dirty="0"/>
          </a:p>
        </p:txBody>
      </p:sp>
      <p:sp>
        <p:nvSpPr>
          <p:cNvPr id="4" name="Rectangle 4"/>
          <p:cNvSpPr txBox="1">
            <a:spLocks noChangeArrowheads="1"/>
          </p:cNvSpPr>
          <p:nvPr/>
        </p:nvSpPr>
        <p:spPr>
          <a:xfrm>
            <a:off x="457200" y="274638"/>
            <a:ext cx="8229600" cy="5635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smtClean="0">
                <a:solidFill>
                  <a:srgbClr val="008000"/>
                </a:solidFill>
              </a:rPr>
              <a:t>Cells of Connective Tissue</a:t>
            </a:r>
            <a:endParaRPr lang="en-US" sz="4000" b="1" dirty="0" smtClean="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2.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4"/>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96200" y="6477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200">
              <a:latin typeface="Times New Roman" panose="02020603050405020304" pitchFamily="18" charset="0"/>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b="5225"/>
          <a:stretch>
            <a:fillRect/>
          </a:stretch>
        </p:blipFill>
        <p:spPr bwMode="auto">
          <a:xfrm>
            <a:off x="76200" y="1828800"/>
            <a:ext cx="899160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4"/>
          <p:cNvSpPr>
            <a:spLocks noChangeArrowheads="1"/>
          </p:cNvSpPr>
          <p:nvPr/>
        </p:nvSpPr>
        <p:spPr bwMode="auto">
          <a:xfrm>
            <a:off x="0" y="609600"/>
            <a:ext cx="9144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en-US"/>
          </a:p>
        </p:txBody>
      </p:sp>
      <p:sp>
        <p:nvSpPr>
          <p:cNvPr id="11269" name="Rectangle 5"/>
          <p:cNvSpPr>
            <a:spLocks noChangeArrowheads="1"/>
          </p:cNvSpPr>
          <p:nvPr/>
        </p:nvSpPr>
        <p:spPr bwMode="auto">
          <a:xfrm>
            <a:off x="0" y="1066800"/>
            <a:ext cx="9144000" cy="762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en-US"/>
          </a:p>
        </p:txBody>
      </p:sp>
      <p:sp>
        <p:nvSpPr>
          <p:cNvPr id="21510" name="Rectangle 6"/>
          <p:cNvSpPr>
            <a:spLocks noGrp="1" noChangeArrowheads="1"/>
          </p:cNvSpPr>
          <p:nvPr>
            <p:ph type="title"/>
          </p:nvPr>
        </p:nvSpPr>
        <p:spPr>
          <a:xfrm>
            <a:off x="36286" y="228600"/>
            <a:ext cx="8763000" cy="762000"/>
          </a:xfrm>
        </p:spPr>
        <p:txBody>
          <a:bodyPr>
            <a:spAutoFit/>
          </a:bodyPr>
          <a:lstStyle/>
          <a:p>
            <a:pPr eaLnBrk="1" hangingPunct="1"/>
            <a:r>
              <a:rPr lang="en-US" altLang="en-US" dirty="0" smtClean="0"/>
              <a:t>  The Cells and Fibers of </a:t>
            </a:r>
            <a:r>
              <a:rPr lang="en-US" altLang="en-US" dirty="0" smtClean="0">
                <a:solidFill>
                  <a:srgbClr val="FF0000"/>
                </a:solidFill>
              </a:rPr>
              <a:t>C.T.</a:t>
            </a:r>
          </a:p>
        </p:txBody>
      </p:sp>
    </p:spTree>
    <p:extLst>
      <p:ext uri="{BB962C8B-B14F-4D97-AF65-F5344CB8AC3E}">
        <p14:creationId xmlns:p14="http://schemas.microsoft.com/office/powerpoint/2010/main" val="115049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500" fill="hold"/>
                                        <p:tgtEl>
                                          <p:spTgt spid="11269"/>
                                        </p:tgtEl>
                                        <p:attrNameLst>
                                          <p:attrName>ppt_w</p:attrName>
                                        </p:attrNameLst>
                                      </p:cBhvr>
                                      <p:tavLst>
                                        <p:tav tm="0">
                                          <p:val>
                                            <p:fltVal val="0"/>
                                          </p:val>
                                        </p:tav>
                                        <p:tav tm="100000">
                                          <p:val>
                                            <p:strVal val="#ppt_w"/>
                                          </p:val>
                                        </p:tav>
                                      </p:tavLst>
                                    </p:anim>
                                    <p:anim calcmode="lin" valueType="num">
                                      <p:cBhvr>
                                        <p:cTn id="8" dur="500" fill="hold"/>
                                        <p:tgtEl>
                                          <p:spTgt spid="112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fontScale="90000"/>
          </a:bodyPr>
          <a:lstStyle/>
          <a:p>
            <a:r>
              <a:rPr lang="en-US" dirty="0" smtClean="0"/>
              <a:t>Fibers</a:t>
            </a:r>
            <a:endParaRPr lang="en-US" dirty="0"/>
          </a:p>
        </p:txBody>
      </p:sp>
      <p:sp>
        <p:nvSpPr>
          <p:cNvPr id="3" name="Content Placeholder 2"/>
          <p:cNvSpPr>
            <a:spLocks noGrp="1"/>
          </p:cNvSpPr>
          <p:nvPr>
            <p:ph idx="1"/>
          </p:nvPr>
        </p:nvSpPr>
        <p:spPr>
          <a:xfrm>
            <a:off x="381000" y="762000"/>
            <a:ext cx="8305800" cy="5364163"/>
          </a:xfrm>
        </p:spPr>
        <p:txBody>
          <a:bodyPr>
            <a:normAutofit fontScale="92500" lnSpcReduction="10000"/>
          </a:bodyPr>
          <a:lstStyle/>
          <a:p>
            <a:pPr marL="0" indent="0">
              <a:buNone/>
            </a:pPr>
            <a:r>
              <a:rPr lang="en-US" dirty="0" smtClean="0"/>
              <a:t>The three types of connective tissue fibers are:</a:t>
            </a:r>
          </a:p>
          <a:p>
            <a:pPr marL="514350" indent="-514350">
              <a:buFont typeface="+mj-lt"/>
              <a:buAutoNum type="arabicPeriod"/>
            </a:pPr>
            <a:r>
              <a:rPr lang="en-US" dirty="0" smtClean="0"/>
              <a:t> </a:t>
            </a:r>
            <a:r>
              <a:rPr lang="en-US" b="1" dirty="0" smtClean="0"/>
              <a:t>Collagen fibers </a:t>
            </a:r>
            <a:r>
              <a:rPr lang="en-US" dirty="0" smtClean="0"/>
              <a:t>-(most abundant protein in the body) Tensile strength - resistance to stretching</a:t>
            </a:r>
          </a:p>
          <a:p>
            <a:pPr marL="971550" lvl="1" indent="-514350">
              <a:buFont typeface="+mj-lt"/>
              <a:buAutoNum type="arabicPeriod"/>
            </a:pPr>
            <a:endParaRPr lang="en-US" dirty="0" smtClean="0"/>
          </a:p>
          <a:p>
            <a:pPr marL="514350" indent="-514350">
              <a:buFont typeface="+mj-lt"/>
              <a:buAutoNum type="arabicPeriod"/>
            </a:pPr>
            <a:r>
              <a:rPr lang="en-US" dirty="0" smtClean="0"/>
              <a:t> </a:t>
            </a:r>
            <a:r>
              <a:rPr lang="en-US" b="1" dirty="0" smtClean="0"/>
              <a:t>Elastic fibers</a:t>
            </a:r>
            <a:r>
              <a:rPr lang="en-US" dirty="0" smtClean="0"/>
              <a:t> - contain elastin and </a:t>
            </a:r>
            <a:r>
              <a:rPr lang="en-US" dirty="0" err="1" smtClean="0"/>
              <a:t>fibrillin</a:t>
            </a:r>
            <a:r>
              <a:rPr lang="en-US" dirty="0"/>
              <a:t> </a:t>
            </a:r>
            <a:r>
              <a:rPr lang="en-US" dirty="0" smtClean="0"/>
              <a:t>giving stretching and bending properties to tissues. They are mostly found within the walls of large blood vessels</a:t>
            </a:r>
          </a:p>
          <a:p>
            <a:pPr marL="514350" indent="-514350">
              <a:buFont typeface="+mj-lt"/>
              <a:buAutoNum type="arabicPeriod"/>
            </a:pPr>
            <a:r>
              <a:rPr lang="en-US" sz="3200" b="1" dirty="0" smtClean="0"/>
              <a:t>Reticular fibers</a:t>
            </a:r>
            <a:r>
              <a:rPr lang="en-US" sz="3200" dirty="0" smtClean="0"/>
              <a:t> </a:t>
            </a:r>
            <a:endParaRPr lang="en-US" sz="3200" dirty="0"/>
          </a:p>
          <a:p>
            <a:pPr marL="457200" lvl="1" indent="0">
              <a:buNone/>
            </a:pPr>
            <a:r>
              <a:rPr lang="en-US" dirty="0" smtClean="0"/>
              <a:t>Support - holds blood vessels to surface of organs </a:t>
            </a:r>
          </a:p>
          <a:p>
            <a:pPr marL="457200" lvl="1" indent="0">
              <a:buNone/>
            </a:pPr>
            <a:r>
              <a:rPr lang="en-US" dirty="0" smtClean="0"/>
              <a:t>they are thin delicate fibers that form </a:t>
            </a:r>
            <a:r>
              <a:rPr lang="en-US" dirty="0" err="1" smtClean="0"/>
              <a:t>meshlike</a:t>
            </a:r>
            <a:r>
              <a:rPr lang="en-US" dirty="0" smtClean="0"/>
              <a:t> networks in organs such as the spleen, kidneys and lymph nodes</a:t>
            </a:r>
          </a:p>
          <a:p>
            <a:pPr marL="914400" lvl="1" indent="-457200" algn="just">
              <a:buFont typeface="+mj-lt"/>
              <a:buAutoNum type="arabicPeriod"/>
            </a:pPr>
            <a:endParaRPr lang="en-US" sz="24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lum bright="-10000" contrast="40000"/>
          </a:blip>
          <a:srcRect l="26250" t="23438" r="20625" b="18750"/>
          <a:stretch>
            <a:fillRect/>
          </a:stretch>
        </p:blipFill>
        <p:spPr bwMode="auto">
          <a:xfrm>
            <a:off x="-152400" y="152400"/>
            <a:ext cx="9296400" cy="6705600"/>
          </a:xfrm>
          <a:prstGeom prst="rect">
            <a:avLst/>
          </a:prstGeom>
          <a:noFill/>
          <a:ln w="9525">
            <a:noFill/>
            <a:miter lim="800000"/>
            <a:headEnd/>
            <a:tailEnd/>
          </a:ln>
          <a:effectLst/>
        </p:spPr>
      </p:pic>
      <p:sp>
        <p:nvSpPr>
          <p:cNvPr id="2" name="TextBox 1"/>
          <p:cNvSpPr txBox="1"/>
          <p:nvPr/>
        </p:nvSpPr>
        <p:spPr>
          <a:xfrm>
            <a:off x="457200" y="228600"/>
            <a:ext cx="5486400" cy="707886"/>
          </a:xfrm>
          <a:prstGeom prst="rect">
            <a:avLst/>
          </a:prstGeom>
          <a:noFill/>
        </p:spPr>
        <p:txBody>
          <a:bodyPr wrap="square" rtlCol="0">
            <a:spAutoFit/>
          </a:bodyPr>
          <a:lstStyle/>
          <a:p>
            <a:r>
              <a:rPr lang="en-US" sz="4000" b="1" dirty="0" smtClean="0"/>
              <a:t>Connective Tissue Fibers</a:t>
            </a:r>
            <a:endParaRPr lang="en-US" sz="4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Ground substance</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r>
              <a:rPr lang="en-US" dirty="0" smtClean="0"/>
              <a:t>Ground substance is the background material within which all other connective tissue elements are embedded. In ordinary connective tissue, the ground substance consists mainly of water whose major role is to provide a route for communication and transport (by diffusion) between tissues.</a:t>
            </a:r>
            <a:endParaRPr lang="en-US" dirty="0"/>
          </a:p>
          <a:p>
            <a:pPr marL="0" indent="0">
              <a:buNone/>
            </a:pPr>
            <a:r>
              <a:rPr lang="en-US" dirty="0" smtClean="0"/>
              <a:t>Composition</a:t>
            </a:r>
            <a:r>
              <a:rPr lang="en-US" dirty="0"/>
              <a:t>:</a:t>
            </a:r>
          </a:p>
          <a:p>
            <a:r>
              <a:rPr lang="en-US" b="1" i="1" dirty="0" err="1" smtClean="0">
                <a:solidFill>
                  <a:srgbClr val="FF0000"/>
                </a:solidFill>
              </a:rPr>
              <a:t>Glycosaminoglycans</a:t>
            </a:r>
            <a:r>
              <a:rPr lang="en-US" b="1" i="1" dirty="0" smtClean="0">
                <a:solidFill>
                  <a:srgbClr val="FF0000"/>
                </a:solidFill>
              </a:rPr>
              <a:t> </a:t>
            </a:r>
            <a:r>
              <a:rPr lang="en-US" dirty="0"/>
              <a:t>Hyaluronic Acid &amp; </a:t>
            </a:r>
            <a:r>
              <a:rPr lang="en-US" dirty="0" err="1"/>
              <a:t>Heparan</a:t>
            </a:r>
            <a:r>
              <a:rPr lang="en-US" dirty="0"/>
              <a:t> </a:t>
            </a:r>
            <a:r>
              <a:rPr lang="en-US" dirty="0" err="1"/>
              <a:t>Sulphate</a:t>
            </a:r>
            <a:r>
              <a:rPr lang="en-US" dirty="0"/>
              <a:t>.</a:t>
            </a:r>
            <a:endParaRPr lang="en-US" b="1" i="1" dirty="0">
              <a:solidFill>
                <a:srgbClr val="00B0F0"/>
              </a:solidFill>
            </a:endParaRPr>
          </a:p>
          <a:p>
            <a:r>
              <a:rPr lang="en-US" b="1" i="1" dirty="0" smtClean="0">
                <a:solidFill>
                  <a:srgbClr val="00B0F0"/>
                </a:solidFill>
              </a:rPr>
              <a:t>Glycoproteins  </a:t>
            </a:r>
            <a:r>
              <a:rPr lang="en-US" dirty="0" smtClean="0"/>
              <a:t>Fibronectin(Dermis</a:t>
            </a:r>
            <a:r>
              <a:rPr lang="en-US" dirty="0"/>
              <a:t>), </a:t>
            </a:r>
            <a:r>
              <a:rPr lang="en-US" dirty="0" err="1"/>
              <a:t>Chondronectin</a:t>
            </a:r>
            <a:r>
              <a:rPr lang="en-US" dirty="0"/>
              <a:t>(in Cartilage) &amp; Laminin(in basement membrane</a:t>
            </a:r>
            <a:r>
              <a:rPr lang="en-US" dirty="0" smtClean="0"/>
              <a:t>)</a:t>
            </a:r>
            <a:endParaRPr lang="en-US" b="1" i="1" dirty="0">
              <a:solidFill>
                <a:srgbClr val="00B0F0"/>
              </a:solidFill>
            </a:endParaRPr>
          </a:p>
          <a:p>
            <a:r>
              <a:rPr lang="en-US" b="1" i="1" dirty="0">
                <a:solidFill>
                  <a:srgbClr val="00B0F0"/>
                </a:solidFill>
              </a:rPr>
              <a:t>Water &amp; Electrolytes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403474"/>
            <a:ext cx="6392545" cy="726440"/>
          </a:xfrm>
          <a:prstGeom prst="rect">
            <a:avLst/>
          </a:prstGeom>
        </p:spPr>
        <p:txBody>
          <a:bodyPr vert="horz" wrap="square" lIns="0" tIns="12065" rIns="0" bIns="0" rtlCol="0">
            <a:spAutoFit/>
          </a:bodyPr>
          <a:lstStyle/>
          <a:p>
            <a:pPr marL="12700">
              <a:lnSpc>
                <a:spcPct val="100000"/>
              </a:lnSpc>
              <a:spcBef>
                <a:spcPts val="95"/>
              </a:spcBef>
            </a:pPr>
            <a:r>
              <a:rPr sz="4600" spc="-125" dirty="0">
                <a:solidFill>
                  <a:srgbClr val="1F487C"/>
                </a:solidFill>
                <a:latin typeface="Caladea"/>
                <a:cs typeface="Caladea"/>
              </a:rPr>
              <a:t>Connective </a:t>
            </a:r>
            <a:r>
              <a:rPr sz="4600" spc="-85" dirty="0">
                <a:solidFill>
                  <a:srgbClr val="1F487C"/>
                </a:solidFill>
                <a:latin typeface="Caladea"/>
                <a:cs typeface="Caladea"/>
              </a:rPr>
              <a:t>tissue</a:t>
            </a:r>
            <a:r>
              <a:rPr sz="4600" spc="-335" dirty="0">
                <a:solidFill>
                  <a:srgbClr val="1F487C"/>
                </a:solidFill>
                <a:latin typeface="Caladea"/>
                <a:cs typeface="Caladea"/>
              </a:rPr>
              <a:t> </a:t>
            </a:r>
            <a:r>
              <a:rPr sz="4600" spc="-95" dirty="0">
                <a:solidFill>
                  <a:srgbClr val="1F487C"/>
                </a:solidFill>
                <a:latin typeface="Caladea"/>
                <a:cs typeface="Caladea"/>
              </a:rPr>
              <a:t>proper</a:t>
            </a:r>
            <a:endParaRPr sz="4600">
              <a:latin typeface="Caladea"/>
              <a:cs typeface="Caladea"/>
            </a:endParaRPr>
          </a:p>
        </p:txBody>
      </p:sp>
    </p:spTree>
    <p:extLst>
      <p:ext uri="{BB962C8B-B14F-4D97-AF65-F5344CB8AC3E}">
        <p14:creationId xmlns:p14="http://schemas.microsoft.com/office/powerpoint/2010/main" val="73575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solidFill>
                  <a:schemeClr val="tx2"/>
                </a:solidFill>
                <a:effectLst>
                  <a:outerShdw blurRad="38100" dist="38100" dir="2700000" algn="tl">
                    <a:srgbClr val="000000">
                      <a:alpha val="43137"/>
                    </a:srgbClr>
                  </a:outerShdw>
                </a:effectLst>
              </a:rPr>
              <a:t>Connective Tissue Proper</a:t>
            </a:r>
            <a:endParaRPr lang="en-US" dirty="0">
              <a:solidFill>
                <a:schemeClr val="tx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fontScale="92500"/>
          </a:bodyPr>
          <a:lstStyle/>
          <a:p>
            <a:pPr marL="241300" marR="5080" indent="-228600" algn="just">
              <a:buClr>
                <a:srgbClr val="4F81BC"/>
              </a:buClr>
              <a:buFont typeface="Arial"/>
              <a:buChar char="•"/>
              <a:tabLst>
                <a:tab pos="241300" algn="l"/>
              </a:tabLst>
            </a:pPr>
            <a:r>
              <a:rPr lang="en-US" sz="2700" spc="-5" dirty="0" smtClean="0">
                <a:cs typeface="Carlito"/>
              </a:rPr>
              <a:t>These </a:t>
            </a:r>
            <a:r>
              <a:rPr lang="en-US" sz="2700" spc="-5" dirty="0">
                <a:cs typeface="Carlito"/>
              </a:rPr>
              <a:t>connective </a:t>
            </a:r>
            <a:r>
              <a:rPr lang="en-US" sz="2700" dirty="0">
                <a:cs typeface="Carlito"/>
              </a:rPr>
              <a:t>tissue types </a:t>
            </a:r>
            <a:r>
              <a:rPr lang="en-US" sz="2700" spc="-15" dirty="0">
                <a:cs typeface="Carlito"/>
              </a:rPr>
              <a:t>differ </a:t>
            </a:r>
            <a:r>
              <a:rPr lang="en-US" sz="2700" dirty="0">
                <a:cs typeface="Carlito"/>
              </a:rPr>
              <a:t>with </a:t>
            </a:r>
            <a:r>
              <a:rPr lang="en-US" sz="2700" spc="-5" dirty="0">
                <a:cs typeface="Carlito"/>
              </a:rPr>
              <a:t>respect </a:t>
            </a:r>
            <a:r>
              <a:rPr lang="en-US" sz="2700" spc="-15" dirty="0">
                <a:cs typeface="Carlito"/>
              </a:rPr>
              <a:t>to </a:t>
            </a:r>
            <a:r>
              <a:rPr lang="en-US" sz="2700" spc="-5" dirty="0">
                <a:cs typeface="Carlito"/>
              </a:rPr>
              <a:t>their  </a:t>
            </a:r>
            <a:r>
              <a:rPr lang="en-US" sz="2700" spc="-10" dirty="0">
                <a:cs typeface="Carlito"/>
              </a:rPr>
              <a:t>numbers </a:t>
            </a:r>
            <a:r>
              <a:rPr lang="en-US" sz="2700" spc="-5" dirty="0">
                <a:cs typeface="Carlito"/>
              </a:rPr>
              <a:t>and </a:t>
            </a:r>
            <a:r>
              <a:rPr lang="en-US" sz="2700" dirty="0">
                <a:cs typeface="Carlito"/>
              </a:rPr>
              <a:t>types </a:t>
            </a:r>
            <a:r>
              <a:rPr lang="en-US" sz="2700" spc="-5" dirty="0">
                <a:cs typeface="Carlito"/>
              </a:rPr>
              <a:t>of cells </a:t>
            </a:r>
            <a:r>
              <a:rPr lang="en-US" sz="2700" dirty="0">
                <a:cs typeface="Carlito"/>
              </a:rPr>
              <a:t>and the </a:t>
            </a:r>
            <a:r>
              <a:rPr lang="en-US" sz="2700" spc="-15" dirty="0">
                <a:cs typeface="Carlito"/>
              </a:rPr>
              <a:t>relative </a:t>
            </a:r>
            <a:r>
              <a:rPr lang="en-US" sz="2700" spc="-10" dirty="0">
                <a:cs typeface="Carlito"/>
              </a:rPr>
              <a:t>properties </a:t>
            </a:r>
            <a:r>
              <a:rPr lang="en-US" sz="2700" dirty="0">
                <a:cs typeface="Carlito"/>
              </a:rPr>
              <a:t>and  </a:t>
            </a:r>
            <a:r>
              <a:rPr lang="en-US" sz="2700" spc="-10" dirty="0">
                <a:cs typeface="Carlito"/>
              </a:rPr>
              <a:t>proportions </a:t>
            </a:r>
            <a:r>
              <a:rPr lang="en-US" sz="2700" spc="-5" dirty="0">
                <a:cs typeface="Carlito"/>
              </a:rPr>
              <a:t>of </a:t>
            </a:r>
            <a:r>
              <a:rPr lang="en-US" sz="2700" dirty="0">
                <a:cs typeface="Carlito"/>
              </a:rPr>
              <a:t>their </a:t>
            </a:r>
            <a:r>
              <a:rPr lang="en-US" sz="2700" spc="-10" dirty="0">
                <a:cs typeface="Carlito"/>
              </a:rPr>
              <a:t>fibers </a:t>
            </a:r>
            <a:r>
              <a:rPr lang="en-US" sz="2700" dirty="0">
                <a:cs typeface="Carlito"/>
              </a:rPr>
              <a:t>and </a:t>
            </a:r>
            <a:r>
              <a:rPr lang="en-US" sz="2700" spc="-10" dirty="0">
                <a:cs typeface="Carlito"/>
              </a:rPr>
              <a:t>ground</a:t>
            </a:r>
            <a:r>
              <a:rPr lang="en-US" sz="2700" spc="-30" dirty="0">
                <a:cs typeface="Carlito"/>
              </a:rPr>
              <a:t> </a:t>
            </a:r>
            <a:r>
              <a:rPr lang="en-US" sz="2700" spc="-10" dirty="0">
                <a:cs typeface="Carlito"/>
              </a:rPr>
              <a:t>substance.</a:t>
            </a:r>
            <a:endParaRPr lang="en-US" sz="2700" dirty="0">
              <a:cs typeface="Carlito"/>
            </a:endParaRPr>
          </a:p>
          <a:p>
            <a:pPr>
              <a:spcBef>
                <a:spcPts val="5"/>
              </a:spcBef>
              <a:buClr>
                <a:srgbClr val="4F81BC"/>
              </a:buClr>
              <a:buFont typeface="Arial"/>
              <a:buChar char="•"/>
            </a:pPr>
            <a:endParaRPr lang="en-US" sz="2700" dirty="0">
              <a:cs typeface="Carlito"/>
            </a:endParaRPr>
          </a:p>
          <a:p>
            <a:pPr marL="241300" marR="6350" indent="-228600" algn="just">
              <a:buClr>
                <a:srgbClr val="4F81BC"/>
              </a:buClr>
              <a:buFont typeface="Arial"/>
              <a:buChar char="•"/>
              <a:tabLst>
                <a:tab pos="241300" algn="l"/>
              </a:tabLst>
            </a:pPr>
            <a:r>
              <a:rPr lang="en-US" sz="2700" dirty="0">
                <a:cs typeface="Carlito"/>
              </a:rPr>
              <a:t>Its </a:t>
            </a:r>
            <a:r>
              <a:rPr lang="en-US" sz="2700" spc="-5" dirty="0">
                <a:cs typeface="Carlito"/>
              </a:rPr>
              <a:t>main function </a:t>
            </a:r>
            <a:r>
              <a:rPr lang="en-US" sz="2700" dirty="0">
                <a:cs typeface="Carlito"/>
              </a:rPr>
              <a:t>is </a:t>
            </a:r>
            <a:r>
              <a:rPr lang="en-US" sz="2700" spc="-15" dirty="0">
                <a:cs typeface="Carlito"/>
              </a:rPr>
              <a:t>to </a:t>
            </a:r>
            <a:r>
              <a:rPr lang="en-US" sz="2700" spc="-10" dirty="0">
                <a:cs typeface="Carlito"/>
              </a:rPr>
              <a:t>bind </a:t>
            </a:r>
            <a:r>
              <a:rPr lang="en-US" sz="2700" dirty="0">
                <a:cs typeface="Carlito"/>
              </a:rPr>
              <a:t>cells and tissues </a:t>
            </a:r>
            <a:r>
              <a:rPr lang="en-US" sz="2700" spc="-20" dirty="0" smtClean="0">
                <a:cs typeface="Carlito"/>
              </a:rPr>
              <a:t>a</a:t>
            </a:r>
            <a:r>
              <a:rPr lang="en-US" sz="2700" dirty="0" smtClean="0"/>
              <a:t>nd act </a:t>
            </a:r>
            <a:r>
              <a:rPr lang="en-US" sz="2700" dirty="0"/>
              <a:t>as a kind of packing material between other tissues and organs</a:t>
            </a:r>
            <a:r>
              <a:rPr lang="en-US" sz="2700" dirty="0" smtClean="0"/>
              <a:t>.</a:t>
            </a:r>
          </a:p>
          <a:p>
            <a:pPr marL="241300" marR="6350" indent="-228600" algn="just">
              <a:buClr>
                <a:srgbClr val="4F81BC"/>
              </a:buClr>
              <a:buFont typeface="Arial"/>
              <a:buChar char="•"/>
              <a:tabLst>
                <a:tab pos="241300" algn="l"/>
              </a:tabLst>
            </a:pPr>
            <a:r>
              <a:rPr lang="en-US" sz="2700" spc="-5" dirty="0">
                <a:cs typeface="Carlito"/>
              </a:rPr>
              <a:t>It </a:t>
            </a:r>
            <a:r>
              <a:rPr lang="en-US" sz="2700" spc="-10" dirty="0">
                <a:cs typeface="Carlito"/>
              </a:rPr>
              <a:t>generally </a:t>
            </a:r>
            <a:r>
              <a:rPr lang="en-US" sz="2700" spc="-5" dirty="0">
                <a:cs typeface="Carlito"/>
              </a:rPr>
              <a:t>has higher </a:t>
            </a:r>
            <a:r>
              <a:rPr lang="en-US" sz="2700" spc="-15" dirty="0">
                <a:cs typeface="Carlito"/>
              </a:rPr>
              <a:t>protein </a:t>
            </a:r>
            <a:r>
              <a:rPr lang="en-US" sz="2700" spc="-5" dirty="0">
                <a:cs typeface="Carlito"/>
              </a:rPr>
              <a:t>fiber</a:t>
            </a:r>
            <a:r>
              <a:rPr lang="en-US" sz="2700" spc="-15" dirty="0">
                <a:cs typeface="Carlito"/>
              </a:rPr>
              <a:t> </a:t>
            </a:r>
            <a:r>
              <a:rPr lang="en-US" sz="2700" spc="-15" dirty="0" smtClean="0">
                <a:cs typeface="Carlito"/>
              </a:rPr>
              <a:t>content</a:t>
            </a:r>
            <a:endParaRPr lang="en-US" sz="2700" dirty="0"/>
          </a:p>
          <a:p>
            <a:pPr>
              <a:buNone/>
            </a:pPr>
            <a:endParaRPr lang="en-US" sz="2700" dirty="0" smtClean="0"/>
          </a:p>
          <a:p>
            <a:pPr>
              <a:defRPr/>
            </a:pPr>
            <a:r>
              <a:rPr lang="en-US" sz="2700" dirty="0" smtClean="0"/>
              <a:t>Two types of connective tissue</a:t>
            </a:r>
          </a:p>
          <a:p>
            <a:pPr lvl="1">
              <a:defRPr/>
            </a:pPr>
            <a:r>
              <a:rPr lang="en-US" sz="2700" dirty="0" smtClean="0"/>
              <a:t> </a:t>
            </a:r>
            <a:r>
              <a:rPr lang="en-US" sz="2700" b="1" dirty="0" smtClean="0"/>
              <a:t>loose connective</a:t>
            </a:r>
          </a:p>
          <a:p>
            <a:pPr lvl="1">
              <a:defRPr/>
            </a:pPr>
            <a:r>
              <a:rPr lang="en-US" sz="2700" b="1" dirty="0" smtClean="0"/>
              <a:t> dense connective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3134" y="2235"/>
            <a:ext cx="6040755" cy="726440"/>
          </a:xfrm>
          <a:prstGeom prst="rect">
            <a:avLst/>
          </a:prstGeom>
        </p:spPr>
        <p:txBody>
          <a:bodyPr vert="horz" wrap="square" lIns="0" tIns="12065" rIns="0" bIns="0" rtlCol="0">
            <a:spAutoFit/>
          </a:bodyPr>
          <a:lstStyle/>
          <a:p>
            <a:pPr marL="12700">
              <a:lnSpc>
                <a:spcPct val="100000"/>
              </a:lnSpc>
              <a:spcBef>
                <a:spcPts val="95"/>
              </a:spcBef>
            </a:pPr>
            <a:r>
              <a:rPr sz="4600" spc="-85" dirty="0">
                <a:solidFill>
                  <a:srgbClr val="1F487C"/>
                </a:solidFill>
                <a:effectLst>
                  <a:outerShdw blurRad="38100" dist="38100" dir="2700000" algn="tl">
                    <a:srgbClr val="000000">
                      <a:alpha val="43137"/>
                    </a:srgbClr>
                  </a:outerShdw>
                </a:effectLst>
                <a:cs typeface="Caladea"/>
              </a:rPr>
              <a:t>Loose </a:t>
            </a:r>
            <a:r>
              <a:rPr sz="4600" spc="-120" dirty="0">
                <a:solidFill>
                  <a:srgbClr val="1F487C"/>
                </a:solidFill>
                <a:effectLst>
                  <a:outerShdw blurRad="38100" dist="38100" dir="2700000" algn="tl">
                    <a:srgbClr val="000000">
                      <a:alpha val="43137"/>
                    </a:srgbClr>
                  </a:outerShdw>
                </a:effectLst>
                <a:cs typeface="Caladea"/>
              </a:rPr>
              <a:t>connective</a:t>
            </a:r>
            <a:r>
              <a:rPr sz="4600" spc="-385" dirty="0">
                <a:solidFill>
                  <a:srgbClr val="1F487C"/>
                </a:solidFill>
                <a:effectLst>
                  <a:outerShdw blurRad="38100" dist="38100" dir="2700000" algn="tl">
                    <a:srgbClr val="000000">
                      <a:alpha val="43137"/>
                    </a:srgbClr>
                  </a:outerShdw>
                </a:effectLst>
                <a:cs typeface="Caladea"/>
              </a:rPr>
              <a:t> </a:t>
            </a:r>
            <a:r>
              <a:rPr sz="4600" spc="-85" dirty="0">
                <a:solidFill>
                  <a:srgbClr val="1F487C"/>
                </a:solidFill>
                <a:effectLst>
                  <a:outerShdw blurRad="38100" dist="38100" dir="2700000" algn="tl">
                    <a:srgbClr val="000000">
                      <a:alpha val="43137"/>
                    </a:srgbClr>
                  </a:outerShdw>
                </a:effectLst>
                <a:cs typeface="Caladea"/>
              </a:rPr>
              <a:t>tissue</a:t>
            </a:r>
            <a:endParaRPr sz="4600">
              <a:effectLst>
                <a:outerShdw blurRad="38100" dist="38100" dir="2700000" algn="tl">
                  <a:srgbClr val="000000">
                    <a:alpha val="43137"/>
                  </a:srgbClr>
                </a:outerShdw>
              </a:effectLst>
              <a:cs typeface="Caladea"/>
            </a:endParaRPr>
          </a:p>
        </p:txBody>
      </p:sp>
      <p:sp>
        <p:nvSpPr>
          <p:cNvPr id="3" name="object 3"/>
          <p:cNvSpPr txBox="1"/>
          <p:nvPr/>
        </p:nvSpPr>
        <p:spPr>
          <a:xfrm>
            <a:off x="228600" y="609600"/>
            <a:ext cx="8188325" cy="4203074"/>
          </a:xfrm>
          <a:prstGeom prst="rect">
            <a:avLst/>
          </a:prstGeom>
        </p:spPr>
        <p:txBody>
          <a:bodyPr vert="horz" wrap="square" lIns="0" tIns="12065" rIns="0" bIns="0" rtlCol="0">
            <a:spAutoFit/>
          </a:bodyPr>
          <a:lstStyle/>
          <a:p>
            <a:pPr marL="241300" indent="-228600" algn="just">
              <a:spcBef>
                <a:spcPts val="95"/>
              </a:spcBef>
              <a:buClr>
                <a:srgbClr val="4F81BC"/>
              </a:buClr>
              <a:buFont typeface="Arial"/>
              <a:buChar char="•"/>
              <a:tabLst>
                <a:tab pos="240665" algn="l"/>
                <a:tab pos="241300" algn="l"/>
              </a:tabLst>
            </a:pPr>
            <a:r>
              <a:rPr sz="2200" spc="-10" dirty="0">
                <a:latin typeface="Carlito"/>
                <a:cs typeface="Carlito"/>
              </a:rPr>
              <a:t>Distributed throughout </a:t>
            </a:r>
            <a:r>
              <a:rPr sz="2200" spc="-5" dirty="0">
                <a:latin typeface="Carlito"/>
                <a:cs typeface="Carlito"/>
              </a:rPr>
              <a:t>the </a:t>
            </a:r>
            <a:r>
              <a:rPr sz="2200" spc="-10" dirty="0">
                <a:latin typeface="Carlito"/>
                <a:cs typeface="Carlito"/>
              </a:rPr>
              <a:t>body </a:t>
            </a:r>
            <a:r>
              <a:rPr sz="2200" spc="-5" dirty="0">
                <a:latin typeface="Carlito"/>
                <a:cs typeface="Carlito"/>
              </a:rPr>
              <a:t>as a </a:t>
            </a:r>
            <a:r>
              <a:rPr sz="2200" spc="-10" dirty="0">
                <a:latin typeface="Carlito"/>
                <a:cs typeface="Carlito"/>
              </a:rPr>
              <a:t>binding </a:t>
            </a:r>
            <a:r>
              <a:rPr sz="2200" spc="-5" dirty="0">
                <a:latin typeface="Carlito"/>
                <a:cs typeface="Carlito"/>
              </a:rPr>
              <a:t>and </a:t>
            </a:r>
            <a:r>
              <a:rPr sz="2200" spc="-10">
                <a:latin typeface="Carlito"/>
                <a:cs typeface="Carlito"/>
              </a:rPr>
              <a:t>packing</a:t>
            </a:r>
            <a:r>
              <a:rPr sz="2200" spc="80">
                <a:latin typeface="Carlito"/>
                <a:cs typeface="Carlito"/>
              </a:rPr>
              <a:t> </a:t>
            </a:r>
            <a:r>
              <a:rPr sz="2200" spc="-10" smtClean="0">
                <a:latin typeface="Carlito"/>
                <a:cs typeface="Carlito"/>
              </a:rPr>
              <a:t>material</a:t>
            </a:r>
            <a:endParaRPr lang="en-US" sz="2200" spc="-10" dirty="0" smtClean="0">
              <a:latin typeface="Carlito"/>
              <a:cs typeface="Carlito"/>
            </a:endParaRPr>
          </a:p>
          <a:p>
            <a:pPr marL="241300" indent="-228600" algn="just">
              <a:spcBef>
                <a:spcPts val="95"/>
              </a:spcBef>
              <a:buClr>
                <a:srgbClr val="4F81BC"/>
              </a:buClr>
              <a:tabLst>
                <a:tab pos="240665" algn="l"/>
                <a:tab pos="241300" algn="l"/>
              </a:tabLst>
            </a:pPr>
            <a:endParaRPr sz="2550" dirty="0">
              <a:latin typeface="Carlito"/>
              <a:cs typeface="Carlito"/>
            </a:endParaRPr>
          </a:p>
          <a:p>
            <a:pPr marL="241300" marR="8255" indent="-228600" algn="just">
              <a:buClr>
                <a:srgbClr val="4F81BC"/>
              </a:buClr>
              <a:buFont typeface="Arial"/>
              <a:buChar char="•"/>
              <a:tabLst>
                <a:tab pos="241300" algn="l"/>
              </a:tabLst>
            </a:pPr>
            <a:r>
              <a:rPr sz="2200" spc="-10" smtClean="0">
                <a:latin typeface="Carlito"/>
                <a:cs typeface="Carlito"/>
              </a:rPr>
              <a:t>Contains </a:t>
            </a:r>
            <a:r>
              <a:rPr sz="2200" spc="-15" dirty="0">
                <a:latin typeface="Carlito"/>
                <a:cs typeface="Carlito"/>
              </a:rPr>
              <a:t>relatively </a:t>
            </a:r>
            <a:r>
              <a:rPr sz="2200" spc="-20" dirty="0">
                <a:latin typeface="Carlito"/>
                <a:cs typeface="Carlito"/>
              </a:rPr>
              <a:t>fewer </a:t>
            </a:r>
            <a:r>
              <a:rPr sz="2200" spc="-5" dirty="0">
                <a:latin typeface="Carlito"/>
                <a:cs typeface="Carlito"/>
              </a:rPr>
              <a:t>cells and </a:t>
            </a:r>
            <a:r>
              <a:rPr sz="2200" spc="-15" dirty="0">
                <a:latin typeface="Carlito"/>
                <a:cs typeface="Carlito"/>
              </a:rPr>
              <a:t>protein </a:t>
            </a:r>
            <a:r>
              <a:rPr sz="2200" spc="-10" dirty="0">
                <a:latin typeface="Carlito"/>
                <a:cs typeface="Carlito"/>
              </a:rPr>
              <a:t>fibers </a:t>
            </a:r>
            <a:r>
              <a:rPr sz="2200" spc="-5" dirty="0">
                <a:latin typeface="Carlito"/>
                <a:cs typeface="Carlito"/>
              </a:rPr>
              <a:t>than dense  </a:t>
            </a:r>
            <a:r>
              <a:rPr sz="2200" spc="-15" dirty="0">
                <a:latin typeface="Carlito"/>
                <a:cs typeface="Carlito"/>
              </a:rPr>
              <a:t>connective </a:t>
            </a:r>
            <a:r>
              <a:rPr sz="2200" spc="-5" dirty="0">
                <a:latin typeface="Carlito"/>
                <a:cs typeface="Carlito"/>
              </a:rPr>
              <a:t>tissue </a:t>
            </a:r>
            <a:r>
              <a:rPr sz="2200" spc="-10" dirty="0">
                <a:latin typeface="Carlito"/>
                <a:cs typeface="Carlito"/>
              </a:rPr>
              <a:t>but </a:t>
            </a:r>
            <a:r>
              <a:rPr sz="2200" spc="-5" dirty="0">
                <a:latin typeface="Carlito"/>
                <a:cs typeface="Carlito"/>
              </a:rPr>
              <a:t>has </a:t>
            </a:r>
            <a:r>
              <a:rPr sz="2200" spc="-10" dirty="0">
                <a:latin typeface="Carlito"/>
                <a:cs typeface="Carlito"/>
              </a:rPr>
              <a:t>more </a:t>
            </a:r>
            <a:r>
              <a:rPr sz="2200" spc="-15">
                <a:latin typeface="Carlito"/>
                <a:cs typeface="Carlito"/>
              </a:rPr>
              <a:t>ground</a:t>
            </a:r>
            <a:r>
              <a:rPr sz="2200" spc="75">
                <a:latin typeface="Carlito"/>
                <a:cs typeface="Carlito"/>
              </a:rPr>
              <a:t> </a:t>
            </a:r>
            <a:r>
              <a:rPr sz="2200" spc="-10" smtClean="0">
                <a:latin typeface="Carlito"/>
                <a:cs typeface="Carlito"/>
              </a:rPr>
              <a:t>substance.</a:t>
            </a:r>
            <a:endParaRPr lang="en-US" sz="2200" spc="-10" dirty="0" smtClean="0">
              <a:latin typeface="Carlito"/>
              <a:cs typeface="Carlito"/>
            </a:endParaRPr>
          </a:p>
          <a:p>
            <a:pPr marL="241300" marR="8255" indent="-228600" algn="just">
              <a:buClr>
                <a:srgbClr val="4F81BC"/>
              </a:buClr>
              <a:tabLst>
                <a:tab pos="241300" algn="l"/>
              </a:tabLst>
            </a:pPr>
            <a:endParaRPr lang="en-US" sz="2800" spc="-10" dirty="0" smtClean="0">
              <a:latin typeface="Carlito"/>
              <a:cs typeface="Carlito"/>
            </a:endParaRPr>
          </a:p>
          <a:p>
            <a:pPr marL="241300" marR="8255" indent="-228600" algn="just">
              <a:buClr>
                <a:srgbClr val="4F81BC"/>
              </a:buClr>
              <a:buFont typeface="Arial"/>
              <a:buChar char="•"/>
              <a:tabLst>
                <a:tab pos="241300" algn="l"/>
              </a:tabLst>
            </a:pPr>
            <a:r>
              <a:rPr lang="en-US" sz="2400" dirty="0" smtClean="0"/>
              <a:t>Cells – fibroblasts and Matrix –composed of </a:t>
            </a:r>
            <a:r>
              <a:rPr lang="en-US" sz="2400" spc="-10" dirty="0" smtClean="0">
                <a:latin typeface="Carlito"/>
                <a:cs typeface="Carlito"/>
              </a:rPr>
              <a:t>collagen </a:t>
            </a:r>
            <a:r>
              <a:rPr lang="en-US" sz="2400" spc="-5" dirty="0" smtClean="0">
                <a:latin typeface="Carlito"/>
                <a:cs typeface="Carlito"/>
              </a:rPr>
              <a:t>and elastic </a:t>
            </a:r>
            <a:r>
              <a:rPr lang="en-US" sz="2400" spc="-15" dirty="0" smtClean="0">
                <a:latin typeface="Carlito"/>
                <a:cs typeface="Carlito"/>
              </a:rPr>
              <a:t>fibers are loosely </a:t>
            </a:r>
            <a:r>
              <a:rPr lang="en-US" sz="2400" spc="-10" dirty="0" smtClean="0">
                <a:latin typeface="Carlito"/>
                <a:cs typeface="Carlito"/>
              </a:rPr>
              <a:t>dispersed </a:t>
            </a:r>
          </a:p>
          <a:p>
            <a:pPr marL="241300" marR="5080" indent="-228600" algn="just">
              <a:buClr>
                <a:srgbClr val="4F81BC"/>
              </a:buClr>
              <a:tabLst>
                <a:tab pos="241300" algn="l"/>
              </a:tabLst>
            </a:pPr>
            <a:endParaRPr lang="en-US" sz="2200" spc="-5" dirty="0" smtClean="0">
              <a:latin typeface="Carlito"/>
              <a:cs typeface="Carlito"/>
            </a:endParaRPr>
          </a:p>
          <a:p>
            <a:pPr marL="241300" marR="5080" indent="-228600" algn="just">
              <a:lnSpc>
                <a:spcPts val="2380"/>
              </a:lnSpc>
              <a:buClr>
                <a:srgbClr val="4F81BC"/>
              </a:buClr>
              <a:buFont typeface="Arial"/>
              <a:buChar char="•"/>
              <a:tabLst>
                <a:tab pos="241300" algn="l"/>
              </a:tabLst>
            </a:pPr>
            <a:r>
              <a:rPr lang="en-US" sz="2200" spc="-5" dirty="0" smtClean="0">
                <a:latin typeface="Carlito"/>
                <a:cs typeface="Carlito"/>
              </a:rPr>
              <a:t>It </a:t>
            </a:r>
            <a:r>
              <a:rPr lang="en-US" sz="2200" spc="-10" dirty="0" smtClean="0">
                <a:latin typeface="Carlito"/>
                <a:cs typeface="Carlito"/>
              </a:rPr>
              <a:t>binds </a:t>
            </a:r>
            <a:r>
              <a:rPr lang="en-US" sz="2200" spc="-5" dirty="0" smtClean="0">
                <a:latin typeface="Carlito"/>
                <a:cs typeface="Carlito"/>
              </a:rPr>
              <a:t>the </a:t>
            </a:r>
            <a:r>
              <a:rPr lang="en-US" sz="2200" spc="-10" dirty="0" smtClean="0">
                <a:latin typeface="Carlito"/>
                <a:cs typeface="Carlito"/>
              </a:rPr>
              <a:t>skin </a:t>
            </a:r>
            <a:r>
              <a:rPr lang="en-US" sz="2200" spc="-20" dirty="0" smtClean="0">
                <a:latin typeface="Carlito"/>
                <a:cs typeface="Carlito"/>
              </a:rPr>
              <a:t>to </a:t>
            </a:r>
            <a:r>
              <a:rPr lang="en-US" sz="2200" spc="-5" dirty="0" smtClean="0">
                <a:latin typeface="Carlito"/>
                <a:cs typeface="Carlito"/>
              </a:rPr>
              <a:t>the </a:t>
            </a:r>
            <a:r>
              <a:rPr lang="en-US" sz="2200" spc="-10" dirty="0" smtClean="0">
                <a:latin typeface="Carlito"/>
                <a:cs typeface="Carlito"/>
              </a:rPr>
              <a:t>underlying </a:t>
            </a:r>
            <a:r>
              <a:rPr lang="en-US" sz="2200" spc="-5" dirty="0" smtClean="0">
                <a:latin typeface="Carlito"/>
                <a:cs typeface="Carlito"/>
              </a:rPr>
              <a:t>muscles and is </a:t>
            </a:r>
            <a:r>
              <a:rPr lang="en-US" sz="2200" spc="-10" dirty="0" smtClean="0">
                <a:latin typeface="Carlito"/>
                <a:cs typeface="Carlito"/>
              </a:rPr>
              <a:t>highly </a:t>
            </a:r>
            <a:r>
              <a:rPr lang="en-US" sz="2200" spc="-30" dirty="0" smtClean="0">
                <a:latin typeface="Carlito"/>
                <a:cs typeface="Carlito"/>
              </a:rPr>
              <a:t>vascular,  </a:t>
            </a:r>
            <a:r>
              <a:rPr lang="en-US" sz="2200" spc="-10" dirty="0" smtClean="0">
                <a:latin typeface="Carlito"/>
                <a:cs typeface="Carlito"/>
              </a:rPr>
              <a:t>providing nutrients </a:t>
            </a:r>
            <a:r>
              <a:rPr lang="en-US" sz="2200" spc="-20" dirty="0" smtClean="0">
                <a:latin typeface="Carlito"/>
                <a:cs typeface="Carlito"/>
              </a:rPr>
              <a:t>to </a:t>
            </a:r>
            <a:r>
              <a:rPr lang="en-US" sz="2200" spc="-5" dirty="0" smtClean="0">
                <a:latin typeface="Carlito"/>
                <a:cs typeface="Carlito"/>
              </a:rPr>
              <a:t>the skin.</a:t>
            </a:r>
          </a:p>
          <a:p>
            <a:pPr marL="241300" marR="5080" indent="-228600" algn="just">
              <a:lnSpc>
                <a:spcPts val="2380"/>
              </a:lnSpc>
              <a:buClr>
                <a:srgbClr val="4F81BC"/>
              </a:buClr>
              <a:buFont typeface="Arial"/>
              <a:buChar char="•"/>
              <a:tabLst>
                <a:tab pos="241300" algn="l"/>
              </a:tabLst>
            </a:pPr>
            <a:endParaRPr sz="2200" dirty="0">
              <a:latin typeface="Carlito"/>
              <a:cs typeface="Carlito"/>
            </a:endParaRPr>
          </a:p>
        </p:txBody>
      </p:sp>
      <p:sp>
        <p:nvSpPr>
          <p:cNvPr id="4" name="Rectangle 3"/>
          <p:cNvSpPr/>
          <p:nvPr/>
        </p:nvSpPr>
        <p:spPr>
          <a:xfrm>
            <a:off x="0" y="4795897"/>
            <a:ext cx="8610600" cy="2062103"/>
          </a:xfrm>
          <a:prstGeom prst="rect">
            <a:avLst/>
          </a:prstGeom>
        </p:spPr>
        <p:txBody>
          <a:bodyPr wrap="square">
            <a:spAutoFit/>
          </a:bodyPr>
          <a:lstStyle/>
          <a:p>
            <a:pPr marL="241300" indent="-228600">
              <a:lnSpc>
                <a:spcPct val="100000"/>
              </a:lnSpc>
              <a:buClr>
                <a:srgbClr val="4F81BC"/>
              </a:buClr>
              <a:buFont typeface="Arial"/>
              <a:buChar char="•"/>
              <a:tabLst>
                <a:tab pos="240665" algn="l"/>
                <a:tab pos="241300" algn="l"/>
              </a:tabLst>
            </a:pPr>
            <a:r>
              <a:rPr lang="en-US" sz="2000" spc="-10" dirty="0" smtClean="0">
                <a:latin typeface="Carlito"/>
                <a:cs typeface="Carlito"/>
              </a:rPr>
              <a:t>There are </a:t>
            </a:r>
            <a:r>
              <a:rPr lang="en-US" sz="2000" spc="-5" dirty="0" smtClean="0">
                <a:latin typeface="Carlito"/>
                <a:cs typeface="Carlito"/>
              </a:rPr>
              <a:t>three </a:t>
            </a:r>
            <a:r>
              <a:rPr lang="en-US" sz="2000" dirty="0" smtClean="0">
                <a:latin typeface="Carlito"/>
                <a:cs typeface="Carlito"/>
              </a:rPr>
              <a:t>types </a:t>
            </a:r>
            <a:r>
              <a:rPr lang="en-US" sz="2000" spc="-5" dirty="0" smtClean="0">
                <a:latin typeface="Carlito"/>
                <a:cs typeface="Carlito"/>
              </a:rPr>
              <a:t>of </a:t>
            </a:r>
            <a:r>
              <a:rPr lang="en-US" sz="2000" dirty="0" smtClean="0">
                <a:latin typeface="Carlito"/>
                <a:cs typeface="Carlito"/>
              </a:rPr>
              <a:t>loose </a:t>
            </a:r>
            <a:r>
              <a:rPr lang="en-US" sz="2000" spc="-5" dirty="0" smtClean="0">
                <a:latin typeface="Carlito"/>
                <a:cs typeface="Carlito"/>
              </a:rPr>
              <a:t>connective</a:t>
            </a:r>
            <a:r>
              <a:rPr lang="en-US" sz="2000" spc="-10" dirty="0" smtClean="0">
                <a:latin typeface="Carlito"/>
                <a:cs typeface="Carlito"/>
              </a:rPr>
              <a:t> </a:t>
            </a:r>
            <a:r>
              <a:rPr lang="en-US" sz="2000" spc="-5" dirty="0" smtClean="0">
                <a:latin typeface="Carlito"/>
                <a:cs typeface="Carlito"/>
              </a:rPr>
              <a:t>tissue:</a:t>
            </a:r>
            <a:endParaRPr lang="en-US" sz="2000" dirty="0" smtClean="0">
              <a:latin typeface="Carlito"/>
              <a:cs typeface="Carlito"/>
            </a:endParaRPr>
          </a:p>
          <a:p>
            <a:pPr marL="864869" lvl="1" indent="-344170">
              <a:lnSpc>
                <a:spcPct val="150000"/>
              </a:lnSpc>
              <a:buClr>
                <a:srgbClr val="4F81BC"/>
              </a:buClr>
              <a:buFont typeface="Wingdings"/>
              <a:buChar char=""/>
              <a:tabLst>
                <a:tab pos="865505" algn="l"/>
              </a:tabLst>
            </a:pPr>
            <a:r>
              <a:rPr lang="en-US" sz="2400" b="1" spc="-5" dirty="0" err="1" smtClean="0">
                <a:latin typeface="Carlito"/>
                <a:cs typeface="Carlito"/>
              </a:rPr>
              <a:t>areolar</a:t>
            </a:r>
            <a:r>
              <a:rPr lang="en-US" sz="2400" b="1" spc="-5" dirty="0" smtClean="0">
                <a:latin typeface="Carlito"/>
                <a:cs typeface="Carlito"/>
              </a:rPr>
              <a:t> </a:t>
            </a:r>
            <a:r>
              <a:rPr lang="en-US" sz="2400" b="1" spc="-10" dirty="0" smtClean="0">
                <a:latin typeface="Carlito"/>
                <a:cs typeface="Carlito"/>
              </a:rPr>
              <a:t>connective</a:t>
            </a:r>
            <a:r>
              <a:rPr lang="en-US" sz="2400" b="1" spc="5" dirty="0" smtClean="0">
                <a:latin typeface="Carlito"/>
                <a:cs typeface="Carlito"/>
              </a:rPr>
              <a:t> </a:t>
            </a:r>
            <a:r>
              <a:rPr lang="en-US" sz="2400" b="1" spc="-5" dirty="0" smtClean="0">
                <a:latin typeface="Carlito"/>
                <a:cs typeface="Carlito"/>
              </a:rPr>
              <a:t>tissue</a:t>
            </a:r>
            <a:endParaRPr lang="en-US" sz="2400" b="1" dirty="0" smtClean="0">
              <a:latin typeface="Carlito"/>
              <a:cs typeface="Carlito"/>
            </a:endParaRPr>
          </a:p>
          <a:p>
            <a:pPr marL="864869" lvl="1" indent="-344170">
              <a:lnSpc>
                <a:spcPct val="150000"/>
              </a:lnSpc>
              <a:spcBef>
                <a:spcPts val="5"/>
              </a:spcBef>
              <a:buClr>
                <a:srgbClr val="4F81BC"/>
              </a:buClr>
              <a:buFont typeface="Wingdings"/>
              <a:buChar char=""/>
              <a:tabLst>
                <a:tab pos="865505" algn="l"/>
              </a:tabLst>
            </a:pPr>
            <a:r>
              <a:rPr lang="en-US" sz="2400" b="1" dirty="0" smtClean="0">
                <a:latin typeface="Carlito"/>
                <a:cs typeface="Carlito"/>
              </a:rPr>
              <a:t>adipose </a:t>
            </a:r>
            <a:r>
              <a:rPr lang="en-US" sz="2400" b="1" spc="-5" dirty="0" smtClean="0">
                <a:latin typeface="Carlito"/>
                <a:cs typeface="Carlito"/>
              </a:rPr>
              <a:t>connective</a:t>
            </a:r>
            <a:r>
              <a:rPr lang="en-US" sz="2400" b="1" spc="-15" dirty="0" smtClean="0">
                <a:latin typeface="Carlito"/>
                <a:cs typeface="Carlito"/>
              </a:rPr>
              <a:t> </a:t>
            </a:r>
            <a:r>
              <a:rPr lang="en-US" sz="2400" b="1" spc="-5" dirty="0" smtClean="0">
                <a:latin typeface="Carlito"/>
                <a:cs typeface="Carlito"/>
              </a:rPr>
              <a:t>tissue</a:t>
            </a:r>
            <a:endParaRPr lang="en-US" sz="2400" b="1" dirty="0" smtClean="0">
              <a:latin typeface="Carlito"/>
              <a:cs typeface="Carlito"/>
            </a:endParaRPr>
          </a:p>
          <a:p>
            <a:pPr marL="864869" lvl="1" indent="-344170">
              <a:lnSpc>
                <a:spcPct val="150000"/>
              </a:lnSpc>
              <a:buClr>
                <a:srgbClr val="4F81BC"/>
              </a:buClr>
              <a:buFont typeface="Wingdings"/>
              <a:buChar char=""/>
              <a:tabLst>
                <a:tab pos="865505" algn="l"/>
              </a:tabLst>
            </a:pPr>
            <a:r>
              <a:rPr lang="en-US" sz="2400" b="1" spc="-5" dirty="0" smtClean="0">
                <a:latin typeface="Carlito"/>
                <a:cs typeface="Carlito"/>
              </a:rPr>
              <a:t>reticular connective</a:t>
            </a:r>
            <a:r>
              <a:rPr lang="en-US" sz="2400" b="1" dirty="0" smtClean="0">
                <a:latin typeface="Carlito"/>
                <a:cs typeface="Carlito"/>
              </a:rPr>
              <a:t> </a:t>
            </a:r>
            <a:r>
              <a:rPr lang="en-US" sz="2400" b="1" spc="-5" dirty="0" smtClean="0">
                <a:latin typeface="Carlito"/>
                <a:cs typeface="Carlito"/>
              </a:rPr>
              <a:t>tissue</a:t>
            </a:r>
            <a:endParaRPr lang="en-US" sz="2400" b="1" dirty="0">
              <a:latin typeface="Carlito"/>
              <a:cs typeface="Carlito"/>
            </a:endParaRPr>
          </a:p>
        </p:txBody>
      </p:sp>
    </p:spTree>
    <p:extLst>
      <p:ext uri="{BB962C8B-B14F-4D97-AF65-F5344CB8AC3E}">
        <p14:creationId xmlns:p14="http://schemas.microsoft.com/office/powerpoint/2010/main" val="399375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229600" cy="1981200"/>
          </a:xfrm>
        </p:spPr>
        <p:txBody>
          <a:bodyPr>
            <a:noAutofit/>
          </a:bodyPr>
          <a:lstStyle/>
          <a:p>
            <a:pPr marL="0" indent="0">
              <a:buNone/>
            </a:pPr>
            <a:r>
              <a:rPr lang="en-US" sz="1600" b="1" i="1" dirty="0" smtClean="0"/>
              <a:t>1.Areolar loose connective tissue</a:t>
            </a:r>
            <a:endParaRPr lang="en-US" sz="1400" dirty="0" smtClean="0"/>
          </a:p>
          <a:p>
            <a:pPr>
              <a:buNone/>
            </a:pPr>
            <a:r>
              <a:rPr lang="en-US" sz="1600" b="1" i="1" dirty="0" smtClean="0"/>
              <a:t> </a:t>
            </a:r>
            <a:endParaRPr lang="en-US" sz="1400" dirty="0" smtClean="0"/>
          </a:p>
          <a:p>
            <a:pPr>
              <a:buNone/>
            </a:pPr>
            <a:r>
              <a:rPr lang="en-US" sz="1800" dirty="0" smtClean="0"/>
              <a:t>This type of loose connective tissue serves as the “filler” material for the body. The components of </a:t>
            </a:r>
            <a:r>
              <a:rPr lang="en-US" sz="1800" dirty="0" err="1" smtClean="0"/>
              <a:t>areolar</a:t>
            </a:r>
            <a:r>
              <a:rPr lang="en-US" sz="1800" dirty="0" smtClean="0"/>
              <a:t> loose connective tissue include:</a:t>
            </a:r>
          </a:p>
          <a:p>
            <a:pPr>
              <a:buNone/>
            </a:pPr>
            <a:r>
              <a:rPr lang="en-US" sz="1800" dirty="0" smtClean="0"/>
              <a:t> </a:t>
            </a:r>
          </a:p>
          <a:p>
            <a:pPr lvl="0">
              <a:buNone/>
            </a:pPr>
            <a:r>
              <a:rPr lang="en-US" sz="1800" dirty="0" smtClean="0"/>
              <a:t>Cells - fibroblasts (synthesize fibers of connective tissue)</a:t>
            </a:r>
          </a:p>
          <a:p>
            <a:pPr lvl="0">
              <a:buNone/>
            </a:pPr>
            <a:r>
              <a:rPr lang="en-US" sz="1800" dirty="0" smtClean="0"/>
              <a:t>Matrix - fluid with sparse collagen and </a:t>
            </a:r>
            <a:r>
              <a:rPr lang="en-US" sz="1800" dirty="0" err="1" smtClean="0"/>
              <a:t>elastin</a:t>
            </a:r>
            <a:r>
              <a:rPr lang="en-US" sz="1800" dirty="0" smtClean="0"/>
              <a:t> fibers forming a three-dimensional "web"</a:t>
            </a:r>
          </a:p>
          <a:p>
            <a:r>
              <a:rPr lang="en-US" sz="1800" dirty="0" smtClean="0"/>
              <a:t>Location: Around </a:t>
            </a:r>
            <a:r>
              <a:rPr lang="en-US" sz="1800" b="1" dirty="0" smtClean="0"/>
              <a:t>blood vessels</a:t>
            </a:r>
            <a:r>
              <a:rPr lang="en-US" sz="1800" dirty="0" smtClean="0"/>
              <a:t>, nerves, </a:t>
            </a:r>
            <a:r>
              <a:rPr lang="en-US" sz="1800" b="1" dirty="0" smtClean="0"/>
              <a:t>skin</a:t>
            </a:r>
            <a:r>
              <a:rPr lang="en-US" sz="1800" dirty="0" smtClean="0"/>
              <a:t> and organs.</a:t>
            </a:r>
          </a:p>
          <a:p>
            <a:r>
              <a:rPr lang="en-US" sz="1800" dirty="0" smtClean="0"/>
              <a:t>Function: Provides strength, elasticity, support and immune system protection</a:t>
            </a:r>
          </a:p>
          <a:p>
            <a:pPr marL="0" indent="0">
              <a:buNone/>
            </a:pPr>
            <a:r>
              <a:rPr lang="en-US" sz="1800" b="1" dirty="0" smtClean="0"/>
              <a:t>2.Adipose loose connective tissue</a:t>
            </a:r>
          </a:p>
          <a:p>
            <a:pPr>
              <a:buNone/>
            </a:pPr>
            <a:r>
              <a:rPr lang="en-US" sz="1800" b="1" dirty="0" smtClean="0"/>
              <a:t> </a:t>
            </a:r>
            <a:endParaRPr lang="en-US" sz="1600" dirty="0" smtClean="0"/>
          </a:p>
          <a:p>
            <a:pPr lvl="0">
              <a:buNone/>
            </a:pPr>
            <a:r>
              <a:rPr lang="en-US" sz="1800" dirty="0" smtClean="0"/>
              <a:t>Cells - adipose cells (filled with oil droplets)</a:t>
            </a:r>
          </a:p>
          <a:p>
            <a:pPr lvl="0">
              <a:buNone/>
            </a:pPr>
            <a:r>
              <a:rPr lang="en-US" sz="1800" dirty="0" smtClean="0"/>
              <a:t>Matrix -fluid with sparse reticular and collagen fibers</a:t>
            </a:r>
          </a:p>
          <a:p>
            <a:r>
              <a:rPr lang="en-US" sz="1800" dirty="0" smtClean="0"/>
              <a:t>Function: Store energy, provide protection, and insulate.</a:t>
            </a:r>
          </a:p>
          <a:p>
            <a:r>
              <a:rPr lang="en-US" sz="1800" dirty="0" smtClean="0"/>
              <a:t>Location: Around organs, </a:t>
            </a:r>
            <a:r>
              <a:rPr lang="en-US" sz="1800" b="1" dirty="0" smtClean="0"/>
              <a:t>subcutaneous layer</a:t>
            </a:r>
            <a:r>
              <a:rPr lang="en-US" sz="1800" dirty="0" smtClean="0"/>
              <a:t>(between skin and muscle)</a:t>
            </a:r>
            <a:endParaRPr lang="en-US" sz="1800" dirty="0"/>
          </a:p>
        </p:txBody>
      </p:sp>
      <p:sp>
        <p:nvSpPr>
          <p:cNvPr id="4" name="Rectangle 2"/>
          <p:cNvSpPr>
            <a:spLocks noGrp="1" noChangeArrowheads="1"/>
          </p:cNvSpPr>
          <p:nvPr>
            <p:ph type="title"/>
          </p:nvPr>
        </p:nvSpPr>
        <p:spPr>
          <a:xfrm>
            <a:off x="381000" y="0"/>
            <a:ext cx="8229600" cy="1446550"/>
          </a:xfrm>
        </p:spPr>
        <p:txBody>
          <a:bodyPr>
            <a:spAutoFit/>
          </a:bodyPr>
          <a:lstStyle/>
          <a:p>
            <a:pPr eaLnBrk="1" hangingPunct="1"/>
            <a:r>
              <a:rPr lang="en-US" altLang="en-US" dirty="0" smtClean="0">
                <a:solidFill>
                  <a:schemeClr val="tx2"/>
                </a:solidFill>
                <a:effectLst>
                  <a:outerShdw blurRad="38100" dist="38100" dir="2700000" algn="tl">
                    <a:srgbClr val="000000">
                      <a:alpha val="43137"/>
                    </a:srgbClr>
                  </a:outerShdw>
                </a:effectLst>
              </a:rPr>
              <a:t>Loose Connective tissue</a:t>
            </a:r>
            <a:br>
              <a:rPr lang="en-US" altLang="en-US" dirty="0" smtClean="0">
                <a:solidFill>
                  <a:schemeClr val="tx2"/>
                </a:solidFill>
                <a:effectLst>
                  <a:outerShdw blurRad="38100" dist="38100" dir="2700000" algn="tl">
                    <a:srgbClr val="000000">
                      <a:alpha val="43137"/>
                    </a:srgbClr>
                  </a:outerShdw>
                </a:effectLst>
              </a:rPr>
            </a:br>
            <a:endParaRPr lang="en-US" altLang="en-US" dirty="0" smtClean="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314T\Chapter anatomy\tissue\tissue backgroun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Rectangle 5"/>
          <p:cNvSpPr/>
          <p:nvPr/>
        </p:nvSpPr>
        <p:spPr>
          <a:xfrm>
            <a:off x="1600200" y="381000"/>
            <a:ext cx="6019800" cy="1846659"/>
          </a:xfrm>
          <a:prstGeom prst="rect">
            <a:avLst/>
          </a:prstGeom>
        </p:spPr>
        <p:txBody>
          <a:bodyPr wrap="square">
            <a:spAutoFit/>
          </a:bodyPr>
          <a:lstStyle/>
          <a:p>
            <a:r>
              <a:rPr lang="en-US" b="1" dirty="0" smtClean="0">
                <a:solidFill>
                  <a:schemeClr val="accent2">
                    <a:lumMod val="75000"/>
                  </a:schemeClr>
                </a:solidFill>
                <a:latin typeface="Arial"/>
                <a:cs typeface="Arial"/>
              </a:rPr>
              <a:t>CHAPTER 3: </a:t>
            </a:r>
            <a:r>
              <a:rPr lang="en-US" sz="9600" b="1" dirty="0" smtClean="0">
                <a:solidFill>
                  <a:srgbClr val="E19B93"/>
                </a:solidFill>
                <a:effectLst>
                  <a:outerShdw blurRad="38100" dist="38100" dir="2700000" algn="tl">
                    <a:srgbClr val="000000">
                      <a:alpha val="43137"/>
                    </a:srgbClr>
                  </a:outerShdw>
                </a:effectLst>
                <a:latin typeface="Arial"/>
                <a:cs typeface="Arial"/>
              </a:rPr>
              <a:t>TISSUES</a:t>
            </a:r>
            <a:endParaRPr lang="en-US" dirty="0"/>
          </a:p>
        </p:txBody>
      </p:sp>
      <p:sp>
        <p:nvSpPr>
          <p:cNvPr id="7" name="Rectangle 6"/>
          <p:cNvSpPr/>
          <p:nvPr/>
        </p:nvSpPr>
        <p:spPr>
          <a:xfrm>
            <a:off x="2209800" y="2819400"/>
            <a:ext cx="4572000" cy="2451953"/>
          </a:xfrm>
          <a:prstGeom prst="rect">
            <a:avLst/>
          </a:prstGeom>
          <a:solidFill>
            <a:schemeClr val="bg2"/>
          </a:solidFill>
        </p:spPr>
        <p:txBody>
          <a:bodyPr>
            <a:spAutoFit/>
          </a:bodyPr>
          <a:lstStyle/>
          <a:p>
            <a:pPr marL="12700" marR="5080" algn="ctr">
              <a:lnSpc>
                <a:spcPts val="2990"/>
              </a:lnSpc>
              <a:spcBef>
                <a:spcPts val="310"/>
              </a:spcBef>
            </a:pPr>
            <a:r>
              <a:rPr lang="en-US" b="1" dirty="0" smtClean="0">
                <a:solidFill>
                  <a:srgbClr val="00B050"/>
                </a:solidFill>
                <a:latin typeface="Arial"/>
                <a:cs typeface="Arial"/>
              </a:rPr>
              <a:t>Course </a:t>
            </a:r>
            <a:r>
              <a:rPr lang="en-US" b="1" spc="-5" dirty="0" smtClean="0">
                <a:solidFill>
                  <a:srgbClr val="00B050"/>
                </a:solidFill>
                <a:latin typeface="Arial"/>
                <a:cs typeface="Arial"/>
              </a:rPr>
              <a:t>title: </a:t>
            </a:r>
            <a:r>
              <a:rPr lang="en-US" b="1" dirty="0" smtClean="0">
                <a:solidFill>
                  <a:srgbClr val="00B050"/>
                </a:solidFill>
                <a:latin typeface="Arial"/>
                <a:cs typeface="Arial"/>
              </a:rPr>
              <a:t>Anatomy </a:t>
            </a:r>
            <a:r>
              <a:rPr lang="en-US" b="1" spc="-5" dirty="0" smtClean="0">
                <a:solidFill>
                  <a:srgbClr val="00B050"/>
                </a:solidFill>
                <a:latin typeface="Arial"/>
                <a:cs typeface="Arial"/>
              </a:rPr>
              <a:t>and</a:t>
            </a:r>
            <a:r>
              <a:rPr lang="en-US" b="1" spc="-25" dirty="0" smtClean="0">
                <a:solidFill>
                  <a:srgbClr val="00B050"/>
                </a:solidFill>
                <a:latin typeface="Arial"/>
                <a:cs typeface="Arial"/>
              </a:rPr>
              <a:t> </a:t>
            </a:r>
            <a:r>
              <a:rPr lang="en-US" b="1" spc="-5" dirty="0" smtClean="0">
                <a:solidFill>
                  <a:srgbClr val="00B050"/>
                </a:solidFill>
                <a:latin typeface="Arial"/>
                <a:cs typeface="Arial"/>
              </a:rPr>
              <a:t>Histology  </a:t>
            </a:r>
            <a:r>
              <a:rPr lang="en-US" b="1" dirty="0" smtClean="0">
                <a:solidFill>
                  <a:srgbClr val="00B050"/>
                </a:solidFill>
                <a:latin typeface="Arial"/>
                <a:cs typeface="Arial"/>
              </a:rPr>
              <a:t>Lecture#</a:t>
            </a:r>
            <a:r>
              <a:rPr lang="en-US" b="1" spc="-20" dirty="0" smtClean="0">
                <a:solidFill>
                  <a:srgbClr val="00B050"/>
                </a:solidFill>
                <a:latin typeface="Arial"/>
                <a:cs typeface="Arial"/>
              </a:rPr>
              <a:t> 2</a:t>
            </a:r>
          </a:p>
          <a:p>
            <a:pPr marL="12700" marR="5080" algn="ctr">
              <a:lnSpc>
                <a:spcPts val="2990"/>
              </a:lnSpc>
              <a:spcBef>
                <a:spcPts val="310"/>
              </a:spcBef>
            </a:pPr>
            <a:r>
              <a:rPr lang="en-US" b="1" dirty="0" smtClean="0">
                <a:solidFill>
                  <a:srgbClr val="00B050"/>
                </a:solidFill>
                <a:latin typeface="Arial"/>
                <a:cs typeface="Arial"/>
              </a:rPr>
              <a:t>Ms. </a:t>
            </a:r>
            <a:r>
              <a:rPr lang="en-US" b="1" smtClean="0">
                <a:solidFill>
                  <a:srgbClr val="00B050"/>
                </a:solidFill>
                <a:latin typeface="Arial"/>
                <a:cs typeface="Arial"/>
              </a:rPr>
              <a:t>Aisha Akhter</a:t>
            </a:r>
            <a:endParaRPr lang="en-US" b="1" dirty="0">
              <a:solidFill>
                <a:srgbClr val="00B050"/>
              </a:solidFill>
              <a:latin typeface="Arial"/>
              <a:cs typeface="Arial"/>
            </a:endParaRPr>
          </a:p>
          <a:p>
            <a:pPr marL="1270" algn="ctr">
              <a:lnSpc>
                <a:spcPts val="2995"/>
              </a:lnSpc>
            </a:pPr>
            <a:r>
              <a:rPr lang="en-US" b="1" dirty="0" smtClean="0">
                <a:solidFill>
                  <a:srgbClr val="00B050"/>
                </a:solidFill>
                <a:latin typeface="Arial"/>
                <a:cs typeface="Arial"/>
              </a:rPr>
              <a:t>Lecturer</a:t>
            </a:r>
          </a:p>
          <a:p>
            <a:pPr marL="1270" algn="ctr">
              <a:lnSpc>
                <a:spcPts val="2995"/>
              </a:lnSpc>
            </a:pPr>
            <a:r>
              <a:rPr lang="en-US" b="1" dirty="0" smtClean="0">
                <a:solidFill>
                  <a:srgbClr val="00B050"/>
                </a:solidFill>
                <a:latin typeface="Arial"/>
                <a:cs typeface="Arial"/>
              </a:rPr>
              <a:t>  Faculty of</a:t>
            </a:r>
            <a:r>
              <a:rPr lang="en-US" b="1" spc="-105" dirty="0" smtClean="0">
                <a:solidFill>
                  <a:srgbClr val="00B050"/>
                </a:solidFill>
                <a:latin typeface="Arial"/>
                <a:cs typeface="Arial"/>
              </a:rPr>
              <a:t> </a:t>
            </a:r>
            <a:r>
              <a:rPr lang="en-US" b="1" dirty="0" smtClean="0">
                <a:solidFill>
                  <a:srgbClr val="00B050"/>
                </a:solidFill>
                <a:latin typeface="Arial"/>
                <a:cs typeface="Arial"/>
              </a:rPr>
              <a:t>Pharmacy</a:t>
            </a:r>
            <a:endParaRPr lang="en-US" dirty="0" smtClean="0">
              <a:solidFill>
                <a:srgbClr val="00B050"/>
              </a:solidFill>
              <a:latin typeface="Arial"/>
              <a:cs typeface="Arial"/>
            </a:endParaRPr>
          </a:p>
          <a:p>
            <a:pPr marR="22860" algn="ctr">
              <a:lnSpc>
                <a:spcPts val="3080"/>
              </a:lnSpc>
            </a:pPr>
            <a:r>
              <a:rPr lang="en-US" b="1" dirty="0" smtClean="0">
                <a:solidFill>
                  <a:srgbClr val="00B050"/>
                </a:solidFill>
                <a:latin typeface="Arial"/>
                <a:cs typeface="Arial"/>
              </a:rPr>
              <a:t>JINNAH </a:t>
            </a:r>
            <a:r>
              <a:rPr lang="en-US" b="1" spc="-5" dirty="0" smtClean="0">
                <a:solidFill>
                  <a:srgbClr val="00B050"/>
                </a:solidFill>
                <a:latin typeface="Arial"/>
                <a:cs typeface="Arial"/>
              </a:rPr>
              <a:t>UNIVERSITY </a:t>
            </a:r>
            <a:r>
              <a:rPr lang="en-US" b="1" dirty="0" smtClean="0">
                <a:solidFill>
                  <a:srgbClr val="00B050"/>
                </a:solidFill>
                <a:latin typeface="Arial"/>
                <a:cs typeface="Arial"/>
              </a:rPr>
              <a:t>FOR</a:t>
            </a:r>
            <a:r>
              <a:rPr lang="en-US" b="1" spc="-30" dirty="0" smtClean="0">
                <a:solidFill>
                  <a:srgbClr val="00B050"/>
                </a:solidFill>
                <a:latin typeface="Arial"/>
                <a:cs typeface="Arial"/>
              </a:rPr>
              <a:t> </a:t>
            </a:r>
            <a:r>
              <a:rPr lang="en-US" b="1" spc="-5" dirty="0" smtClean="0">
                <a:solidFill>
                  <a:srgbClr val="00B050"/>
                </a:solidFill>
                <a:latin typeface="Arial"/>
                <a:cs typeface="Arial"/>
              </a:rPr>
              <a:t>WOMEN</a:t>
            </a:r>
            <a:endParaRPr lang="en-US" dirty="0">
              <a:solidFill>
                <a:srgbClr val="00B050"/>
              </a:solidFill>
              <a:latin typeface="Arial"/>
              <a:cs typeface="Arial"/>
            </a:endParaRPr>
          </a:p>
        </p:txBody>
      </p:sp>
      <p:sp>
        <p:nvSpPr>
          <p:cNvPr id="9" name="TextBox 8"/>
          <p:cNvSpPr txBox="1"/>
          <p:nvPr/>
        </p:nvSpPr>
        <p:spPr>
          <a:xfrm>
            <a:off x="1905000" y="1905000"/>
            <a:ext cx="5029200" cy="369332"/>
          </a:xfrm>
          <a:prstGeom prst="rect">
            <a:avLst/>
          </a:prstGeom>
          <a:noFill/>
        </p:spPr>
        <p:txBody>
          <a:bodyPr wrap="square" rtlCol="0">
            <a:spAutoFit/>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33400"/>
            <a:ext cx="9143999" cy="5715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8070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4716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3. Reticular loose connective tissue</a:t>
            </a:r>
          </a:p>
          <a:p>
            <a:pPr>
              <a:buNone/>
            </a:pPr>
            <a:r>
              <a:rPr lang="en-US" b="1" dirty="0" smtClean="0"/>
              <a:t> </a:t>
            </a:r>
            <a:endParaRPr lang="en-US" sz="2800" dirty="0" smtClean="0"/>
          </a:p>
          <a:p>
            <a:pPr lvl="0">
              <a:buNone/>
            </a:pPr>
            <a:r>
              <a:rPr lang="en-US" dirty="0" smtClean="0"/>
              <a:t>Cells - reticular cells</a:t>
            </a:r>
          </a:p>
          <a:p>
            <a:pPr lvl="0">
              <a:buNone/>
            </a:pPr>
            <a:r>
              <a:rPr lang="en-US" dirty="0" smtClean="0"/>
              <a:t>Matrix - fluid with loosely packed reticular fibers</a:t>
            </a:r>
          </a:p>
          <a:p>
            <a:r>
              <a:rPr lang="en-US" dirty="0" smtClean="0"/>
              <a:t>Location: Around organs such as the liver, kidney, </a:t>
            </a:r>
            <a:r>
              <a:rPr lang="en-US" b="1" dirty="0" smtClean="0"/>
              <a:t>spleen, </a:t>
            </a:r>
            <a:r>
              <a:rPr lang="en-US" dirty="0" smtClean="0"/>
              <a:t>and </a:t>
            </a:r>
            <a:r>
              <a:rPr lang="en-US" b="1" dirty="0" smtClean="0"/>
              <a:t>lymph organs</a:t>
            </a:r>
            <a:r>
              <a:rPr lang="en-US" dirty="0" smtClean="0"/>
              <a:t>.</a:t>
            </a:r>
          </a:p>
          <a:p>
            <a:r>
              <a:rPr lang="en-US" dirty="0" smtClean="0"/>
              <a:t>Function: </a:t>
            </a:r>
            <a:r>
              <a:rPr lang="en-US" altLang="en-US" dirty="0">
                <a:latin typeface="Times New Roman" panose="02020603050405020304" pitchFamily="18" charset="0"/>
              </a:rPr>
              <a:t>supporting framework for </a:t>
            </a:r>
            <a:r>
              <a:rPr lang="en-US" altLang="en-US" dirty="0" err="1">
                <a:latin typeface="Times New Roman" panose="02020603050405020304" pitchFamily="18" charset="0"/>
              </a:rPr>
              <a:t>haemopoietic</a:t>
            </a:r>
            <a:r>
              <a:rPr lang="en-US" altLang="en-US" dirty="0">
                <a:latin typeface="Times New Roman" panose="02020603050405020304" pitchFamily="18" charset="0"/>
              </a:rPr>
              <a:t> organs</a:t>
            </a:r>
          </a:p>
          <a:p>
            <a:endParaRPr lang="en-US" dirty="0" smtClean="0"/>
          </a:p>
          <a:p>
            <a:pPr lvl="0">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47440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79388" y="533400"/>
            <a:ext cx="8763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smtClean="0">
                <a:solidFill>
                  <a:schemeClr val="tx2"/>
                </a:solidFill>
              </a:rPr>
              <a:t>Dense</a:t>
            </a:r>
            <a:r>
              <a:rPr lang="en-US" altLang="en-US" sz="4400" dirty="0" smtClean="0">
                <a:solidFill>
                  <a:srgbClr val="3333CC"/>
                </a:solidFill>
              </a:rPr>
              <a:t> </a:t>
            </a:r>
            <a:r>
              <a:rPr lang="en-US" altLang="en-US" sz="4400" dirty="0" smtClean="0">
                <a:solidFill>
                  <a:schemeClr val="tx2"/>
                </a:solidFill>
              </a:rPr>
              <a:t>Connective </a:t>
            </a:r>
            <a:r>
              <a:rPr lang="en-US" altLang="en-US" sz="4400" dirty="0">
                <a:solidFill>
                  <a:schemeClr val="tx2"/>
                </a:solidFill>
              </a:rPr>
              <a:t>tissue proper (CTP):</a:t>
            </a:r>
          </a:p>
        </p:txBody>
      </p:sp>
      <p:sp>
        <p:nvSpPr>
          <p:cNvPr id="31747" name="Text Box 3"/>
          <p:cNvSpPr txBox="1">
            <a:spLocks noChangeArrowheads="1"/>
          </p:cNvSpPr>
          <p:nvPr/>
        </p:nvSpPr>
        <p:spPr bwMode="auto">
          <a:xfrm>
            <a:off x="269082" y="1965325"/>
            <a:ext cx="8583612" cy="634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600" b="1" dirty="0">
                <a:latin typeface="Times New Roman" panose="02020603050405020304" pitchFamily="18" charset="0"/>
              </a:rPr>
              <a:t>Dense Regular CTP</a:t>
            </a:r>
            <a:endParaRPr lang="en-US" altLang="en-US" sz="3600" dirty="0">
              <a:latin typeface="Times New Roman" panose="02020603050405020304" pitchFamily="18" charset="0"/>
            </a:endParaRPr>
          </a:p>
          <a:p>
            <a:pPr>
              <a:spcBef>
                <a:spcPct val="50000"/>
              </a:spcBef>
              <a:buFontTx/>
              <a:buChar char="•"/>
            </a:pPr>
            <a:endParaRPr lang="en-US" altLang="en-US" sz="3600" dirty="0">
              <a:latin typeface="Times New Roman" panose="02020603050405020304" pitchFamily="18" charset="0"/>
            </a:endParaRPr>
          </a:p>
          <a:p>
            <a:pPr eaLnBrk="1" hangingPunct="1"/>
            <a:r>
              <a:rPr lang="en-US" altLang="en-US" sz="3600" b="1" dirty="0"/>
              <a:t>Dense Irregular CTP</a:t>
            </a:r>
          </a:p>
          <a:p>
            <a:pPr eaLnBrk="1" hangingPunct="1"/>
            <a:endParaRPr lang="en-US" altLang="en-US" sz="2400" b="1" dirty="0"/>
          </a:p>
          <a:p>
            <a:pPr eaLnBrk="1" hangingPunct="1"/>
            <a:r>
              <a:rPr lang="en-US" sz="3200" dirty="0" smtClean="0"/>
              <a:t>Cells </a:t>
            </a:r>
            <a:r>
              <a:rPr lang="en-US" sz="3200" dirty="0"/>
              <a:t>- fibroblasts</a:t>
            </a:r>
          </a:p>
          <a:p>
            <a:pPr lvl="0">
              <a:buNone/>
            </a:pPr>
            <a:r>
              <a:rPr lang="en-US" sz="3200" dirty="0"/>
              <a:t>Matrix </a:t>
            </a:r>
            <a:r>
              <a:rPr lang="en-US" sz="3200" dirty="0" smtClean="0"/>
              <a:t>– composed of dense </a:t>
            </a:r>
            <a:r>
              <a:rPr lang="en-US" sz="3200" dirty="0"/>
              <a:t>collagen </a:t>
            </a:r>
            <a:r>
              <a:rPr lang="en-US" sz="3200" dirty="0" smtClean="0"/>
              <a:t>fibers</a:t>
            </a:r>
          </a:p>
          <a:p>
            <a:pPr lvl="0">
              <a:buNone/>
            </a:pPr>
            <a:r>
              <a:rPr lang="en-US" altLang="en-US" sz="3200" dirty="0" smtClean="0">
                <a:solidFill>
                  <a:srgbClr val="FF0000"/>
                </a:solidFill>
              </a:rPr>
              <a:t>Fibers </a:t>
            </a:r>
            <a:r>
              <a:rPr lang="en-US" altLang="en-US" sz="3200" dirty="0">
                <a:solidFill>
                  <a:srgbClr val="FF0000"/>
                </a:solidFill>
              </a:rPr>
              <a:t>are predominant elements</a:t>
            </a:r>
          </a:p>
          <a:p>
            <a:pPr lvl="0">
              <a:buNone/>
            </a:pPr>
            <a:endParaRPr lang="en-US" sz="3200" dirty="0"/>
          </a:p>
          <a:p>
            <a:endParaRPr lang="en-US" sz="3200" dirty="0"/>
          </a:p>
          <a:p>
            <a:pPr>
              <a:buNone/>
            </a:pPr>
            <a:r>
              <a:rPr lang="en-US" sz="3200" dirty="0"/>
              <a:t/>
            </a:r>
            <a:br>
              <a:rPr lang="en-US" sz="3200" dirty="0"/>
            </a:br>
            <a:endParaRPr lang="en-US" sz="3200" dirty="0"/>
          </a:p>
          <a:p>
            <a:pPr eaLnBrk="1" hangingPunct="1"/>
            <a:endParaRPr lang="en-US" altLang="en-US" sz="3200" dirty="0">
              <a:solidFill>
                <a:srgbClr val="FF0000"/>
              </a:solidFill>
            </a:endParaRPr>
          </a:p>
        </p:txBody>
      </p:sp>
    </p:spTree>
    <p:extLst>
      <p:ext uri="{BB962C8B-B14F-4D97-AF65-F5344CB8AC3E}">
        <p14:creationId xmlns:p14="http://schemas.microsoft.com/office/powerpoint/2010/main" val="2363764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sz="half" idx="2"/>
          </p:nvPr>
        </p:nvSpPr>
        <p:spPr>
          <a:xfrm>
            <a:off x="304800" y="1143000"/>
            <a:ext cx="8229600" cy="3048000"/>
          </a:xfrm>
        </p:spPr>
        <p:txBody>
          <a:bodyPr>
            <a:normAutofit fontScale="77500" lnSpcReduction="20000"/>
          </a:bodyPr>
          <a:lstStyle/>
          <a:p>
            <a:pPr eaLnBrk="1" hangingPunct="1">
              <a:lnSpc>
                <a:spcPct val="80000"/>
              </a:lnSpc>
            </a:pPr>
            <a:endParaRPr lang="en-US" altLang="en-US" sz="2000" i="1" dirty="0" smtClean="0"/>
          </a:p>
          <a:p>
            <a:pPr eaLnBrk="1" hangingPunct="1">
              <a:lnSpc>
                <a:spcPct val="80000"/>
              </a:lnSpc>
            </a:pPr>
            <a:r>
              <a:rPr lang="en-US" altLang="en-US" sz="3600" i="1" dirty="0" smtClean="0"/>
              <a:t>Collagen fibers form parallel bundles</a:t>
            </a:r>
          </a:p>
          <a:p>
            <a:pPr eaLnBrk="1" hangingPunct="1">
              <a:lnSpc>
                <a:spcPct val="80000"/>
              </a:lnSpc>
            </a:pPr>
            <a:r>
              <a:rPr lang="en-US" altLang="en-US" sz="3600" i="1" dirty="0" smtClean="0"/>
              <a:t>Cells: </a:t>
            </a:r>
            <a:r>
              <a:rPr lang="en-US" altLang="en-US" sz="3600" i="1" dirty="0" err="1" smtClean="0"/>
              <a:t>fibrocytes</a:t>
            </a:r>
            <a:r>
              <a:rPr lang="en-US" altLang="en-US" sz="3600" i="1" dirty="0" smtClean="0"/>
              <a:t> </a:t>
            </a:r>
          </a:p>
          <a:p>
            <a:pPr eaLnBrk="1" hangingPunct="1">
              <a:lnSpc>
                <a:spcPct val="80000"/>
              </a:lnSpc>
            </a:pPr>
            <a:r>
              <a:rPr lang="en-US" altLang="en-US" sz="3600" i="1" dirty="0" smtClean="0"/>
              <a:t>Matrix: dense Collagen Fiber</a:t>
            </a:r>
            <a:endParaRPr lang="en-US" altLang="en-US" sz="3600" i="1" dirty="0"/>
          </a:p>
          <a:p>
            <a:pPr eaLnBrk="1" hangingPunct="1">
              <a:lnSpc>
                <a:spcPct val="80000"/>
              </a:lnSpc>
            </a:pPr>
            <a:r>
              <a:rPr lang="en-US" altLang="en-US" sz="3600" b="1" i="1" dirty="0" smtClean="0">
                <a:solidFill>
                  <a:srgbClr val="000066"/>
                </a:solidFill>
              </a:rPr>
              <a:t>Give </a:t>
            </a:r>
            <a:r>
              <a:rPr lang="en-GB" altLang="en-US" sz="3600" b="1" dirty="0" smtClean="0">
                <a:solidFill>
                  <a:srgbClr val="000066"/>
                </a:solidFill>
              </a:rPr>
              <a:t>Tensile </a:t>
            </a:r>
            <a:r>
              <a:rPr lang="en-GB" altLang="en-US" sz="3600" b="1" dirty="0">
                <a:solidFill>
                  <a:srgbClr val="000066"/>
                </a:solidFill>
              </a:rPr>
              <a:t>strength in one </a:t>
            </a:r>
            <a:r>
              <a:rPr lang="en-GB" altLang="en-US" sz="3600" b="1" dirty="0" smtClean="0">
                <a:solidFill>
                  <a:srgbClr val="000066"/>
                </a:solidFill>
              </a:rPr>
              <a:t>direction</a:t>
            </a:r>
            <a:endParaRPr lang="en-US" altLang="en-US" sz="3600" i="1" dirty="0" smtClean="0"/>
          </a:p>
          <a:p>
            <a:pPr eaLnBrk="1" hangingPunct="1">
              <a:lnSpc>
                <a:spcPct val="80000"/>
              </a:lnSpc>
              <a:buFontTx/>
              <a:buNone/>
            </a:pPr>
            <a:r>
              <a:rPr lang="en-US" altLang="en-US" sz="3600" i="1" dirty="0" smtClean="0"/>
              <a:t>	</a:t>
            </a:r>
            <a:r>
              <a:rPr lang="en-US" altLang="en-US" sz="3600" i="1" dirty="0" err="1" smtClean="0"/>
              <a:t>e.g</a:t>
            </a:r>
            <a:r>
              <a:rPr lang="en-US" altLang="en-US" sz="3600" i="1" dirty="0" smtClean="0"/>
              <a:t>: </a:t>
            </a:r>
            <a:r>
              <a:rPr lang="en-US" altLang="en-US" sz="3600" i="1" dirty="0">
                <a:solidFill>
                  <a:srgbClr val="FF0000"/>
                </a:solidFill>
              </a:rPr>
              <a:t>T</a:t>
            </a:r>
            <a:r>
              <a:rPr lang="en-US" altLang="en-US" sz="3600" i="1" dirty="0" smtClean="0">
                <a:solidFill>
                  <a:srgbClr val="FF0000"/>
                </a:solidFill>
              </a:rPr>
              <a:t>endons, Ligaments</a:t>
            </a:r>
          </a:p>
          <a:p>
            <a:pPr>
              <a:lnSpc>
                <a:spcPct val="80000"/>
              </a:lnSpc>
              <a:buNone/>
            </a:pPr>
            <a:r>
              <a:rPr lang="en-US" sz="3600" dirty="0"/>
              <a:t>Functions - tendons (connect muscle to bone</a:t>
            </a:r>
            <a:r>
              <a:rPr lang="en-US" sz="3600" dirty="0" smtClean="0"/>
              <a:t>)</a:t>
            </a:r>
          </a:p>
          <a:p>
            <a:pPr>
              <a:lnSpc>
                <a:spcPct val="80000"/>
              </a:lnSpc>
              <a:buNone/>
            </a:pPr>
            <a:r>
              <a:rPr lang="en-US" sz="3600" dirty="0" smtClean="0"/>
              <a:t> </a:t>
            </a:r>
            <a:r>
              <a:rPr lang="en-US" sz="3600" dirty="0"/>
              <a:t>and ligaments </a:t>
            </a:r>
            <a:r>
              <a:rPr lang="en-US" sz="3600" dirty="0" smtClean="0"/>
              <a:t>(</a:t>
            </a:r>
            <a:r>
              <a:rPr lang="en-US" sz="3600" dirty="0"/>
              <a:t>connect bones </a:t>
            </a:r>
            <a:r>
              <a:rPr lang="en-US" sz="3600" dirty="0" smtClean="0"/>
              <a:t>together and </a:t>
            </a:r>
          </a:p>
          <a:p>
            <a:pPr>
              <a:lnSpc>
                <a:spcPct val="80000"/>
              </a:lnSpc>
              <a:buNone/>
            </a:pPr>
            <a:r>
              <a:rPr lang="en-US" sz="3600" dirty="0" smtClean="0"/>
              <a:t>hold organs in one position)</a:t>
            </a:r>
            <a:endParaRPr lang="en-US" sz="3600" dirty="0"/>
          </a:p>
        </p:txBody>
      </p:sp>
      <p:grpSp>
        <p:nvGrpSpPr>
          <p:cNvPr id="6" name="Group 4"/>
          <p:cNvGrpSpPr>
            <a:grpSpLocks/>
          </p:cNvGrpSpPr>
          <p:nvPr/>
        </p:nvGrpSpPr>
        <p:grpSpPr bwMode="auto">
          <a:xfrm>
            <a:off x="152400" y="4038600"/>
            <a:ext cx="8763000" cy="2601912"/>
            <a:chOff x="96" y="889"/>
            <a:chExt cx="5520" cy="1943"/>
          </a:xfrm>
        </p:grpSpPr>
        <p:pic>
          <p:nvPicPr>
            <p:cNvPr id="7" name="Picture 5" descr="denseregular"/>
            <p:cNvPicPr>
              <a:picLocks noChangeAspect="1" noChangeArrowheads="1"/>
            </p:cNvPicPr>
            <p:nvPr/>
          </p:nvPicPr>
          <p:blipFill>
            <a:blip r:embed="rId2">
              <a:extLst>
                <a:ext uri="{28A0092B-C50C-407E-A947-70E740481C1C}">
                  <a14:useLocalDpi xmlns:a14="http://schemas.microsoft.com/office/drawing/2010/main" val="0"/>
                </a:ext>
              </a:extLst>
            </a:blip>
            <a:srcRect r="61995"/>
            <a:stretch>
              <a:fillRect/>
            </a:stretch>
          </p:blipFill>
          <p:spPr bwMode="auto">
            <a:xfrm>
              <a:off x="96" y="912"/>
              <a:ext cx="1920" cy="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170354"/>
            <p:cNvPicPr>
              <a:picLocks noChangeAspect="1" noChangeArrowheads="1"/>
            </p:cNvPicPr>
            <p:nvPr/>
          </p:nvPicPr>
          <p:blipFill>
            <a:blip r:embed="rId3">
              <a:extLst>
                <a:ext uri="{28A0092B-C50C-407E-A947-70E740481C1C}">
                  <a14:useLocalDpi xmlns:a14="http://schemas.microsoft.com/office/drawing/2010/main" val="0"/>
                </a:ext>
              </a:extLst>
            </a:blip>
            <a:srcRect t="10802" r="12906" b="29652"/>
            <a:stretch>
              <a:fillRect/>
            </a:stretch>
          </p:blipFill>
          <p:spPr bwMode="auto">
            <a:xfrm>
              <a:off x="1831" y="889"/>
              <a:ext cx="3785"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p:cNvPicPr/>
          <p:nvPr/>
        </p:nvPicPr>
        <p:blipFill>
          <a:blip r:embed="rId4">
            <a:lum bright="-30000" contrast="40000"/>
          </a:blip>
          <a:srcRect l="19129" t="44136" r="52597" b="16053"/>
          <a:stretch>
            <a:fillRect/>
          </a:stretch>
        </p:blipFill>
        <p:spPr bwMode="auto">
          <a:xfrm>
            <a:off x="6553200" y="1066800"/>
            <a:ext cx="2362200" cy="2362200"/>
          </a:xfrm>
          <a:prstGeom prst="rect">
            <a:avLst/>
          </a:prstGeom>
          <a:noFill/>
          <a:ln w="9525">
            <a:noFill/>
            <a:miter lim="800000"/>
            <a:headEnd/>
            <a:tailEnd/>
          </a:ln>
        </p:spPr>
      </p:pic>
      <p:sp>
        <p:nvSpPr>
          <p:cNvPr id="10" name="Rectangle 2"/>
          <p:cNvSpPr>
            <a:spLocks noGrp="1" noChangeArrowheads="1"/>
          </p:cNvSpPr>
          <p:nvPr>
            <p:ph type="title"/>
          </p:nvPr>
        </p:nvSpPr>
        <p:spPr>
          <a:xfrm>
            <a:off x="457200" y="-228600"/>
            <a:ext cx="8229600" cy="1143000"/>
          </a:xfrm>
        </p:spPr>
        <p:txBody>
          <a:bodyPr/>
          <a:lstStyle/>
          <a:p>
            <a:pPr eaLnBrk="1" hangingPunct="1"/>
            <a:r>
              <a:rPr lang="en-US" altLang="en-US" dirty="0" smtClean="0"/>
              <a:t>Dense Regular Connective Tissue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denseirregular"/>
          <p:cNvPicPr>
            <a:picLocks noChangeAspect="1" noChangeArrowheads="1"/>
          </p:cNvPicPr>
          <p:nvPr/>
        </p:nvPicPr>
        <p:blipFill>
          <a:blip r:embed="rId2">
            <a:extLst>
              <a:ext uri="{28A0092B-C50C-407E-A947-70E740481C1C}">
                <a14:useLocalDpi xmlns:a14="http://schemas.microsoft.com/office/drawing/2010/main" val="0"/>
              </a:ext>
            </a:extLst>
          </a:blip>
          <a:srcRect r="58879"/>
          <a:stretch>
            <a:fillRect/>
          </a:stretch>
        </p:blipFill>
        <p:spPr bwMode="auto">
          <a:xfrm>
            <a:off x="214313" y="1223963"/>
            <a:ext cx="3138487"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3"/>
          <p:cNvSpPr>
            <a:spLocks noGrp="1" noChangeArrowheads="1"/>
          </p:cNvSpPr>
          <p:nvPr>
            <p:ph type="title"/>
          </p:nvPr>
        </p:nvSpPr>
        <p:spPr>
          <a:xfrm>
            <a:off x="0" y="0"/>
            <a:ext cx="9144000" cy="1143000"/>
          </a:xfrm>
        </p:spPr>
        <p:txBody>
          <a:bodyPr/>
          <a:lstStyle/>
          <a:p>
            <a:pPr eaLnBrk="1" hangingPunct="1"/>
            <a:r>
              <a:rPr lang="en-US" altLang="en-US" smtClean="0"/>
              <a:t>Dense Irregular Connective Tissue</a:t>
            </a:r>
          </a:p>
        </p:txBody>
      </p:sp>
      <p:sp>
        <p:nvSpPr>
          <p:cNvPr id="33796" name="Rectangle 4"/>
          <p:cNvSpPr>
            <a:spLocks noGrp="1" noChangeArrowheads="1"/>
          </p:cNvSpPr>
          <p:nvPr>
            <p:ph type="body" sz="half" idx="2"/>
          </p:nvPr>
        </p:nvSpPr>
        <p:spPr>
          <a:xfrm>
            <a:off x="0" y="4941888"/>
            <a:ext cx="9144000" cy="1916112"/>
          </a:xfrm>
        </p:spPr>
        <p:txBody>
          <a:bodyPr/>
          <a:lstStyle/>
          <a:p>
            <a:pPr eaLnBrk="1" hangingPunct="1">
              <a:lnSpc>
                <a:spcPct val="90000"/>
              </a:lnSpc>
            </a:pPr>
            <a:r>
              <a:rPr lang="en-US" altLang="en-US" sz="2800" i="1" dirty="0" smtClean="0"/>
              <a:t>Collagen fibers are irregularly arranged</a:t>
            </a:r>
          </a:p>
          <a:p>
            <a:pPr eaLnBrk="1" hangingPunct="1">
              <a:lnSpc>
                <a:spcPct val="90000"/>
              </a:lnSpc>
            </a:pPr>
            <a:r>
              <a:rPr lang="en-US" altLang="en-US" sz="2800" i="1" dirty="0" smtClean="0"/>
              <a:t>Tissue can </a:t>
            </a:r>
            <a:r>
              <a:rPr lang="en-US" altLang="en-US" sz="2800" i="1" dirty="0" smtClean="0">
                <a:solidFill>
                  <a:schemeClr val="accent2"/>
                </a:solidFill>
              </a:rPr>
              <a:t>resist tension from any direction</a:t>
            </a:r>
          </a:p>
          <a:p>
            <a:pPr marL="0" indent="0" eaLnBrk="1" hangingPunct="1">
              <a:lnSpc>
                <a:spcPct val="90000"/>
              </a:lnSpc>
              <a:buNone/>
            </a:pPr>
            <a:r>
              <a:rPr lang="en-US" altLang="en-US" sz="2800" i="1" dirty="0" smtClean="0"/>
              <a:t> </a:t>
            </a:r>
            <a:r>
              <a:rPr lang="en-US" altLang="en-US" sz="2800" i="1" dirty="0" err="1" smtClean="0"/>
              <a:t>e.g</a:t>
            </a:r>
            <a:r>
              <a:rPr lang="en-US" altLang="en-US" sz="2800" i="1" dirty="0" smtClean="0"/>
              <a:t>: Very tough tissue -- </a:t>
            </a:r>
            <a:r>
              <a:rPr lang="en-US" altLang="en-US" sz="2800" i="1" dirty="0" smtClean="0">
                <a:solidFill>
                  <a:srgbClr val="FF0000"/>
                </a:solidFill>
              </a:rPr>
              <a:t>dermis of skin and Organ Capsule</a:t>
            </a:r>
            <a:endParaRPr lang="en-US" altLang="en-US" sz="2800" dirty="0" smtClean="0">
              <a:solidFill>
                <a:srgbClr val="FF0000"/>
              </a:solidFill>
            </a:endParaRPr>
          </a:p>
          <a:p>
            <a:pPr eaLnBrk="1" hangingPunct="1">
              <a:lnSpc>
                <a:spcPct val="90000"/>
              </a:lnSpc>
            </a:pPr>
            <a:endParaRPr lang="en-US" altLang="en-US" sz="2800" dirty="0" smtClean="0"/>
          </a:p>
        </p:txBody>
      </p:sp>
      <p:pic>
        <p:nvPicPr>
          <p:cNvPr id="33797" name="Picture 5" descr="170355"/>
          <p:cNvPicPr>
            <a:picLocks noChangeAspect="1" noChangeArrowheads="1"/>
          </p:cNvPicPr>
          <p:nvPr/>
        </p:nvPicPr>
        <p:blipFill>
          <a:blip r:embed="rId3">
            <a:extLst>
              <a:ext uri="{28A0092B-C50C-407E-A947-70E740481C1C}">
                <a14:useLocalDpi xmlns:a14="http://schemas.microsoft.com/office/drawing/2010/main" val="0"/>
              </a:ext>
            </a:extLst>
          </a:blip>
          <a:srcRect t="7896" r="9761" b="25294"/>
          <a:stretch>
            <a:fillRect/>
          </a:stretch>
        </p:blipFill>
        <p:spPr bwMode="auto">
          <a:xfrm>
            <a:off x="2928938" y="1204913"/>
            <a:ext cx="6215062"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8"/>
          <p:cNvSpPr>
            <a:spLocks noChangeArrowheads="1"/>
          </p:cNvSpPr>
          <p:nvPr/>
        </p:nvSpPr>
        <p:spPr bwMode="auto">
          <a:xfrm>
            <a:off x="3124200" y="2133600"/>
            <a:ext cx="1079500" cy="3587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err="1"/>
              <a:t>Fibrocyte</a:t>
            </a:r>
            <a:endParaRPr lang="ru-RU" altLang="en-US" dirty="0"/>
          </a:p>
        </p:txBody>
      </p:sp>
    </p:spTree>
    <p:extLst>
      <p:ext uri="{BB962C8B-B14F-4D97-AF65-F5344CB8AC3E}">
        <p14:creationId xmlns:p14="http://schemas.microsoft.com/office/powerpoint/2010/main" val="679491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62255"/>
            <a:ext cx="6477000" cy="627736"/>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0000"/>
                </a:solidFill>
              </a:rPr>
              <a:t>Supporting </a:t>
            </a:r>
            <a:r>
              <a:rPr sz="4000" spc="-10" dirty="0">
                <a:solidFill>
                  <a:srgbClr val="FF0000"/>
                </a:solidFill>
              </a:rPr>
              <a:t>connective</a:t>
            </a:r>
            <a:r>
              <a:rPr sz="4000" spc="5" dirty="0">
                <a:solidFill>
                  <a:srgbClr val="FF0000"/>
                </a:solidFill>
              </a:rPr>
              <a:t> </a:t>
            </a:r>
            <a:r>
              <a:rPr sz="4000" spc="-5" dirty="0">
                <a:solidFill>
                  <a:srgbClr val="FF0000"/>
                </a:solidFill>
              </a:rPr>
              <a:t>tissue</a:t>
            </a:r>
            <a:endParaRPr sz="4000"/>
          </a:p>
        </p:txBody>
      </p:sp>
      <p:sp>
        <p:nvSpPr>
          <p:cNvPr id="3" name="object 3"/>
          <p:cNvSpPr txBox="1"/>
          <p:nvPr/>
        </p:nvSpPr>
        <p:spPr>
          <a:xfrm>
            <a:off x="193039" y="1068070"/>
            <a:ext cx="8169909" cy="3490699"/>
          </a:xfrm>
          <a:prstGeom prst="rect">
            <a:avLst/>
          </a:prstGeom>
        </p:spPr>
        <p:txBody>
          <a:bodyPr vert="horz" wrap="square" lIns="0" tIns="12700" rIns="0" bIns="0" rtlCol="0">
            <a:spAutoFit/>
          </a:bodyPr>
          <a:lstStyle/>
          <a:p>
            <a:pPr marL="241300" marR="445770" indent="-228600">
              <a:lnSpc>
                <a:spcPct val="100000"/>
              </a:lnSpc>
              <a:spcBef>
                <a:spcPts val="100"/>
              </a:spcBef>
              <a:buClr>
                <a:srgbClr val="4F81BC"/>
              </a:buClr>
              <a:buFont typeface="Arial"/>
              <a:buChar char="•"/>
              <a:tabLst>
                <a:tab pos="241300" algn="l"/>
                <a:tab pos="3394710" algn="l"/>
              </a:tabLst>
            </a:pPr>
            <a:r>
              <a:rPr sz="2400" spc="-5" dirty="0">
                <a:latin typeface="Carlito"/>
                <a:cs typeface="Carlito"/>
              </a:rPr>
              <a:t>The supporting </a:t>
            </a:r>
            <a:r>
              <a:rPr sz="2400" spc="-10" dirty="0">
                <a:latin typeface="Carlito"/>
                <a:cs typeface="Carlito"/>
              </a:rPr>
              <a:t>connective </a:t>
            </a:r>
            <a:r>
              <a:rPr sz="2400" dirty="0">
                <a:latin typeface="Carlito"/>
                <a:cs typeface="Carlito"/>
              </a:rPr>
              <a:t>tissue </a:t>
            </a:r>
            <a:r>
              <a:rPr sz="2400" spc="-20" dirty="0">
                <a:latin typeface="Carlito"/>
                <a:cs typeface="Carlito"/>
              </a:rPr>
              <a:t>have </a:t>
            </a:r>
            <a:r>
              <a:rPr sz="2400" dirty="0">
                <a:latin typeface="Carlito"/>
                <a:cs typeface="Carlito"/>
              </a:rPr>
              <a:t>a </a:t>
            </a:r>
            <a:r>
              <a:rPr sz="2400" spc="-15" dirty="0">
                <a:latin typeface="Carlito"/>
                <a:cs typeface="Carlito"/>
              </a:rPr>
              <a:t>strong </a:t>
            </a:r>
            <a:r>
              <a:rPr sz="2400" dirty="0">
                <a:latin typeface="Carlito"/>
                <a:cs typeface="Carlito"/>
              </a:rPr>
              <a:t>and </a:t>
            </a:r>
            <a:r>
              <a:rPr sz="2400" spc="-10" dirty="0">
                <a:latin typeface="Carlito"/>
                <a:cs typeface="Carlito"/>
              </a:rPr>
              <a:t>durable  </a:t>
            </a:r>
            <a:r>
              <a:rPr sz="2400" spc="-15" dirty="0">
                <a:latin typeface="Carlito"/>
                <a:cs typeface="Carlito"/>
              </a:rPr>
              <a:t>framework</a:t>
            </a:r>
            <a:r>
              <a:rPr sz="2400" spc="-5" dirty="0">
                <a:latin typeface="Carlito"/>
                <a:cs typeface="Carlito"/>
              </a:rPr>
              <a:t> </a:t>
            </a:r>
            <a:r>
              <a:rPr sz="2400" spc="-10" dirty="0">
                <a:latin typeface="Carlito"/>
                <a:cs typeface="Carlito"/>
              </a:rPr>
              <a:t>that</a:t>
            </a:r>
            <a:r>
              <a:rPr sz="2400" dirty="0">
                <a:latin typeface="Carlito"/>
                <a:cs typeface="Carlito"/>
              </a:rPr>
              <a:t> </a:t>
            </a:r>
            <a:r>
              <a:rPr sz="2400" spc="-10" dirty="0">
                <a:latin typeface="Carlito"/>
                <a:cs typeface="Carlito"/>
              </a:rPr>
              <a:t>protects</a:t>
            </a:r>
            <a:r>
              <a:rPr sz="2400" spc="-10">
                <a:latin typeface="Carlito"/>
                <a:cs typeface="Carlito"/>
              </a:rPr>
              <a:t>	</a:t>
            </a:r>
            <a:r>
              <a:rPr lang="en-US" sz="2400" spc="-10" dirty="0" smtClean="0">
                <a:latin typeface="Carlito"/>
                <a:cs typeface="Carlito"/>
              </a:rPr>
              <a:t> </a:t>
            </a:r>
            <a:r>
              <a:rPr sz="2400" smtClean="0">
                <a:latin typeface="Carlito"/>
                <a:cs typeface="Carlito"/>
              </a:rPr>
              <a:t>and </a:t>
            </a:r>
            <a:r>
              <a:rPr sz="2400" spc="-5" dirty="0">
                <a:latin typeface="Carlito"/>
                <a:cs typeface="Carlito"/>
              </a:rPr>
              <a:t>supports </a:t>
            </a:r>
            <a:r>
              <a:rPr sz="2400" dirty="0">
                <a:latin typeface="Carlito"/>
                <a:cs typeface="Carlito"/>
              </a:rPr>
              <a:t>the </a:t>
            </a:r>
            <a:r>
              <a:rPr sz="2400" spc="-5" dirty="0">
                <a:latin typeface="Carlito"/>
                <a:cs typeface="Carlito"/>
              </a:rPr>
              <a:t>soft body</a:t>
            </a:r>
            <a:r>
              <a:rPr sz="2400" spc="-75" dirty="0">
                <a:latin typeface="Carlito"/>
                <a:cs typeface="Carlito"/>
              </a:rPr>
              <a:t> </a:t>
            </a:r>
            <a:r>
              <a:rPr sz="2400" spc="-5" dirty="0">
                <a:latin typeface="Carlito"/>
                <a:cs typeface="Carlito"/>
              </a:rPr>
              <a:t>tissues.</a:t>
            </a:r>
            <a:endParaRPr sz="2400">
              <a:latin typeface="Carlito"/>
              <a:cs typeface="Carlito"/>
            </a:endParaRPr>
          </a:p>
          <a:p>
            <a:pPr marL="241300" marR="810895" indent="-228600">
              <a:lnSpc>
                <a:spcPct val="100000"/>
              </a:lnSpc>
              <a:spcBef>
                <a:spcPts val="575"/>
              </a:spcBef>
              <a:buClr>
                <a:srgbClr val="4F81BC"/>
              </a:buClr>
              <a:buFont typeface="Arial"/>
              <a:buChar char="•"/>
              <a:tabLst>
                <a:tab pos="241300" algn="l"/>
              </a:tabLst>
            </a:pPr>
            <a:r>
              <a:rPr sz="2400" spc="-5" dirty="0">
                <a:latin typeface="Carlito"/>
                <a:cs typeface="Carlito"/>
              </a:rPr>
              <a:t>The extracellular matrix </a:t>
            </a:r>
            <a:r>
              <a:rPr sz="2400" dirty="0">
                <a:latin typeface="Carlito"/>
                <a:cs typeface="Carlito"/>
              </a:rPr>
              <a:t>in </a:t>
            </a:r>
            <a:r>
              <a:rPr sz="2400" spc="-5" dirty="0">
                <a:latin typeface="Carlito"/>
                <a:cs typeface="Carlito"/>
              </a:rPr>
              <a:t>supporting </a:t>
            </a:r>
            <a:r>
              <a:rPr sz="2400" spc="-10" dirty="0">
                <a:latin typeface="Carlito"/>
                <a:cs typeface="Carlito"/>
              </a:rPr>
              <a:t>connective </a:t>
            </a:r>
            <a:r>
              <a:rPr sz="2400" spc="-5" dirty="0">
                <a:latin typeface="Carlito"/>
                <a:cs typeface="Carlito"/>
              </a:rPr>
              <a:t>tissue  </a:t>
            </a:r>
            <a:r>
              <a:rPr sz="2400" spc="-10" dirty="0">
                <a:latin typeface="Carlito"/>
                <a:cs typeface="Carlito"/>
              </a:rPr>
              <a:t>contains </a:t>
            </a:r>
            <a:r>
              <a:rPr sz="2400" spc="-15" dirty="0">
                <a:latin typeface="Carlito"/>
                <a:cs typeface="Carlito"/>
              </a:rPr>
              <a:t>many protein </a:t>
            </a:r>
            <a:r>
              <a:rPr sz="2400" spc="-10" dirty="0">
                <a:latin typeface="Carlito"/>
                <a:cs typeface="Carlito"/>
              </a:rPr>
              <a:t>fibers </a:t>
            </a:r>
            <a:r>
              <a:rPr sz="2400" dirty="0">
                <a:latin typeface="Carlito"/>
                <a:cs typeface="Carlito"/>
              </a:rPr>
              <a:t>and a </a:t>
            </a:r>
            <a:r>
              <a:rPr sz="2400" spc="-10" dirty="0">
                <a:latin typeface="Carlito"/>
                <a:cs typeface="Carlito"/>
              </a:rPr>
              <a:t>ground substance that  </a:t>
            </a:r>
            <a:r>
              <a:rPr sz="2400" spc="-15" dirty="0">
                <a:latin typeface="Carlito"/>
                <a:cs typeface="Carlito"/>
              </a:rPr>
              <a:t>ranges from </a:t>
            </a:r>
            <a:r>
              <a:rPr sz="2400" spc="-5" dirty="0">
                <a:latin typeface="Carlito"/>
                <a:cs typeface="Carlito"/>
              </a:rPr>
              <a:t>semisolid </a:t>
            </a:r>
            <a:r>
              <a:rPr sz="2400" spc="-15" dirty="0">
                <a:latin typeface="Carlito"/>
                <a:cs typeface="Carlito"/>
              </a:rPr>
              <a:t>to</a:t>
            </a:r>
            <a:r>
              <a:rPr sz="2400" spc="-20" dirty="0">
                <a:latin typeface="Carlito"/>
                <a:cs typeface="Carlito"/>
              </a:rPr>
              <a:t> </a:t>
            </a:r>
            <a:r>
              <a:rPr sz="2400" spc="-5" dirty="0">
                <a:latin typeface="Carlito"/>
                <a:cs typeface="Carlito"/>
              </a:rPr>
              <a:t>solid.</a:t>
            </a:r>
            <a:endParaRPr sz="2400">
              <a:latin typeface="Carlito"/>
              <a:cs typeface="Carlito"/>
            </a:endParaRPr>
          </a:p>
          <a:p>
            <a:pPr marL="241300" marR="233045" indent="-228600">
              <a:lnSpc>
                <a:spcPct val="100000"/>
              </a:lnSpc>
              <a:spcBef>
                <a:spcPts val="580"/>
              </a:spcBef>
              <a:buClr>
                <a:srgbClr val="4F81BC"/>
              </a:buClr>
              <a:buFont typeface="Arial"/>
              <a:buChar char="•"/>
              <a:tabLst>
                <a:tab pos="241300" algn="l"/>
              </a:tabLst>
            </a:pPr>
            <a:r>
              <a:rPr sz="2400" dirty="0">
                <a:latin typeface="Carlito"/>
                <a:cs typeface="Carlito"/>
              </a:rPr>
              <a:t>Bones and </a:t>
            </a:r>
            <a:r>
              <a:rPr sz="2400" spc="-10" dirty="0">
                <a:latin typeface="Carlito"/>
                <a:cs typeface="Carlito"/>
              </a:rPr>
              <a:t>cartilage </a:t>
            </a:r>
            <a:r>
              <a:rPr sz="2400" spc="-15" dirty="0">
                <a:latin typeface="Carlito"/>
                <a:cs typeface="Carlito"/>
              </a:rPr>
              <a:t>are </a:t>
            </a:r>
            <a:r>
              <a:rPr sz="2400" spc="-5" dirty="0">
                <a:latin typeface="Carlito"/>
                <a:cs typeface="Carlito"/>
              </a:rPr>
              <a:t>supporting </a:t>
            </a:r>
            <a:r>
              <a:rPr sz="2400" spc="-10" dirty="0">
                <a:latin typeface="Carlito"/>
                <a:cs typeface="Carlito"/>
              </a:rPr>
              <a:t>connective </a:t>
            </a:r>
            <a:r>
              <a:rPr sz="2400" dirty="0">
                <a:latin typeface="Carlito"/>
                <a:cs typeface="Carlito"/>
              </a:rPr>
              <a:t>tissue. </a:t>
            </a:r>
            <a:r>
              <a:rPr sz="2400" spc="-5" dirty="0">
                <a:latin typeface="Carlito"/>
                <a:cs typeface="Carlito"/>
              </a:rPr>
              <a:t>The  </a:t>
            </a:r>
            <a:r>
              <a:rPr sz="2400" b="1" spc="-5" dirty="0">
                <a:latin typeface="Carlito"/>
                <a:cs typeface="Carlito"/>
              </a:rPr>
              <a:t>cartilage</a:t>
            </a:r>
            <a:r>
              <a:rPr sz="2400" spc="-5" dirty="0">
                <a:latin typeface="Carlito"/>
                <a:cs typeface="Carlito"/>
              </a:rPr>
              <a:t> has </a:t>
            </a:r>
            <a:r>
              <a:rPr sz="2400">
                <a:latin typeface="Carlito"/>
                <a:cs typeface="Carlito"/>
              </a:rPr>
              <a:t>a </a:t>
            </a:r>
            <a:r>
              <a:rPr sz="2400" spc="-5" smtClean="0">
                <a:latin typeface="Carlito"/>
                <a:cs typeface="Carlito"/>
              </a:rPr>
              <a:t>semisolid</a:t>
            </a:r>
            <a:r>
              <a:rPr lang="en-US" sz="2400" spc="-5" dirty="0" smtClean="0">
                <a:latin typeface="Carlito"/>
                <a:cs typeface="Carlito"/>
              </a:rPr>
              <a:t> (gel)</a:t>
            </a:r>
            <a:r>
              <a:rPr sz="2400" spc="-5" smtClean="0">
                <a:latin typeface="Carlito"/>
                <a:cs typeface="Carlito"/>
              </a:rPr>
              <a:t> </a:t>
            </a:r>
            <a:r>
              <a:rPr sz="2400" spc="-5">
                <a:latin typeface="Carlito"/>
                <a:cs typeface="Carlito"/>
              </a:rPr>
              <a:t>extracellular </a:t>
            </a:r>
            <a:r>
              <a:rPr sz="2400" spc="-5" smtClean="0">
                <a:latin typeface="Carlito"/>
                <a:cs typeface="Carlito"/>
              </a:rPr>
              <a:t>matrix, </a:t>
            </a:r>
            <a:r>
              <a:rPr sz="2400" dirty="0">
                <a:latin typeface="Carlito"/>
                <a:cs typeface="Carlito"/>
              </a:rPr>
              <a:t>while </a:t>
            </a:r>
            <a:r>
              <a:rPr sz="2400" b="1" spc="-5" dirty="0">
                <a:latin typeface="Carlito"/>
                <a:cs typeface="Carlito"/>
              </a:rPr>
              <a:t>bone</a:t>
            </a:r>
            <a:r>
              <a:rPr sz="2400" spc="-5" dirty="0">
                <a:latin typeface="Carlito"/>
                <a:cs typeface="Carlito"/>
              </a:rPr>
              <a:t> has</a:t>
            </a:r>
            <a:r>
              <a:rPr sz="2400" spc="-130" dirty="0">
                <a:latin typeface="Carlito"/>
                <a:cs typeface="Carlito"/>
              </a:rPr>
              <a:t> </a:t>
            </a:r>
            <a:r>
              <a:rPr sz="2400" dirty="0">
                <a:latin typeface="Carlito"/>
                <a:cs typeface="Carlito"/>
              </a:rPr>
              <a:t>a  </a:t>
            </a:r>
            <a:r>
              <a:rPr sz="2400" spc="-5" dirty="0">
                <a:latin typeface="Carlito"/>
                <a:cs typeface="Carlito"/>
              </a:rPr>
              <a:t>solid </a:t>
            </a:r>
            <a:r>
              <a:rPr sz="2400" spc="-10" dirty="0">
                <a:latin typeface="Carlito"/>
                <a:cs typeface="Carlito"/>
              </a:rPr>
              <a:t>extracellular</a:t>
            </a:r>
            <a:r>
              <a:rPr sz="2400" spc="-35" dirty="0">
                <a:latin typeface="Carlito"/>
                <a:cs typeface="Carlito"/>
              </a:rPr>
              <a:t> </a:t>
            </a:r>
            <a:r>
              <a:rPr sz="2400" spc="-5">
                <a:latin typeface="Carlito"/>
                <a:cs typeface="Carlito"/>
              </a:rPr>
              <a:t>matrix</a:t>
            </a:r>
            <a:r>
              <a:rPr sz="2200" spc="-5" smtClean="0">
                <a:latin typeface="Carlito"/>
                <a:cs typeface="Carlito"/>
              </a:rPr>
              <a:t>.</a:t>
            </a:r>
            <a:endParaRPr sz="3100">
              <a:latin typeface="Carlito"/>
              <a:cs typeface="Carlito"/>
            </a:endParaRPr>
          </a:p>
        </p:txBody>
      </p:sp>
    </p:spTree>
    <p:extLst>
      <p:ext uri="{BB962C8B-B14F-4D97-AF65-F5344CB8AC3E}">
        <p14:creationId xmlns:p14="http://schemas.microsoft.com/office/powerpoint/2010/main" val="3742012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sz="3100" b="1" dirty="0" smtClean="0"/>
              <a:t>Supportive connective tissue: Cartilage and Bone</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lstStyle/>
          <a:p>
            <a:pPr fontAlgn="base">
              <a:buNone/>
            </a:pPr>
            <a:r>
              <a:rPr lang="en-US" sz="1800" dirty="0" smtClean="0"/>
              <a:t>They are supporting tissue  that protect vital organs</a:t>
            </a:r>
          </a:p>
          <a:p>
            <a:pPr fontAlgn="base">
              <a:buNone/>
            </a:pPr>
            <a:r>
              <a:rPr lang="en-US" sz="1800" dirty="0" smtClean="0"/>
              <a:t>Types-</a:t>
            </a:r>
          </a:p>
          <a:p>
            <a:pPr fontAlgn="base">
              <a:buNone/>
            </a:pPr>
            <a:r>
              <a:rPr lang="en-US" sz="1800" b="1" dirty="0" smtClean="0"/>
              <a:t>Cartilage: </a:t>
            </a:r>
          </a:p>
          <a:p>
            <a:pPr fontAlgn="base"/>
            <a:r>
              <a:rPr lang="en-US" sz="1800" dirty="0" smtClean="0"/>
              <a:t>Hyaline cartilage, </a:t>
            </a:r>
          </a:p>
          <a:p>
            <a:pPr fontAlgn="base"/>
            <a:r>
              <a:rPr lang="en-US" sz="1800" dirty="0" smtClean="0"/>
              <a:t>elastic cartilage </a:t>
            </a:r>
          </a:p>
          <a:p>
            <a:pPr fontAlgn="base"/>
            <a:r>
              <a:rPr lang="en-US" sz="1800" dirty="0" smtClean="0"/>
              <a:t> fibrous cartilage</a:t>
            </a:r>
          </a:p>
          <a:p>
            <a:pPr fontAlgn="base">
              <a:buNone/>
            </a:pPr>
            <a:r>
              <a:rPr lang="en-US" sz="1800" b="1" dirty="0" smtClean="0"/>
              <a:t>Bone: </a:t>
            </a:r>
          </a:p>
          <a:p>
            <a:pPr fontAlgn="base"/>
            <a:r>
              <a:rPr lang="en-US" sz="1800" dirty="0" smtClean="0"/>
              <a:t>spongy bone </a:t>
            </a:r>
          </a:p>
          <a:p>
            <a:pPr fontAlgn="base"/>
            <a:r>
              <a:rPr lang="en-US" sz="1800" dirty="0" smtClean="0"/>
              <a:t> compact bone</a:t>
            </a:r>
          </a:p>
          <a:p>
            <a:pPr fontAlgn="base">
              <a:buNone/>
            </a:pPr>
            <a:endParaRPr lang="en-US" sz="1800" b="1" dirty="0" smtClean="0"/>
          </a:p>
          <a:p>
            <a:pPr fontAlgn="base">
              <a:buNone/>
            </a:pPr>
            <a:endParaRPr lang="en-US" sz="18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7998460" cy="726440"/>
          </a:xfrm>
          <a:prstGeom prst="rect">
            <a:avLst/>
          </a:prstGeom>
        </p:spPr>
        <p:txBody>
          <a:bodyPr vert="horz" wrap="square" lIns="0" tIns="12065" rIns="0" bIns="0" rtlCol="0">
            <a:spAutoFit/>
          </a:bodyPr>
          <a:lstStyle/>
          <a:p>
            <a:pPr marL="12700">
              <a:lnSpc>
                <a:spcPct val="100000"/>
              </a:lnSpc>
              <a:spcBef>
                <a:spcPts val="95"/>
              </a:spcBef>
            </a:pPr>
            <a:r>
              <a:rPr sz="4600" b="0" spc="-95" dirty="0">
                <a:solidFill>
                  <a:srgbClr val="1F487C"/>
                </a:solidFill>
                <a:latin typeface="Caladea"/>
                <a:cs typeface="Caladea"/>
              </a:rPr>
              <a:t>Supporting </a:t>
            </a:r>
            <a:r>
              <a:rPr sz="4600" b="0" spc="-110" dirty="0">
                <a:solidFill>
                  <a:srgbClr val="1F487C"/>
                </a:solidFill>
                <a:latin typeface="Caladea"/>
                <a:cs typeface="Caladea"/>
              </a:rPr>
              <a:t>connective</a:t>
            </a:r>
            <a:r>
              <a:rPr sz="4600" b="0" spc="-380" dirty="0">
                <a:solidFill>
                  <a:srgbClr val="1F487C"/>
                </a:solidFill>
                <a:latin typeface="Caladea"/>
                <a:cs typeface="Caladea"/>
              </a:rPr>
              <a:t> </a:t>
            </a:r>
            <a:r>
              <a:rPr sz="4600" b="0" spc="-85" dirty="0">
                <a:solidFill>
                  <a:srgbClr val="1F487C"/>
                </a:solidFill>
                <a:latin typeface="Caladea"/>
                <a:cs typeface="Caladea"/>
              </a:rPr>
              <a:t>tissue</a:t>
            </a:r>
            <a:endParaRPr sz="4600">
              <a:latin typeface="Caladea"/>
              <a:cs typeface="Caladea"/>
            </a:endParaRPr>
          </a:p>
        </p:txBody>
      </p:sp>
      <p:sp>
        <p:nvSpPr>
          <p:cNvPr id="3" name="object 3"/>
          <p:cNvSpPr txBox="1"/>
          <p:nvPr/>
        </p:nvSpPr>
        <p:spPr>
          <a:xfrm>
            <a:off x="193039" y="636403"/>
            <a:ext cx="8187055" cy="4855175"/>
          </a:xfrm>
          <a:prstGeom prst="rect">
            <a:avLst/>
          </a:prstGeom>
        </p:spPr>
        <p:txBody>
          <a:bodyPr vert="horz" wrap="square" lIns="0" tIns="142240" rIns="0" bIns="0" rtlCol="0">
            <a:spAutoFit/>
          </a:bodyPr>
          <a:lstStyle/>
          <a:p>
            <a:pPr algn="ctr">
              <a:lnSpc>
                <a:spcPct val="100000"/>
              </a:lnSpc>
              <a:spcBef>
                <a:spcPts val="1120"/>
              </a:spcBef>
            </a:pPr>
            <a:r>
              <a:rPr sz="3600" b="1" spc="-15" dirty="0">
                <a:solidFill>
                  <a:srgbClr val="FF0000"/>
                </a:solidFill>
                <a:latin typeface="Carlito"/>
                <a:cs typeface="Carlito"/>
              </a:rPr>
              <a:t>CARTILAGE</a:t>
            </a:r>
            <a:endParaRPr sz="3600">
              <a:latin typeface="Carlito"/>
              <a:cs typeface="Carlito"/>
            </a:endParaRPr>
          </a:p>
          <a:p>
            <a:pPr marL="241300" indent="-228600">
              <a:lnSpc>
                <a:spcPct val="100000"/>
              </a:lnSpc>
              <a:spcBef>
                <a:spcPts val="620"/>
              </a:spcBef>
              <a:buClr>
                <a:srgbClr val="4F81BC"/>
              </a:buClr>
              <a:buFont typeface="Arial"/>
              <a:buChar char="•"/>
              <a:tabLst>
                <a:tab pos="240665" algn="l"/>
                <a:tab pos="241300" algn="l"/>
                <a:tab pos="1373505" algn="l"/>
                <a:tab pos="1677035" algn="l"/>
                <a:tab pos="2525395" algn="l"/>
                <a:tab pos="3082290" algn="l"/>
                <a:tab pos="4123054" algn="l"/>
                <a:tab pos="5036185" algn="l"/>
                <a:tab pos="6148705" algn="l"/>
                <a:tab pos="7511415" algn="l"/>
              </a:tabLst>
            </a:pPr>
            <a:r>
              <a:rPr sz="2200" spc="-10" dirty="0">
                <a:latin typeface="Carlito"/>
                <a:cs typeface="Carlito"/>
              </a:rPr>
              <a:t>C</a:t>
            </a:r>
            <a:r>
              <a:rPr sz="2200" dirty="0">
                <a:latin typeface="Carlito"/>
                <a:cs typeface="Carlito"/>
              </a:rPr>
              <a:t>a</a:t>
            </a:r>
            <a:r>
              <a:rPr sz="2200" spc="-5" dirty="0">
                <a:latin typeface="Carlito"/>
                <a:cs typeface="Carlito"/>
              </a:rPr>
              <a:t>rti</a:t>
            </a:r>
            <a:r>
              <a:rPr sz="2200" spc="-20" dirty="0">
                <a:latin typeface="Carlito"/>
                <a:cs typeface="Carlito"/>
              </a:rPr>
              <a:t>l</a:t>
            </a:r>
            <a:r>
              <a:rPr sz="2200" spc="-5" dirty="0">
                <a:latin typeface="Carlito"/>
                <a:cs typeface="Carlito"/>
              </a:rPr>
              <a:t>a</a:t>
            </a:r>
            <a:r>
              <a:rPr sz="2200" spc="-30" dirty="0">
                <a:latin typeface="Carlito"/>
                <a:cs typeface="Carlito"/>
              </a:rPr>
              <a:t>g</a:t>
            </a:r>
            <a:r>
              <a:rPr sz="2200" spc="-5" dirty="0">
                <a:latin typeface="Carlito"/>
                <a:cs typeface="Carlito"/>
              </a:rPr>
              <a:t>e</a:t>
            </a:r>
            <a:r>
              <a:rPr sz="2200" dirty="0">
                <a:latin typeface="Carlito"/>
                <a:cs typeface="Carlito"/>
              </a:rPr>
              <a:t>	</a:t>
            </a:r>
            <a:r>
              <a:rPr sz="2200" spc="-5" dirty="0">
                <a:latin typeface="Carlito"/>
                <a:cs typeface="Carlito"/>
              </a:rPr>
              <a:t>is</a:t>
            </a:r>
            <a:r>
              <a:rPr sz="2200" dirty="0">
                <a:latin typeface="Carlito"/>
                <a:cs typeface="Carlito"/>
              </a:rPr>
              <a:t>	</a:t>
            </a:r>
            <a:r>
              <a:rPr sz="2200" spc="-15" dirty="0">
                <a:latin typeface="Carlito"/>
                <a:cs typeface="Carlito"/>
              </a:rPr>
              <a:t>s</a:t>
            </a:r>
            <a:r>
              <a:rPr sz="2200" spc="-5" dirty="0">
                <a:latin typeface="Carlito"/>
                <a:cs typeface="Carlito"/>
              </a:rPr>
              <a:t>t</a:t>
            </a:r>
            <a:r>
              <a:rPr sz="2200" spc="-45" dirty="0">
                <a:latin typeface="Carlito"/>
                <a:cs typeface="Carlito"/>
              </a:rPr>
              <a:t>r</a:t>
            </a:r>
            <a:r>
              <a:rPr sz="2200" spc="-5" dirty="0">
                <a:latin typeface="Carlito"/>
                <a:cs typeface="Carlito"/>
              </a:rPr>
              <a:t>o</a:t>
            </a:r>
            <a:r>
              <a:rPr sz="2200" spc="-10" dirty="0">
                <a:latin typeface="Carlito"/>
                <a:cs typeface="Carlito"/>
              </a:rPr>
              <a:t>n</a:t>
            </a:r>
            <a:r>
              <a:rPr sz="2200" spc="-5" dirty="0">
                <a:latin typeface="Carlito"/>
                <a:cs typeface="Carlito"/>
              </a:rPr>
              <a:t>g</a:t>
            </a:r>
            <a:r>
              <a:rPr sz="2200" dirty="0">
                <a:latin typeface="Carlito"/>
                <a:cs typeface="Carlito"/>
              </a:rPr>
              <a:t>	</a:t>
            </a:r>
            <a:r>
              <a:rPr sz="2200" spc="-5" dirty="0">
                <a:latin typeface="Carlito"/>
                <a:cs typeface="Carlito"/>
              </a:rPr>
              <a:t>and</a:t>
            </a:r>
            <a:r>
              <a:rPr sz="2200" dirty="0">
                <a:latin typeface="Carlito"/>
                <a:cs typeface="Carlito"/>
              </a:rPr>
              <a:t>	</a:t>
            </a:r>
            <a:r>
              <a:rPr sz="2200" spc="-30" dirty="0">
                <a:latin typeface="Carlito"/>
                <a:cs typeface="Carlito"/>
              </a:rPr>
              <a:t>r</a:t>
            </a:r>
            <a:r>
              <a:rPr sz="2200" dirty="0">
                <a:latin typeface="Carlito"/>
                <a:cs typeface="Carlito"/>
              </a:rPr>
              <a:t>e</a:t>
            </a:r>
            <a:r>
              <a:rPr sz="2200" spc="-10" dirty="0">
                <a:latin typeface="Carlito"/>
                <a:cs typeface="Carlito"/>
              </a:rPr>
              <a:t>silie</a:t>
            </a:r>
            <a:r>
              <a:rPr sz="2200" spc="-30" dirty="0">
                <a:latin typeface="Carlito"/>
                <a:cs typeface="Carlito"/>
              </a:rPr>
              <a:t>n</a:t>
            </a:r>
            <a:r>
              <a:rPr sz="2200" spc="-5" dirty="0">
                <a:latin typeface="Carlito"/>
                <a:cs typeface="Carlito"/>
              </a:rPr>
              <a:t>t</a:t>
            </a:r>
            <a:r>
              <a:rPr sz="2200" dirty="0">
                <a:latin typeface="Carlito"/>
                <a:cs typeface="Carlito"/>
              </a:rPr>
              <a:t>	</a:t>
            </a:r>
            <a:r>
              <a:rPr sz="2200" spc="-5" dirty="0">
                <a:latin typeface="Carlito"/>
                <a:cs typeface="Carlito"/>
              </a:rPr>
              <a:t>am</a:t>
            </a:r>
            <a:r>
              <a:rPr sz="2200" dirty="0">
                <a:latin typeface="Carlito"/>
                <a:cs typeface="Carlito"/>
              </a:rPr>
              <a:t>on</a:t>
            </a:r>
            <a:r>
              <a:rPr sz="2200" spc="-5" dirty="0">
                <a:latin typeface="Carlito"/>
                <a:cs typeface="Carlito"/>
              </a:rPr>
              <a:t>g</a:t>
            </a:r>
            <a:r>
              <a:rPr sz="2200" dirty="0">
                <a:latin typeface="Carlito"/>
                <a:cs typeface="Carlito"/>
              </a:rPr>
              <a:t>	</a:t>
            </a:r>
            <a:r>
              <a:rPr sz="2200" spc="-10" dirty="0">
                <a:latin typeface="Carlito"/>
                <a:cs typeface="Carlito"/>
              </a:rPr>
              <a:t>di</a:t>
            </a:r>
            <a:r>
              <a:rPr sz="2200" spc="-20" dirty="0">
                <a:latin typeface="Carlito"/>
                <a:cs typeface="Carlito"/>
              </a:rPr>
              <a:t>f</a:t>
            </a:r>
            <a:r>
              <a:rPr sz="2200" spc="-65" dirty="0">
                <a:latin typeface="Carlito"/>
                <a:cs typeface="Carlito"/>
              </a:rPr>
              <a:t>f</a:t>
            </a:r>
            <a:r>
              <a:rPr sz="2200" spc="-5" dirty="0">
                <a:latin typeface="Carlito"/>
                <a:cs typeface="Carlito"/>
              </a:rPr>
              <a:t>e</a:t>
            </a:r>
            <a:r>
              <a:rPr sz="2200" spc="-30" dirty="0">
                <a:latin typeface="Carlito"/>
                <a:cs typeface="Carlito"/>
              </a:rPr>
              <a:t>r</a:t>
            </a:r>
            <a:r>
              <a:rPr sz="2200" spc="-5" dirty="0">
                <a:latin typeface="Carlito"/>
                <a:cs typeface="Carlito"/>
              </a:rPr>
              <a:t>e</a:t>
            </a:r>
            <a:r>
              <a:rPr sz="2200" spc="-20" dirty="0">
                <a:latin typeface="Carlito"/>
                <a:cs typeface="Carlito"/>
              </a:rPr>
              <a:t>n</a:t>
            </a:r>
            <a:r>
              <a:rPr sz="2200" spc="-5" dirty="0">
                <a:latin typeface="Carlito"/>
                <a:cs typeface="Carlito"/>
              </a:rPr>
              <a:t>t</a:t>
            </a:r>
            <a:r>
              <a:rPr sz="2200" dirty="0">
                <a:latin typeface="Carlito"/>
                <a:cs typeface="Carlito"/>
              </a:rPr>
              <a:t>	</a:t>
            </a:r>
            <a:r>
              <a:rPr sz="2200" spc="-25" dirty="0">
                <a:latin typeface="Carlito"/>
                <a:cs typeface="Carlito"/>
              </a:rPr>
              <a:t>c</a:t>
            </a:r>
            <a:r>
              <a:rPr sz="2200" spc="-5" dirty="0">
                <a:latin typeface="Carlito"/>
                <a:cs typeface="Carlito"/>
              </a:rPr>
              <a:t>o</a:t>
            </a:r>
            <a:r>
              <a:rPr sz="2200" spc="-10" dirty="0">
                <a:latin typeface="Carlito"/>
                <a:cs typeface="Carlito"/>
              </a:rPr>
              <a:t>nne</a:t>
            </a:r>
            <a:r>
              <a:rPr sz="2200" spc="-15" dirty="0">
                <a:latin typeface="Carlito"/>
                <a:cs typeface="Carlito"/>
              </a:rPr>
              <a:t>c</a:t>
            </a:r>
            <a:r>
              <a:rPr sz="2200" spc="-5" dirty="0">
                <a:latin typeface="Carlito"/>
                <a:cs typeface="Carlito"/>
              </a:rPr>
              <a:t>ti</a:t>
            </a:r>
            <a:r>
              <a:rPr sz="2200" spc="-35" dirty="0">
                <a:latin typeface="Carlito"/>
                <a:cs typeface="Carlito"/>
              </a:rPr>
              <a:t>v</a:t>
            </a:r>
            <a:r>
              <a:rPr sz="2200" spc="-5" dirty="0">
                <a:latin typeface="Carlito"/>
                <a:cs typeface="Carlito"/>
              </a:rPr>
              <a:t>e</a:t>
            </a:r>
            <a:r>
              <a:rPr sz="2200">
                <a:latin typeface="Carlito"/>
                <a:cs typeface="Carlito"/>
              </a:rPr>
              <a:t>	</a:t>
            </a:r>
            <a:r>
              <a:rPr sz="2200" spc="-5" smtClean="0">
                <a:latin typeface="Carlito"/>
                <a:cs typeface="Carlito"/>
              </a:rPr>
              <a:t>tissue</a:t>
            </a:r>
            <a:r>
              <a:rPr lang="en-US" sz="2200" spc="-5" dirty="0" smtClean="0">
                <a:latin typeface="Carlito"/>
                <a:cs typeface="Carlito"/>
              </a:rPr>
              <a:t> </a:t>
            </a:r>
            <a:r>
              <a:rPr sz="2200" spc="-5" smtClean="0">
                <a:latin typeface="Carlito"/>
                <a:cs typeface="Carlito"/>
              </a:rPr>
              <a:t>types</a:t>
            </a:r>
            <a:r>
              <a:rPr sz="2200" spc="-5" dirty="0">
                <a:latin typeface="Carlito"/>
                <a:cs typeface="Carlito"/>
              </a:rPr>
              <a:t>, and it </a:t>
            </a:r>
            <a:r>
              <a:rPr sz="2200" spc="-10" dirty="0">
                <a:latin typeface="Carlito"/>
                <a:cs typeface="Carlito"/>
              </a:rPr>
              <a:t>provides flexible</a:t>
            </a:r>
            <a:r>
              <a:rPr sz="2200" spc="15" dirty="0">
                <a:latin typeface="Carlito"/>
                <a:cs typeface="Carlito"/>
              </a:rPr>
              <a:t> </a:t>
            </a:r>
            <a:r>
              <a:rPr sz="2200" spc="-10" dirty="0">
                <a:latin typeface="Carlito"/>
                <a:cs typeface="Carlito"/>
              </a:rPr>
              <a:t>support</a:t>
            </a:r>
            <a:endParaRPr sz="2200">
              <a:latin typeface="Carlito"/>
              <a:cs typeface="Carlito"/>
            </a:endParaRPr>
          </a:p>
          <a:p>
            <a:pPr marL="241300" indent="-228600">
              <a:lnSpc>
                <a:spcPct val="100000"/>
              </a:lnSpc>
              <a:spcBef>
                <a:spcPts val="530"/>
              </a:spcBef>
              <a:buClr>
                <a:srgbClr val="4F81BC"/>
              </a:buClr>
              <a:buFont typeface="Arial"/>
              <a:buChar char="•"/>
              <a:tabLst>
                <a:tab pos="240665" algn="l"/>
                <a:tab pos="241300" algn="l"/>
              </a:tabLst>
            </a:pPr>
            <a:r>
              <a:rPr sz="2200" spc="-5" smtClean="0">
                <a:latin typeface="Carlito"/>
                <a:cs typeface="Carlito"/>
              </a:rPr>
              <a:t>Made </a:t>
            </a:r>
            <a:r>
              <a:rPr sz="2200" spc="-5" dirty="0">
                <a:latin typeface="Carlito"/>
                <a:cs typeface="Carlito"/>
              </a:rPr>
              <a:t>up </a:t>
            </a:r>
            <a:r>
              <a:rPr sz="2200" dirty="0">
                <a:latin typeface="Carlito"/>
                <a:cs typeface="Carlito"/>
              </a:rPr>
              <a:t>of</a:t>
            </a:r>
            <a:endParaRPr sz="2200">
              <a:latin typeface="Carlito"/>
              <a:cs typeface="Carlito"/>
            </a:endParaRPr>
          </a:p>
          <a:p>
            <a:pPr marL="538480" lvl="1" indent="-228600">
              <a:lnSpc>
                <a:spcPct val="100000"/>
              </a:lnSpc>
              <a:spcBef>
                <a:spcPts val="489"/>
              </a:spcBef>
              <a:buClr>
                <a:srgbClr val="C0504D"/>
              </a:buClr>
              <a:buSzPct val="95000"/>
              <a:buFont typeface="Wingdings"/>
              <a:buChar char=""/>
              <a:tabLst>
                <a:tab pos="538480" algn="l"/>
              </a:tabLst>
            </a:pPr>
            <a:r>
              <a:rPr sz="2000" spc="-10" dirty="0">
                <a:latin typeface="Carlito"/>
                <a:cs typeface="Carlito"/>
              </a:rPr>
              <a:t>Chondrocytes</a:t>
            </a:r>
            <a:endParaRPr sz="2000">
              <a:latin typeface="Carlito"/>
              <a:cs typeface="Carlito"/>
            </a:endParaRPr>
          </a:p>
          <a:p>
            <a:pPr marL="538480" lvl="1" indent="-228600">
              <a:lnSpc>
                <a:spcPct val="100000"/>
              </a:lnSpc>
              <a:spcBef>
                <a:spcPts val="480"/>
              </a:spcBef>
              <a:buClr>
                <a:srgbClr val="C0504D"/>
              </a:buClr>
              <a:buSzPct val="95000"/>
              <a:buFont typeface="Wingdings"/>
              <a:buChar char=""/>
              <a:tabLst>
                <a:tab pos="538480" algn="l"/>
              </a:tabLst>
            </a:pPr>
            <a:r>
              <a:rPr sz="2000" spc="-10" dirty="0">
                <a:latin typeface="Carlito"/>
                <a:cs typeface="Carlito"/>
              </a:rPr>
              <a:t>Chondroitin </a:t>
            </a:r>
            <a:r>
              <a:rPr sz="2000" spc="-15" dirty="0">
                <a:latin typeface="Carlito"/>
                <a:cs typeface="Carlito"/>
              </a:rPr>
              <a:t>sulfate </a:t>
            </a:r>
            <a:r>
              <a:rPr sz="2000" dirty="0">
                <a:latin typeface="Carlito"/>
                <a:cs typeface="Carlito"/>
              </a:rPr>
              <a:t>+</a:t>
            </a:r>
            <a:r>
              <a:rPr sz="2000" spc="25" dirty="0">
                <a:latin typeface="Carlito"/>
                <a:cs typeface="Carlito"/>
              </a:rPr>
              <a:t> </a:t>
            </a:r>
            <a:r>
              <a:rPr sz="2000" spc="-5" dirty="0">
                <a:latin typeface="Carlito"/>
                <a:cs typeface="Carlito"/>
              </a:rPr>
              <a:t>Proteoglycans</a:t>
            </a:r>
            <a:endParaRPr sz="2000">
              <a:latin typeface="Carlito"/>
              <a:cs typeface="Carlito"/>
            </a:endParaRPr>
          </a:p>
          <a:p>
            <a:pPr marL="538480" lvl="1" indent="-228600">
              <a:lnSpc>
                <a:spcPct val="100000"/>
              </a:lnSpc>
              <a:spcBef>
                <a:spcPts val="480"/>
              </a:spcBef>
              <a:buClr>
                <a:srgbClr val="C0504D"/>
              </a:buClr>
              <a:buSzPct val="95000"/>
              <a:buFont typeface="Wingdings"/>
              <a:buChar char=""/>
              <a:tabLst>
                <a:tab pos="538480" algn="l"/>
              </a:tabLst>
            </a:pPr>
            <a:r>
              <a:rPr sz="2000" spc="-5" dirty="0">
                <a:latin typeface="Carlito"/>
                <a:cs typeface="Carlito"/>
              </a:rPr>
              <a:t>Collagen </a:t>
            </a:r>
            <a:r>
              <a:rPr sz="2000" spc="-10" dirty="0">
                <a:latin typeface="Carlito"/>
                <a:cs typeface="Carlito"/>
              </a:rPr>
              <a:t>fibers </a:t>
            </a:r>
            <a:r>
              <a:rPr sz="2000" dirty="0">
                <a:latin typeface="Carlito"/>
                <a:cs typeface="Carlito"/>
              </a:rPr>
              <a:t>+ </a:t>
            </a:r>
            <a:r>
              <a:rPr sz="2000" spc="-5" dirty="0">
                <a:latin typeface="Carlito"/>
                <a:cs typeface="Carlito"/>
              </a:rPr>
              <a:t>elastin</a:t>
            </a:r>
            <a:r>
              <a:rPr sz="2000" spc="40" dirty="0">
                <a:latin typeface="Carlito"/>
                <a:cs typeface="Carlito"/>
              </a:rPr>
              <a:t> </a:t>
            </a:r>
            <a:r>
              <a:rPr sz="2000" spc="-10" dirty="0">
                <a:latin typeface="Carlito"/>
                <a:cs typeface="Carlito"/>
              </a:rPr>
              <a:t>fibers</a:t>
            </a:r>
            <a:endParaRPr sz="2000">
              <a:latin typeface="Carlito"/>
              <a:cs typeface="Carlito"/>
            </a:endParaRPr>
          </a:p>
          <a:p>
            <a:pPr marL="241300" marR="5715" indent="-228600">
              <a:lnSpc>
                <a:spcPct val="100000"/>
              </a:lnSpc>
              <a:spcBef>
                <a:spcPts val="520"/>
              </a:spcBef>
              <a:buClr>
                <a:srgbClr val="4F81BC"/>
              </a:buClr>
              <a:buFont typeface="Arial"/>
              <a:buChar char="•"/>
              <a:tabLst>
                <a:tab pos="240665" algn="l"/>
                <a:tab pos="241300" algn="l"/>
              </a:tabLst>
            </a:pPr>
            <a:r>
              <a:rPr sz="2200" spc="-10" dirty="0">
                <a:latin typeface="Carlito"/>
                <a:cs typeface="Carlito"/>
              </a:rPr>
              <a:t>The </a:t>
            </a:r>
            <a:r>
              <a:rPr sz="2200" spc="-10">
                <a:latin typeface="Carlito"/>
                <a:cs typeface="Carlito"/>
              </a:rPr>
              <a:t>chondrocytes </a:t>
            </a:r>
            <a:r>
              <a:rPr sz="2200" spc="-10" smtClean="0">
                <a:latin typeface="Carlito"/>
                <a:cs typeface="Carlito"/>
              </a:rPr>
              <a:t>that </a:t>
            </a:r>
            <a:r>
              <a:rPr sz="2200" spc="-10" dirty="0">
                <a:latin typeface="Carlito"/>
                <a:cs typeface="Carlito"/>
              </a:rPr>
              <a:t>occupy </a:t>
            </a:r>
            <a:r>
              <a:rPr sz="2200" dirty="0">
                <a:latin typeface="Carlito"/>
                <a:cs typeface="Carlito"/>
              </a:rPr>
              <a:t>small  </a:t>
            </a:r>
            <a:r>
              <a:rPr sz="2200" spc="-5" dirty="0">
                <a:latin typeface="Carlito"/>
                <a:cs typeface="Carlito"/>
              </a:rPr>
              <a:t>spaces in </a:t>
            </a:r>
            <a:r>
              <a:rPr sz="2200" spc="-10" dirty="0">
                <a:latin typeface="Carlito"/>
                <a:cs typeface="Carlito"/>
              </a:rPr>
              <a:t>extracellular matrix called</a:t>
            </a:r>
            <a:r>
              <a:rPr sz="2200" b="1" spc="10" dirty="0">
                <a:latin typeface="Carlito"/>
                <a:cs typeface="Carlito"/>
              </a:rPr>
              <a:t> </a:t>
            </a:r>
            <a:r>
              <a:rPr sz="2200" b="1" spc="-5" dirty="0">
                <a:latin typeface="Carlito"/>
                <a:cs typeface="Carlito"/>
              </a:rPr>
              <a:t>lacunae</a:t>
            </a:r>
            <a:r>
              <a:rPr sz="2200" spc="-5" dirty="0">
                <a:latin typeface="Carlito"/>
                <a:cs typeface="Carlito"/>
              </a:rPr>
              <a:t>.</a:t>
            </a:r>
            <a:endParaRPr sz="2200">
              <a:latin typeface="Carlito"/>
              <a:cs typeface="Carlito"/>
            </a:endParaRPr>
          </a:p>
          <a:p>
            <a:pPr marL="241300" marR="5080" indent="-228600">
              <a:lnSpc>
                <a:spcPct val="100000"/>
              </a:lnSpc>
              <a:spcBef>
                <a:spcPts val="530"/>
              </a:spcBef>
              <a:buClr>
                <a:srgbClr val="4F81BC"/>
              </a:buClr>
              <a:buFont typeface="Arial"/>
              <a:buChar char="•"/>
              <a:tabLst>
                <a:tab pos="240665" algn="l"/>
                <a:tab pos="241300" algn="l"/>
              </a:tabLst>
            </a:pPr>
            <a:r>
              <a:rPr sz="2200" spc="-10" dirty="0">
                <a:latin typeface="Carlito"/>
                <a:cs typeface="Carlito"/>
              </a:rPr>
              <a:t>The </a:t>
            </a:r>
            <a:r>
              <a:rPr sz="2200" spc="-5" dirty="0">
                <a:latin typeface="Carlito"/>
                <a:cs typeface="Carlito"/>
              </a:rPr>
              <a:t>chondroitin </a:t>
            </a:r>
            <a:r>
              <a:rPr sz="2200" spc="-20" dirty="0">
                <a:latin typeface="Carlito"/>
                <a:cs typeface="Carlito"/>
              </a:rPr>
              <a:t>sulfate </a:t>
            </a:r>
            <a:r>
              <a:rPr sz="2200" dirty="0">
                <a:latin typeface="Carlito"/>
                <a:cs typeface="Carlito"/>
              </a:rPr>
              <a:t>with other </a:t>
            </a:r>
            <a:r>
              <a:rPr sz="2200" spc="-10" dirty="0">
                <a:latin typeface="Carlito"/>
                <a:cs typeface="Carlito"/>
              </a:rPr>
              <a:t>substances </a:t>
            </a:r>
            <a:r>
              <a:rPr sz="2200" dirty="0">
                <a:latin typeface="Carlito"/>
                <a:cs typeface="Carlito"/>
              </a:rPr>
              <a:t>of </a:t>
            </a:r>
            <a:r>
              <a:rPr sz="2200" spc="-15" dirty="0">
                <a:latin typeface="Carlito"/>
                <a:cs typeface="Carlito"/>
              </a:rPr>
              <a:t>ground </a:t>
            </a:r>
            <a:r>
              <a:rPr sz="2200" spc="-10" dirty="0">
                <a:latin typeface="Carlito"/>
                <a:cs typeface="Carlito"/>
              </a:rPr>
              <a:t>substance  gives </a:t>
            </a:r>
            <a:r>
              <a:rPr sz="2200" spc="-5" dirty="0">
                <a:latin typeface="Carlito"/>
                <a:cs typeface="Carlito"/>
              </a:rPr>
              <a:t>it </a:t>
            </a:r>
            <a:r>
              <a:rPr sz="2200" spc="-10" dirty="0">
                <a:latin typeface="Carlito"/>
                <a:cs typeface="Carlito"/>
              </a:rPr>
              <a:t>flexibility </a:t>
            </a:r>
            <a:r>
              <a:rPr sz="2200" spc="-5" dirty="0">
                <a:latin typeface="Carlito"/>
                <a:cs typeface="Carlito"/>
              </a:rPr>
              <a:t>and</a:t>
            </a:r>
            <a:r>
              <a:rPr sz="2200" spc="20" dirty="0">
                <a:latin typeface="Carlito"/>
                <a:cs typeface="Carlito"/>
              </a:rPr>
              <a:t> </a:t>
            </a:r>
            <a:r>
              <a:rPr sz="2200" spc="-10" dirty="0">
                <a:latin typeface="Carlito"/>
                <a:cs typeface="Carlito"/>
              </a:rPr>
              <a:t>resilience.</a:t>
            </a:r>
            <a:endParaRPr sz="2200">
              <a:latin typeface="Carlito"/>
              <a:cs typeface="Carlito"/>
            </a:endParaRPr>
          </a:p>
          <a:p>
            <a:pPr marL="241300" indent="-228600">
              <a:lnSpc>
                <a:spcPct val="100000"/>
              </a:lnSpc>
              <a:spcBef>
                <a:spcPts val="530"/>
              </a:spcBef>
              <a:buClr>
                <a:srgbClr val="4F81BC"/>
              </a:buClr>
              <a:buFont typeface="Arial"/>
              <a:buChar char="•"/>
              <a:tabLst>
                <a:tab pos="240665" algn="l"/>
                <a:tab pos="241300" algn="l"/>
              </a:tabLst>
            </a:pPr>
            <a:r>
              <a:rPr sz="2200" spc="-10" dirty="0">
                <a:latin typeface="Carlito"/>
                <a:cs typeface="Carlito"/>
              </a:rPr>
              <a:t>The collagen </a:t>
            </a:r>
            <a:r>
              <a:rPr sz="2200" spc="-15" dirty="0">
                <a:latin typeface="Carlito"/>
                <a:cs typeface="Carlito"/>
              </a:rPr>
              <a:t>fibers </a:t>
            </a:r>
            <a:r>
              <a:rPr sz="2200" spc="-10" dirty="0">
                <a:latin typeface="Carlito"/>
                <a:cs typeface="Carlito"/>
              </a:rPr>
              <a:t>give </a:t>
            </a:r>
            <a:r>
              <a:rPr sz="2200" spc="-5" dirty="0">
                <a:latin typeface="Carlito"/>
                <a:cs typeface="Carlito"/>
              </a:rPr>
              <a:t>it</a:t>
            </a:r>
            <a:r>
              <a:rPr sz="2200" spc="55" dirty="0">
                <a:latin typeface="Carlito"/>
                <a:cs typeface="Carlito"/>
              </a:rPr>
              <a:t> </a:t>
            </a:r>
            <a:r>
              <a:rPr sz="2200" spc="-15" dirty="0">
                <a:latin typeface="Carlito"/>
                <a:cs typeface="Carlito"/>
              </a:rPr>
              <a:t>strength.</a:t>
            </a:r>
            <a:endParaRPr sz="2200">
              <a:latin typeface="Carlito"/>
              <a:cs typeface="Carlito"/>
            </a:endParaRPr>
          </a:p>
        </p:txBody>
      </p:sp>
    </p:spTree>
    <p:extLst>
      <p:ext uri="{BB962C8B-B14F-4D97-AF65-F5344CB8AC3E}">
        <p14:creationId xmlns:p14="http://schemas.microsoft.com/office/powerpoint/2010/main" val="145039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lstStyle/>
          <a:p>
            <a:pPr>
              <a:buNone/>
            </a:pPr>
            <a:r>
              <a:rPr lang="en-US" dirty="0" smtClean="0"/>
              <a:t>By the end of this lecture, you will be able to understand following points.</a:t>
            </a:r>
          </a:p>
          <a:p>
            <a:r>
              <a:rPr lang="en-US" dirty="0" smtClean="0"/>
              <a:t>Introduction to Connective tissues</a:t>
            </a:r>
          </a:p>
          <a:p>
            <a:r>
              <a:rPr lang="en-US" dirty="0" smtClean="0"/>
              <a:t>Components of Connective Tissue</a:t>
            </a:r>
          </a:p>
          <a:p>
            <a:r>
              <a:rPr lang="en-US" dirty="0" smtClean="0"/>
              <a:t>Different Types of Connective Tissue with their location and functions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1"/>
            </p:custDataLst>
          </p:nvPr>
        </p:nvSpPr>
        <p:spPr/>
        <p:txBody>
          <a:bodyPr>
            <a:normAutofit fontScale="90000"/>
          </a:bodyPr>
          <a:lstStyle/>
          <a:p>
            <a:pPr eaLnBrk="1" hangingPunct="1">
              <a:defRPr/>
            </a:pPr>
            <a:r>
              <a:rPr lang="en-US" sz="4000" smtClean="0"/>
              <a:t>Supporting Connective Tissue: CARTILAGE</a:t>
            </a:r>
          </a:p>
        </p:txBody>
      </p:sp>
      <p:sp>
        <p:nvSpPr>
          <p:cNvPr id="49155" name="Rectangle 3"/>
          <p:cNvSpPr>
            <a:spLocks noGrp="1" noChangeArrowheads="1"/>
          </p:cNvSpPr>
          <p:nvPr>
            <p:ph idx="1"/>
            <p:custDataLst>
              <p:tags r:id="rId2"/>
            </p:custDataLst>
          </p:nvPr>
        </p:nvSpPr>
        <p:spPr/>
        <p:txBody>
          <a:bodyPr/>
          <a:lstStyle/>
          <a:p>
            <a:pPr marL="514350" indent="-514350" eaLnBrk="1" hangingPunct="1">
              <a:buFont typeface="+mj-lt"/>
              <a:buAutoNum type="arabicPeriod"/>
              <a:defRPr/>
            </a:pPr>
            <a:r>
              <a:rPr lang="en-US" b="1" dirty="0" smtClean="0"/>
              <a:t>Hyaline</a:t>
            </a:r>
            <a:r>
              <a:rPr lang="en-US" dirty="0" smtClean="0"/>
              <a:t> – found between ribs and the sternum, along passageway of respiratory tract, opposing surfaces of bones with many joints (elbow and knee), tip of nose.</a:t>
            </a:r>
          </a:p>
          <a:p>
            <a:pPr marL="514350" indent="-514350" eaLnBrk="1" hangingPunct="1">
              <a:buFont typeface="+mj-lt"/>
              <a:buAutoNum type="arabicPeriod"/>
              <a:defRPr/>
            </a:pPr>
            <a:r>
              <a:rPr lang="en-US" b="1" dirty="0" smtClean="0"/>
              <a:t>Elastic</a:t>
            </a:r>
            <a:r>
              <a:rPr lang="en-US" dirty="0" smtClean="0"/>
              <a:t> – outer ear, epiglottis</a:t>
            </a:r>
          </a:p>
          <a:p>
            <a:pPr marL="514350" indent="-514350" eaLnBrk="1" hangingPunct="1">
              <a:buFont typeface="+mj-lt"/>
              <a:buAutoNum type="arabicPeriod"/>
              <a:defRPr/>
            </a:pPr>
            <a:r>
              <a:rPr lang="en-US" b="1" dirty="0" err="1" smtClean="0"/>
              <a:t>Fibrocartilage</a:t>
            </a:r>
            <a:r>
              <a:rPr lang="en-US" dirty="0" smtClean="0"/>
              <a:t> – between vertebrae, pubic bones of pelvis, some joints and tendons</a:t>
            </a:r>
          </a:p>
        </p:txBody>
      </p:sp>
    </p:spTree>
    <p:extLst>
      <p:ext uri="{BB962C8B-B14F-4D97-AF65-F5344CB8AC3E}">
        <p14:creationId xmlns:p14="http://schemas.microsoft.com/office/powerpoint/2010/main" val="12208597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3000" y="0"/>
            <a:ext cx="6743700" cy="6858000"/>
            <a:chOff x="1143000" y="0"/>
            <a:chExt cx="6743700" cy="6858000"/>
          </a:xfrm>
        </p:grpSpPr>
        <p:sp>
          <p:nvSpPr>
            <p:cNvPr id="3" name="object 3"/>
            <p:cNvSpPr/>
            <p:nvPr/>
          </p:nvSpPr>
          <p:spPr>
            <a:xfrm>
              <a:off x="1243584" y="4753355"/>
              <a:ext cx="5457444" cy="210464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57300" y="2362200"/>
              <a:ext cx="6629400" cy="239115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43000" y="0"/>
              <a:ext cx="6268211" cy="2514600"/>
            </a:xfrm>
            <a:prstGeom prst="rect">
              <a:avLst/>
            </a:prstGeom>
            <a:blipFill>
              <a:blip r:embed="rId4" cstate="print"/>
              <a:stretch>
                <a:fillRect/>
              </a:stretch>
            </a:blipFill>
          </p:spPr>
          <p:txBody>
            <a:bodyPr wrap="square" lIns="0" tIns="0" rIns="0" bIns="0" rtlCol="0"/>
            <a:lstStyle/>
            <a:p>
              <a:endParaRPr/>
            </a:p>
          </p:txBody>
        </p:sp>
      </p:grpSp>
      <p:sp>
        <p:nvSpPr>
          <p:cNvPr id="6" name="Rectangle 5"/>
          <p:cNvSpPr/>
          <p:nvPr/>
        </p:nvSpPr>
        <p:spPr>
          <a:xfrm>
            <a:off x="6934200" y="1447800"/>
            <a:ext cx="1752600" cy="369332"/>
          </a:xfrm>
          <a:prstGeom prst="rect">
            <a:avLst/>
          </a:prstGeom>
        </p:spPr>
        <p:txBody>
          <a:bodyPr wrap="square">
            <a:spAutoFit/>
          </a:bodyPr>
          <a:lstStyle/>
          <a:p>
            <a:r>
              <a:rPr lang="en-US" dirty="0" smtClean="0"/>
              <a:t>Hyaline Cartilage </a:t>
            </a:r>
            <a:endParaRPr lang="en-US" dirty="0"/>
          </a:p>
        </p:txBody>
      </p:sp>
      <p:sp>
        <p:nvSpPr>
          <p:cNvPr id="7" name="Rectangle 6"/>
          <p:cNvSpPr/>
          <p:nvPr/>
        </p:nvSpPr>
        <p:spPr>
          <a:xfrm>
            <a:off x="7239000" y="5486400"/>
            <a:ext cx="1658146" cy="369332"/>
          </a:xfrm>
          <a:prstGeom prst="rect">
            <a:avLst/>
          </a:prstGeom>
        </p:spPr>
        <p:txBody>
          <a:bodyPr wrap="none">
            <a:spAutoFit/>
          </a:bodyPr>
          <a:lstStyle/>
          <a:p>
            <a:r>
              <a:rPr lang="en-US" dirty="0" smtClean="0"/>
              <a:t>Elastic Cartilage</a:t>
            </a:r>
            <a:endParaRPr lang="en-US" dirty="0"/>
          </a:p>
        </p:txBody>
      </p:sp>
      <p:sp>
        <p:nvSpPr>
          <p:cNvPr id="8" name="Rectangle 7"/>
          <p:cNvSpPr/>
          <p:nvPr/>
        </p:nvSpPr>
        <p:spPr>
          <a:xfrm>
            <a:off x="7391400" y="2590800"/>
            <a:ext cx="1465914" cy="369332"/>
          </a:xfrm>
          <a:prstGeom prst="rect">
            <a:avLst/>
          </a:prstGeom>
        </p:spPr>
        <p:txBody>
          <a:bodyPr wrap="none">
            <a:spAutoFit/>
          </a:bodyPr>
          <a:lstStyle/>
          <a:p>
            <a:r>
              <a:rPr lang="en-US" dirty="0" err="1" smtClean="0"/>
              <a:t>Fibrocartilage</a:t>
            </a:r>
            <a:endParaRPr lang="en-US" dirty="0"/>
          </a:p>
        </p:txBody>
      </p:sp>
    </p:spTree>
    <p:extLst>
      <p:ext uri="{BB962C8B-B14F-4D97-AF65-F5344CB8AC3E}">
        <p14:creationId xmlns:p14="http://schemas.microsoft.com/office/powerpoint/2010/main" val="67149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2800" y="0"/>
            <a:ext cx="1931669" cy="106146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636390" y="11379"/>
            <a:ext cx="1298575" cy="666115"/>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FF0000"/>
                </a:solidFill>
              </a:rPr>
              <a:t>BONE</a:t>
            </a:r>
            <a:endParaRPr sz="4200"/>
          </a:p>
        </p:txBody>
      </p:sp>
      <p:sp>
        <p:nvSpPr>
          <p:cNvPr id="4" name="object 4"/>
          <p:cNvSpPr txBox="1"/>
          <p:nvPr/>
        </p:nvSpPr>
        <p:spPr>
          <a:xfrm>
            <a:off x="193039" y="702311"/>
            <a:ext cx="5064761" cy="7308411"/>
          </a:xfrm>
          <a:prstGeom prst="rect">
            <a:avLst/>
          </a:prstGeom>
        </p:spPr>
        <p:txBody>
          <a:bodyPr vert="horz" wrap="square" lIns="0" tIns="49530" rIns="0" bIns="0" rtlCol="0">
            <a:spAutoFit/>
          </a:bodyPr>
          <a:lstStyle/>
          <a:p>
            <a:pPr marL="241300" marR="523240" indent="-228600">
              <a:lnSpc>
                <a:spcPts val="2380"/>
              </a:lnSpc>
              <a:spcBef>
                <a:spcPts val="390"/>
              </a:spcBef>
              <a:buClr>
                <a:srgbClr val="4F81BC"/>
              </a:buClr>
              <a:buFont typeface="Arial"/>
              <a:buChar char="•"/>
              <a:tabLst>
                <a:tab pos="240665" algn="l"/>
                <a:tab pos="241300" algn="l"/>
              </a:tabLst>
            </a:pPr>
            <a:r>
              <a:rPr sz="2200" spc="-5" dirty="0">
                <a:latin typeface="Carlito"/>
                <a:cs typeface="Carlito"/>
              </a:rPr>
              <a:t>Bone is a </a:t>
            </a:r>
            <a:r>
              <a:rPr sz="2200" spc="-15" dirty="0">
                <a:latin typeface="Carlito"/>
                <a:cs typeface="Carlito"/>
              </a:rPr>
              <a:t>hard connective </a:t>
            </a:r>
            <a:r>
              <a:rPr sz="2200" spc="-5" dirty="0">
                <a:latin typeface="Carlito"/>
                <a:cs typeface="Carlito"/>
              </a:rPr>
              <a:t>tissue </a:t>
            </a:r>
            <a:r>
              <a:rPr sz="2200" spc="-10" dirty="0">
                <a:latin typeface="Carlito"/>
                <a:cs typeface="Carlito"/>
              </a:rPr>
              <a:t>that consists </a:t>
            </a:r>
            <a:r>
              <a:rPr sz="2200" spc="-5" dirty="0">
                <a:latin typeface="Carlito"/>
                <a:cs typeface="Carlito"/>
              </a:rPr>
              <a:t>of living cells and a  </a:t>
            </a:r>
            <a:r>
              <a:rPr sz="2200" spc="-15">
                <a:latin typeface="Carlito"/>
                <a:cs typeface="Carlito"/>
              </a:rPr>
              <a:t>mineralized</a:t>
            </a:r>
            <a:r>
              <a:rPr sz="2200" spc="10">
                <a:latin typeface="Carlito"/>
                <a:cs typeface="Carlito"/>
              </a:rPr>
              <a:t> </a:t>
            </a:r>
            <a:r>
              <a:rPr sz="2200" spc="-10" smtClean="0">
                <a:latin typeface="Carlito"/>
                <a:cs typeface="Carlito"/>
              </a:rPr>
              <a:t>matrix.</a:t>
            </a:r>
            <a:endParaRPr sz="2200">
              <a:latin typeface="Carlito"/>
              <a:cs typeface="Carlito"/>
            </a:endParaRPr>
          </a:p>
          <a:p>
            <a:pPr>
              <a:lnSpc>
                <a:spcPct val="100000"/>
              </a:lnSpc>
              <a:spcBef>
                <a:spcPts val="15"/>
              </a:spcBef>
              <a:buClr>
                <a:srgbClr val="4F81BC"/>
              </a:buClr>
              <a:buFont typeface="Arial"/>
              <a:buChar char="•"/>
            </a:pPr>
            <a:endParaRPr sz="2550">
              <a:latin typeface="Carlito"/>
              <a:cs typeface="Carlito"/>
            </a:endParaRPr>
          </a:p>
          <a:p>
            <a:pPr marL="241300" indent="-228600">
              <a:lnSpc>
                <a:spcPts val="2510"/>
              </a:lnSpc>
              <a:buClr>
                <a:srgbClr val="4F81BC"/>
              </a:buClr>
              <a:buFont typeface="Arial"/>
              <a:buChar char="•"/>
              <a:tabLst>
                <a:tab pos="240665" algn="l"/>
                <a:tab pos="241300" algn="l"/>
              </a:tabLst>
            </a:pPr>
            <a:r>
              <a:rPr sz="2200" spc="-5" dirty="0">
                <a:latin typeface="Carlito"/>
                <a:cs typeface="Carlito"/>
              </a:rPr>
              <a:t>The </a:t>
            </a:r>
            <a:r>
              <a:rPr sz="2200" spc="-15" dirty="0">
                <a:latin typeface="Carlito"/>
                <a:cs typeface="Carlito"/>
              </a:rPr>
              <a:t>strength </a:t>
            </a:r>
            <a:r>
              <a:rPr sz="2200" spc="-5" dirty="0">
                <a:latin typeface="Carlito"/>
                <a:cs typeface="Carlito"/>
              </a:rPr>
              <a:t>and rigidity of the </a:t>
            </a:r>
            <a:r>
              <a:rPr sz="2200" spc="-15" dirty="0">
                <a:latin typeface="Carlito"/>
                <a:cs typeface="Carlito"/>
              </a:rPr>
              <a:t>mineralized </a:t>
            </a:r>
            <a:r>
              <a:rPr sz="2200" spc="-5" dirty="0">
                <a:latin typeface="Carlito"/>
                <a:cs typeface="Carlito"/>
              </a:rPr>
              <a:t>matrix enable </a:t>
            </a:r>
            <a:r>
              <a:rPr sz="2200" spc="-10">
                <a:latin typeface="Carlito"/>
                <a:cs typeface="Carlito"/>
              </a:rPr>
              <a:t>bones</a:t>
            </a:r>
            <a:r>
              <a:rPr sz="2200" spc="100">
                <a:latin typeface="Carlito"/>
                <a:cs typeface="Carlito"/>
              </a:rPr>
              <a:t> </a:t>
            </a:r>
            <a:r>
              <a:rPr sz="2200" spc="-20" smtClean="0">
                <a:latin typeface="Carlito"/>
                <a:cs typeface="Carlito"/>
              </a:rPr>
              <a:t>to</a:t>
            </a:r>
            <a:r>
              <a:rPr lang="en-US" sz="2200" spc="-20" dirty="0" smtClean="0">
                <a:latin typeface="Carlito"/>
                <a:cs typeface="Carlito"/>
              </a:rPr>
              <a:t> </a:t>
            </a:r>
            <a:r>
              <a:rPr sz="2200" spc="-5" smtClean="0">
                <a:latin typeface="Carlito"/>
                <a:cs typeface="Carlito"/>
              </a:rPr>
              <a:t>support </a:t>
            </a:r>
            <a:r>
              <a:rPr sz="2200" spc="-5" dirty="0">
                <a:latin typeface="Carlito"/>
                <a:cs typeface="Carlito"/>
              </a:rPr>
              <a:t>and </a:t>
            </a:r>
            <a:r>
              <a:rPr sz="2200" spc="-15" dirty="0">
                <a:latin typeface="Carlito"/>
                <a:cs typeface="Carlito"/>
              </a:rPr>
              <a:t>protect </a:t>
            </a:r>
            <a:r>
              <a:rPr sz="2200" spc="-5" dirty="0">
                <a:latin typeface="Carlito"/>
                <a:cs typeface="Carlito"/>
              </a:rPr>
              <a:t>other tissues and </a:t>
            </a:r>
            <a:r>
              <a:rPr sz="2200" spc="-15" dirty="0">
                <a:latin typeface="Carlito"/>
                <a:cs typeface="Carlito"/>
              </a:rPr>
              <a:t>organs </a:t>
            </a:r>
            <a:r>
              <a:rPr sz="2200" spc="-5" dirty="0">
                <a:latin typeface="Carlito"/>
                <a:cs typeface="Carlito"/>
              </a:rPr>
              <a:t>of </a:t>
            </a:r>
            <a:r>
              <a:rPr sz="2200" spc="-5">
                <a:latin typeface="Carlito"/>
                <a:cs typeface="Carlito"/>
              </a:rPr>
              <a:t>the</a:t>
            </a:r>
            <a:r>
              <a:rPr sz="2200" spc="35">
                <a:latin typeface="Carlito"/>
                <a:cs typeface="Carlito"/>
              </a:rPr>
              <a:t> </a:t>
            </a:r>
            <a:r>
              <a:rPr sz="2200" spc="-35" smtClean="0">
                <a:latin typeface="Carlito"/>
                <a:cs typeface="Carlito"/>
              </a:rPr>
              <a:t>body.</a:t>
            </a:r>
            <a:endParaRPr lang="en-US" sz="2200" spc="-35" dirty="0" smtClean="0">
              <a:latin typeface="Carlito"/>
              <a:cs typeface="Carlito"/>
            </a:endParaRPr>
          </a:p>
          <a:p>
            <a:pPr marL="241300" indent="-228600">
              <a:lnSpc>
                <a:spcPts val="2510"/>
              </a:lnSpc>
              <a:buClr>
                <a:srgbClr val="4F81BC"/>
              </a:buClr>
              <a:buFont typeface="Arial"/>
              <a:buChar char="•"/>
              <a:tabLst>
                <a:tab pos="240665" algn="l"/>
                <a:tab pos="241300" algn="l"/>
              </a:tabLst>
            </a:pPr>
            <a:r>
              <a:rPr lang="en-US" sz="2400" dirty="0" smtClean="0"/>
              <a:t>There are three types of cells that contribute to bone homeostasis. </a:t>
            </a:r>
          </a:p>
          <a:p>
            <a:pPr marL="241300" indent="-228600">
              <a:lnSpc>
                <a:spcPts val="2510"/>
              </a:lnSpc>
              <a:buClr>
                <a:srgbClr val="4F81BC"/>
              </a:buClr>
              <a:buFont typeface="Arial"/>
              <a:buChar char="•"/>
              <a:tabLst>
                <a:tab pos="240665" algn="l"/>
                <a:tab pos="241300" algn="l"/>
              </a:tabLst>
            </a:pPr>
            <a:endParaRPr lang="en-US" sz="2400" dirty="0" smtClean="0"/>
          </a:p>
          <a:p>
            <a:pPr marL="457200" indent="-457200" algn="just">
              <a:buFont typeface="+mj-lt"/>
              <a:buAutoNum type="arabicPeriod"/>
            </a:pPr>
            <a:r>
              <a:rPr lang="en-US" sz="2400" b="1" dirty="0" err="1" smtClean="0"/>
              <a:t>Osteoblasts</a:t>
            </a:r>
            <a:r>
              <a:rPr lang="en-US" sz="2400" dirty="0" smtClean="0"/>
              <a:t> are bone-forming cell, </a:t>
            </a:r>
          </a:p>
          <a:p>
            <a:pPr marL="457200" indent="-457200" algn="just">
              <a:buFont typeface="+mj-lt"/>
              <a:buAutoNum type="arabicPeriod"/>
            </a:pPr>
            <a:r>
              <a:rPr lang="en-US" sz="2400" b="1" dirty="0" err="1" smtClean="0"/>
              <a:t>osteoclasts</a:t>
            </a:r>
            <a:r>
              <a:rPr lang="en-US" sz="2400" dirty="0" smtClean="0"/>
              <a:t> </a:t>
            </a:r>
            <a:r>
              <a:rPr lang="en-US" sz="2400" dirty="0" err="1" smtClean="0"/>
              <a:t>resorb</a:t>
            </a:r>
            <a:r>
              <a:rPr lang="en-US" sz="2400" dirty="0" smtClean="0"/>
              <a:t> or break down bone, </a:t>
            </a:r>
          </a:p>
          <a:p>
            <a:pPr marL="457200" indent="-457200" algn="just">
              <a:buFont typeface="+mj-lt"/>
              <a:buAutoNum type="arabicPeriod"/>
            </a:pPr>
            <a:r>
              <a:rPr lang="en-US" sz="2400" b="1" dirty="0" err="1" smtClean="0"/>
              <a:t>osteocytes</a:t>
            </a:r>
            <a:r>
              <a:rPr lang="en-US" sz="2400" b="1" dirty="0" smtClean="0"/>
              <a:t> </a:t>
            </a:r>
            <a:r>
              <a:rPr lang="en-US" sz="2400" dirty="0" smtClean="0"/>
              <a:t>are mature bone cells</a:t>
            </a:r>
          </a:p>
          <a:p>
            <a:pPr>
              <a:buNone/>
            </a:pPr>
            <a:r>
              <a:rPr lang="en-US" sz="2400" dirty="0" smtClean="0"/>
              <a:t>An equilibrium between </a:t>
            </a:r>
            <a:r>
              <a:rPr lang="en-US" sz="2400" dirty="0" err="1" smtClean="0"/>
              <a:t>osteoblasts</a:t>
            </a:r>
            <a:r>
              <a:rPr lang="en-US" sz="2400" dirty="0" smtClean="0"/>
              <a:t> and </a:t>
            </a:r>
            <a:r>
              <a:rPr lang="en-US" sz="2400" dirty="0" err="1" smtClean="0"/>
              <a:t>osteoclasts</a:t>
            </a:r>
            <a:r>
              <a:rPr lang="en-US" sz="2400" dirty="0" smtClean="0"/>
              <a:t> maintains bone tissue.</a:t>
            </a:r>
          </a:p>
          <a:p>
            <a:pPr marL="241300" indent="-228600">
              <a:lnSpc>
                <a:spcPts val="2510"/>
              </a:lnSpc>
              <a:buClr>
                <a:srgbClr val="4F81BC"/>
              </a:buClr>
              <a:buFont typeface="Arial"/>
              <a:buChar char="•"/>
              <a:tabLst>
                <a:tab pos="240665" algn="l"/>
                <a:tab pos="241300" algn="l"/>
              </a:tabLst>
            </a:pPr>
            <a:endParaRPr sz="2200">
              <a:latin typeface="Carlito"/>
              <a:cs typeface="Carlito"/>
            </a:endParaRPr>
          </a:p>
          <a:p>
            <a:pPr>
              <a:lnSpc>
                <a:spcPct val="100000"/>
              </a:lnSpc>
              <a:spcBef>
                <a:spcPts val="45"/>
              </a:spcBef>
            </a:pPr>
            <a:endParaRPr sz="2800" smtClean="0">
              <a:latin typeface="Carlito"/>
              <a:cs typeface="Carlito"/>
            </a:endParaRPr>
          </a:p>
          <a:p>
            <a:pPr>
              <a:lnSpc>
                <a:spcPct val="100000"/>
              </a:lnSpc>
              <a:spcBef>
                <a:spcPts val="20"/>
              </a:spcBef>
              <a:buClr>
                <a:srgbClr val="4F81BC"/>
              </a:buClr>
              <a:buFont typeface="Arial"/>
              <a:buChar char="•"/>
            </a:pPr>
            <a:endParaRPr sz="2550">
              <a:latin typeface="Carlito"/>
              <a:cs typeface="Carlito"/>
            </a:endParaRPr>
          </a:p>
          <a:p>
            <a:pPr marL="241300" indent="-228600">
              <a:lnSpc>
                <a:spcPct val="100000"/>
              </a:lnSpc>
              <a:buClr>
                <a:srgbClr val="4F81BC"/>
              </a:buClr>
              <a:buFont typeface="Arial"/>
              <a:buChar char="•"/>
              <a:tabLst>
                <a:tab pos="240665" algn="l"/>
                <a:tab pos="241300" algn="l"/>
              </a:tabLst>
            </a:pPr>
            <a:endParaRPr sz="2200">
              <a:latin typeface="Carlito"/>
              <a:cs typeface="Carlito"/>
            </a:endParaRPr>
          </a:p>
        </p:txBody>
      </p:sp>
      <p:pic>
        <p:nvPicPr>
          <p:cNvPr id="5" name="Picture 4" descr="f-d 89f6ede85b83a1bb90cda478932ace3fa5a72e2de8e651646be6f7fc IMAGE_THUMB_POSTCARD_TINY IMAGE_THUMB_POSTCARD_TINY.png"/>
          <p:cNvPicPr>
            <a:picLocks noChangeAspect="1"/>
          </p:cNvPicPr>
          <p:nvPr/>
        </p:nvPicPr>
        <p:blipFill>
          <a:blip r:embed="rId3">
            <a:lum bright="-40000"/>
          </a:blip>
          <a:stretch>
            <a:fillRect/>
          </a:stretch>
        </p:blipFill>
        <p:spPr>
          <a:xfrm>
            <a:off x="5181600" y="838200"/>
            <a:ext cx="3581400" cy="5181600"/>
          </a:xfrm>
          <a:prstGeom prst="rect">
            <a:avLst/>
          </a:prstGeom>
        </p:spPr>
      </p:pic>
    </p:spTree>
    <p:extLst>
      <p:ext uri="{BB962C8B-B14F-4D97-AF65-F5344CB8AC3E}">
        <p14:creationId xmlns:p14="http://schemas.microsoft.com/office/powerpoint/2010/main" val="80622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304800"/>
            <a:ext cx="8187690" cy="5990101"/>
          </a:xfrm>
          <a:prstGeom prst="rect">
            <a:avLst/>
          </a:prstGeom>
        </p:spPr>
        <p:txBody>
          <a:bodyPr vert="horz" wrap="square" lIns="0" tIns="49530" rIns="0" bIns="0" rtlCol="0">
            <a:spAutoFit/>
          </a:bodyPr>
          <a:lstStyle/>
          <a:p>
            <a:pPr marL="241300" marR="17145" indent="-228600">
              <a:lnSpc>
                <a:spcPts val="2380"/>
              </a:lnSpc>
              <a:spcBef>
                <a:spcPts val="390"/>
              </a:spcBef>
              <a:buClr>
                <a:srgbClr val="4F81BC"/>
              </a:buClr>
              <a:buFont typeface="Arial"/>
              <a:buChar char="•"/>
              <a:tabLst>
                <a:tab pos="240665" algn="l"/>
                <a:tab pos="241300" algn="l"/>
              </a:tabLst>
            </a:pPr>
            <a:r>
              <a:rPr sz="2200" spc="-5" dirty="0">
                <a:latin typeface="Carlito"/>
                <a:cs typeface="Carlito"/>
              </a:rPr>
              <a:t>All </a:t>
            </a:r>
            <a:r>
              <a:rPr sz="2200" spc="-10" dirty="0">
                <a:latin typeface="Carlito"/>
                <a:cs typeface="Carlito"/>
              </a:rPr>
              <a:t>bones </a:t>
            </a:r>
            <a:r>
              <a:rPr sz="2200" spc="-20" dirty="0">
                <a:latin typeface="Carlito"/>
                <a:cs typeface="Carlito"/>
              </a:rPr>
              <a:t>(except </a:t>
            </a:r>
            <a:r>
              <a:rPr sz="2200" spc="-10" dirty="0">
                <a:latin typeface="Carlito"/>
                <a:cs typeface="Carlito"/>
              </a:rPr>
              <a:t>surfaces </a:t>
            </a:r>
            <a:r>
              <a:rPr sz="2200" spc="-5" dirty="0">
                <a:latin typeface="Carlito"/>
                <a:cs typeface="Carlito"/>
              </a:rPr>
              <a:t>of </a:t>
            </a:r>
            <a:r>
              <a:rPr sz="2200" spc="-10" dirty="0">
                <a:latin typeface="Carlito"/>
                <a:cs typeface="Carlito"/>
              </a:rPr>
              <a:t>joints </a:t>
            </a:r>
            <a:r>
              <a:rPr sz="2200" spc="-5" dirty="0">
                <a:latin typeface="Carlito"/>
                <a:cs typeface="Carlito"/>
              </a:rPr>
              <a:t>of long </a:t>
            </a:r>
            <a:r>
              <a:rPr sz="2200" spc="-10" dirty="0">
                <a:latin typeface="Carlito"/>
                <a:cs typeface="Carlito"/>
              </a:rPr>
              <a:t>bones) are </a:t>
            </a:r>
            <a:r>
              <a:rPr sz="2200" spc="-20" dirty="0">
                <a:latin typeface="Carlito"/>
                <a:cs typeface="Carlito"/>
              </a:rPr>
              <a:t>covered </a:t>
            </a:r>
            <a:r>
              <a:rPr sz="2200" spc="-10" dirty="0">
                <a:latin typeface="Carlito"/>
                <a:cs typeface="Carlito"/>
              </a:rPr>
              <a:t>by  dense </a:t>
            </a:r>
            <a:r>
              <a:rPr sz="2200" spc="-5" dirty="0">
                <a:latin typeface="Carlito"/>
                <a:cs typeface="Carlito"/>
              </a:rPr>
              <a:t>irregular </a:t>
            </a:r>
            <a:r>
              <a:rPr sz="2200" spc="-15" dirty="0">
                <a:latin typeface="Carlito"/>
                <a:cs typeface="Carlito"/>
              </a:rPr>
              <a:t>connective </a:t>
            </a:r>
            <a:r>
              <a:rPr sz="2200" spc="-5" dirty="0">
                <a:latin typeface="Carlito"/>
                <a:cs typeface="Carlito"/>
              </a:rPr>
              <a:t>tissue </a:t>
            </a:r>
            <a:r>
              <a:rPr sz="2200" spc="-10" dirty="0">
                <a:latin typeface="Carlito"/>
                <a:cs typeface="Carlito"/>
              </a:rPr>
              <a:t>called periosteum. </a:t>
            </a:r>
            <a:r>
              <a:rPr sz="2200" spc="-15" dirty="0">
                <a:latin typeface="Carlito"/>
                <a:cs typeface="Carlito"/>
              </a:rPr>
              <a:t>Periosteum </a:t>
            </a:r>
            <a:r>
              <a:rPr sz="2200" spc="-5" dirty="0">
                <a:latin typeface="Carlito"/>
                <a:cs typeface="Carlito"/>
              </a:rPr>
              <a:t>serve  as a </a:t>
            </a:r>
            <a:r>
              <a:rPr sz="2200" spc="-15" dirty="0">
                <a:latin typeface="Carlito"/>
                <a:cs typeface="Carlito"/>
              </a:rPr>
              <a:t>site </a:t>
            </a:r>
            <a:r>
              <a:rPr sz="2200" spc="-20" dirty="0">
                <a:latin typeface="Carlito"/>
                <a:cs typeface="Carlito"/>
              </a:rPr>
              <a:t>for </a:t>
            </a:r>
            <a:r>
              <a:rPr sz="2200" spc="-15" dirty="0">
                <a:latin typeface="Carlito"/>
                <a:cs typeface="Carlito"/>
              </a:rPr>
              <a:t>attachment </a:t>
            </a:r>
            <a:r>
              <a:rPr sz="2200" spc="-5" dirty="0">
                <a:latin typeface="Carlito"/>
                <a:cs typeface="Carlito"/>
              </a:rPr>
              <a:t>of </a:t>
            </a:r>
            <a:r>
              <a:rPr sz="2200" spc="-10" dirty="0">
                <a:latin typeface="Carlito"/>
                <a:cs typeface="Carlito"/>
              </a:rPr>
              <a:t>ligaments </a:t>
            </a:r>
            <a:r>
              <a:rPr sz="2200" spc="-5" dirty="0">
                <a:latin typeface="Carlito"/>
                <a:cs typeface="Carlito"/>
              </a:rPr>
              <a:t>and</a:t>
            </a:r>
            <a:r>
              <a:rPr sz="2200" spc="110" dirty="0">
                <a:latin typeface="Carlito"/>
                <a:cs typeface="Carlito"/>
              </a:rPr>
              <a:t> </a:t>
            </a:r>
            <a:r>
              <a:rPr sz="2200" spc="-5" dirty="0">
                <a:latin typeface="Carlito"/>
                <a:cs typeface="Carlito"/>
              </a:rPr>
              <a:t>tendons.</a:t>
            </a:r>
            <a:endParaRPr sz="2200">
              <a:latin typeface="Carlito"/>
              <a:cs typeface="Carlito"/>
            </a:endParaRPr>
          </a:p>
          <a:p>
            <a:pPr>
              <a:lnSpc>
                <a:spcPct val="100000"/>
              </a:lnSpc>
              <a:spcBef>
                <a:spcPts val="15"/>
              </a:spcBef>
              <a:buClr>
                <a:srgbClr val="4F81BC"/>
              </a:buClr>
              <a:buFont typeface="Arial"/>
              <a:buChar char="•"/>
            </a:pPr>
            <a:endParaRPr sz="2550">
              <a:latin typeface="Carlito"/>
              <a:cs typeface="Carlito"/>
            </a:endParaRPr>
          </a:p>
          <a:p>
            <a:pPr marL="241300" indent="-228600">
              <a:lnSpc>
                <a:spcPct val="100000"/>
              </a:lnSpc>
              <a:buClr>
                <a:srgbClr val="4F81BC"/>
              </a:buClr>
              <a:buFont typeface="Arial"/>
              <a:buChar char="•"/>
              <a:tabLst>
                <a:tab pos="240665" algn="l"/>
                <a:tab pos="241300" algn="l"/>
              </a:tabLst>
            </a:pPr>
            <a:r>
              <a:rPr sz="2200" spc="-5" dirty="0">
                <a:latin typeface="Carlito"/>
                <a:cs typeface="Carlito"/>
              </a:rPr>
              <a:t>Bone </a:t>
            </a:r>
            <a:r>
              <a:rPr sz="2200" spc="-10" dirty="0">
                <a:latin typeface="Carlito"/>
                <a:cs typeface="Carlito"/>
              </a:rPr>
              <a:t>has </a:t>
            </a:r>
            <a:r>
              <a:rPr sz="2200" spc="-5" dirty="0">
                <a:latin typeface="Carlito"/>
                <a:cs typeface="Carlito"/>
              </a:rPr>
              <a:t>rich </a:t>
            </a:r>
            <a:r>
              <a:rPr sz="2200" spc="-10" dirty="0">
                <a:latin typeface="Carlito"/>
                <a:cs typeface="Carlito"/>
              </a:rPr>
              <a:t>vascular </a:t>
            </a:r>
            <a:r>
              <a:rPr sz="2200" spc="-5" dirty="0">
                <a:latin typeface="Carlito"/>
                <a:cs typeface="Carlito"/>
              </a:rPr>
              <a:t>supply and is </a:t>
            </a:r>
            <a:r>
              <a:rPr sz="2200" spc="-15" dirty="0">
                <a:latin typeface="Carlito"/>
                <a:cs typeface="Carlito"/>
              </a:rPr>
              <a:t>site for </a:t>
            </a:r>
            <a:r>
              <a:rPr sz="2200" spc="-10" dirty="0">
                <a:latin typeface="Carlito"/>
                <a:cs typeface="Carlito"/>
              </a:rPr>
              <a:t>active metabolic</a:t>
            </a:r>
            <a:r>
              <a:rPr sz="2200" spc="110" dirty="0">
                <a:latin typeface="Carlito"/>
                <a:cs typeface="Carlito"/>
              </a:rPr>
              <a:t> </a:t>
            </a:r>
            <a:r>
              <a:rPr sz="2200" spc="-20" dirty="0">
                <a:latin typeface="Carlito"/>
                <a:cs typeface="Carlito"/>
              </a:rPr>
              <a:t>activity.</a:t>
            </a:r>
            <a:endParaRPr sz="2200">
              <a:latin typeface="Carlito"/>
              <a:cs typeface="Carlito"/>
            </a:endParaRPr>
          </a:p>
          <a:p>
            <a:pPr>
              <a:lnSpc>
                <a:spcPct val="100000"/>
              </a:lnSpc>
              <a:spcBef>
                <a:spcPts val="55"/>
              </a:spcBef>
              <a:buClr>
                <a:srgbClr val="4F81BC"/>
              </a:buClr>
              <a:buFont typeface="Arial"/>
              <a:buChar char="•"/>
            </a:pPr>
            <a:endParaRPr sz="2550">
              <a:latin typeface="Carlito"/>
              <a:cs typeface="Carlito"/>
            </a:endParaRPr>
          </a:p>
          <a:p>
            <a:pPr marL="241300" indent="-228600">
              <a:lnSpc>
                <a:spcPts val="2510"/>
              </a:lnSpc>
              <a:buClr>
                <a:srgbClr val="4F81BC"/>
              </a:buClr>
              <a:buFont typeface="Arial"/>
              <a:buChar char="•"/>
              <a:tabLst>
                <a:tab pos="240665" algn="l"/>
                <a:tab pos="241300" algn="l"/>
              </a:tabLst>
            </a:pPr>
            <a:r>
              <a:rPr sz="2200" spc="-5" dirty="0">
                <a:latin typeface="Carlito"/>
                <a:cs typeface="Carlito"/>
              </a:rPr>
              <a:t>Bone </a:t>
            </a:r>
            <a:r>
              <a:rPr sz="2200" dirty="0">
                <a:latin typeface="Carlito"/>
                <a:cs typeface="Carlito"/>
              </a:rPr>
              <a:t>serves </a:t>
            </a:r>
            <a:r>
              <a:rPr sz="2200" spc="-15" dirty="0">
                <a:latin typeface="Carlito"/>
                <a:cs typeface="Carlito"/>
              </a:rPr>
              <a:t>many </a:t>
            </a:r>
            <a:r>
              <a:rPr sz="2200" spc="-5" dirty="0">
                <a:latin typeface="Carlito"/>
                <a:cs typeface="Carlito"/>
              </a:rPr>
              <a:t>functions including support, </a:t>
            </a:r>
            <a:r>
              <a:rPr sz="2200" spc="-10" dirty="0">
                <a:latin typeface="Carlito"/>
                <a:cs typeface="Carlito"/>
              </a:rPr>
              <a:t>protection</a:t>
            </a:r>
            <a:r>
              <a:rPr sz="2200" spc="-10">
                <a:latin typeface="Carlito"/>
                <a:cs typeface="Carlito"/>
              </a:rPr>
              <a:t>,</a:t>
            </a:r>
            <a:r>
              <a:rPr sz="2200" spc="430">
                <a:latin typeface="Carlito"/>
                <a:cs typeface="Carlito"/>
              </a:rPr>
              <a:t> </a:t>
            </a:r>
            <a:r>
              <a:rPr sz="2200" spc="-20" smtClean="0">
                <a:latin typeface="Carlito"/>
                <a:cs typeface="Carlito"/>
              </a:rPr>
              <a:t>storage</a:t>
            </a:r>
            <a:r>
              <a:rPr sz="2200" spc="-10" smtClean="0">
                <a:latin typeface="Carlito"/>
                <a:cs typeface="Carlito"/>
              </a:rPr>
              <a:t>(minerals</a:t>
            </a:r>
            <a:r>
              <a:rPr sz="2200" spc="-10" dirty="0">
                <a:latin typeface="Carlito"/>
                <a:cs typeface="Carlito"/>
              </a:rPr>
              <a:t>, triglyceride</a:t>
            </a:r>
            <a:r>
              <a:rPr sz="2200" spc="-10">
                <a:latin typeface="Carlito"/>
                <a:cs typeface="Carlito"/>
              </a:rPr>
              <a:t>),</a:t>
            </a:r>
            <a:r>
              <a:rPr sz="2200" spc="35">
                <a:latin typeface="Carlito"/>
                <a:cs typeface="Carlito"/>
              </a:rPr>
              <a:t> </a:t>
            </a:r>
            <a:r>
              <a:rPr sz="2200" spc="-5" smtClean="0">
                <a:latin typeface="Carlito"/>
                <a:cs typeface="Carlito"/>
              </a:rPr>
              <a:t>hemopoiesis</a:t>
            </a:r>
            <a:endParaRPr sz="2600">
              <a:latin typeface="Carlito"/>
              <a:cs typeface="Carlito"/>
            </a:endParaRPr>
          </a:p>
          <a:p>
            <a:pPr marL="12700">
              <a:lnSpc>
                <a:spcPct val="100000"/>
              </a:lnSpc>
            </a:pPr>
            <a:r>
              <a:rPr sz="2400" b="1" spc="-5" dirty="0">
                <a:latin typeface="Carlito"/>
                <a:cs typeface="Carlito"/>
              </a:rPr>
              <a:t>Classification:</a:t>
            </a:r>
            <a:endParaRPr sz="2400">
              <a:latin typeface="Carlito"/>
              <a:cs typeface="Carlito"/>
            </a:endParaRPr>
          </a:p>
          <a:p>
            <a:pPr marL="241300" indent="-228600">
              <a:lnSpc>
                <a:spcPct val="100000"/>
              </a:lnSpc>
              <a:spcBef>
                <a:spcPts val="285"/>
              </a:spcBef>
              <a:buClr>
                <a:srgbClr val="4F81BC"/>
              </a:buClr>
              <a:buFont typeface="Arial"/>
              <a:buChar char="•"/>
              <a:tabLst>
                <a:tab pos="240665" algn="l"/>
                <a:tab pos="241300" algn="l"/>
              </a:tabLst>
            </a:pPr>
            <a:r>
              <a:rPr sz="2200" spc="-5" dirty="0">
                <a:latin typeface="Carlito"/>
                <a:cs typeface="Carlito"/>
              </a:rPr>
              <a:t>Based </a:t>
            </a:r>
            <a:r>
              <a:rPr sz="2200" spc="-5">
                <a:latin typeface="Carlito"/>
                <a:cs typeface="Carlito"/>
              </a:rPr>
              <a:t>on </a:t>
            </a:r>
            <a:r>
              <a:rPr lang="en-US" sz="2200" spc="-10" dirty="0" smtClean="0">
                <a:latin typeface="Carlito"/>
                <a:cs typeface="Carlito"/>
              </a:rPr>
              <a:t>density and porosity</a:t>
            </a:r>
            <a:r>
              <a:rPr sz="2200" spc="-10" smtClean="0">
                <a:latin typeface="Carlito"/>
                <a:cs typeface="Carlito"/>
              </a:rPr>
              <a:t> </a:t>
            </a:r>
            <a:r>
              <a:rPr sz="2200" spc="-15" dirty="0">
                <a:latin typeface="Carlito"/>
                <a:cs typeface="Carlito"/>
              </a:rPr>
              <a:t>two </a:t>
            </a:r>
            <a:r>
              <a:rPr sz="2200" spc="-5" dirty="0">
                <a:latin typeface="Carlito"/>
                <a:cs typeface="Carlito"/>
              </a:rPr>
              <a:t>types of </a:t>
            </a:r>
            <a:r>
              <a:rPr sz="2200" spc="-10" dirty="0">
                <a:latin typeface="Carlito"/>
                <a:cs typeface="Carlito"/>
              </a:rPr>
              <a:t>bone </a:t>
            </a:r>
            <a:r>
              <a:rPr sz="2200" spc="-15" dirty="0">
                <a:latin typeface="Carlito"/>
                <a:cs typeface="Carlito"/>
              </a:rPr>
              <a:t>connective </a:t>
            </a:r>
            <a:r>
              <a:rPr sz="2200" spc="-5" dirty="0">
                <a:latin typeface="Carlito"/>
                <a:cs typeface="Carlito"/>
              </a:rPr>
              <a:t>tissue</a:t>
            </a:r>
            <a:r>
              <a:rPr sz="2200" spc="140" dirty="0">
                <a:latin typeface="Carlito"/>
                <a:cs typeface="Carlito"/>
              </a:rPr>
              <a:t> </a:t>
            </a:r>
            <a:r>
              <a:rPr sz="2200" spc="-15" dirty="0">
                <a:latin typeface="Carlito"/>
                <a:cs typeface="Carlito"/>
              </a:rPr>
              <a:t>exists.</a:t>
            </a:r>
            <a:endParaRPr sz="2200">
              <a:latin typeface="Carlito"/>
              <a:cs typeface="Carlito"/>
            </a:endParaRPr>
          </a:p>
          <a:p>
            <a:pPr marL="589915" lvl="1" indent="-402590">
              <a:lnSpc>
                <a:spcPct val="100000"/>
              </a:lnSpc>
              <a:spcBef>
                <a:spcPts val="265"/>
              </a:spcBef>
              <a:buClr>
                <a:srgbClr val="4F81BC"/>
              </a:buClr>
              <a:buFont typeface="Wingdings"/>
              <a:buChar char=""/>
              <a:tabLst>
                <a:tab pos="589915" algn="l"/>
                <a:tab pos="590550" algn="l"/>
              </a:tabLst>
            </a:pPr>
            <a:r>
              <a:rPr sz="2200" spc="-5">
                <a:latin typeface="Carlito"/>
                <a:cs typeface="Carlito"/>
              </a:rPr>
              <a:t>Compact</a:t>
            </a:r>
            <a:r>
              <a:rPr sz="2200" spc="-10">
                <a:latin typeface="Carlito"/>
                <a:cs typeface="Carlito"/>
              </a:rPr>
              <a:t> </a:t>
            </a:r>
            <a:r>
              <a:rPr sz="2200" spc="-10" smtClean="0">
                <a:latin typeface="Carlito"/>
                <a:cs typeface="Carlito"/>
              </a:rPr>
              <a:t>bone</a:t>
            </a:r>
            <a:endParaRPr sz="2200">
              <a:latin typeface="Carlito"/>
              <a:cs typeface="Carlito"/>
            </a:endParaRPr>
          </a:p>
          <a:p>
            <a:pPr marL="589915" lvl="1" indent="-402590">
              <a:lnSpc>
                <a:spcPct val="100000"/>
              </a:lnSpc>
              <a:spcBef>
                <a:spcPts val="265"/>
              </a:spcBef>
              <a:buClr>
                <a:srgbClr val="4F81BC"/>
              </a:buClr>
              <a:buFont typeface="Wingdings"/>
              <a:buChar char=""/>
              <a:tabLst>
                <a:tab pos="589915" algn="l"/>
                <a:tab pos="590550" algn="l"/>
              </a:tabLst>
            </a:pPr>
            <a:r>
              <a:rPr sz="2200" spc="-10" dirty="0">
                <a:latin typeface="Carlito"/>
                <a:cs typeface="Carlito"/>
              </a:rPr>
              <a:t>Spongy</a:t>
            </a:r>
            <a:r>
              <a:rPr sz="2200" dirty="0">
                <a:latin typeface="Carlito"/>
                <a:cs typeface="Carlito"/>
              </a:rPr>
              <a:t> </a:t>
            </a:r>
            <a:r>
              <a:rPr sz="2200" spc="-10" dirty="0">
                <a:latin typeface="Carlito"/>
                <a:cs typeface="Carlito"/>
              </a:rPr>
              <a:t>bone</a:t>
            </a:r>
            <a:endParaRPr sz="2200">
              <a:latin typeface="Carlito"/>
              <a:cs typeface="Carlito"/>
            </a:endParaRPr>
          </a:p>
          <a:p>
            <a:pPr marL="241300" indent="-228600">
              <a:lnSpc>
                <a:spcPct val="100000"/>
              </a:lnSpc>
              <a:spcBef>
                <a:spcPts val="265"/>
              </a:spcBef>
              <a:buClr>
                <a:srgbClr val="4F81BC"/>
              </a:buClr>
              <a:buFont typeface="Arial"/>
              <a:buChar char="•"/>
              <a:tabLst>
                <a:tab pos="240665" algn="l"/>
                <a:tab pos="241300" algn="l"/>
              </a:tabLst>
            </a:pPr>
            <a:r>
              <a:rPr sz="2200" dirty="0">
                <a:latin typeface="Carlito"/>
                <a:cs typeface="Carlito"/>
              </a:rPr>
              <a:t>Both </a:t>
            </a:r>
            <a:r>
              <a:rPr sz="2200" spc="-5" dirty="0">
                <a:latin typeface="Carlito"/>
                <a:cs typeface="Carlito"/>
              </a:rPr>
              <a:t>bones </a:t>
            </a:r>
            <a:r>
              <a:rPr sz="2200" spc="-10" dirty="0">
                <a:latin typeface="Carlito"/>
                <a:cs typeface="Carlito"/>
              </a:rPr>
              <a:t>are </a:t>
            </a:r>
            <a:r>
              <a:rPr sz="2200" spc="-15" dirty="0">
                <a:latin typeface="Carlito"/>
                <a:cs typeface="Carlito"/>
              </a:rPr>
              <a:t>found </a:t>
            </a:r>
            <a:r>
              <a:rPr sz="2200" spc="-5" dirty="0">
                <a:latin typeface="Carlito"/>
                <a:cs typeface="Carlito"/>
              </a:rPr>
              <a:t>in all </a:t>
            </a:r>
            <a:r>
              <a:rPr sz="2200" spc="-10" dirty="0">
                <a:latin typeface="Carlito"/>
                <a:cs typeface="Carlito"/>
              </a:rPr>
              <a:t>bones </a:t>
            </a:r>
            <a:r>
              <a:rPr sz="2200" spc="-5" dirty="0">
                <a:latin typeface="Carlito"/>
                <a:cs typeface="Carlito"/>
              </a:rPr>
              <a:t>of the</a:t>
            </a:r>
            <a:r>
              <a:rPr sz="2200" spc="45" dirty="0">
                <a:latin typeface="Carlito"/>
                <a:cs typeface="Carlito"/>
              </a:rPr>
              <a:t> </a:t>
            </a:r>
            <a:r>
              <a:rPr sz="2200" spc="-35" dirty="0">
                <a:latin typeface="Carlito"/>
                <a:cs typeface="Carlito"/>
              </a:rPr>
              <a:t>body.</a:t>
            </a:r>
            <a:endParaRPr sz="2200">
              <a:latin typeface="Carlito"/>
              <a:cs typeface="Carlito"/>
            </a:endParaRPr>
          </a:p>
          <a:p>
            <a:pPr marL="241300" indent="-228600">
              <a:lnSpc>
                <a:spcPct val="100000"/>
              </a:lnSpc>
              <a:spcBef>
                <a:spcPts val="265"/>
              </a:spcBef>
              <a:buClr>
                <a:srgbClr val="4F81BC"/>
              </a:buClr>
              <a:buFont typeface="Arial"/>
              <a:buChar char="•"/>
              <a:tabLst>
                <a:tab pos="240665" algn="l"/>
                <a:tab pos="241300" algn="l"/>
              </a:tabLst>
            </a:pPr>
            <a:r>
              <a:rPr sz="2200" spc="-5" dirty="0">
                <a:latin typeface="Carlito"/>
                <a:cs typeface="Carlito"/>
              </a:rPr>
              <a:t>80% is </a:t>
            </a:r>
            <a:r>
              <a:rPr sz="2200" spc="-10" dirty="0">
                <a:latin typeface="Carlito"/>
                <a:cs typeface="Carlito"/>
              </a:rPr>
              <a:t>compact bone </a:t>
            </a:r>
            <a:r>
              <a:rPr sz="2200" spc="-5" dirty="0">
                <a:latin typeface="Carlito"/>
                <a:cs typeface="Carlito"/>
              </a:rPr>
              <a:t>20% is spongy in all </a:t>
            </a:r>
            <a:r>
              <a:rPr sz="2200" spc="-20" dirty="0">
                <a:latin typeface="Carlito"/>
                <a:cs typeface="Carlito"/>
              </a:rPr>
              <a:t>skeleton</a:t>
            </a:r>
            <a:r>
              <a:rPr sz="2200" spc="80" dirty="0">
                <a:latin typeface="Carlito"/>
                <a:cs typeface="Carlito"/>
              </a:rPr>
              <a:t> </a:t>
            </a:r>
            <a:r>
              <a:rPr sz="2200" spc="-20" dirty="0">
                <a:latin typeface="Carlito"/>
                <a:cs typeface="Carlito"/>
              </a:rPr>
              <a:t>system.</a:t>
            </a:r>
            <a:endParaRPr sz="2200">
              <a:latin typeface="Carlito"/>
              <a:cs typeface="Carlito"/>
            </a:endParaRPr>
          </a:p>
        </p:txBody>
      </p:sp>
    </p:spTree>
    <p:extLst>
      <p:ext uri="{BB962C8B-B14F-4D97-AF65-F5344CB8AC3E}">
        <p14:creationId xmlns:p14="http://schemas.microsoft.com/office/powerpoint/2010/main" val="135276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39" y="9855"/>
            <a:ext cx="2162175" cy="452120"/>
          </a:xfrm>
          <a:prstGeom prst="rect">
            <a:avLst/>
          </a:prstGeom>
        </p:spPr>
        <p:txBody>
          <a:bodyPr vert="horz" wrap="square" lIns="0" tIns="12065" rIns="0" bIns="0" rtlCol="0">
            <a:spAutoFit/>
          </a:bodyPr>
          <a:lstStyle/>
          <a:p>
            <a:pPr marL="12700">
              <a:lnSpc>
                <a:spcPct val="100000"/>
              </a:lnSpc>
              <a:spcBef>
                <a:spcPts val="95"/>
              </a:spcBef>
            </a:pPr>
            <a:r>
              <a:rPr sz="2800" b="1" spc="-10" dirty="0"/>
              <a:t>Compact</a:t>
            </a:r>
            <a:r>
              <a:rPr sz="2800" b="1" spc="-50" dirty="0"/>
              <a:t> </a:t>
            </a:r>
            <a:r>
              <a:rPr sz="2800" b="1" spc="-5" dirty="0"/>
              <a:t>bone</a:t>
            </a:r>
            <a:endParaRPr sz="2800" b="1"/>
          </a:p>
        </p:txBody>
      </p:sp>
      <p:sp>
        <p:nvSpPr>
          <p:cNvPr id="3" name="object 3"/>
          <p:cNvSpPr txBox="1"/>
          <p:nvPr/>
        </p:nvSpPr>
        <p:spPr>
          <a:xfrm>
            <a:off x="152400" y="533400"/>
            <a:ext cx="8186420" cy="5959965"/>
          </a:xfrm>
          <a:prstGeom prst="rect">
            <a:avLst/>
          </a:prstGeom>
        </p:spPr>
        <p:txBody>
          <a:bodyPr vert="horz" wrap="square" lIns="0" tIns="12065" rIns="0" bIns="0" rtlCol="0">
            <a:spAutoFit/>
          </a:bodyPr>
          <a:lstStyle/>
          <a:p>
            <a:pPr marL="241300" indent="-228600">
              <a:lnSpc>
                <a:spcPct val="100000"/>
              </a:lnSpc>
              <a:spcBef>
                <a:spcPts val="95"/>
              </a:spcBef>
              <a:buClr>
                <a:srgbClr val="4F81BC"/>
              </a:buClr>
              <a:buFont typeface="Arial"/>
              <a:buChar char="•"/>
              <a:tabLst>
                <a:tab pos="240665" algn="l"/>
                <a:tab pos="241300" algn="l"/>
              </a:tabLst>
            </a:pPr>
            <a:r>
              <a:rPr sz="2200" spc="-20" dirty="0">
                <a:latin typeface="Carlito"/>
                <a:cs typeface="Carlito"/>
              </a:rPr>
              <a:t>Makes </a:t>
            </a:r>
            <a:r>
              <a:rPr sz="2200" spc="-10" dirty="0">
                <a:latin typeface="Carlito"/>
                <a:cs typeface="Carlito"/>
              </a:rPr>
              <a:t>outer </a:t>
            </a:r>
            <a:r>
              <a:rPr sz="2200" spc="-15" dirty="0">
                <a:latin typeface="Carlito"/>
                <a:cs typeface="Carlito"/>
              </a:rPr>
              <a:t>hard </a:t>
            </a:r>
            <a:r>
              <a:rPr sz="2200" spc="-10" dirty="0">
                <a:latin typeface="Carlito"/>
                <a:cs typeface="Carlito"/>
              </a:rPr>
              <a:t>shell </a:t>
            </a:r>
            <a:r>
              <a:rPr sz="2200" spc="-5" dirty="0">
                <a:latin typeface="Carlito"/>
                <a:cs typeface="Carlito"/>
              </a:rPr>
              <a:t>of the bone and </a:t>
            </a:r>
            <a:r>
              <a:rPr sz="2200" spc="-10" dirty="0">
                <a:latin typeface="Carlito"/>
                <a:cs typeface="Carlito"/>
              </a:rPr>
              <a:t>has </a:t>
            </a:r>
            <a:r>
              <a:rPr sz="2200" spc="-15" dirty="0">
                <a:latin typeface="Carlito"/>
                <a:cs typeface="Carlito"/>
              </a:rPr>
              <a:t>more </a:t>
            </a:r>
            <a:r>
              <a:rPr sz="2200" spc="-5" dirty="0">
                <a:latin typeface="Carlito"/>
                <a:cs typeface="Carlito"/>
              </a:rPr>
              <a:t>matrix </a:t>
            </a:r>
            <a:r>
              <a:rPr sz="2200" spc="-5">
                <a:latin typeface="Carlito"/>
                <a:cs typeface="Carlito"/>
              </a:rPr>
              <a:t>than</a:t>
            </a:r>
            <a:r>
              <a:rPr sz="2200" spc="114">
                <a:latin typeface="Carlito"/>
                <a:cs typeface="Carlito"/>
              </a:rPr>
              <a:t> </a:t>
            </a:r>
            <a:r>
              <a:rPr sz="2200" spc="-10" smtClean="0">
                <a:latin typeface="Carlito"/>
                <a:cs typeface="Carlito"/>
              </a:rPr>
              <a:t>spaces</a:t>
            </a:r>
            <a:endParaRPr sz="3000">
              <a:latin typeface="Carlito"/>
              <a:cs typeface="Carlito"/>
            </a:endParaRPr>
          </a:p>
          <a:p>
            <a:pPr marL="241300" marR="591820" indent="-228600">
              <a:lnSpc>
                <a:spcPct val="100000"/>
              </a:lnSpc>
              <a:spcBef>
                <a:spcPts val="5"/>
              </a:spcBef>
              <a:buClr>
                <a:srgbClr val="4F81BC"/>
              </a:buClr>
              <a:buFont typeface="Arial"/>
              <a:buChar char="•"/>
              <a:tabLst>
                <a:tab pos="240665" algn="l"/>
                <a:tab pos="241300" algn="l"/>
              </a:tabLst>
            </a:pPr>
            <a:r>
              <a:rPr sz="2200" spc="-10" dirty="0">
                <a:latin typeface="Carlito"/>
                <a:cs typeface="Carlito"/>
              </a:rPr>
              <a:t>The </a:t>
            </a:r>
            <a:r>
              <a:rPr sz="2200" spc="-5" dirty="0">
                <a:latin typeface="Carlito"/>
                <a:cs typeface="Carlito"/>
              </a:rPr>
              <a:t>basic </a:t>
            </a:r>
            <a:r>
              <a:rPr sz="2200" spc="-10" dirty="0">
                <a:latin typeface="Carlito"/>
                <a:cs typeface="Carlito"/>
              </a:rPr>
              <a:t>unit </a:t>
            </a:r>
            <a:r>
              <a:rPr sz="2200" dirty="0">
                <a:latin typeface="Carlito"/>
                <a:cs typeface="Carlito"/>
              </a:rPr>
              <a:t>of </a:t>
            </a:r>
            <a:r>
              <a:rPr sz="2200" spc="-10" dirty="0">
                <a:latin typeface="Carlito"/>
                <a:cs typeface="Carlito"/>
              </a:rPr>
              <a:t>compact bone </a:t>
            </a:r>
            <a:r>
              <a:rPr sz="2200" spc="-5" dirty="0">
                <a:latin typeface="Carlito"/>
                <a:cs typeface="Carlito"/>
              </a:rPr>
              <a:t>is an </a:t>
            </a:r>
            <a:r>
              <a:rPr sz="2200" spc="-15" dirty="0">
                <a:latin typeface="Carlito"/>
                <a:cs typeface="Carlito"/>
              </a:rPr>
              <a:t>osteon </a:t>
            </a:r>
            <a:r>
              <a:rPr sz="2200" spc="-5" dirty="0">
                <a:latin typeface="Carlito"/>
                <a:cs typeface="Carlito"/>
              </a:rPr>
              <a:t>or </a:t>
            </a:r>
            <a:r>
              <a:rPr sz="2200" spc="-15" dirty="0">
                <a:latin typeface="Carlito"/>
                <a:cs typeface="Carlito"/>
              </a:rPr>
              <a:t>haversian </a:t>
            </a:r>
            <a:r>
              <a:rPr sz="2200" spc="-20" dirty="0">
                <a:latin typeface="Carlito"/>
                <a:cs typeface="Carlito"/>
              </a:rPr>
              <a:t>system.  </a:t>
            </a:r>
            <a:r>
              <a:rPr sz="2200" spc="-15" dirty="0">
                <a:latin typeface="Carlito"/>
                <a:cs typeface="Carlito"/>
              </a:rPr>
              <a:t>Each </a:t>
            </a:r>
            <a:r>
              <a:rPr sz="2200" spc="-10" dirty="0">
                <a:latin typeface="Carlito"/>
                <a:cs typeface="Carlito"/>
              </a:rPr>
              <a:t>osteon has </a:t>
            </a:r>
            <a:r>
              <a:rPr sz="2200" spc="-20">
                <a:latin typeface="Carlito"/>
                <a:cs typeface="Carlito"/>
              </a:rPr>
              <a:t>four</a:t>
            </a:r>
            <a:r>
              <a:rPr sz="2200" spc="25">
                <a:latin typeface="Carlito"/>
                <a:cs typeface="Carlito"/>
              </a:rPr>
              <a:t> </a:t>
            </a:r>
            <a:r>
              <a:rPr sz="2200" spc="-10" smtClean="0">
                <a:latin typeface="Carlito"/>
                <a:cs typeface="Carlito"/>
              </a:rPr>
              <a:t>parts</a:t>
            </a:r>
            <a:endParaRPr sz="3000">
              <a:latin typeface="Carlito"/>
              <a:cs typeface="Carlito"/>
            </a:endParaRPr>
          </a:p>
          <a:p>
            <a:pPr marL="589915" marR="5080" lvl="1" indent="-291465" algn="just">
              <a:lnSpc>
                <a:spcPct val="100000"/>
              </a:lnSpc>
              <a:buClr>
                <a:srgbClr val="4F81BC"/>
              </a:buClr>
              <a:buFont typeface="Wingdings"/>
              <a:buChar char=""/>
              <a:tabLst>
                <a:tab pos="590550" algn="l"/>
              </a:tabLst>
            </a:pPr>
            <a:r>
              <a:rPr sz="2200" b="1" spc="-10" dirty="0">
                <a:latin typeface="Carlito"/>
                <a:cs typeface="Carlito"/>
              </a:rPr>
              <a:t>The </a:t>
            </a:r>
            <a:r>
              <a:rPr sz="2200" b="1" spc="-5" dirty="0">
                <a:latin typeface="Carlito"/>
                <a:cs typeface="Carlito"/>
              </a:rPr>
              <a:t>lamellae </a:t>
            </a:r>
            <a:r>
              <a:rPr sz="2200" spc="-5" dirty="0">
                <a:latin typeface="Carlito"/>
                <a:cs typeface="Carlito"/>
              </a:rPr>
              <a:t>; </a:t>
            </a:r>
            <a:r>
              <a:rPr sz="2200" spc="-10" dirty="0">
                <a:latin typeface="Carlito"/>
                <a:cs typeface="Carlito"/>
              </a:rPr>
              <a:t>concentric </a:t>
            </a:r>
            <a:r>
              <a:rPr sz="2200" spc="-5" dirty="0">
                <a:latin typeface="Carlito"/>
                <a:cs typeface="Carlito"/>
              </a:rPr>
              <a:t>rings </a:t>
            </a:r>
            <a:r>
              <a:rPr sz="2200" dirty="0">
                <a:latin typeface="Carlito"/>
                <a:cs typeface="Carlito"/>
              </a:rPr>
              <a:t>of </a:t>
            </a:r>
            <a:r>
              <a:rPr sz="2200" spc="-10" dirty="0">
                <a:latin typeface="Carlito"/>
                <a:cs typeface="Carlito"/>
              </a:rPr>
              <a:t>extracellular matrix </a:t>
            </a:r>
            <a:r>
              <a:rPr sz="2200" spc="-5" dirty="0">
                <a:latin typeface="Carlito"/>
                <a:cs typeface="Carlito"/>
              </a:rPr>
              <a:t>that </a:t>
            </a:r>
            <a:r>
              <a:rPr sz="2200" spc="-15" dirty="0">
                <a:latin typeface="Carlito"/>
                <a:cs typeface="Carlito"/>
              </a:rPr>
              <a:t>consist  </a:t>
            </a:r>
            <a:r>
              <a:rPr sz="2200" dirty="0">
                <a:latin typeface="Carlito"/>
                <a:cs typeface="Carlito"/>
              </a:rPr>
              <a:t>of </a:t>
            </a:r>
            <a:r>
              <a:rPr sz="2200" spc="-10" dirty="0">
                <a:latin typeface="Carlito"/>
                <a:cs typeface="Carlito"/>
              </a:rPr>
              <a:t>mineral </a:t>
            </a:r>
            <a:r>
              <a:rPr sz="2200" spc="-5" dirty="0">
                <a:latin typeface="Carlito"/>
                <a:cs typeface="Carlito"/>
              </a:rPr>
              <a:t>salts (mostly </a:t>
            </a:r>
            <a:r>
              <a:rPr sz="2200" spc="-10" dirty="0">
                <a:latin typeface="Carlito"/>
                <a:cs typeface="Carlito"/>
              </a:rPr>
              <a:t>calcium </a:t>
            </a:r>
            <a:r>
              <a:rPr sz="2200" spc="-5" dirty="0">
                <a:latin typeface="Carlito"/>
                <a:cs typeface="Carlito"/>
              </a:rPr>
              <a:t>and </a:t>
            </a:r>
            <a:r>
              <a:rPr sz="2200" spc="-10" dirty="0">
                <a:latin typeface="Carlito"/>
                <a:cs typeface="Carlito"/>
              </a:rPr>
              <a:t>phosphates). The </a:t>
            </a:r>
            <a:r>
              <a:rPr sz="2200" spc="-5" dirty="0">
                <a:latin typeface="Carlito"/>
                <a:cs typeface="Carlito"/>
              </a:rPr>
              <a:t>lamellae </a:t>
            </a:r>
            <a:r>
              <a:rPr sz="2200" spc="-10" dirty="0">
                <a:latin typeface="Carlito"/>
                <a:cs typeface="Carlito"/>
              </a:rPr>
              <a:t>are  responsible </a:t>
            </a:r>
            <a:r>
              <a:rPr sz="2200" spc="-20" dirty="0">
                <a:latin typeface="Carlito"/>
                <a:cs typeface="Carlito"/>
              </a:rPr>
              <a:t>for </a:t>
            </a:r>
            <a:r>
              <a:rPr sz="2200" spc="-5" dirty="0">
                <a:latin typeface="Carlito"/>
                <a:cs typeface="Carlito"/>
              </a:rPr>
              <a:t>the compact </a:t>
            </a:r>
            <a:r>
              <a:rPr sz="2200" spc="-15" dirty="0">
                <a:latin typeface="Carlito"/>
                <a:cs typeface="Carlito"/>
              </a:rPr>
              <a:t>nature </a:t>
            </a:r>
            <a:r>
              <a:rPr sz="2200" dirty="0">
                <a:latin typeface="Carlito"/>
                <a:cs typeface="Carlito"/>
              </a:rPr>
              <a:t>of </a:t>
            </a:r>
            <a:r>
              <a:rPr sz="2200" spc="-5" dirty="0">
                <a:latin typeface="Carlito"/>
                <a:cs typeface="Carlito"/>
              </a:rPr>
              <a:t>this type </a:t>
            </a:r>
            <a:r>
              <a:rPr sz="2200" dirty="0">
                <a:latin typeface="Carlito"/>
                <a:cs typeface="Carlito"/>
              </a:rPr>
              <a:t>of </a:t>
            </a:r>
            <a:r>
              <a:rPr sz="2200" spc="-10" dirty="0">
                <a:latin typeface="Carlito"/>
                <a:cs typeface="Carlito"/>
              </a:rPr>
              <a:t>bone</a:t>
            </a:r>
            <a:r>
              <a:rPr sz="2200" spc="105" dirty="0">
                <a:latin typeface="Carlito"/>
                <a:cs typeface="Carlito"/>
              </a:rPr>
              <a:t> </a:t>
            </a:r>
            <a:r>
              <a:rPr sz="2200" spc="-5" dirty="0">
                <a:latin typeface="Carlito"/>
                <a:cs typeface="Carlito"/>
              </a:rPr>
              <a:t>tissue.</a:t>
            </a:r>
            <a:endParaRPr sz="2200">
              <a:latin typeface="Carlito"/>
              <a:cs typeface="Carlito"/>
            </a:endParaRPr>
          </a:p>
          <a:p>
            <a:pPr marL="589915" lvl="1" indent="-291465" algn="just">
              <a:lnSpc>
                <a:spcPct val="100000"/>
              </a:lnSpc>
              <a:spcBef>
                <a:spcPts val="530"/>
              </a:spcBef>
              <a:buClr>
                <a:srgbClr val="4F81BC"/>
              </a:buClr>
              <a:buFont typeface="Wingdings"/>
              <a:buChar char=""/>
              <a:tabLst>
                <a:tab pos="590550" algn="l"/>
              </a:tabLst>
            </a:pPr>
            <a:r>
              <a:rPr sz="2200" b="1" spc="-10" dirty="0">
                <a:latin typeface="Carlito"/>
                <a:cs typeface="Carlito"/>
              </a:rPr>
              <a:t>Lacunae</a:t>
            </a:r>
            <a:r>
              <a:rPr sz="2200" b="1" spc="110" dirty="0">
                <a:latin typeface="Carlito"/>
                <a:cs typeface="Carlito"/>
              </a:rPr>
              <a:t> </a:t>
            </a:r>
            <a:r>
              <a:rPr sz="2200" spc="-5" dirty="0">
                <a:latin typeface="Carlito"/>
                <a:cs typeface="Carlito"/>
              </a:rPr>
              <a:t>;</a:t>
            </a:r>
            <a:r>
              <a:rPr sz="2200" spc="114" dirty="0">
                <a:latin typeface="Carlito"/>
                <a:cs typeface="Carlito"/>
              </a:rPr>
              <a:t> </a:t>
            </a:r>
            <a:r>
              <a:rPr sz="2200" dirty="0">
                <a:latin typeface="Carlito"/>
                <a:cs typeface="Carlito"/>
              </a:rPr>
              <a:t>small</a:t>
            </a:r>
            <a:r>
              <a:rPr sz="2200" spc="100" dirty="0">
                <a:latin typeface="Carlito"/>
                <a:cs typeface="Carlito"/>
              </a:rPr>
              <a:t> </a:t>
            </a:r>
            <a:r>
              <a:rPr sz="2200" spc="-5" dirty="0">
                <a:latin typeface="Carlito"/>
                <a:cs typeface="Carlito"/>
              </a:rPr>
              <a:t>spaces</a:t>
            </a:r>
            <a:r>
              <a:rPr sz="2200" spc="105" dirty="0">
                <a:latin typeface="Carlito"/>
                <a:cs typeface="Carlito"/>
              </a:rPr>
              <a:t> </a:t>
            </a:r>
            <a:r>
              <a:rPr sz="2200" spc="-10" dirty="0">
                <a:latin typeface="Carlito"/>
                <a:cs typeface="Carlito"/>
              </a:rPr>
              <a:t>between</a:t>
            </a:r>
            <a:r>
              <a:rPr sz="2200" spc="114" dirty="0">
                <a:latin typeface="Carlito"/>
                <a:cs typeface="Carlito"/>
              </a:rPr>
              <a:t> </a:t>
            </a:r>
            <a:r>
              <a:rPr sz="2200" spc="-5" dirty="0">
                <a:latin typeface="Carlito"/>
                <a:cs typeface="Carlito"/>
              </a:rPr>
              <a:t>lamellae</a:t>
            </a:r>
            <a:r>
              <a:rPr sz="2200" spc="100" dirty="0">
                <a:latin typeface="Carlito"/>
                <a:cs typeface="Carlito"/>
              </a:rPr>
              <a:t> </a:t>
            </a:r>
            <a:r>
              <a:rPr sz="2200" spc="-10" dirty="0">
                <a:latin typeface="Carlito"/>
                <a:cs typeface="Carlito"/>
              </a:rPr>
              <a:t>that</a:t>
            </a:r>
            <a:r>
              <a:rPr sz="2200" spc="110" dirty="0">
                <a:latin typeface="Carlito"/>
                <a:cs typeface="Carlito"/>
              </a:rPr>
              <a:t> </a:t>
            </a:r>
            <a:r>
              <a:rPr sz="2200" spc="-15">
                <a:latin typeface="Carlito"/>
                <a:cs typeface="Carlito"/>
              </a:rPr>
              <a:t>contain</a:t>
            </a:r>
            <a:r>
              <a:rPr sz="2200" spc="114">
                <a:latin typeface="Carlito"/>
                <a:cs typeface="Carlito"/>
              </a:rPr>
              <a:t> </a:t>
            </a:r>
            <a:r>
              <a:rPr sz="2200" spc="-15" smtClean="0">
                <a:latin typeface="Carlito"/>
                <a:cs typeface="Carlito"/>
              </a:rPr>
              <a:t>mature</a:t>
            </a:r>
            <a:r>
              <a:rPr lang="en-US" sz="2200" spc="-15" dirty="0" smtClean="0">
                <a:latin typeface="Carlito"/>
                <a:cs typeface="Carlito"/>
              </a:rPr>
              <a:t> </a:t>
            </a:r>
            <a:r>
              <a:rPr sz="2200" spc="-10" smtClean="0">
                <a:latin typeface="Carlito"/>
                <a:cs typeface="Carlito"/>
              </a:rPr>
              <a:t>bone </a:t>
            </a:r>
            <a:r>
              <a:rPr sz="2200" spc="-5" dirty="0">
                <a:latin typeface="Carlito"/>
                <a:cs typeface="Carlito"/>
              </a:rPr>
              <a:t>cells </a:t>
            </a:r>
            <a:r>
              <a:rPr sz="2200" spc="-10" dirty="0">
                <a:latin typeface="Carlito"/>
                <a:cs typeface="Carlito"/>
              </a:rPr>
              <a:t>called</a:t>
            </a:r>
            <a:r>
              <a:rPr sz="2200" spc="20" dirty="0">
                <a:latin typeface="Carlito"/>
                <a:cs typeface="Carlito"/>
              </a:rPr>
              <a:t> </a:t>
            </a:r>
            <a:r>
              <a:rPr sz="2200" spc="-10" dirty="0">
                <a:latin typeface="Carlito"/>
                <a:cs typeface="Carlito"/>
              </a:rPr>
              <a:t>osteocytes.</a:t>
            </a:r>
            <a:endParaRPr sz="2200">
              <a:latin typeface="Carlito"/>
              <a:cs typeface="Carlito"/>
            </a:endParaRPr>
          </a:p>
          <a:p>
            <a:pPr marL="589915" marR="5080" lvl="1" indent="-291465" algn="just">
              <a:lnSpc>
                <a:spcPct val="100000"/>
              </a:lnSpc>
              <a:spcBef>
                <a:spcPts val="530"/>
              </a:spcBef>
              <a:buClr>
                <a:srgbClr val="4F81BC"/>
              </a:buClr>
              <a:buFont typeface="Wingdings"/>
              <a:buChar char=""/>
              <a:tabLst>
                <a:tab pos="590550" algn="l"/>
              </a:tabLst>
            </a:pPr>
            <a:r>
              <a:rPr sz="2200" b="1" spc="-5" dirty="0">
                <a:latin typeface="Carlito"/>
                <a:cs typeface="Carlito"/>
              </a:rPr>
              <a:t>Canaliculi </a:t>
            </a:r>
            <a:r>
              <a:rPr sz="2200" spc="-5" dirty="0">
                <a:latin typeface="Carlito"/>
                <a:cs typeface="Carlito"/>
              </a:rPr>
              <a:t>: </a:t>
            </a:r>
            <a:r>
              <a:rPr sz="2200" spc="-10" dirty="0">
                <a:latin typeface="Carlito"/>
                <a:cs typeface="Carlito"/>
              </a:rPr>
              <a:t>networks </a:t>
            </a:r>
            <a:r>
              <a:rPr sz="2200" dirty="0">
                <a:latin typeface="Carlito"/>
                <a:cs typeface="Carlito"/>
              </a:rPr>
              <a:t>of </a:t>
            </a:r>
            <a:r>
              <a:rPr sz="2200" spc="-10" dirty="0">
                <a:latin typeface="Carlito"/>
                <a:cs typeface="Carlito"/>
              </a:rPr>
              <a:t>minute canals that </a:t>
            </a:r>
            <a:r>
              <a:rPr sz="2200" spc="-15" dirty="0">
                <a:latin typeface="Carlito"/>
                <a:cs typeface="Carlito"/>
              </a:rPr>
              <a:t>project </a:t>
            </a:r>
            <a:r>
              <a:rPr sz="2200" spc="-10" dirty="0">
                <a:latin typeface="Carlito"/>
                <a:cs typeface="Carlito"/>
              </a:rPr>
              <a:t>from </a:t>
            </a:r>
            <a:r>
              <a:rPr sz="2200" spc="-5" dirty="0">
                <a:latin typeface="Carlito"/>
                <a:cs typeface="Carlito"/>
              </a:rPr>
              <a:t>lacunae  </a:t>
            </a:r>
            <a:r>
              <a:rPr sz="2200" spc="-15" dirty="0">
                <a:latin typeface="Carlito"/>
                <a:cs typeface="Carlito"/>
              </a:rPr>
              <a:t>containing </a:t>
            </a:r>
            <a:r>
              <a:rPr sz="2200" spc="-5" dirty="0">
                <a:latin typeface="Carlito"/>
                <a:cs typeface="Carlito"/>
              </a:rPr>
              <a:t>the </a:t>
            </a:r>
            <a:r>
              <a:rPr sz="2200" spc="-10" dirty="0">
                <a:latin typeface="Carlito"/>
                <a:cs typeface="Carlito"/>
              </a:rPr>
              <a:t>processes </a:t>
            </a:r>
            <a:r>
              <a:rPr sz="2200" dirty="0">
                <a:latin typeface="Carlito"/>
                <a:cs typeface="Carlito"/>
              </a:rPr>
              <a:t>of </a:t>
            </a:r>
            <a:r>
              <a:rPr sz="2200" spc="-5" dirty="0">
                <a:latin typeface="Carlito"/>
                <a:cs typeface="Carlito"/>
              </a:rPr>
              <a:t>osteocytes. </a:t>
            </a:r>
            <a:r>
              <a:rPr sz="2200" spc="-10" dirty="0">
                <a:latin typeface="Carlito"/>
                <a:cs typeface="Carlito"/>
              </a:rPr>
              <a:t>Canaliculi </a:t>
            </a:r>
            <a:r>
              <a:rPr sz="2200" spc="-15" dirty="0">
                <a:latin typeface="Carlito"/>
                <a:cs typeface="Carlito"/>
              </a:rPr>
              <a:t>provide routes  </a:t>
            </a:r>
            <a:r>
              <a:rPr sz="2200" spc="-20" dirty="0">
                <a:latin typeface="Carlito"/>
                <a:cs typeface="Carlito"/>
              </a:rPr>
              <a:t>for </a:t>
            </a:r>
            <a:r>
              <a:rPr sz="2200" spc="-10" dirty="0">
                <a:latin typeface="Carlito"/>
                <a:cs typeface="Carlito"/>
              </a:rPr>
              <a:t>nutrients </a:t>
            </a:r>
            <a:r>
              <a:rPr sz="2200" spc="-20" dirty="0">
                <a:latin typeface="Carlito"/>
                <a:cs typeface="Carlito"/>
              </a:rPr>
              <a:t>to </a:t>
            </a:r>
            <a:r>
              <a:rPr sz="2200" spc="-10" dirty="0">
                <a:latin typeface="Carlito"/>
                <a:cs typeface="Carlito"/>
              </a:rPr>
              <a:t>reach osteocytes </a:t>
            </a:r>
            <a:r>
              <a:rPr sz="2200" spc="-5" dirty="0">
                <a:latin typeface="Carlito"/>
                <a:cs typeface="Carlito"/>
              </a:rPr>
              <a:t>and </a:t>
            </a:r>
            <a:r>
              <a:rPr sz="2200" spc="-15" dirty="0">
                <a:latin typeface="Carlito"/>
                <a:cs typeface="Carlito"/>
              </a:rPr>
              <a:t>for wastes </a:t>
            </a:r>
            <a:r>
              <a:rPr sz="2200" spc="-20" dirty="0">
                <a:latin typeface="Carlito"/>
                <a:cs typeface="Carlito"/>
              </a:rPr>
              <a:t>to </a:t>
            </a:r>
            <a:r>
              <a:rPr sz="2200" spc="-15" dirty="0">
                <a:latin typeface="Carlito"/>
                <a:cs typeface="Carlito"/>
              </a:rPr>
              <a:t>leave</a:t>
            </a:r>
            <a:r>
              <a:rPr sz="2200" spc="180" dirty="0">
                <a:latin typeface="Carlito"/>
                <a:cs typeface="Carlito"/>
              </a:rPr>
              <a:t> </a:t>
            </a:r>
            <a:r>
              <a:rPr sz="2200" spc="-5" dirty="0">
                <a:latin typeface="Carlito"/>
                <a:cs typeface="Carlito"/>
              </a:rPr>
              <a:t>them.</a:t>
            </a:r>
            <a:endParaRPr sz="2200">
              <a:latin typeface="Carlito"/>
              <a:cs typeface="Carlito"/>
            </a:endParaRPr>
          </a:p>
          <a:p>
            <a:pPr marL="589915" lvl="1" indent="-291465" algn="just">
              <a:lnSpc>
                <a:spcPct val="100000"/>
              </a:lnSpc>
              <a:spcBef>
                <a:spcPts val="530"/>
              </a:spcBef>
              <a:buClr>
                <a:srgbClr val="4F81BC"/>
              </a:buClr>
              <a:buFont typeface="Wingdings"/>
              <a:buChar char=""/>
              <a:tabLst>
                <a:tab pos="590550" algn="l"/>
              </a:tabLst>
            </a:pPr>
            <a:r>
              <a:rPr sz="2200" b="1" spc="-5" dirty="0">
                <a:latin typeface="Carlito"/>
                <a:cs typeface="Carlito"/>
              </a:rPr>
              <a:t>A </a:t>
            </a:r>
            <a:r>
              <a:rPr sz="2200" b="1" spc="-15" dirty="0">
                <a:latin typeface="Carlito"/>
                <a:cs typeface="Carlito"/>
              </a:rPr>
              <a:t>central (haversian) </a:t>
            </a:r>
            <a:r>
              <a:rPr sz="2200" b="1" spc="-10" dirty="0">
                <a:latin typeface="Carlito"/>
                <a:cs typeface="Carlito"/>
              </a:rPr>
              <a:t>canal </a:t>
            </a:r>
            <a:r>
              <a:rPr sz="2200" spc="-15" dirty="0">
                <a:latin typeface="Carlito"/>
                <a:cs typeface="Carlito"/>
              </a:rPr>
              <a:t>contains </a:t>
            </a:r>
            <a:r>
              <a:rPr sz="2200" spc="-5" dirty="0">
                <a:latin typeface="Carlito"/>
                <a:cs typeface="Carlito"/>
              </a:rPr>
              <a:t>blood vessels and</a:t>
            </a:r>
            <a:r>
              <a:rPr sz="2200" spc="155" dirty="0">
                <a:latin typeface="Carlito"/>
                <a:cs typeface="Carlito"/>
              </a:rPr>
              <a:t> </a:t>
            </a:r>
            <a:r>
              <a:rPr sz="2200" spc="-5">
                <a:latin typeface="Carlito"/>
                <a:cs typeface="Carlito"/>
              </a:rPr>
              <a:t>nerves</a:t>
            </a:r>
            <a:r>
              <a:rPr sz="2200" spc="-5" smtClean="0">
                <a:latin typeface="Carlito"/>
                <a:cs typeface="Carlito"/>
              </a:rPr>
              <a:t>.</a:t>
            </a:r>
            <a:endParaRPr sz="3000">
              <a:latin typeface="Carlito"/>
              <a:cs typeface="Carlito"/>
            </a:endParaRPr>
          </a:p>
          <a:p>
            <a:pPr marL="241300" indent="-228600">
              <a:lnSpc>
                <a:spcPct val="100000"/>
              </a:lnSpc>
              <a:spcBef>
                <a:spcPts val="5"/>
              </a:spcBef>
              <a:buClr>
                <a:srgbClr val="4F81BC"/>
              </a:buClr>
              <a:buFont typeface="Arial"/>
              <a:buChar char="•"/>
              <a:tabLst>
                <a:tab pos="240665" algn="l"/>
                <a:tab pos="241300" algn="l"/>
              </a:tabLst>
            </a:pPr>
            <a:r>
              <a:rPr sz="2200" spc="-10" dirty="0">
                <a:latin typeface="Carlito"/>
                <a:cs typeface="Carlito"/>
              </a:rPr>
              <a:t>The </a:t>
            </a:r>
            <a:r>
              <a:rPr sz="2200" spc="-15" dirty="0">
                <a:latin typeface="Carlito"/>
                <a:cs typeface="Carlito"/>
              </a:rPr>
              <a:t>osteon </a:t>
            </a:r>
            <a:r>
              <a:rPr sz="2200" spc="-5" dirty="0">
                <a:latin typeface="Carlito"/>
                <a:cs typeface="Carlito"/>
              </a:rPr>
              <a:t>runs </a:t>
            </a:r>
            <a:r>
              <a:rPr sz="2200" spc="-10" dirty="0">
                <a:latin typeface="Carlito"/>
                <a:cs typeface="Carlito"/>
              </a:rPr>
              <a:t>parallel </a:t>
            </a:r>
            <a:r>
              <a:rPr sz="2200" spc="-20" dirty="0">
                <a:latin typeface="Carlito"/>
                <a:cs typeface="Carlito"/>
              </a:rPr>
              <a:t>to </a:t>
            </a:r>
            <a:r>
              <a:rPr sz="2200" spc="-5" dirty="0">
                <a:latin typeface="Carlito"/>
                <a:cs typeface="Carlito"/>
              </a:rPr>
              <a:t>the </a:t>
            </a:r>
            <a:r>
              <a:rPr sz="2200" spc="-10" dirty="0">
                <a:latin typeface="Carlito"/>
                <a:cs typeface="Carlito"/>
              </a:rPr>
              <a:t>shaft </a:t>
            </a:r>
            <a:r>
              <a:rPr sz="2200" spc="-5" dirty="0">
                <a:latin typeface="Carlito"/>
                <a:cs typeface="Carlito"/>
              </a:rPr>
              <a:t>of long</a:t>
            </a:r>
            <a:r>
              <a:rPr sz="2200" spc="85" dirty="0">
                <a:latin typeface="Carlito"/>
                <a:cs typeface="Carlito"/>
              </a:rPr>
              <a:t> </a:t>
            </a:r>
            <a:r>
              <a:rPr sz="2200" spc="-10" dirty="0">
                <a:latin typeface="Carlito"/>
                <a:cs typeface="Carlito"/>
              </a:rPr>
              <a:t>bones</a:t>
            </a:r>
            <a:endParaRPr sz="2200">
              <a:latin typeface="Carlito"/>
              <a:cs typeface="Carlito"/>
            </a:endParaRPr>
          </a:p>
        </p:txBody>
      </p:sp>
    </p:spTree>
    <p:extLst>
      <p:ext uri="{BB962C8B-B14F-4D97-AF65-F5344CB8AC3E}">
        <p14:creationId xmlns:p14="http://schemas.microsoft.com/office/powerpoint/2010/main" val="2882162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39" y="9855"/>
            <a:ext cx="1932939" cy="452120"/>
          </a:xfrm>
          <a:prstGeom prst="rect">
            <a:avLst/>
          </a:prstGeom>
        </p:spPr>
        <p:txBody>
          <a:bodyPr vert="horz" wrap="square" lIns="0" tIns="12065" rIns="0" bIns="0" rtlCol="0">
            <a:spAutoFit/>
          </a:bodyPr>
          <a:lstStyle/>
          <a:p>
            <a:pPr marL="12700">
              <a:lnSpc>
                <a:spcPct val="100000"/>
              </a:lnSpc>
              <a:spcBef>
                <a:spcPts val="95"/>
              </a:spcBef>
            </a:pPr>
            <a:r>
              <a:rPr sz="2800" b="1" spc="-5" dirty="0"/>
              <a:t>Spongy</a:t>
            </a:r>
            <a:r>
              <a:rPr sz="2800" b="1" spc="-80" dirty="0"/>
              <a:t> </a:t>
            </a:r>
            <a:r>
              <a:rPr sz="2800" b="1" spc="-5" dirty="0"/>
              <a:t>bone</a:t>
            </a:r>
            <a:endParaRPr sz="2800" b="1"/>
          </a:p>
        </p:txBody>
      </p:sp>
      <p:sp>
        <p:nvSpPr>
          <p:cNvPr id="3" name="object 3"/>
          <p:cNvSpPr txBox="1"/>
          <p:nvPr/>
        </p:nvSpPr>
        <p:spPr>
          <a:xfrm>
            <a:off x="193039" y="510286"/>
            <a:ext cx="8187690" cy="2966838"/>
          </a:xfrm>
          <a:prstGeom prst="rect">
            <a:avLst/>
          </a:prstGeom>
        </p:spPr>
        <p:txBody>
          <a:bodyPr vert="horz" wrap="square" lIns="0" tIns="12065" rIns="0" bIns="0" rtlCol="0">
            <a:spAutoFit/>
          </a:bodyPr>
          <a:lstStyle/>
          <a:p>
            <a:pPr marL="241300" indent="-228600">
              <a:lnSpc>
                <a:spcPct val="100000"/>
              </a:lnSpc>
              <a:spcBef>
                <a:spcPts val="95"/>
              </a:spcBef>
              <a:buClr>
                <a:srgbClr val="4F81BC"/>
              </a:buClr>
              <a:buFont typeface="Arial"/>
              <a:buChar char="•"/>
              <a:tabLst>
                <a:tab pos="240665" algn="l"/>
                <a:tab pos="241300" algn="l"/>
              </a:tabLst>
            </a:pPr>
            <a:r>
              <a:rPr sz="2200" spc="-15" dirty="0">
                <a:latin typeface="Carlito"/>
                <a:cs typeface="Carlito"/>
              </a:rPr>
              <a:t>Located </a:t>
            </a:r>
            <a:r>
              <a:rPr sz="2200" spc="-5" dirty="0">
                <a:latin typeface="Carlito"/>
                <a:cs typeface="Carlito"/>
              </a:rPr>
              <a:t>in the </a:t>
            </a:r>
            <a:r>
              <a:rPr sz="2200" spc="-10" dirty="0">
                <a:latin typeface="Carlito"/>
                <a:cs typeface="Carlito"/>
              </a:rPr>
              <a:t>interior </a:t>
            </a:r>
            <a:r>
              <a:rPr sz="2200" dirty="0">
                <a:latin typeface="Carlito"/>
                <a:cs typeface="Carlito"/>
              </a:rPr>
              <a:t>of </a:t>
            </a:r>
            <a:r>
              <a:rPr sz="2200" spc="-5" dirty="0">
                <a:latin typeface="Carlito"/>
                <a:cs typeface="Carlito"/>
              </a:rPr>
              <a:t>the</a:t>
            </a:r>
            <a:r>
              <a:rPr sz="2200" spc="50" dirty="0">
                <a:latin typeface="Carlito"/>
                <a:cs typeface="Carlito"/>
              </a:rPr>
              <a:t> </a:t>
            </a:r>
            <a:r>
              <a:rPr sz="2200" spc="-5" dirty="0">
                <a:latin typeface="Carlito"/>
                <a:cs typeface="Carlito"/>
              </a:rPr>
              <a:t>bone.</a:t>
            </a:r>
            <a:endParaRPr sz="2200">
              <a:latin typeface="Carlito"/>
              <a:cs typeface="Carlito"/>
            </a:endParaRPr>
          </a:p>
          <a:p>
            <a:pPr>
              <a:lnSpc>
                <a:spcPct val="100000"/>
              </a:lnSpc>
              <a:spcBef>
                <a:spcPts val="30"/>
              </a:spcBef>
              <a:buClr>
                <a:srgbClr val="4F81BC"/>
              </a:buClr>
              <a:buFont typeface="Arial"/>
              <a:buChar char="•"/>
            </a:pPr>
            <a:endParaRPr sz="3000">
              <a:latin typeface="Carlito"/>
              <a:cs typeface="Carlito"/>
            </a:endParaRPr>
          </a:p>
          <a:p>
            <a:pPr marL="241300" indent="-228600">
              <a:lnSpc>
                <a:spcPct val="100000"/>
              </a:lnSpc>
              <a:spcBef>
                <a:spcPts val="5"/>
              </a:spcBef>
              <a:buClr>
                <a:srgbClr val="4F81BC"/>
              </a:buClr>
              <a:buFont typeface="Arial"/>
              <a:buChar char="•"/>
              <a:tabLst>
                <a:tab pos="240665" algn="l"/>
                <a:tab pos="241300" algn="l"/>
              </a:tabLst>
            </a:pPr>
            <a:r>
              <a:rPr sz="2200" spc="-10" dirty="0">
                <a:latin typeface="Carlito"/>
                <a:cs typeface="Carlito"/>
              </a:rPr>
              <a:t>Contain more </a:t>
            </a:r>
            <a:r>
              <a:rPr sz="2200" spc="-5" dirty="0">
                <a:latin typeface="Carlito"/>
                <a:cs typeface="Carlito"/>
              </a:rPr>
              <a:t>space </a:t>
            </a:r>
            <a:r>
              <a:rPr sz="2200" spc="-5">
                <a:latin typeface="Carlito"/>
                <a:cs typeface="Carlito"/>
              </a:rPr>
              <a:t>than</a:t>
            </a:r>
            <a:r>
              <a:rPr sz="2200" spc="10">
                <a:latin typeface="Carlito"/>
                <a:cs typeface="Carlito"/>
              </a:rPr>
              <a:t> </a:t>
            </a:r>
            <a:r>
              <a:rPr sz="2200" spc="-10" smtClean="0">
                <a:latin typeface="Carlito"/>
                <a:cs typeface="Carlito"/>
              </a:rPr>
              <a:t>matrix</a:t>
            </a:r>
            <a:endParaRPr lang="en-US" sz="2200" spc="-10" dirty="0" smtClean="0">
              <a:latin typeface="Carlito"/>
              <a:cs typeface="Carlito"/>
            </a:endParaRPr>
          </a:p>
          <a:p>
            <a:pPr marL="241300" indent="-228600">
              <a:lnSpc>
                <a:spcPct val="100000"/>
              </a:lnSpc>
              <a:spcBef>
                <a:spcPts val="5"/>
              </a:spcBef>
              <a:buClr>
                <a:srgbClr val="4F81BC"/>
              </a:buClr>
              <a:buFont typeface="Arial"/>
              <a:buChar char="•"/>
              <a:tabLst>
                <a:tab pos="240665" algn="l"/>
                <a:tab pos="241300" algn="l"/>
              </a:tabLst>
            </a:pPr>
            <a:endParaRPr sz="3000">
              <a:latin typeface="Carlito"/>
              <a:cs typeface="Carlito"/>
            </a:endParaRPr>
          </a:p>
          <a:p>
            <a:pPr marL="303530" indent="-291465">
              <a:lnSpc>
                <a:spcPct val="100000"/>
              </a:lnSpc>
              <a:buClr>
                <a:srgbClr val="4F81BC"/>
              </a:buClr>
              <a:buFont typeface="Arial"/>
              <a:buChar char="•"/>
              <a:tabLst>
                <a:tab pos="303530" algn="l"/>
                <a:tab pos="304165" algn="l"/>
              </a:tabLst>
            </a:pPr>
            <a:r>
              <a:rPr sz="2200" spc="-10" dirty="0">
                <a:latin typeface="Carlito"/>
                <a:cs typeface="Carlito"/>
              </a:rPr>
              <a:t>Instead </a:t>
            </a:r>
            <a:r>
              <a:rPr sz="2200" dirty="0">
                <a:latin typeface="Carlito"/>
                <a:cs typeface="Carlito"/>
              </a:rPr>
              <a:t>of </a:t>
            </a:r>
            <a:r>
              <a:rPr sz="2200" spc="-10" dirty="0">
                <a:latin typeface="Carlito"/>
                <a:cs typeface="Carlito"/>
              </a:rPr>
              <a:t>being completely </a:t>
            </a:r>
            <a:r>
              <a:rPr sz="2200" spc="-5" dirty="0">
                <a:latin typeface="Carlito"/>
                <a:cs typeface="Carlito"/>
              </a:rPr>
              <a:t>solid, spongy </a:t>
            </a:r>
            <a:r>
              <a:rPr sz="2200" spc="-10" dirty="0">
                <a:latin typeface="Carlito"/>
                <a:cs typeface="Carlito"/>
              </a:rPr>
              <a:t>bone </a:t>
            </a:r>
            <a:r>
              <a:rPr sz="2200" spc="-15" dirty="0">
                <a:latin typeface="Carlito"/>
                <a:cs typeface="Carlito"/>
              </a:rPr>
              <a:t>contains </a:t>
            </a:r>
            <a:r>
              <a:rPr sz="2200" spc="-5" dirty="0">
                <a:latin typeface="Carlito"/>
                <a:cs typeface="Carlito"/>
              </a:rPr>
              <a:t>spaces</a:t>
            </a:r>
            <a:r>
              <a:rPr sz="2200" spc="-5">
                <a:latin typeface="Carlito"/>
                <a:cs typeface="Carlito"/>
              </a:rPr>
              <a:t>,</a:t>
            </a:r>
            <a:r>
              <a:rPr sz="2200" spc="455">
                <a:latin typeface="Carlito"/>
                <a:cs typeface="Carlito"/>
              </a:rPr>
              <a:t> </a:t>
            </a:r>
            <a:r>
              <a:rPr sz="2200" spc="-5" smtClean="0">
                <a:latin typeface="Carlito"/>
                <a:cs typeface="Carlito"/>
              </a:rPr>
              <a:t>and</a:t>
            </a:r>
            <a:r>
              <a:rPr lang="en-US" sz="2200" spc="-5" dirty="0" smtClean="0">
                <a:latin typeface="Carlito"/>
                <a:cs typeface="Carlito"/>
              </a:rPr>
              <a:t> the bone </a:t>
            </a:r>
            <a:r>
              <a:rPr lang="en-US" sz="2200" spc="-15" dirty="0" smtClean="0">
                <a:latin typeface="Carlito"/>
                <a:cs typeface="Carlito"/>
              </a:rPr>
              <a:t>connective	</a:t>
            </a:r>
            <a:r>
              <a:rPr lang="en-US" sz="2200" spc="-5" dirty="0" smtClean="0">
                <a:latin typeface="Carlito"/>
                <a:cs typeface="Carlito"/>
              </a:rPr>
              <a:t>tissue	</a:t>
            </a:r>
            <a:r>
              <a:rPr lang="en-US" sz="2200" spc="-15" dirty="0" smtClean="0">
                <a:latin typeface="Carlito"/>
                <a:cs typeface="Carlito"/>
              </a:rPr>
              <a:t>forms </a:t>
            </a:r>
            <a:r>
              <a:rPr lang="en-US" sz="2200" spc="-5" dirty="0" smtClean="0">
                <a:latin typeface="Carlito"/>
                <a:cs typeface="Carlito"/>
              </a:rPr>
              <a:t>a	</a:t>
            </a:r>
            <a:r>
              <a:rPr lang="en-US" sz="2200" spc="-10" dirty="0" smtClean="0">
                <a:latin typeface="Carlito"/>
                <a:cs typeface="Carlito"/>
              </a:rPr>
              <a:t>latticework	structure called </a:t>
            </a:r>
            <a:r>
              <a:rPr lang="en-US" sz="2200" spc="-5" dirty="0" err="1" smtClean="0">
                <a:latin typeface="Carlito"/>
                <a:cs typeface="Carlito"/>
              </a:rPr>
              <a:t>t</a:t>
            </a:r>
            <a:r>
              <a:rPr lang="en-US" sz="2200" spc="-60" dirty="0" err="1" smtClean="0">
                <a:latin typeface="Carlito"/>
                <a:cs typeface="Carlito"/>
              </a:rPr>
              <a:t>r</a:t>
            </a:r>
            <a:r>
              <a:rPr lang="en-US" sz="2200" spc="-5" dirty="0" err="1" smtClean="0">
                <a:latin typeface="Carlito"/>
                <a:cs typeface="Carlito"/>
              </a:rPr>
              <a:t>abeculae</a:t>
            </a:r>
            <a:r>
              <a:rPr lang="en-US" sz="2200" spc="-5" dirty="0" smtClean="0">
                <a:latin typeface="Carlito"/>
                <a:cs typeface="Carlito"/>
              </a:rPr>
              <a:t> which </a:t>
            </a:r>
            <a:r>
              <a:rPr lang="en-US" sz="2200" spc="-35" dirty="0" smtClean="0">
                <a:latin typeface="Carlito"/>
                <a:cs typeface="Carlito"/>
              </a:rPr>
              <a:t>c</a:t>
            </a:r>
            <a:r>
              <a:rPr lang="en-US" sz="2200" spc="-5" dirty="0" smtClean="0">
                <a:latin typeface="Carlito"/>
                <a:cs typeface="Carlito"/>
              </a:rPr>
              <a:t>o</a:t>
            </a:r>
            <a:r>
              <a:rPr lang="en-US" sz="2200" spc="-30" dirty="0" smtClean="0">
                <a:latin typeface="Carlito"/>
                <a:cs typeface="Carlito"/>
              </a:rPr>
              <a:t>n</a:t>
            </a:r>
            <a:r>
              <a:rPr lang="en-US" sz="2200" spc="-35" dirty="0" smtClean="0">
                <a:latin typeface="Carlito"/>
                <a:cs typeface="Carlito"/>
              </a:rPr>
              <a:t>t</a:t>
            </a:r>
            <a:r>
              <a:rPr lang="en-US" sz="2200" spc="-5" dirty="0" smtClean="0">
                <a:latin typeface="Carlito"/>
                <a:cs typeface="Carlito"/>
              </a:rPr>
              <a:t>ain</a:t>
            </a:r>
            <a:r>
              <a:rPr lang="en-US" sz="2200" dirty="0" smtClean="0">
                <a:latin typeface="Carlito"/>
                <a:cs typeface="Carlito"/>
              </a:rPr>
              <a:t>	</a:t>
            </a:r>
            <a:r>
              <a:rPr lang="en-US" sz="2200" spc="-5" dirty="0" err="1" smtClean="0">
                <a:latin typeface="Carlito"/>
                <a:cs typeface="Carlito"/>
              </a:rPr>
              <a:t>lamellae,o</a:t>
            </a:r>
            <a:r>
              <a:rPr lang="en-US" sz="2200" spc="-25" dirty="0" err="1" smtClean="0">
                <a:latin typeface="Carlito"/>
                <a:cs typeface="Carlito"/>
              </a:rPr>
              <a:t>s</a:t>
            </a:r>
            <a:r>
              <a:rPr lang="en-US" sz="2200" spc="-35" dirty="0" err="1" smtClean="0">
                <a:latin typeface="Carlito"/>
                <a:cs typeface="Carlito"/>
              </a:rPr>
              <a:t>t</a:t>
            </a:r>
            <a:r>
              <a:rPr lang="en-US" sz="2200" spc="-5" dirty="0" err="1" smtClean="0">
                <a:latin typeface="Carlito"/>
                <a:cs typeface="Carlito"/>
              </a:rPr>
              <a:t>eoc</a:t>
            </a:r>
            <a:r>
              <a:rPr lang="en-US" sz="2200" spc="20" dirty="0" err="1" smtClean="0">
                <a:latin typeface="Carlito"/>
                <a:cs typeface="Carlito"/>
              </a:rPr>
              <a:t>y</a:t>
            </a:r>
            <a:r>
              <a:rPr lang="en-US" sz="2200" spc="-25" dirty="0" err="1" smtClean="0">
                <a:latin typeface="Carlito"/>
                <a:cs typeface="Carlito"/>
              </a:rPr>
              <a:t>t</a:t>
            </a:r>
            <a:r>
              <a:rPr lang="en-US" sz="2200" spc="-5" dirty="0" err="1" smtClean="0">
                <a:latin typeface="Carlito"/>
                <a:cs typeface="Carlito"/>
              </a:rPr>
              <a:t>es</a:t>
            </a:r>
            <a:r>
              <a:rPr lang="en-US" sz="2200" spc="-5" dirty="0" smtClean="0">
                <a:latin typeface="Carlito"/>
                <a:cs typeface="Carlito"/>
              </a:rPr>
              <a:t>, lacunae,  </a:t>
            </a:r>
            <a:r>
              <a:rPr lang="en-US" sz="2200" spc="-10" dirty="0" err="1" smtClean="0">
                <a:latin typeface="Carlito"/>
                <a:cs typeface="Carlito"/>
              </a:rPr>
              <a:t>canaliculi</a:t>
            </a:r>
            <a:r>
              <a:rPr lang="en-US" sz="2200" spc="-10" dirty="0" smtClean="0">
                <a:latin typeface="Carlito"/>
                <a:cs typeface="Carlito"/>
              </a:rPr>
              <a:t>.</a:t>
            </a:r>
            <a:endParaRPr sz="2200">
              <a:latin typeface="Carlito"/>
              <a:cs typeface="Carlito"/>
            </a:endParaRPr>
          </a:p>
        </p:txBody>
      </p:sp>
      <p:sp>
        <p:nvSpPr>
          <p:cNvPr id="6" name="object 6"/>
          <p:cNvSpPr txBox="1"/>
          <p:nvPr/>
        </p:nvSpPr>
        <p:spPr>
          <a:xfrm>
            <a:off x="152400" y="3581400"/>
            <a:ext cx="8186420" cy="2171065"/>
          </a:xfrm>
          <a:prstGeom prst="rect">
            <a:avLst/>
          </a:prstGeom>
        </p:spPr>
        <p:txBody>
          <a:bodyPr vert="horz" wrap="square" lIns="0" tIns="12065" rIns="0" bIns="0" rtlCol="0">
            <a:spAutoFit/>
          </a:bodyPr>
          <a:lstStyle/>
          <a:p>
            <a:pPr marL="241300" marR="5715" indent="-228600" algn="just">
              <a:lnSpc>
                <a:spcPct val="100000"/>
              </a:lnSpc>
              <a:spcBef>
                <a:spcPts val="95"/>
              </a:spcBef>
              <a:buClr>
                <a:srgbClr val="4F81BC"/>
              </a:buClr>
              <a:buFont typeface="Arial"/>
              <a:buChar char="•"/>
              <a:tabLst>
                <a:tab pos="241300" algn="l"/>
              </a:tabLst>
            </a:pPr>
            <a:r>
              <a:rPr sz="2200" spc="-10" dirty="0">
                <a:latin typeface="Carlito"/>
                <a:cs typeface="Carlito"/>
              </a:rPr>
              <a:t>Spaces </a:t>
            </a:r>
            <a:r>
              <a:rPr sz="2200" spc="-5" dirty="0">
                <a:latin typeface="Carlito"/>
                <a:cs typeface="Carlito"/>
              </a:rPr>
              <a:t>between </a:t>
            </a:r>
            <a:r>
              <a:rPr sz="2200" spc="-10" dirty="0">
                <a:latin typeface="Carlito"/>
                <a:cs typeface="Carlito"/>
              </a:rPr>
              <a:t>trabeculae are filled </a:t>
            </a:r>
            <a:r>
              <a:rPr sz="2200" spc="-5" dirty="0">
                <a:latin typeface="Carlito"/>
                <a:cs typeface="Carlito"/>
              </a:rPr>
              <a:t>with </a:t>
            </a:r>
            <a:r>
              <a:rPr sz="2200" spc="-15" dirty="0">
                <a:latin typeface="Carlito"/>
                <a:cs typeface="Carlito"/>
              </a:rPr>
              <a:t>red </a:t>
            </a:r>
            <a:r>
              <a:rPr sz="2200" spc="-10" dirty="0">
                <a:latin typeface="Carlito"/>
                <a:cs typeface="Carlito"/>
              </a:rPr>
              <a:t>bone marrow </a:t>
            </a:r>
            <a:r>
              <a:rPr sz="2200" dirty="0">
                <a:latin typeface="Carlito"/>
                <a:cs typeface="Carlito"/>
              </a:rPr>
              <a:t>which </a:t>
            </a:r>
            <a:r>
              <a:rPr sz="2200" spc="-5" dirty="0">
                <a:latin typeface="Carlito"/>
                <a:cs typeface="Carlito"/>
              </a:rPr>
              <a:t>is  </a:t>
            </a:r>
            <a:r>
              <a:rPr sz="2200" spc="-15" dirty="0">
                <a:latin typeface="Carlito"/>
                <a:cs typeface="Carlito"/>
              </a:rPr>
              <a:t>site for</a:t>
            </a:r>
            <a:r>
              <a:rPr sz="2200" spc="20" dirty="0">
                <a:latin typeface="Carlito"/>
                <a:cs typeface="Carlito"/>
              </a:rPr>
              <a:t> </a:t>
            </a:r>
            <a:r>
              <a:rPr sz="2200" spc="-5" dirty="0">
                <a:latin typeface="Carlito"/>
                <a:cs typeface="Carlito"/>
              </a:rPr>
              <a:t>hemopoiesis</a:t>
            </a:r>
            <a:endParaRPr sz="2200">
              <a:latin typeface="Carlito"/>
              <a:cs typeface="Carlito"/>
            </a:endParaRPr>
          </a:p>
          <a:p>
            <a:pPr>
              <a:lnSpc>
                <a:spcPct val="100000"/>
              </a:lnSpc>
              <a:spcBef>
                <a:spcPts val="30"/>
              </a:spcBef>
              <a:buClr>
                <a:srgbClr val="4F81BC"/>
              </a:buClr>
              <a:buFont typeface="Arial"/>
              <a:buChar char="•"/>
            </a:pPr>
            <a:endParaRPr sz="3000">
              <a:latin typeface="Carlito"/>
              <a:cs typeface="Carlito"/>
            </a:endParaRPr>
          </a:p>
          <a:p>
            <a:pPr marL="241300" marR="5080" indent="-228600" algn="just">
              <a:lnSpc>
                <a:spcPct val="100000"/>
              </a:lnSpc>
              <a:spcBef>
                <a:spcPts val="5"/>
              </a:spcBef>
              <a:buClr>
                <a:srgbClr val="4F81BC"/>
              </a:buClr>
              <a:buFont typeface="Arial"/>
              <a:buChar char="•"/>
              <a:tabLst>
                <a:tab pos="241300" algn="l"/>
              </a:tabLst>
            </a:pPr>
            <a:r>
              <a:rPr sz="2200" spc="-5" dirty="0">
                <a:latin typeface="Carlito"/>
                <a:cs typeface="Carlito"/>
              </a:rPr>
              <a:t>Although </a:t>
            </a:r>
            <a:r>
              <a:rPr sz="2200" spc="-15" dirty="0">
                <a:latin typeface="Carlito"/>
                <a:cs typeface="Carlito"/>
              </a:rPr>
              <a:t>lighter </a:t>
            </a:r>
            <a:r>
              <a:rPr sz="2200" spc="-5" dirty="0">
                <a:latin typeface="Carlito"/>
                <a:cs typeface="Carlito"/>
              </a:rPr>
              <a:t>than </a:t>
            </a:r>
            <a:r>
              <a:rPr sz="2200" spc="-10" dirty="0">
                <a:latin typeface="Carlito"/>
                <a:cs typeface="Carlito"/>
              </a:rPr>
              <a:t>compact </a:t>
            </a:r>
            <a:r>
              <a:rPr sz="2200" spc="-5" dirty="0">
                <a:latin typeface="Carlito"/>
                <a:cs typeface="Carlito"/>
              </a:rPr>
              <a:t>bone, spongy bone is </a:t>
            </a:r>
            <a:r>
              <a:rPr sz="2200" spc="-10" dirty="0">
                <a:latin typeface="Carlito"/>
                <a:cs typeface="Carlito"/>
              </a:rPr>
              <a:t>still designed </a:t>
            </a:r>
            <a:r>
              <a:rPr sz="2200" spc="-25" dirty="0">
                <a:latin typeface="Carlito"/>
                <a:cs typeface="Carlito"/>
              </a:rPr>
              <a:t>for  </a:t>
            </a:r>
            <a:r>
              <a:rPr sz="2200" spc="-15" dirty="0">
                <a:latin typeface="Carlito"/>
                <a:cs typeface="Carlito"/>
              </a:rPr>
              <a:t>strength. </a:t>
            </a:r>
            <a:r>
              <a:rPr sz="2200" spc="-25" dirty="0">
                <a:latin typeface="Carlito"/>
                <a:cs typeface="Carlito"/>
              </a:rPr>
              <a:t>Like </a:t>
            </a:r>
            <a:r>
              <a:rPr sz="2200" spc="-15" dirty="0">
                <a:latin typeface="Carlito"/>
                <a:cs typeface="Carlito"/>
              </a:rPr>
              <a:t>braces </a:t>
            </a:r>
            <a:r>
              <a:rPr sz="2200" spc="-10" dirty="0">
                <a:latin typeface="Carlito"/>
                <a:cs typeface="Carlito"/>
              </a:rPr>
              <a:t>used </a:t>
            </a:r>
            <a:r>
              <a:rPr sz="2200" spc="-20" dirty="0">
                <a:latin typeface="Carlito"/>
                <a:cs typeface="Carlito"/>
              </a:rPr>
              <a:t>for </a:t>
            </a:r>
            <a:r>
              <a:rPr sz="2200" spc="-5" dirty="0">
                <a:latin typeface="Carlito"/>
                <a:cs typeface="Carlito"/>
              </a:rPr>
              <a:t>support in </a:t>
            </a:r>
            <a:r>
              <a:rPr sz="2200" spc="-10" dirty="0">
                <a:latin typeface="Carlito"/>
                <a:cs typeface="Carlito"/>
              </a:rPr>
              <a:t>buildings, </a:t>
            </a:r>
            <a:r>
              <a:rPr sz="2200" spc="-5" dirty="0">
                <a:latin typeface="Carlito"/>
                <a:cs typeface="Carlito"/>
              </a:rPr>
              <a:t>the solid portions  </a:t>
            </a:r>
            <a:r>
              <a:rPr sz="2200" dirty="0">
                <a:latin typeface="Carlito"/>
                <a:cs typeface="Carlito"/>
              </a:rPr>
              <a:t>of </a:t>
            </a:r>
            <a:r>
              <a:rPr sz="2200" spc="-5" dirty="0">
                <a:latin typeface="Carlito"/>
                <a:cs typeface="Carlito"/>
              </a:rPr>
              <a:t>spongy </a:t>
            </a:r>
            <a:r>
              <a:rPr sz="2200" spc="-10" dirty="0">
                <a:latin typeface="Carlito"/>
                <a:cs typeface="Carlito"/>
              </a:rPr>
              <a:t>bone </a:t>
            </a:r>
            <a:r>
              <a:rPr sz="2200" spc="-15" dirty="0">
                <a:latin typeface="Carlito"/>
                <a:cs typeface="Carlito"/>
              </a:rPr>
              <a:t>follow </a:t>
            </a:r>
            <a:r>
              <a:rPr sz="2200" spc="-5" dirty="0">
                <a:latin typeface="Carlito"/>
                <a:cs typeface="Carlito"/>
              </a:rPr>
              <a:t>lines </a:t>
            </a:r>
            <a:r>
              <a:rPr sz="2200" dirty="0">
                <a:latin typeface="Carlito"/>
                <a:cs typeface="Carlito"/>
              </a:rPr>
              <a:t>of</a:t>
            </a:r>
            <a:r>
              <a:rPr sz="2200" spc="50" dirty="0">
                <a:latin typeface="Carlito"/>
                <a:cs typeface="Carlito"/>
              </a:rPr>
              <a:t> </a:t>
            </a:r>
            <a:r>
              <a:rPr sz="2200" spc="-10" dirty="0">
                <a:latin typeface="Carlito"/>
                <a:cs typeface="Carlito"/>
              </a:rPr>
              <a:t>stress</a:t>
            </a:r>
            <a:endParaRPr sz="2200">
              <a:latin typeface="Carlito"/>
              <a:cs typeface="Carlito"/>
            </a:endParaRPr>
          </a:p>
        </p:txBody>
      </p:sp>
    </p:spTree>
    <p:extLst>
      <p:ext uri="{BB962C8B-B14F-4D97-AF65-F5344CB8AC3E}">
        <p14:creationId xmlns:p14="http://schemas.microsoft.com/office/powerpoint/2010/main" val="1609940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990600"/>
            <a:ext cx="8763000" cy="4572000"/>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609600" y="228600"/>
            <a:ext cx="7661008"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Histology of Spongy Bone</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14153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314T\Practice material\Material\bone.jpeg"/>
          <p:cNvPicPr>
            <a:picLocks noChangeAspect="1" noChangeArrowheads="1"/>
          </p:cNvPicPr>
          <p:nvPr/>
        </p:nvPicPr>
        <p:blipFill>
          <a:blip r:embed="rId2"/>
          <a:srcRect/>
          <a:stretch>
            <a:fillRect/>
          </a:stretch>
        </p:blipFill>
        <p:spPr bwMode="auto">
          <a:xfrm>
            <a:off x="0" y="0"/>
            <a:ext cx="8915400" cy="6858000"/>
          </a:xfrm>
          <a:prstGeom prst="rect">
            <a:avLst/>
          </a:prstGeom>
          <a:noFill/>
        </p:spPr>
      </p:pic>
      <p:sp>
        <p:nvSpPr>
          <p:cNvPr id="3" name="Rectangle 2"/>
          <p:cNvSpPr/>
          <p:nvPr/>
        </p:nvSpPr>
        <p:spPr>
          <a:xfrm rot="5400000">
            <a:off x="6247537" y="1142137"/>
            <a:ext cx="4038600" cy="1754326"/>
          </a:xfrm>
          <a:prstGeom prst="rect">
            <a:avLst/>
          </a:prstGeom>
          <a:noFill/>
        </p:spPr>
        <p:txBody>
          <a:bodyPr wrap="squar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Histology of Bone</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0"/>
            <a:ext cx="6703060" cy="726440"/>
          </a:xfrm>
          <a:prstGeom prst="rect">
            <a:avLst/>
          </a:prstGeom>
        </p:spPr>
        <p:txBody>
          <a:bodyPr vert="horz" wrap="square" lIns="0" tIns="12065" rIns="0" bIns="0" rtlCol="0">
            <a:spAutoFit/>
          </a:bodyPr>
          <a:lstStyle/>
          <a:p>
            <a:pPr marL="12700">
              <a:lnSpc>
                <a:spcPct val="100000"/>
              </a:lnSpc>
              <a:spcBef>
                <a:spcPts val="95"/>
              </a:spcBef>
            </a:pPr>
            <a:r>
              <a:rPr sz="4600" b="0" spc="-80" dirty="0">
                <a:solidFill>
                  <a:srgbClr val="1F487C"/>
                </a:solidFill>
                <a:latin typeface="Caladea"/>
                <a:cs typeface="Caladea"/>
              </a:rPr>
              <a:t>Fluid </a:t>
            </a:r>
            <a:r>
              <a:rPr sz="4600" b="0" spc="-110" dirty="0">
                <a:solidFill>
                  <a:srgbClr val="1F487C"/>
                </a:solidFill>
                <a:latin typeface="Caladea"/>
                <a:cs typeface="Caladea"/>
              </a:rPr>
              <a:t>connective</a:t>
            </a:r>
            <a:r>
              <a:rPr sz="4600" b="0" spc="-445" dirty="0">
                <a:solidFill>
                  <a:srgbClr val="1F487C"/>
                </a:solidFill>
                <a:latin typeface="Caladea"/>
                <a:cs typeface="Caladea"/>
              </a:rPr>
              <a:t> </a:t>
            </a:r>
            <a:r>
              <a:rPr sz="4600" b="0" spc="-85" dirty="0">
                <a:solidFill>
                  <a:srgbClr val="1F487C"/>
                </a:solidFill>
                <a:latin typeface="Caladea"/>
                <a:cs typeface="Caladea"/>
              </a:rPr>
              <a:t>tissue</a:t>
            </a:r>
            <a:endParaRPr sz="4600">
              <a:latin typeface="Caladea"/>
              <a:cs typeface="Caladea"/>
            </a:endParaRPr>
          </a:p>
        </p:txBody>
      </p:sp>
      <p:sp>
        <p:nvSpPr>
          <p:cNvPr id="3" name="object 3"/>
          <p:cNvSpPr txBox="1"/>
          <p:nvPr/>
        </p:nvSpPr>
        <p:spPr>
          <a:xfrm>
            <a:off x="381000" y="609600"/>
            <a:ext cx="8112125" cy="4065857"/>
          </a:xfrm>
          <a:prstGeom prst="rect">
            <a:avLst/>
          </a:prstGeom>
        </p:spPr>
        <p:txBody>
          <a:bodyPr vert="horz" wrap="square" lIns="0" tIns="114935" rIns="0" bIns="0" rtlCol="0">
            <a:spAutoFit/>
          </a:bodyPr>
          <a:lstStyle/>
          <a:p>
            <a:pPr algn="ctr">
              <a:lnSpc>
                <a:spcPct val="100000"/>
              </a:lnSpc>
              <a:spcBef>
                <a:spcPts val="905"/>
              </a:spcBef>
            </a:pPr>
            <a:r>
              <a:rPr sz="3000" b="1" spc="-5" dirty="0">
                <a:solidFill>
                  <a:srgbClr val="FF0000"/>
                </a:solidFill>
                <a:latin typeface="Carlito"/>
                <a:cs typeface="Carlito"/>
              </a:rPr>
              <a:t>Blood</a:t>
            </a:r>
            <a:endParaRPr sz="3000">
              <a:latin typeface="Carlito"/>
              <a:cs typeface="Carlito"/>
            </a:endParaRPr>
          </a:p>
          <a:p>
            <a:pPr marL="241300" indent="-228600">
              <a:lnSpc>
                <a:spcPct val="100000"/>
              </a:lnSpc>
              <a:spcBef>
                <a:spcPts val="545"/>
              </a:spcBef>
              <a:buClr>
                <a:srgbClr val="4F81BC"/>
              </a:buClr>
              <a:buFont typeface="Arial"/>
              <a:buChar char="•"/>
              <a:tabLst>
                <a:tab pos="240665" algn="l"/>
                <a:tab pos="241300" algn="l"/>
              </a:tabLst>
            </a:pPr>
            <a:r>
              <a:rPr sz="2000" dirty="0">
                <a:latin typeface="Carlito"/>
                <a:cs typeface="Carlito"/>
              </a:rPr>
              <a:t>Blood </a:t>
            </a:r>
            <a:r>
              <a:rPr sz="2000" spc="-5" dirty="0">
                <a:latin typeface="Carlito"/>
                <a:cs typeface="Carlito"/>
              </a:rPr>
              <a:t>is </a:t>
            </a:r>
            <a:r>
              <a:rPr sz="2000" dirty="0">
                <a:latin typeface="Carlito"/>
                <a:cs typeface="Carlito"/>
              </a:rPr>
              <a:t>a </a:t>
            </a:r>
            <a:r>
              <a:rPr sz="2000" spc="-5" dirty="0">
                <a:latin typeface="Carlito"/>
                <a:cs typeface="Carlito"/>
              </a:rPr>
              <a:t>fluid connective tissue that </a:t>
            </a:r>
            <a:r>
              <a:rPr sz="2000" spc="-20" dirty="0">
                <a:latin typeface="Carlito"/>
                <a:cs typeface="Carlito"/>
              </a:rPr>
              <a:t>travels </a:t>
            </a:r>
            <a:r>
              <a:rPr sz="2000" spc="-5" dirty="0">
                <a:latin typeface="Carlito"/>
                <a:cs typeface="Carlito"/>
              </a:rPr>
              <a:t>through </a:t>
            </a:r>
            <a:r>
              <a:rPr sz="2000" dirty="0">
                <a:latin typeface="Carlito"/>
                <a:cs typeface="Carlito"/>
              </a:rPr>
              <a:t>tubular</a:t>
            </a:r>
            <a:r>
              <a:rPr sz="2000" spc="55" dirty="0">
                <a:latin typeface="Carlito"/>
                <a:cs typeface="Carlito"/>
              </a:rPr>
              <a:t> </a:t>
            </a:r>
            <a:r>
              <a:rPr sz="2000" spc="-10" dirty="0">
                <a:latin typeface="Carlito"/>
                <a:cs typeface="Carlito"/>
              </a:rPr>
              <a:t>vessels.</a:t>
            </a:r>
            <a:endParaRPr sz="2000">
              <a:latin typeface="Carlito"/>
              <a:cs typeface="Carlito"/>
            </a:endParaRPr>
          </a:p>
          <a:p>
            <a:pPr>
              <a:lnSpc>
                <a:spcPct val="100000"/>
              </a:lnSpc>
              <a:spcBef>
                <a:spcPts val="5"/>
              </a:spcBef>
              <a:buClr>
                <a:srgbClr val="4F81BC"/>
              </a:buClr>
            </a:pPr>
            <a:endParaRPr sz="2750">
              <a:latin typeface="Carlito"/>
              <a:cs typeface="Carlito"/>
            </a:endParaRPr>
          </a:p>
          <a:p>
            <a:pPr marL="241300" marR="5080" indent="-228600" algn="just">
              <a:lnSpc>
                <a:spcPct val="100000"/>
              </a:lnSpc>
              <a:buClr>
                <a:srgbClr val="4F81BC"/>
              </a:buClr>
              <a:buFont typeface="Arial"/>
              <a:buChar char="•"/>
              <a:tabLst>
                <a:tab pos="241300" algn="l"/>
              </a:tabLst>
            </a:pPr>
            <a:r>
              <a:rPr sz="2000" dirty="0">
                <a:latin typeface="Carlito"/>
                <a:cs typeface="Carlito"/>
              </a:rPr>
              <a:t>Blood </a:t>
            </a:r>
            <a:r>
              <a:rPr sz="2000" spc="-10" dirty="0">
                <a:latin typeface="Carlito"/>
                <a:cs typeface="Carlito"/>
              </a:rPr>
              <a:t>consists </a:t>
            </a:r>
            <a:r>
              <a:rPr sz="2000" dirty="0">
                <a:latin typeface="Carlito"/>
                <a:cs typeface="Carlito"/>
              </a:rPr>
              <a:t>of cells </a:t>
            </a:r>
            <a:r>
              <a:rPr sz="2000" spc="5" dirty="0">
                <a:latin typeface="Carlito"/>
                <a:cs typeface="Carlito"/>
              </a:rPr>
              <a:t>and </a:t>
            </a:r>
            <a:r>
              <a:rPr sz="2000" dirty="0">
                <a:latin typeface="Carlito"/>
                <a:cs typeface="Carlito"/>
              </a:rPr>
              <a:t>cell </a:t>
            </a:r>
            <a:r>
              <a:rPr sz="2000" spc="-10" dirty="0">
                <a:latin typeface="Carlito"/>
                <a:cs typeface="Carlito"/>
              </a:rPr>
              <a:t>fragments </a:t>
            </a:r>
            <a:r>
              <a:rPr sz="2000" spc="-5" dirty="0">
                <a:latin typeface="Carlito"/>
                <a:cs typeface="Carlito"/>
              </a:rPr>
              <a:t>collectively called </a:t>
            </a:r>
            <a:r>
              <a:rPr sz="2000" spc="-10" dirty="0">
                <a:latin typeface="Carlito"/>
                <a:cs typeface="Carlito"/>
              </a:rPr>
              <a:t>formed  </a:t>
            </a:r>
            <a:r>
              <a:rPr sz="2000" spc="-5" dirty="0">
                <a:latin typeface="Carlito"/>
                <a:cs typeface="Carlito"/>
              </a:rPr>
              <a:t>elements. These </a:t>
            </a:r>
            <a:r>
              <a:rPr sz="2000" spc="-10" dirty="0">
                <a:latin typeface="Carlito"/>
                <a:cs typeface="Carlito"/>
              </a:rPr>
              <a:t>formed </a:t>
            </a:r>
            <a:r>
              <a:rPr sz="2000" spc="-5" dirty="0">
                <a:latin typeface="Carlito"/>
                <a:cs typeface="Carlito"/>
              </a:rPr>
              <a:t>elements are erythrocytes, </a:t>
            </a:r>
            <a:r>
              <a:rPr sz="2000" spc="-10" dirty="0">
                <a:latin typeface="Carlito"/>
                <a:cs typeface="Carlito"/>
              </a:rPr>
              <a:t>leukocytes(white </a:t>
            </a:r>
            <a:r>
              <a:rPr sz="2000" spc="-5" dirty="0">
                <a:latin typeface="Carlito"/>
                <a:cs typeface="Carlito"/>
              </a:rPr>
              <a:t>blood  cells), </a:t>
            </a:r>
            <a:r>
              <a:rPr sz="2000" dirty="0">
                <a:latin typeface="Carlito"/>
                <a:cs typeface="Carlito"/>
              </a:rPr>
              <a:t>and</a:t>
            </a:r>
            <a:r>
              <a:rPr sz="2000" spc="20" dirty="0">
                <a:latin typeface="Carlito"/>
                <a:cs typeface="Carlito"/>
              </a:rPr>
              <a:t> </a:t>
            </a:r>
            <a:r>
              <a:rPr sz="2000" spc="-10" dirty="0">
                <a:latin typeface="Carlito"/>
                <a:cs typeface="Carlito"/>
              </a:rPr>
              <a:t>platelets.</a:t>
            </a:r>
            <a:endParaRPr sz="2000">
              <a:latin typeface="Carlito"/>
              <a:cs typeface="Carlito"/>
            </a:endParaRPr>
          </a:p>
          <a:p>
            <a:pPr>
              <a:lnSpc>
                <a:spcPct val="100000"/>
              </a:lnSpc>
              <a:spcBef>
                <a:spcPts val="5"/>
              </a:spcBef>
              <a:buClr>
                <a:srgbClr val="4F81BC"/>
              </a:buClr>
              <a:buFont typeface="Arial"/>
              <a:buChar char="•"/>
            </a:pPr>
            <a:endParaRPr sz="2750">
              <a:latin typeface="Carlito"/>
              <a:cs typeface="Carlito"/>
            </a:endParaRPr>
          </a:p>
          <a:p>
            <a:pPr marL="241300" marR="5080" indent="-228600" algn="just">
              <a:lnSpc>
                <a:spcPct val="100000"/>
              </a:lnSpc>
              <a:buClr>
                <a:srgbClr val="4F81BC"/>
              </a:buClr>
              <a:buFont typeface="Arial"/>
              <a:buChar char="•"/>
              <a:tabLst>
                <a:tab pos="241300" algn="l"/>
              </a:tabLst>
            </a:pPr>
            <a:r>
              <a:rPr sz="2000" spc="-10" dirty="0">
                <a:latin typeface="Carlito"/>
                <a:cs typeface="Carlito"/>
              </a:rPr>
              <a:t>contains dissolved </a:t>
            </a:r>
            <a:r>
              <a:rPr sz="2000" spc="-15" dirty="0">
                <a:latin typeface="Carlito"/>
                <a:cs typeface="Carlito"/>
              </a:rPr>
              <a:t>protein fibers </a:t>
            </a:r>
            <a:r>
              <a:rPr sz="2000" spc="-5" dirty="0">
                <a:latin typeface="Carlito"/>
                <a:cs typeface="Carlito"/>
              </a:rPr>
              <a:t>in </a:t>
            </a:r>
            <a:r>
              <a:rPr sz="2000" dirty="0">
                <a:latin typeface="Carlito"/>
                <a:cs typeface="Carlito"/>
              </a:rPr>
              <a:t>a </a:t>
            </a:r>
            <a:r>
              <a:rPr sz="2000" spc="-15" dirty="0">
                <a:latin typeface="Carlito"/>
                <a:cs typeface="Carlito"/>
              </a:rPr>
              <a:t>watery </a:t>
            </a:r>
            <a:r>
              <a:rPr sz="2000" spc="-10" dirty="0">
                <a:latin typeface="Carlito"/>
                <a:cs typeface="Carlito"/>
              </a:rPr>
              <a:t>ground substance. </a:t>
            </a:r>
            <a:r>
              <a:rPr sz="2000" spc="-45" dirty="0">
                <a:latin typeface="Carlito"/>
                <a:cs typeface="Carlito"/>
              </a:rPr>
              <a:t>Together,  </a:t>
            </a:r>
            <a:r>
              <a:rPr sz="2000" dirty="0">
                <a:latin typeface="Carlito"/>
                <a:cs typeface="Carlito"/>
              </a:rPr>
              <a:t>the </a:t>
            </a:r>
            <a:r>
              <a:rPr sz="2000" spc="-5" dirty="0">
                <a:latin typeface="Carlito"/>
                <a:cs typeface="Carlito"/>
              </a:rPr>
              <a:t>dissolved </a:t>
            </a:r>
            <a:r>
              <a:rPr sz="2000" spc="-15" dirty="0">
                <a:latin typeface="Carlito"/>
                <a:cs typeface="Carlito"/>
              </a:rPr>
              <a:t>protein </a:t>
            </a:r>
            <a:r>
              <a:rPr sz="2000" spc="-10" dirty="0">
                <a:latin typeface="Carlito"/>
                <a:cs typeface="Carlito"/>
              </a:rPr>
              <a:t>fibers </a:t>
            </a:r>
            <a:r>
              <a:rPr sz="2000" dirty="0">
                <a:latin typeface="Carlito"/>
                <a:cs typeface="Carlito"/>
              </a:rPr>
              <a:t>and the </a:t>
            </a:r>
            <a:r>
              <a:rPr sz="2000" spc="-15" dirty="0">
                <a:latin typeface="Carlito"/>
                <a:cs typeface="Carlito"/>
              </a:rPr>
              <a:t>watery </a:t>
            </a:r>
            <a:r>
              <a:rPr sz="2000" spc="-10" dirty="0">
                <a:latin typeface="Carlito"/>
                <a:cs typeface="Carlito"/>
              </a:rPr>
              <a:t>ground substance </a:t>
            </a:r>
            <a:r>
              <a:rPr sz="2000" spc="-15" dirty="0">
                <a:latin typeface="Carlito"/>
                <a:cs typeface="Carlito"/>
              </a:rPr>
              <a:t>form </a:t>
            </a:r>
            <a:r>
              <a:rPr sz="2000" dirty="0">
                <a:latin typeface="Carlito"/>
                <a:cs typeface="Carlito"/>
              </a:rPr>
              <a:t>an  </a:t>
            </a:r>
            <a:r>
              <a:rPr sz="2000" spc="-10" dirty="0">
                <a:latin typeface="Carlito"/>
                <a:cs typeface="Carlito"/>
              </a:rPr>
              <a:t>extracellular </a:t>
            </a:r>
            <a:r>
              <a:rPr sz="2000" spc="-5" dirty="0">
                <a:latin typeface="Carlito"/>
                <a:cs typeface="Carlito"/>
              </a:rPr>
              <a:t>matrix called</a:t>
            </a:r>
            <a:r>
              <a:rPr sz="2000" spc="75" dirty="0">
                <a:latin typeface="Carlito"/>
                <a:cs typeface="Carlito"/>
              </a:rPr>
              <a:t> </a:t>
            </a:r>
            <a:r>
              <a:rPr sz="2000" spc="-5" dirty="0">
                <a:latin typeface="Carlito"/>
                <a:cs typeface="Carlito"/>
              </a:rPr>
              <a:t>plasma.</a:t>
            </a:r>
            <a:endParaRPr sz="2000">
              <a:latin typeface="Carlito"/>
              <a:cs typeface="Carlito"/>
            </a:endParaRPr>
          </a:p>
          <a:p>
            <a:pPr>
              <a:lnSpc>
                <a:spcPct val="100000"/>
              </a:lnSpc>
              <a:spcBef>
                <a:spcPts val="5"/>
              </a:spcBef>
              <a:buClr>
                <a:srgbClr val="4F81BC"/>
              </a:buClr>
              <a:buFont typeface="Arial"/>
              <a:buChar char="•"/>
            </a:pPr>
            <a:endParaRPr sz="2750">
              <a:latin typeface="Carlito"/>
              <a:cs typeface="Carlito"/>
            </a:endParaRPr>
          </a:p>
        </p:txBody>
      </p:sp>
      <p:sp>
        <p:nvSpPr>
          <p:cNvPr id="4" name="object 4"/>
          <p:cNvSpPr txBox="1"/>
          <p:nvPr/>
        </p:nvSpPr>
        <p:spPr>
          <a:xfrm>
            <a:off x="228600" y="4343400"/>
            <a:ext cx="2230755" cy="753411"/>
          </a:xfrm>
          <a:prstGeom prst="rect">
            <a:avLst/>
          </a:prstGeom>
        </p:spPr>
        <p:txBody>
          <a:bodyPr vert="horz" wrap="square" lIns="0" tIns="73025" rIns="0" bIns="0" rtlCol="0">
            <a:spAutoFit/>
          </a:bodyPr>
          <a:lstStyle/>
          <a:p>
            <a:pPr marL="241300" indent="-228600">
              <a:lnSpc>
                <a:spcPct val="100000"/>
              </a:lnSpc>
              <a:spcBef>
                <a:spcPts val="575"/>
              </a:spcBef>
              <a:buClr>
                <a:srgbClr val="4F81BC"/>
              </a:buClr>
              <a:buFont typeface="Arial"/>
              <a:buChar char="•"/>
              <a:tabLst>
                <a:tab pos="240665" algn="l"/>
                <a:tab pos="241300" algn="l"/>
              </a:tabLst>
            </a:pPr>
            <a:r>
              <a:rPr sz="2000" b="1">
                <a:latin typeface="Carlito"/>
                <a:cs typeface="Carlito"/>
              </a:rPr>
              <a:t>Blood</a:t>
            </a:r>
            <a:r>
              <a:rPr sz="2000" b="1" spc="-30">
                <a:latin typeface="Carlito"/>
                <a:cs typeface="Carlito"/>
              </a:rPr>
              <a:t> </a:t>
            </a:r>
            <a:r>
              <a:rPr sz="2000" b="1" spc="-5" smtClean="0">
                <a:latin typeface="Carlito"/>
                <a:cs typeface="Carlito"/>
              </a:rPr>
              <a:t>cells</a:t>
            </a:r>
            <a:endParaRPr sz="2000">
              <a:latin typeface="Carlito"/>
              <a:cs typeface="Carlito"/>
            </a:endParaRPr>
          </a:p>
          <a:p>
            <a:pPr marL="241300" indent="-228600">
              <a:lnSpc>
                <a:spcPct val="100000"/>
              </a:lnSpc>
              <a:spcBef>
                <a:spcPts val="480"/>
              </a:spcBef>
              <a:buClr>
                <a:srgbClr val="4F81BC"/>
              </a:buClr>
              <a:buFont typeface="Arial"/>
              <a:buChar char="•"/>
              <a:tabLst>
                <a:tab pos="240665" algn="l"/>
                <a:tab pos="241300" algn="l"/>
              </a:tabLst>
            </a:pPr>
            <a:r>
              <a:rPr lang="en-US" sz="2000" b="1" spc="-5" dirty="0" smtClean="0">
                <a:latin typeface="Carlito"/>
                <a:cs typeface="Carlito"/>
              </a:rPr>
              <a:t>Plasma</a:t>
            </a:r>
            <a:r>
              <a:rPr sz="2000" b="1" spc="-5" smtClean="0">
                <a:latin typeface="Carlito"/>
                <a:cs typeface="Carlito"/>
              </a:rPr>
              <a:t>.</a:t>
            </a:r>
            <a:endParaRPr sz="2000">
              <a:latin typeface="Carlito"/>
              <a:cs typeface="Carlito"/>
            </a:endParaRPr>
          </a:p>
        </p:txBody>
      </p:sp>
      <p:sp>
        <p:nvSpPr>
          <p:cNvPr id="5" name="object 5"/>
          <p:cNvSpPr txBox="1"/>
          <p:nvPr/>
        </p:nvSpPr>
        <p:spPr>
          <a:xfrm>
            <a:off x="2514600" y="4343400"/>
            <a:ext cx="3352800" cy="381515"/>
          </a:xfrm>
          <a:prstGeom prst="rect">
            <a:avLst/>
          </a:prstGeom>
        </p:spPr>
        <p:txBody>
          <a:bodyPr vert="horz" wrap="square" lIns="0" tIns="73025" rIns="0" bIns="0" rtlCol="0">
            <a:spAutoFit/>
          </a:bodyPr>
          <a:lstStyle/>
          <a:p>
            <a:pPr marL="12700">
              <a:lnSpc>
                <a:spcPct val="100000"/>
              </a:lnSpc>
              <a:spcBef>
                <a:spcPts val="575"/>
              </a:spcBef>
            </a:pPr>
            <a:r>
              <a:rPr sz="2000" b="1" spc="-5" dirty="0">
                <a:latin typeface="Carlito"/>
                <a:cs typeface="Carlito"/>
              </a:rPr>
              <a:t>RBC, WBC,</a:t>
            </a:r>
            <a:r>
              <a:rPr sz="2000" b="1" spc="-30" dirty="0">
                <a:latin typeface="Carlito"/>
                <a:cs typeface="Carlito"/>
              </a:rPr>
              <a:t> </a:t>
            </a:r>
            <a:r>
              <a:rPr sz="2000" b="1" spc="-20">
                <a:latin typeface="Carlito"/>
                <a:cs typeface="Carlito"/>
              </a:rPr>
              <a:t>PLATLETS</a:t>
            </a:r>
            <a:r>
              <a:rPr sz="2000" b="1" spc="-20" smtClean="0">
                <a:latin typeface="Carlito"/>
                <a:cs typeface="Carlito"/>
              </a:rPr>
              <a:t>.</a:t>
            </a:r>
            <a:endParaRPr sz="2000">
              <a:latin typeface="Carlito"/>
              <a:cs typeface="Carlito"/>
            </a:endParaRPr>
          </a:p>
        </p:txBody>
      </p:sp>
    </p:spTree>
    <p:extLst>
      <p:ext uri="{BB962C8B-B14F-4D97-AF65-F5344CB8AC3E}">
        <p14:creationId xmlns:p14="http://schemas.microsoft.com/office/powerpoint/2010/main" val="3067985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39" y="153111"/>
            <a:ext cx="1463040" cy="605790"/>
          </a:xfrm>
          <a:prstGeom prst="rect">
            <a:avLst/>
          </a:prstGeom>
        </p:spPr>
        <p:txBody>
          <a:bodyPr vert="horz" wrap="square" lIns="0" tIns="13335" rIns="0" bIns="0" rtlCol="0">
            <a:spAutoFit/>
          </a:bodyPr>
          <a:lstStyle/>
          <a:p>
            <a:pPr marL="12700">
              <a:lnSpc>
                <a:spcPct val="100000"/>
              </a:lnSpc>
              <a:spcBef>
                <a:spcPts val="105"/>
              </a:spcBef>
            </a:pPr>
            <a:r>
              <a:rPr sz="3800" spc="-5" dirty="0"/>
              <a:t>Pla</a:t>
            </a:r>
            <a:r>
              <a:rPr sz="3800" spc="-15" dirty="0"/>
              <a:t>s</a:t>
            </a:r>
            <a:r>
              <a:rPr sz="3800" spc="-5" dirty="0"/>
              <a:t>ma</a:t>
            </a:r>
            <a:endParaRPr sz="3800"/>
          </a:p>
        </p:txBody>
      </p:sp>
      <p:sp>
        <p:nvSpPr>
          <p:cNvPr id="3" name="object 3"/>
          <p:cNvSpPr txBox="1"/>
          <p:nvPr/>
        </p:nvSpPr>
        <p:spPr>
          <a:xfrm>
            <a:off x="193039" y="815086"/>
            <a:ext cx="8172450" cy="5598327"/>
          </a:xfrm>
          <a:prstGeom prst="rect">
            <a:avLst/>
          </a:prstGeom>
        </p:spPr>
        <p:txBody>
          <a:bodyPr vert="horz" wrap="square" lIns="0" tIns="12065" rIns="0" bIns="0" rtlCol="0">
            <a:spAutoFit/>
          </a:bodyPr>
          <a:lstStyle/>
          <a:p>
            <a:pPr marL="241300" marR="694690" indent="-228600">
              <a:lnSpc>
                <a:spcPct val="100000"/>
              </a:lnSpc>
              <a:spcBef>
                <a:spcPts val="95"/>
              </a:spcBef>
              <a:buClr>
                <a:srgbClr val="4F81BC"/>
              </a:buClr>
              <a:buFont typeface="Arial"/>
              <a:buChar char="•"/>
              <a:tabLst>
                <a:tab pos="240665" algn="l"/>
                <a:tab pos="241300" algn="l"/>
              </a:tabLst>
            </a:pPr>
            <a:r>
              <a:rPr sz="2200" spc="-5" dirty="0">
                <a:latin typeface="Carlito"/>
                <a:cs typeface="Carlito"/>
              </a:rPr>
              <a:t>Blood plasma is a </a:t>
            </a:r>
            <a:r>
              <a:rPr sz="2200" spc="-15" dirty="0">
                <a:latin typeface="Carlito"/>
                <a:cs typeface="Carlito"/>
              </a:rPr>
              <a:t>complex </a:t>
            </a:r>
            <a:r>
              <a:rPr sz="2200" spc="-10" dirty="0">
                <a:latin typeface="Carlito"/>
                <a:cs typeface="Carlito"/>
              </a:rPr>
              <a:t>mixture </a:t>
            </a:r>
            <a:r>
              <a:rPr sz="2200" dirty="0">
                <a:latin typeface="Carlito"/>
                <a:cs typeface="Carlito"/>
              </a:rPr>
              <a:t>of </a:t>
            </a:r>
            <a:r>
              <a:rPr sz="2200" spc="-50" dirty="0">
                <a:latin typeface="Carlito"/>
                <a:cs typeface="Carlito"/>
              </a:rPr>
              <a:t>water, </a:t>
            </a:r>
            <a:r>
              <a:rPr sz="2200" spc="-10" dirty="0">
                <a:latin typeface="Carlito"/>
                <a:cs typeface="Carlito"/>
              </a:rPr>
              <a:t>proteins, </a:t>
            </a:r>
            <a:r>
              <a:rPr sz="2200" spc="-5" dirty="0">
                <a:latin typeface="Carlito"/>
                <a:cs typeface="Carlito"/>
              </a:rPr>
              <a:t>and </a:t>
            </a:r>
            <a:r>
              <a:rPr sz="2200" spc="-10" dirty="0">
                <a:latin typeface="Carlito"/>
                <a:cs typeface="Carlito"/>
              </a:rPr>
              <a:t>other  solutes</a:t>
            </a:r>
            <a:endParaRPr sz="2200">
              <a:latin typeface="Carlito"/>
              <a:cs typeface="Carlito"/>
            </a:endParaRPr>
          </a:p>
          <a:p>
            <a:pPr marL="241300" indent="-228600">
              <a:lnSpc>
                <a:spcPct val="100000"/>
              </a:lnSpc>
              <a:spcBef>
                <a:spcPts val="525"/>
              </a:spcBef>
              <a:buClr>
                <a:srgbClr val="4F81BC"/>
              </a:buClr>
              <a:buFont typeface="Arial"/>
              <a:buChar char="•"/>
              <a:tabLst>
                <a:tab pos="240665" algn="l"/>
                <a:tab pos="241300" algn="l"/>
              </a:tabLst>
            </a:pPr>
            <a:r>
              <a:rPr sz="2200" spc="-30" dirty="0">
                <a:latin typeface="Carlito"/>
                <a:cs typeface="Carlito"/>
              </a:rPr>
              <a:t>Water </a:t>
            </a:r>
            <a:r>
              <a:rPr sz="2200" spc="-5" dirty="0">
                <a:latin typeface="Carlito"/>
                <a:cs typeface="Carlito"/>
              </a:rPr>
              <a:t>is the </a:t>
            </a:r>
            <a:r>
              <a:rPr sz="2200" spc="-10" dirty="0">
                <a:latin typeface="Carlito"/>
                <a:cs typeface="Carlito"/>
              </a:rPr>
              <a:t>most </a:t>
            </a:r>
            <a:r>
              <a:rPr sz="2200" spc="-5" dirty="0">
                <a:latin typeface="Carlito"/>
                <a:cs typeface="Carlito"/>
              </a:rPr>
              <a:t>abundant </a:t>
            </a:r>
            <a:r>
              <a:rPr sz="2200" spc="-10" dirty="0">
                <a:latin typeface="Carlito"/>
                <a:cs typeface="Carlito"/>
              </a:rPr>
              <a:t>compound </a:t>
            </a:r>
            <a:r>
              <a:rPr sz="2200" spc="-5" dirty="0">
                <a:latin typeface="Carlito"/>
                <a:cs typeface="Carlito"/>
              </a:rPr>
              <a:t>in plasma, making </a:t>
            </a:r>
            <a:r>
              <a:rPr sz="2200" spc="-5">
                <a:latin typeface="Carlito"/>
                <a:cs typeface="Carlito"/>
              </a:rPr>
              <a:t>up</a:t>
            </a:r>
            <a:r>
              <a:rPr sz="2200" spc="100">
                <a:latin typeface="Carlito"/>
                <a:cs typeface="Carlito"/>
              </a:rPr>
              <a:t> </a:t>
            </a:r>
            <a:r>
              <a:rPr sz="2200" spc="-5" smtClean="0">
                <a:latin typeface="Carlito"/>
                <a:cs typeface="Carlito"/>
              </a:rPr>
              <a:t>about</a:t>
            </a:r>
            <a:r>
              <a:rPr lang="en-US" sz="2200" spc="-5" dirty="0" smtClean="0">
                <a:latin typeface="Carlito"/>
                <a:cs typeface="Carlito"/>
              </a:rPr>
              <a:t> </a:t>
            </a:r>
            <a:r>
              <a:rPr sz="2200" spc="-5" smtClean="0">
                <a:latin typeface="Carlito"/>
                <a:cs typeface="Carlito"/>
              </a:rPr>
              <a:t>92</a:t>
            </a:r>
            <a:r>
              <a:rPr sz="2200" spc="-5" dirty="0">
                <a:latin typeface="Carlito"/>
                <a:cs typeface="Carlito"/>
              </a:rPr>
              <a:t>% of </a:t>
            </a:r>
            <a:r>
              <a:rPr sz="2200" spc="-25" dirty="0">
                <a:latin typeface="Carlito"/>
                <a:cs typeface="Carlito"/>
              </a:rPr>
              <a:t>plasma’s </a:t>
            </a:r>
            <a:r>
              <a:rPr sz="2200" spc="-15" dirty="0">
                <a:latin typeface="Carlito"/>
                <a:cs typeface="Carlito"/>
              </a:rPr>
              <a:t>total</a:t>
            </a:r>
            <a:r>
              <a:rPr sz="2200" spc="25" dirty="0">
                <a:latin typeface="Carlito"/>
                <a:cs typeface="Carlito"/>
              </a:rPr>
              <a:t> </a:t>
            </a:r>
            <a:r>
              <a:rPr sz="2200" spc="-10" dirty="0">
                <a:latin typeface="Carlito"/>
                <a:cs typeface="Carlito"/>
              </a:rPr>
              <a:t>volume</a:t>
            </a:r>
            <a:endParaRPr sz="2200">
              <a:latin typeface="Carlito"/>
              <a:cs typeface="Carlito"/>
            </a:endParaRPr>
          </a:p>
          <a:p>
            <a:pPr marL="241300" marR="871219" indent="-228600">
              <a:lnSpc>
                <a:spcPct val="100000"/>
              </a:lnSpc>
              <a:spcBef>
                <a:spcPts val="535"/>
              </a:spcBef>
              <a:buClr>
                <a:srgbClr val="4F81BC"/>
              </a:buClr>
              <a:buFont typeface="Arial"/>
              <a:buChar char="•"/>
              <a:tabLst>
                <a:tab pos="240665" algn="l"/>
                <a:tab pos="241300" algn="l"/>
              </a:tabLst>
            </a:pPr>
            <a:r>
              <a:rPr sz="2200" spc="-10" dirty="0">
                <a:latin typeface="Carlito"/>
                <a:cs typeface="Carlito"/>
              </a:rPr>
              <a:t>The </a:t>
            </a:r>
            <a:r>
              <a:rPr sz="2200" spc="-15" dirty="0">
                <a:latin typeface="Carlito"/>
                <a:cs typeface="Carlito"/>
              </a:rPr>
              <a:t>next </a:t>
            </a:r>
            <a:r>
              <a:rPr sz="2200" spc="-10" dirty="0">
                <a:latin typeface="Carlito"/>
                <a:cs typeface="Carlito"/>
              </a:rPr>
              <a:t>most </a:t>
            </a:r>
            <a:r>
              <a:rPr sz="2200" spc="-5" dirty="0">
                <a:latin typeface="Carlito"/>
                <a:cs typeface="Carlito"/>
              </a:rPr>
              <a:t>abundant </a:t>
            </a:r>
            <a:r>
              <a:rPr sz="2200" spc="-10" dirty="0">
                <a:latin typeface="Carlito"/>
                <a:cs typeface="Carlito"/>
              </a:rPr>
              <a:t>compounds </a:t>
            </a:r>
            <a:r>
              <a:rPr sz="2200" spc="-5" dirty="0">
                <a:latin typeface="Carlito"/>
                <a:cs typeface="Carlito"/>
              </a:rPr>
              <a:t>in plasma </a:t>
            </a:r>
            <a:r>
              <a:rPr sz="2200" spc="-15" dirty="0">
                <a:latin typeface="Carlito"/>
                <a:cs typeface="Carlito"/>
              </a:rPr>
              <a:t>are </a:t>
            </a:r>
            <a:r>
              <a:rPr sz="2200" spc="-10" dirty="0">
                <a:latin typeface="Carlito"/>
                <a:cs typeface="Carlito"/>
              </a:rPr>
              <a:t>the plasma  </a:t>
            </a:r>
            <a:r>
              <a:rPr sz="2200" spc="-15" dirty="0">
                <a:latin typeface="Carlito"/>
                <a:cs typeface="Carlito"/>
              </a:rPr>
              <a:t>proteins </a:t>
            </a:r>
            <a:r>
              <a:rPr sz="2200" spc="-5" dirty="0">
                <a:latin typeface="Carlito"/>
                <a:cs typeface="Carlito"/>
              </a:rPr>
              <a:t>which </a:t>
            </a:r>
            <a:r>
              <a:rPr sz="2200" spc="-20" dirty="0">
                <a:latin typeface="Carlito"/>
                <a:cs typeface="Carlito"/>
              </a:rPr>
              <a:t>makes </a:t>
            </a:r>
            <a:r>
              <a:rPr sz="2200" spc="-5" dirty="0">
                <a:latin typeface="Carlito"/>
                <a:cs typeface="Carlito"/>
              </a:rPr>
              <a:t>7% </a:t>
            </a:r>
            <a:r>
              <a:rPr sz="2200" spc="-5">
                <a:latin typeface="Carlito"/>
                <a:cs typeface="Carlito"/>
              </a:rPr>
              <a:t>of </a:t>
            </a:r>
            <a:r>
              <a:rPr sz="2200" spc="-5" smtClean="0">
                <a:latin typeface="Carlito"/>
                <a:cs typeface="Carlito"/>
              </a:rPr>
              <a:t>the</a:t>
            </a:r>
            <a:r>
              <a:rPr sz="2200" spc="75" smtClean="0">
                <a:latin typeface="Carlito"/>
                <a:cs typeface="Carlito"/>
              </a:rPr>
              <a:t> </a:t>
            </a:r>
            <a:r>
              <a:rPr sz="2200" spc="-5" smtClean="0">
                <a:latin typeface="Carlito"/>
                <a:cs typeface="Carlito"/>
              </a:rPr>
              <a:t>plasma include</a:t>
            </a:r>
            <a:endParaRPr sz="2200">
              <a:latin typeface="Carlito"/>
              <a:cs typeface="Carlito"/>
            </a:endParaRPr>
          </a:p>
          <a:p>
            <a:pPr marL="262255" indent="-250190">
              <a:lnSpc>
                <a:spcPct val="100000"/>
              </a:lnSpc>
              <a:spcBef>
                <a:spcPts val="530"/>
              </a:spcBef>
              <a:buClr>
                <a:srgbClr val="4F81BC"/>
              </a:buClr>
              <a:buSzPct val="95454"/>
              <a:buFont typeface="Wingdings"/>
              <a:buChar char=""/>
              <a:tabLst>
                <a:tab pos="262890" algn="l"/>
              </a:tabLst>
            </a:pPr>
            <a:r>
              <a:rPr sz="2200" spc="-5" dirty="0">
                <a:latin typeface="Carlito"/>
                <a:cs typeface="Carlito"/>
              </a:rPr>
              <a:t>albumins</a:t>
            </a:r>
            <a:endParaRPr sz="2200">
              <a:latin typeface="Carlito"/>
              <a:cs typeface="Carlito"/>
            </a:endParaRPr>
          </a:p>
          <a:p>
            <a:pPr marL="262255" indent="-250190">
              <a:lnSpc>
                <a:spcPct val="100000"/>
              </a:lnSpc>
              <a:spcBef>
                <a:spcPts val="530"/>
              </a:spcBef>
              <a:buClr>
                <a:srgbClr val="4F81BC"/>
              </a:buClr>
              <a:buSzPct val="95454"/>
              <a:buFont typeface="Wingdings"/>
              <a:buChar char=""/>
              <a:tabLst>
                <a:tab pos="262890" algn="l"/>
              </a:tabLst>
            </a:pPr>
            <a:r>
              <a:rPr sz="2200" spc="-5" dirty="0">
                <a:latin typeface="Carlito"/>
                <a:cs typeface="Carlito"/>
              </a:rPr>
              <a:t>globulins</a:t>
            </a:r>
            <a:endParaRPr sz="2200">
              <a:latin typeface="Carlito"/>
              <a:cs typeface="Carlito"/>
            </a:endParaRPr>
          </a:p>
          <a:p>
            <a:pPr marL="262255" indent="-250190">
              <a:lnSpc>
                <a:spcPct val="100000"/>
              </a:lnSpc>
              <a:spcBef>
                <a:spcPts val="525"/>
              </a:spcBef>
              <a:buClr>
                <a:srgbClr val="4F81BC"/>
              </a:buClr>
              <a:buSzPct val="95454"/>
              <a:buFont typeface="Wingdings"/>
              <a:buChar char=""/>
              <a:tabLst>
                <a:tab pos="262890" algn="l"/>
              </a:tabLst>
            </a:pPr>
            <a:r>
              <a:rPr sz="2200" spc="-10" dirty="0">
                <a:latin typeface="Carlito"/>
                <a:cs typeface="Carlito"/>
              </a:rPr>
              <a:t>Fibrinogen</a:t>
            </a:r>
            <a:endParaRPr sz="2200">
              <a:latin typeface="Carlito"/>
              <a:cs typeface="Carlito"/>
            </a:endParaRPr>
          </a:p>
          <a:p>
            <a:pPr marL="262255" indent="-250190">
              <a:lnSpc>
                <a:spcPct val="100000"/>
              </a:lnSpc>
              <a:spcBef>
                <a:spcPts val="530"/>
              </a:spcBef>
              <a:buClr>
                <a:srgbClr val="4F81BC"/>
              </a:buClr>
              <a:buSzPct val="95454"/>
              <a:buFont typeface="Wingdings"/>
              <a:buChar char=""/>
              <a:tabLst>
                <a:tab pos="262890" algn="l"/>
              </a:tabLst>
            </a:pPr>
            <a:r>
              <a:rPr sz="2200" spc="-10" dirty="0">
                <a:latin typeface="Carlito"/>
                <a:cs typeface="Carlito"/>
              </a:rPr>
              <a:t>regulatory</a:t>
            </a:r>
            <a:r>
              <a:rPr sz="2200" spc="-5" dirty="0">
                <a:latin typeface="Carlito"/>
                <a:cs typeface="Carlito"/>
              </a:rPr>
              <a:t> </a:t>
            </a:r>
            <a:r>
              <a:rPr sz="2200" spc="-15" dirty="0">
                <a:latin typeface="Carlito"/>
                <a:cs typeface="Carlito"/>
              </a:rPr>
              <a:t>proteins</a:t>
            </a:r>
            <a:endParaRPr sz="2200">
              <a:latin typeface="Carlito"/>
              <a:cs typeface="Carlito"/>
            </a:endParaRPr>
          </a:p>
          <a:p>
            <a:pPr>
              <a:lnSpc>
                <a:spcPct val="100000"/>
              </a:lnSpc>
              <a:spcBef>
                <a:spcPts val="35"/>
              </a:spcBef>
            </a:pPr>
            <a:endParaRPr sz="3000">
              <a:latin typeface="Carlito"/>
              <a:cs typeface="Carlito"/>
            </a:endParaRPr>
          </a:p>
          <a:p>
            <a:pPr marL="241300" marR="5080" indent="-228600">
              <a:lnSpc>
                <a:spcPct val="100000"/>
              </a:lnSpc>
              <a:buClr>
                <a:srgbClr val="4F81BC"/>
              </a:buClr>
              <a:buFont typeface="Arial"/>
              <a:buChar char="•"/>
              <a:tabLst>
                <a:tab pos="240665" algn="l"/>
                <a:tab pos="241300" algn="l"/>
              </a:tabLst>
            </a:pPr>
            <a:r>
              <a:rPr sz="2200" b="1" spc="-5" dirty="0">
                <a:latin typeface="Carlito"/>
                <a:cs typeface="Carlito"/>
              </a:rPr>
              <a:t>Albumins </a:t>
            </a:r>
            <a:r>
              <a:rPr sz="2200" spc="-10" dirty="0">
                <a:latin typeface="Carlito"/>
                <a:cs typeface="Carlito"/>
              </a:rPr>
              <a:t>are the smallest </a:t>
            </a:r>
            <a:r>
              <a:rPr sz="2200" spc="-5" dirty="0">
                <a:latin typeface="Carlito"/>
                <a:cs typeface="Carlito"/>
              </a:rPr>
              <a:t>and </a:t>
            </a:r>
            <a:r>
              <a:rPr sz="2200" spc="-10" dirty="0">
                <a:latin typeface="Carlito"/>
                <a:cs typeface="Carlito"/>
              </a:rPr>
              <a:t>most </a:t>
            </a:r>
            <a:r>
              <a:rPr sz="2200" spc="-5" dirty="0">
                <a:latin typeface="Carlito"/>
                <a:cs typeface="Carlito"/>
              </a:rPr>
              <a:t>abundant of the plasma </a:t>
            </a:r>
            <a:r>
              <a:rPr sz="2200" spc="-10" dirty="0">
                <a:latin typeface="Carlito"/>
                <a:cs typeface="Carlito"/>
              </a:rPr>
              <a:t>proteins,  </a:t>
            </a:r>
            <a:r>
              <a:rPr sz="2200" spc="-5" dirty="0">
                <a:latin typeface="Carlito"/>
                <a:cs typeface="Carlito"/>
              </a:rPr>
              <a:t>making up </a:t>
            </a:r>
            <a:r>
              <a:rPr sz="2200" spc="-15" dirty="0">
                <a:latin typeface="Carlito"/>
                <a:cs typeface="Carlito"/>
              </a:rPr>
              <a:t>approximately </a:t>
            </a:r>
            <a:r>
              <a:rPr sz="2200" spc="-5" dirty="0">
                <a:latin typeface="Carlito"/>
                <a:cs typeface="Carlito"/>
              </a:rPr>
              <a:t>58% of </a:t>
            </a:r>
            <a:r>
              <a:rPr sz="2200" spc="-15" dirty="0">
                <a:latin typeface="Carlito"/>
                <a:cs typeface="Carlito"/>
              </a:rPr>
              <a:t>total </a:t>
            </a:r>
            <a:r>
              <a:rPr sz="2200" spc="-5" dirty="0">
                <a:latin typeface="Carlito"/>
                <a:cs typeface="Carlito"/>
              </a:rPr>
              <a:t>plasma </a:t>
            </a:r>
            <a:r>
              <a:rPr sz="2200" spc="-10" dirty="0">
                <a:latin typeface="Carlito"/>
                <a:cs typeface="Carlito"/>
              </a:rPr>
              <a:t>proteins. </a:t>
            </a:r>
            <a:r>
              <a:rPr sz="2200" spc="-15" dirty="0">
                <a:latin typeface="Carlito"/>
                <a:cs typeface="Carlito"/>
              </a:rPr>
              <a:t>They regulate  </a:t>
            </a:r>
            <a:r>
              <a:rPr sz="2200" spc="-20" dirty="0">
                <a:latin typeface="Carlito"/>
                <a:cs typeface="Carlito"/>
              </a:rPr>
              <a:t>water </a:t>
            </a:r>
            <a:r>
              <a:rPr sz="2200" spc="-10" dirty="0">
                <a:latin typeface="Carlito"/>
                <a:cs typeface="Carlito"/>
              </a:rPr>
              <a:t>movement between </a:t>
            </a:r>
            <a:r>
              <a:rPr sz="2200" spc="-5" dirty="0">
                <a:latin typeface="Carlito"/>
                <a:cs typeface="Carlito"/>
              </a:rPr>
              <a:t>the blood and </a:t>
            </a:r>
            <a:r>
              <a:rPr sz="2200" spc="-15" dirty="0">
                <a:latin typeface="Carlito"/>
                <a:cs typeface="Carlito"/>
              </a:rPr>
              <a:t>interstitial </a:t>
            </a:r>
            <a:r>
              <a:rPr sz="2200" spc="-10" dirty="0">
                <a:latin typeface="Carlito"/>
                <a:cs typeface="Carlito"/>
              </a:rPr>
              <a:t>fluid </a:t>
            </a:r>
            <a:r>
              <a:rPr sz="2200" spc="-5" dirty="0">
                <a:latin typeface="Carlito"/>
                <a:cs typeface="Carlito"/>
              </a:rPr>
              <a:t>and also  </a:t>
            </a:r>
            <a:r>
              <a:rPr sz="2200" spc="-10" dirty="0">
                <a:latin typeface="Carlito"/>
                <a:cs typeface="Carlito"/>
              </a:rPr>
              <a:t>help </a:t>
            </a:r>
            <a:r>
              <a:rPr sz="2200" spc="-5" dirty="0">
                <a:latin typeface="Carlito"/>
                <a:cs typeface="Carlito"/>
              </a:rPr>
              <a:t>in</a:t>
            </a:r>
            <a:r>
              <a:rPr sz="2200" dirty="0">
                <a:latin typeface="Carlito"/>
                <a:cs typeface="Carlito"/>
              </a:rPr>
              <a:t> </a:t>
            </a:r>
            <a:r>
              <a:rPr sz="2200" spc="-10" dirty="0">
                <a:latin typeface="Carlito"/>
                <a:cs typeface="Carlito"/>
              </a:rPr>
              <a:t>transport.</a:t>
            </a:r>
            <a:endParaRPr sz="2200">
              <a:latin typeface="Carlito"/>
              <a:cs typeface="Carlito"/>
            </a:endParaRPr>
          </a:p>
        </p:txBody>
      </p:sp>
    </p:spTree>
    <p:extLst>
      <p:ext uri="{BB962C8B-B14F-4D97-AF65-F5344CB8AC3E}">
        <p14:creationId xmlns:p14="http://schemas.microsoft.com/office/powerpoint/2010/main" val="28483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381000" y="457200"/>
            <a:ext cx="8229600" cy="1828800"/>
          </a:xfrm>
        </p:spPr>
        <p:txBody>
          <a:bodyPr/>
          <a:lstStyle/>
          <a:p>
            <a:pPr eaLnBrk="1" hangingPunct="1">
              <a:defRPr/>
            </a:pPr>
            <a:r>
              <a:rPr lang="en-US" dirty="0" smtClean="0"/>
              <a:t>Connective Tissue</a:t>
            </a:r>
          </a:p>
        </p:txBody>
      </p:sp>
      <p:sp>
        <p:nvSpPr>
          <p:cNvPr id="2051" name="Rectangle 3"/>
          <p:cNvSpPr>
            <a:spLocks noGrp="1" noChangeArrowheads="1"/>
          </p:cNvSpPr>
          <p:nvPr>
            <p:ph type="subTitle" idx="1"/>
            <p:custDataLst>
              <p:tags r:id="rId2"/>
            </p:custDataLst>
          </p:nvPr>
        </p:nvSpPr>
        <p:spPr>
          <a:xfrm>
            <a:off x="1371600" y="3886200"/>
            <a:ext cx="6400800" cy="1981200"/>
          </a:xfrm>
        </p:spPr>
        <p:txBody>
          <a:bodyPr/>
          <a:lstStyle/>
          <a:p>
            <a:pPr eaLnBrk="1" hangingPunct="1">
              <a:lnSpc>
                <a:spcPct val="80000"/>
              </a:lnSpc>
              <a:defRPr/>
            </a:pPr>
            <a:r>
              <a:rPr lang="en-US" sz="3200" b="1" u="sng" dirty="0" smtClean="0"/>
              <a:t>3 TYPES</a:t>
            </a:r>
          </a:p>
          <a:p>
            <a:pPr eaLnBrk="1" hangingPunct="1">
              <a:lnSpc>
                <a:spcPct val="80000"/>
              </a:lnSpc>
              <a:buFont typeface="Wingdings" pitchFamily="2" charset="2"/>
              <a:buBlip>
                <a:blip r:embed="rId4"/>
              </a:buBlip>
              <a:defRPr/>
            </a:pPr>
            <a:r>
              <a:rPr lang="en-US" sz="3200" dirty="0" smtClean="0"/>
              <a:t>Connective tissue proper</a:t>
            </a:r>
          </a:p>
          <a:p>
            <a:pPr eaLnBrk="1" hangingPunct="1">
              <a:lnSpc>
                <a:spcPct val="80000"/>
              </a:lnSpc>
              <a:buFont typeface="Wingdings" pitchFamily="2" charset="2"/>
              <a:buBlip>
                <a:blip r:embed="rId4"/>
              </a:buBlip>
              <a:defRPr/>
            </a:pPr>
            <a:r>
              <a:rPr lang="en-US" sz="3200" dirty="0" smtClean="0"/>
              <a:t>Supporting connective tissue</a:t>
            </a:r>
          </a:p>
          <a:p>
            <a:pPr>
              <a:lnSpc>
                <a:spcPct val="80000"/>
              </a:lnSpc>
              <a:buBlip>
                <a:blip r:embed="rId4"/>
              </a:buBlip>
              <a:defRPr/>
            </a:pPr>
            <a:r>
              <a:rPr lang="en-US" dirty="0"/>
              <a:t>Fluid connective tissue</a:t>
            </a:r>
          </a:p>
          <a:p>
            <a:pPr eaLnBrk="1" hangingPunct="1">
              <a:lnSpc>
                <a:spcPct val="80000"/>
              </a:lnSpc>
              <a:defRPr/>
            </a:pPr>
            <a:endParaRPr lang="en-US" sz="320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3933" y="159207"/>
            <a:ext cx="5332095" cy="514350"/>
          </a:xfrm>
          <a:prstGeom prst="rect">
            <a:avLst/>
          </a:prstGeom>
        </p:spPr>
        <p:txBody>
          <a:bodyPr vert="horz" wrap="square" lIns="0" tIns="13335" rIns="0" bIns="0" rtlCol="0">
            <a:spAutoFit/>
          </a:bodyPr>
          <a:lstStyle/>
          <a:p>
            <a:pPr marL="12700">
              <a:lnSpc>
                <a:spcPct val="100000"/>
              </a:lnSpc>
              <a:spcBef>
                <a:spcPts val="105"/>
              </a:spcBef>
            </a:pPr>
            <a:r>
              <a:rPr sz="3200" dirty="0"/>
              <a:t>Fluid </a:t>
            </a:r>
            <a:r>
              <a:rPr sz="3200" spc="-5" dirty="0"/>
              <a:t>Connective Tissue,</a:t>
            </a:r>
            <a:r>
              <a:rPr sz="3200" spc="-100" dirty="0"/>
              <a:t> </a:t>
            </a:r>
            <a:r>
              <a:rPr sz="3200" spc="-55" dirty="0"/>
              <a:t>LYMPH</a:t>
            </a:r>
            <a:endParaRPr sz="3200"/>
          </a:p>
        </p:txBody>
      </p:sp>
      <p:sp>
        <p:nvSpPr>
          <p:cNvPr id="3" name="object 3"/>
          <p:cNvSpPr txBox="1"/>
          <p:nvPr/>
        </p:nvSpPr>
        <p:spPr>
          <a:xfrm>
            <a:off x="0" y="685800"/>
            <a:ext cx="8073390" cy="3464560"/>
          </a:xfrm>
          <a:prstGeom prst="rect">
            <a:avLst/>
          </a:prstGeom>
        </p:spPr>
        <p:txBody>
          <a:bodyPr vert="horz" wrap="square" lIns="0" tIns="12700" rIns="0" bIns="0" rtlCol="0">
            <a:spAutoFit/>
          </a:bodyPr>
          <a:lstStyle/>
          <a:p>
            <a:pPr marL="396240" marR="5080" indent="-384175">
              <a:lnSpc>
                <a:spcPct val="100000"/>
              </a:lnSpc>
              <a:spcBef>
                <a:spcPts val="100"/>
              </a:spcBef>
              <a:buClr>
                <a:srgbClr val="4F81BC"/>
              </a:buClr>
              <a:buFont typeface="Arial"/>
              <a:buChar char="•"/>
              <a:tabLst>
                <a:tab pos="396240" algn="l"/>
                <a:tab pos="396875" algn="l"/>
              </a:tabLst>
            </a:pPr>
            <a:r>
              <a:rPr sz="2400" spc="-20" dirty="0">
                <a:latin typeface="Carlito"/>
                <a:cs typeface="Carlito"/>
              </a:rPr>
              <a:t>Lymph </a:t>
            </a:r>
            <a:r>
              <a:rPr sz="2400" dirty="0">
                <a:latin typeface="Carlito"/>
                <a:cs typeface="Carlito"/>
              </a:rPr>
              <a:t>is </a:t>
            </a:r>
            <a:r>
              <a:rPr sz="2400" spc="-5" dirty="0">
                <a:latin typeface="Carlito"/>
                <a:cs typeface="Carlito"/>
              </a:rPr>
              <a:t>usually </a:t>
            </a:r>
            <a:r>
              <a:rPr sz="2400" dirty="0">
                <a:latin typeface="Carlito"/>
                <a:cs typeface="Carlito"/>
              </a:rPr>
              <a:t>a </a:t>
            </a:r>
            <a:r>
              <a:rPr sz="2400" spc="-35" dirty="0">
                <a:latin typeface="Carlito"/>
                <a:cs typeface="Carlito"/>
              </a:rPr>
              <a:t>clear, </a:t>
            </a:r>
            <a:r>
              <a:rPr sz="2400" spc="-5" dirty="0">
                <a:latin typeface="Carlito"/>
                <a:cs typeface="Carlito"/>
              </a:rPr>
              <a:t>colorless fluid, similar </a:t>
            </a:r>
            <a:r>
              <a:rPr sz="2400" spc="-15" dirty="0">
                <a:latin typeface="Carlito"/>
                <a:cs typeface="Carlito"/>
              </a:rPr>
              <a:t>to </a:t>
            </a:r>
            <a:r>
              <a:rPr sz="2400" spc="-10" dirty="0">
                <a:latin typeface="Carlito"/>
                <a:cs typeface="Carlito"/>
              </a:rPr>
              <a:t>blood  </a:t>
            </a:r>
            <a:r>
              <a:rPr sz="2400" spc="-5" dirty="0">
                <a:latin typeface="Carlito"/>
                <a:cs typeface="Carlito"/>
              </a:rPr>
              <a:t>plasma but </a:t>
            </a:r>
            <a:r>
              <a:rPr sz="2400" spc="-10" dirty="0">
                <a:latin typeface="Carlito"/>
                <a:cs typeface="Carlito"/>
              </a:rPr>
              <a:t>low </a:t>
            </a:r>
            <a:r>
              <a:rPr sz="2400" dirty="0">
                <a:latin typeface="Carlito"/>
                <a:cs typeface="Carlito"/>
              </a:rPr>
              <a:t>in </a:t>
            </a:r>
            <a:r>
              <a:rPr sz="2400" spc="-10" dirty="0">
                <a:latin typeface="Carlito"/>
                <a:cs typeface="Carlito"/>
              </a:rPr>
              <a:t>protein. </a:t>
            </a:r>
            <a:r>
              <a:rPr sz="2400" spc="-5" dirty="0">
                <a:latin typeface="Carlito"/>
                <a:cs typeface="Carlito"/>
              </a:rPr>
              <a:t>Its </a:t>
            </a:r>
            <a:r>
              <a:rPr sz="2400" spc="-10" dirty="0">
                <a:latin typeface="Carlito"/>
                <a:cs typeface="Carlito"/>
              </a:rPr>
              <a:t>composition varies substantially  </a:t>
            </a:r>
            <a:r>
              <a:rPr sz="2400" spc="-15" dirty="0">
                <a:latin typeface="Carlito"/>
                <a:cs typeface="Carlito"/>
              </a:rPr>
              <a:t>from </a:t>
            </a:r>
            <a:r>
              <a:rPr sz="2400" spc="-5" dirty="0">
                <a:latin typeface="Carlito"/>
                <a:cs typeface="Carlito"/>
              </a:rPr>
              <a:t>place </a:t>
            </a:r>
            <a:r>
              <a:rPr sz="2400" spc="-15" dirty="0">
                <a:latin typeface="Carlito"/>
                <a:cs typeface="Carlito"/>
              </a:rPr>
              <a:t>to </a:t>
            </a:r>
            <a:r>
              <a:rPr sz="2400" spc="-5" dirty="0">
                <a:latin typeface="Carlito"/>
                <a:cs typeface="Carlito"/>
              </a:rPr>
              <a:t>place. After </a:t>
            </a:r>
            <a:r>
              <a:rPr sz="2400" dirty="0">
                <a:latin typeface="Carlito"/>
                <a:cs typeface="Carlito"/>
              </a:rPr>
              <a:t>a meal, </a:t>
            </a:r>
            <a:r>
              <a:rPr sz="2400" spc="-20" dirty="0">
                <a:latin typeface="Carlito"/>
                <a:cs typeface="Carlito"/>
              </a:rPr>
              <a:t>for </a:t>
            </a:r>
            <a:r>
              <a:rPr sz="2400" spc="-10" dirty="0">
                <a:latin typeface="Carlito"/>
                <a:cs typeface="Carlito"/>
              </a:rPr>
              <a:t>example, </a:t>
            </a:r>
            <a:r>
              <a:rPr sz="2400" dirty="0">
                <a:latin typeface="Carlito"/>
                <a:cs typeface="Carlito"/>
              </a:rPr>
              <a:t>lymph </a:t>
            </a:r>
            <a:r>
              <a:rPr sz="2400" spc="-10" dirty="0">
                <a:latin typeface="Carlito"/>
                <a:cs typeface="Carlito"/>
              </a:rPr>
              <a:t>draining  </a:t>
            </a:r>
            <a:r>
              <a:rPr sz="2400" spc="-15" dirty="0">
                <a:latin typeface="Carlito"/>
                <a:cs typeface="Carlito"/>
              </a:rPr>
              <a:t>from </a:t>
            </a:r>
            <a:r>
              <a:rPr sz="2400" dirty="0">
                <a:latin typeface="Carlito"/>
                <a:cs typeface="Carlito"/>
              </a:rPr>
              <a:t>the </a:t>
            </a:r>
            <a:r>
              <a:rPr sz="2400" spc="-5" dirty="0">
                <a:latin typeface="Carlito"/>
                <a:cs typeface="Carlito"/>
              </a:rPr>
              <a:t>small </a:t>
            </a:r>
            <a:r>
              <a:rPr sz="2400" spc="-10" dirty="0">
                <a:latin typeface="Carlito"/>
                <a:cs typeface="Carlito"/>
              </a:rPr>
              <a:t>intestine </a:t>
            </a:r>
            <a:r>
              <a:rPr sz="2400" spc="-5" dirty="0">
                <a:latin typeface="Carlito"/>
                <a:cs typeface="Carlito"/>
              </a:rPr>
              <a:t>has </a:t>
            </a:r>
            <a:r>
              <a:rPr sz="2400" dirty="0">
                <a:latin typeface="Carlito"/>
                <a:cs typeface="Carlito"/>
              </a:rPr>
              <a:t>a milky </a:t>
            </a:r>
            <a:r>
              <a:rPr sz="2400" spc="-5" dirty="0">
                <a:latin typeface="Carlito"/>
                <a:cs typeface="Carlito"/>
              </a:rPr>
              <a:t>appearance because of </a:t>
            </a:r>
            <a:r>
              <a:rPr sz="2400" dirty="0">
                <a:latin typeface="Carlito"/>
                <a:cs typeface="Carlito"/>
              </a:rPr>
              <a:t>its  </a:t>
            </a:r>
            <a:r>
              <a:rPr sz="2400" spc="-5" dirty="0">
                <a:latin typeface="Carlito"/>
                <a:cs typeface="Carlito"/>
              </a:rPr>
              <a:t>high </a:t>
            </a:r>
            <a:r>
              <a:rPr sz="2400" dirty="0">
                <a:latin typeface="Carlito"/>
                <a:cs typeface="Carlito"/>
              </a:rPr>
              <a:t>lipid</a:t>
            </a:r>
            <a:r>
              <a:rPr sz="2400" spc="-25" dirty="0">
                <a:latin typeface="Carlito"/>
                <a:cs typeface="Carlito"/>
              </a:rPr>
              <a:t> </a:t>
            </a:r>
            <a:r>
              <a:rPr sz="2400" spc="-15" dirty="0">
                <a:latin typeface="Carlito"/>
                <a:cs typeface="Carlito"/>
              </a:rPr>
              <a:t>content.</a:t>
            </a:r>
            <a:endParaRPr sz="2400">
              <a:latin typeface="Carlito"/>
              <a:cs typeface="Carlito"/>
            </a:endParaRPr>
          </a:p>
          <a:p>
            <a:pPr>
              <a:lnSpc>
                <a:spcPct val="100000"/>
              </a:lnSpc>
              <a:spcBef>
                <a:spcPts val="5"/>
              </a:spcBef>
              <a:buClr>
                <a:srgbClr val="4F81BC"/>
              </a:buClr>
              <a:buFont typeface="Arial"/>
              <a:buChar char="•"/>
            </a:pPr>
            <a:endParaRPr sz="3300">
              <a:latin typeface="Carlito"/>
              <a:cs typeface="Carlito"/>
            </a:endParaRPr>
          </a:p>
          <a:p>
            <a:pPr marL="396240" marR="104775" indent="-384175">
              <a:lnSpc>
                <a:spcPct val="100000"/>
              </a:lnSpc>
              <a:buClr>
                <a:srgbClr val="4F81BC"/>
              </a:buClr>
              <a:buFont typeface="Arial"/>
              <a:buChar char="•"/>
              <a:tabLst>
                <a:tab pos="464820" algn="l"/>
                <a:tab pos="465455" algn="l"/>
              </a:tabLst>
            </a:pPr>
            <a:r>
              <a:rPr dirty="0"/>
              <a:t>	</a:t>
            </a:r>
            <a:r>
              <a:rPr sz="2400" spc="-20" dirty="0">
                <a:latin typeface="Carlito"/>
                <a:cs typeface="Carlito"/>
              </a:rPr>
              <a:t>Lymph </a:t>
            </a:r>
            <a:r>
              <a:rPr sz="2400" spc="-5" dirty="0">
                <a:latin typeface="Carlito"/>
                <a:cs typeface="Carlito"/>
              </a:rPr>
              <a:t>leaving </a:t>
            </a:r>
            <a:r>
              <a:rPr sz="2400" dirty="0">
                <a:latin typeface="Carlito"/>
                <a:cs typeface="Carlito"/>
              </a:rPr>
              <a:t>the lymph </a:t>
            </a:r>
            <a:r>
              <a:rPr sz="2400" spc="-5" dirty="0">
                <a:latin typeface="Carlito"/>
                <a:cs typeface="Carlito"/>
              </a:rPr>
              <a:t>nodes </a:t>
            </a:r>
            <a:r>
              <a:rPr sz="2400" spc="-15" dirty="0">
                <a:latin typeface="Carlito"/>
                <a:cs typeface="Carlito"/>
              </a:rPr>
              <a:t>contains </a:t>
            </a:r>
            <a:r>
              <a:rPr sz="2400" dirty="0">
                <a:latin typeface="Carlito"/>
                <a:cs typeface="Carlito"/>
              </a:rPr>
              <a:t>a </a:t>
            </a:r>
            <a:r>
              <a:rPr sz="2400" spc="-15" dirty="0">
                <a:latin typeface="Carlito"/>
                <a:cs typeface="Carlito"/>
              </a:rPr>
              <a:t>large </a:t>
            </a:r>
            <a:r>
              <a:rPr sz="2400" spc="-5" dirty="0">
                <a:latin typeface="Carlito"/>
                <a:cs typeface="Carlito"/>
              </a:rPr>
              <a:t>number of  lymphocytes—indeed, </a:t>
            </a:r>
            <a:r>
              <a:rPr sz="2400" dirty="0">
                <a:latin typeface="Carlito"/>
                <a:cs typeface="Carlito"/>
              </a:rPr>
              <a:t>this is the main </a:t>
            </a:r>
            <a:r>
              <a:rPr sz="2400" spc="-5" dirty="0">
                <a:latin typeface="Carlito"/>
                <a:cs typeface="Carlito"/>
              </a:rPr>
              <a:t>supply of lymphocytes  </a:t>
            </a:r>
            <a:r>
              <a:rPr sz="2400" spc="-15" dirty="0">
                <a:latin typeface="Carlito"/>
                <a:cs typeface="Carlito"/>
              </a:rPr>
              <a:t>to </a:t>
            </a:r>
            <a:r>
              <a:rPr sz="2400" dirty="0">
                <a:latin typeface="Carlito"/>
                <a:cs typeface="Carlito"/>
              </a:rPr>
              <a:t>the</a:t>
            </a:r>
            <a:r>
              <a:rPr sz="2400" spc="-10" dirty="0">
                <a:latin typeface="Carlito"/>
                <a:cs typeface="Carlito"/>
              </a:rPr>
              <a:t> bloodstream</a:t>
            </a:r>
            <a:endParaRPr sz="2400">
              <a:latin typeface="Carlito"/>
              <a:cs typeface="Carlito"/>
            </a:endParaRPr>
          </a:p>
        </p:txBody>
      </p:sp>
      <p:sp>
        <p:nvSpPr>
          <p:cNvPr id="5122" name="AutoShape 2" descr="Lymphaticsystem Stock Illustration - Download Image Now - Lymph Node, Lymphatic  System, Diagram - i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Lymphaticsystem Stock Illustration - Download Image Now - Lymph Node, Lymphatic  System, Diagram - i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descr="D:\314T\Practice material\Material\diagram-of-lymphatic-system.png"/>
          <p:cNvPicPr>
            <a:picLocks noChangeAspect="1" noChangeArrowheads="1"/>
          </p:cNvPicPr>
          <p:nvPr/>
        </p:nvPicPr>
        <p:blipFill>
          <a:blip r:embed="rId2"/>
          <a:srcRect/>
          <a:stretch>
            <a:fillRect/>
          </a:stretch>
        </p:blipFill>
        <p:spPr bwMode="auto">
          <a:xfrm>
            <a:off x="381000" y="4114800"/>
            <a:ext cx="8382000" cy="2590800"/>
          </a:xfrm>
          <a:prstGeom prst="rect">
            <a:avLst/>
          </a:prstGeom>
          <a:noFill/>
        </p:spPr>
      </p:pic>
    </p:spTree>
    <p:extLst>
      <p:ext uri="{BB962C8B-B14F-4D97-AF65-F5344CB8AC3E}">
        <p14:creationId xmlns:p14="http://schemas.microsoft.com/office/powerpoint/2010/main" val="3001454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5" name="Picture 4" descr="CT chart.PNG"/>
          <p:cNvPicPr>
            <a:picLocks noChangeAspect="1"/>
          </p:cNvPicPr>
          <p:nvPr/>
        </p:nvPicPr>
        <p:blipFill>
          <a:blip r:embed="rId2"/>
          <a:srcRect r="8333"/>
          <a:stretch>
            <a:fillRect/>
          </a:stretch>
        </p:blipFill>
        <p:spPr>
          <a:xfrm>
            <a:off x="0" y="0"/>
            <a:ext cx="914400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t chaRT 2.PNG"/>
          <p:cNvPicPr>
            <a:picLocks noGrp="1" noChangeAspect="1"/>
          </p:cNvPicPr>
          <p:nvPr>
            <p:ph sz="half" idx="1"/>
          </p:nvPr>
        </p:nvPicPr>
        <p:blipFill>
          <a:blip r:embed="rId2"/>
          <a:stretch>
            <a:fillRect/>
          </a:stretch>
        </p:blipFill>
        <p:spPr>
          <a:xfrm>
            <a:off x="0" y="0"/>
            <a:ext cx="9143999" cy="68580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124" y="724866"/>
            <a:ext cx="4491990" cy="1028487"/>
          </a:xfrm>
          <a:prstGeom prst="rect">
            <a:avLst/>
          </a:prstGeom>
        </p:spPr>
        <p:txBody>
          <a:bodyPr vert="horz" wrap="square" lIns="0" tIns="12700" rIns="0" bIns="0" rtlCol="0">
            <a:spAutoFit/>
          </a:bodyPr>
          <a:lstStyle/>
          <a:p>
            <a:pPr marL="12700">
              <a:lnSpc>
                <a:spcPct val="100000"/>
              </a:lnSpc>
              <a:spcBef>
                <a:spcPts val="100"/>
              </a:spcBef>
            </a:pPr>
            <a:r>
              <a:rPr sz="6600" smtClean="0"/>
              <a:t>REFERENCES</a:t>
            </a:r>
            <a:endParaRPr sz="6600"/>
          </a:p>
        </p:txBody>
      </p:sp>
      <p:sp>
        <p:nvSpPr>
          <p:cNvPr id="3" name="object 3"/>
          <p:cNvSpPr txBox="1"/>
          <p:nvPr/>
        </p:nvSpPr>
        <p:spPr>
          <a:xfrm>
            <a:off x="266701" y="2249552"/>
            <a:ext cx="8447246" cy="1469505"/>
          </a:xfrm>
          <a:prstGeom prst="rect">
            <a:avLst/>
          </a:prstGeom>
        </p:spPr>
        <p:txBody>
          <a:bodyPr vert="horz" wrap="square" lIns="0" tIns="3810" rIns="0" bIns="0" rtlCol="0">
            <a:spAutoFit/>
          </a:bodyPr>
          <a:lstStyle/>
          <a:p>
            <a:pPr marL="482600" marR="17780" indent="-228600">
              <a:lnSpc>
                <a:spcPct val="102499"/>
              </a:lnSpc>
              <a:spcBef>
                <a:spcPts val="780"/>
              </a:spcBef>
              <a:buAutoNum type="arabicPeriod"/>
              <a:tabLst>
                <a:tab pos="482600" algn="l"/>
                <a:tab pos="5706110" algn="l"/>
              </a:tabLst>
            </a:pPr>
            <a:r>
              <a:rPr sz="2000" smtClean="0">
                <a:latin typeface="Arial"/>
                <a:cs typeface="Arial"/>
              </a:rPr>
              <a:t>Anatomy </a:t>
            </a:r>
            <a:r>
              <a:rPr sz="2000" spc="-5" dirty="0">
                <a:latin typeface="Arial"/>
                <a:cs typeface="Arial"/>
              </a:rPr>
              <a:t>and Physiology </a:t>
            </a:r>
            <a:r>
              <a:rPr sz="2000" dirty="0">
                <a:latin typeface="Arial"/>
                <a:cs typeface="Arial"/>
              </a:rPr>
              <a:t>- Ross </a:t>
            </a:r>
            <a:r>
              <a:rPr sz="2000" spc="-5" dirty="0">
                <a:latin typeface="Arial"/>
                <a:cs typeface="Arial"/>
              </a:rPr>
              <a:t>and</a:t>
            </a:r>
            <a:r>
              <a:rPr sz="2000" spc="40" dirty="0">
                <a:latin typeface="Arial"/>
                <a:cs typeface="Arial"/>
              </a:rPr>
              <a:t> </a:t>
            </a:r>
            <a:r>
              <a:rPr sz="2000" dirty="0">
                <a:latin typeface="Arial"/>
                <a:cs typeface="Arial"/>
              </a:rPr>
              <a:t>Wilson</a:t>
            </a:r>
            <a:r>
              <a:rPr sz="2000" spc="5" dirty="0">
                <a:latin typeface="Arial"/>
                <a:cs typeface="Arial"/>
              </a:rPr>
              <a:t> </a:t>
            </a:r>
            <a:r>
              <a:rPr sz="2000" dirty="0">
                <a:latin typeface="Arial"/>
                <a:cs typeface="Arial"/>
              </a:rPr>
              <a:t>(	</a:t>
            </a:r>
            <a:r>
              <a:rPr sz="2000" spc="-5" dirty="0">
                <a:latin typeface="Arial"/>
                <a:cs typeface="Arial"/>
              </a:rPr>
              <a:t>edition </a:t>
            </a:r>
            <a:r>
              <a:rPr sz="2000" dirty="0">
                <a:latin typeface="Arial"/>
                <a:cs typeface="Arial"/>
              </a:rPr>
              <a:t>12</a:t>
            </a:r>
            <a:r>
              <a:rPr sz="1950" baseline="29914" dirty="0">
                <a:latin typeface="Arial"/>
                <a:cs typeface="Arial"/>
              </a:rPr>
              <a:t>th</a:t>
            </a:r>
            <a:r>
              <a:rPr sz="2000" dirty="0">
                <a:latin typeface="Arial"/>
                <a:cs typeface="Arial"/>
              </a:rPr>
              <a:t>,section </a:t>
            </a:r>
            <a:r>
              <a:rPr sz="2000" spc="-10" dirty="0">
                <a:latin typeface="Arial"/>
                <a:cs typeface="Arial"/>
              </a:rPr>
              <a:t>1, </a:t>
            </a:r>
            <a:r>
              <a:rPr sz="2000" dirty="0">
                <a:latin typeface="Arial"/>
                <a:cs typeface="Arial"/>
              </a:rPr>
              <a:t>cell tissue </a:t>
            </a:r>
            <a:r>
              <a:rPr sz="2000" spc="-5" dirty="0">
                <a:latin typeface="Arial"/>
                <a:cs typeface="Arial"/>
              </a:rPr>
              <a:t>and organization  </a:t>
            </a:r>
            <a:r>
              <a:rPr sz="2000" dirty="0">
                <a:latin typeface="Arial"/>
                <a:cs typeface="Arial"/>
              </a:rPr>
              <a:t>of body </a:t>
            </a:r>
            <a:r>
              <a:rPr sz="2000" spc="-5" dirty="0">
                <a:latin typeface="Arial"/>
                <a:cs typeface="Arial"/>
              </a:rPr>
              <a:t>and page </a:t>
            </a:r>
            <a:r>
              <a:rPr sz="2000" dirty="0">
                <a:latin typeface="Arial"/>
                <a:cs typeface="Arial"/>
              </a:rPr>
              <a:t># </a:t>
            </a:r>
            <a:r>
              <a:rPr sz="2000">
                <a:latin typeface="Arial"/>
                <a:cs typeface="Arial"/>
              </a:rPr>
              <a:t>31 </a:t>
            </a:r>
            <a:r>
              <a:rPr sz="2000" smtClean="0">
                <a:latin typeface="Arial"/>
                <a:cs typeface="Arial"/>
              </a:rPr>
              <a:t>)</a:t>
            </a:r>
            <a:endParaRPr lang="en-US" sz="2000" dirty="0" smtClean="0">
              <a:latin typeface="Arial"/>
              <a:cs typeface="Arial"/>
            </a:endParaRPr>
          </a:p>
          <a:p>
            <a:pPr marL="482600" marR="17780" indent="-228600">
              <a:lnSpc>
                <a:spcPct val="102499"/>
              </a:lnSpc>
              <a:spcBef>
                <a:spcPts val="780"/>
              </a:spcBef>
              <a:buFontTx/>
              <a:buAutoNum type="arabicPeriod"/>
              <a:tabLst>
                <a:tab pos="482600" algn="l"/>
                <a:tab pos="5706110" algn="l"/>
              </a:tabLst>
            </a:pPr>
            <a:r>
              <a:rPr lang="en-US" sz="2000" spc="-5" dirty="0" err="1" smtClean="0">
                <a:latin typeface="Times New Roman" pitchFamily="18" charset="0"/>
                <a:cs typeface="Times New Roman" pitchFamily="18" charset="0"/>
              </a:rPr>
              <a:t>Tortora’s</a:t>
            </a:r>
            <a:r>
              <a:rPr lang="en-US" sz="2000" spc="-5" dirty="0" smtClean="0">
                <a:latin typeface="Times New Roman" pitchFamily="18" charset="0"/>
                <a:cs typeface="Times New Roman" pitchFamily="18" charset="0"/>
              </a:rPr>
              <a:t> Principles of Anatomy and Physiology</a:t>
            </a:r>
          </a:p>
          <a:p>
            <a:pPr marL="482600" marR="17780" indent="-228600">
              <a:lnSpc>
                <a:spcPct val="102499"/>
              </a:lnSpc>
              <a:spcBef>
                <a:spcPts val="780"/>
              </a:spcBef>
              <a:buAutoNum type="arabicPeriod"/>
              <a:tabLst>
                <a:tab pos="482600" algn="l"/>
                <a:tab pos="5706110" algn="l"/>
              </a:tabLst>
            </a:pP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0" y="381000"/>
            <a:ext cx="7772400" cy="914400"/>
          </a:xfrm>
        </p:spPr>
        <p:txBody>
          <a:bodyPr/>
          <a:lstStyle/>
          <a:p>
            <a:pPr eaLnBrk="1" hangingPunct="1"/>
            <a:r>
              <a:rPr lang="en-US" b="1" smtClean="0">
                <a:solidFill>
                  <a:srgbClr val="FF0000"/>
                </a:solidFill>
              </a:rPr>
              <a:t>	CONNECTIVE TISSUE</a:t>
            </a:r>
          </a:p>
        </p:txBody>
      </p:sp>
      <p:sp>
        <p:nvSpPr>
          <p:cNvPr id="3075" name="Rectangle 3"/>
          <p:cNvSpPr>
            <a:spLocks noGrp="1" noChangeArrowheads="1"/>
          </p:cNvSpPr>
          <p:nvPr>
            <p:ph type="subTitle" idx="4294967295"/>
          </p:nvPr>
        </p:nvSpPr>
        <p:spPr>
          <a:xfrm>
            <a:off x="228600" y="990600"/>
            <a:ext cx="8534400" cy="5181600"/>
          </a:xfrm>
        </p:spPr>
        <p:txBody>
          <a:bodyPr>
            <a:normAutofit fontScale="92500" lnSpcReduction="10000"/>
          </a:bodyPr>
          <a:lstStyle/>
          <a:p>
            <a:pPr marL="0" indent="0" algn="ctr" eaLnBrk="1" hangingPunct="1">
              <a:buFontTx/>
              <a:buNone/>
            </a:pPr>
            <a:endParaRPr lang="en-US" b="1" i="1" dirty="0" smtClean="0">
              <a:solidFill>
                <a:schemeClr val="hlink"/>
              </a:solidFill>
            </a:endParaRPr>
          </a:p>
          <a:p>
            <a:pPr marL="0" indent="0" algn="ctr" eaLnBrk="1" hangingPunct="1">
              <a:buFontTx/>
              <a:buNone/>
            </a:pPr>
            <a:endParaRPr lang="en-US" i="1" dirty="0" smtClean="0">
              <a:solidFill>
                <a:schemeClr val="hlink"/>
              </a:solidFill>
            </a:endParaRPr>
          </a:p>
          <a:p>
            <a:pPr algn="just"/>
            <a:r>
              <a:rPr lang="en-US" dirty="0" smtClean="0"/>
              <a:t>Connective tissue is one of the basic tissues which gives structural and metabolic support to the organ and other tissues of the body.</a:t>
            </a:r>
          </a:p>
          <a:p>
            <a:pPr algn="just"/>
            <a:r>
              <a:rPr lang="en-US" dirty="0" smtClean="0"/>
              <a:t>It connects or bind other type of tissues.</a:t>
            </a:r>
          </a:p>
          <a:p>
            <a:pPr algn="just"/>
            <a:r>
              <a:rPr lang="en-US" dirty="0"/>
              <a:t>It consists of </a:t>
            </a:r>
            <a:r>
              <a:rPr lang="en-US" b="1" dirty="0"/>
              <a:t>cells </a:t>
            </a:r>
            <a:r>
              <a:rPr lang="en-US" dirty="0"/>
              <a:t>surrounded by a compartment of fluid called the </a:t>
            </a:r>
            <a:r>
              <a:rPr lang="en-US" b="1" dirty="0"/>
              <a:t>extracellular matrix (ECM).</a:t>
            </a:r>
          </a:p>
          <a:p>
            <a:pPr marL="0" indent="0" algn="just" eaLnBrk="1" hangingPunct="1">
              <a:buFontTx/>
              <a:buNone/>
            </a:pPr>
            <a:endParaRPr lang="en-US" b="1" dirty="0" smtClean="0"/>
          </a:p>
          <a:p>
            <a:pPr marL="0" indent="0" algn="just" eaLnBrk="1" hangingPunct="1">
              <a:buFontTx/>
              <a:buNone/>
            </a:pPr>
            <a:r>
              <a:rPr lang="en-US" b="1" dirty="0" smtClean="0"/>
              <a:t>                </a:t>
            </a:r>
            <a:endParaRPr lang="en-US" b="1" i="1" dirty="0" smtClean="0"/>
          </a:p>
        </p:txBody>
      </p:sp>
    </p:spTree>
    <p:extLst>
      <p:ext uri="{BB962C8B-B14F-4D97-AF65-F5344CB8AC3E}">
        <p14:creationId xmlns:p14="http://schemas.microsoft.com/office/powerpoint/2010/main" val="23166483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a:xfrm>
            <a:off x="457200" y="228600"/>
            <a:ext cx="8229600" cy="838200"/>
          </a:xfrm>
        </p:spPr>
        <p:txBody>
          <a:bodyPr/>
          <a:lstStyle/>
          <a:p>
            <a:pPr eaLnBrk="1" hangingPunct="1"/>
            <a:r>
              <a:rPr lang="en-US" b="1" smtClean="0">
                <a:solidFill>
                  <a:srgbClr val="FF0000"/>
                </a:solidFill>
              </a:rPr>
              <a:t>CONNECTIVE TISSUE</a:t>
            </a:r>
          </a:p>
        </p:txBody>
      </p:sp>
      <p:sp>
        <p:nvSpPr>
          <p:cNvPr id="4099" name="Rectangle 8"/>
          <p:cNvSpPr>
            <a:spLocks noGrp="1" noChangeArrowheads="1"/>
          </p:cNvSpPr>
          <p:nvPr>
            <p:ph type="body" idx="1"/>
          </p:nvPr>
        </p:nvSpPr>
        <p:spPr>
          <a:xfrm>
            <a:off x="457200" y="1219200"/>
            <a:ext cx="8229600" cy="5334000"/>
          </a:xfrm>
        </p:spPr>
        <p:txBody>
          <a:bodyPr>
            <a:normAutofit lnSpcReduction="10000"/>
          </a:bodyPr>
          <a:lstStyle/>
          <a:p>
            <a:pPr eaLnBrk="1" hangingPunct="1"/>
            <a:r>
              <a:rPr lang="en-US" b="1" dirty="0" smtClean="0">
                <a:solidFill>
                  <a:schemeClr val="hlink"/>
                </a:solidFill>
              </a:rPr>
              <a:t>GENERAL FEATURES (Component of C.T.)</a:t>
            </a:r>
            <a:endParaRPr lang="en-US" b="1" dirty="0" smtClean="0"/>
          </a:p>
          <a:p>
            <a:pPr marL="0" indent="0">
              <a:buNone/>
            </a:pPr>
            <a:r>
              <a:rPr lang="en-US" dirty="0" smtClean="0"/>
              <a:t>Connective </a:t>
            </a:r>
            <a:r>
              <a:rPr lang="en-US" dirty="0"/>
              <a:t>tissue consists of three main components: </a:t>
            </a:r>
            <a:r>
              <a:rPr lang="en-US" b="1" dirty="0"/>
              <a:t>cells</a:t>
            </a:r>
            <a:r>
              <a:rPr lang="en-US" dirty="0"/>
              <a:t>, </a:t>
            </a:r>
            <a:r>
              <a:rPr lang="en-US" b="1" dirty="0"/>
              <a:t>protein fibers</a:t>
            </a:r>
            <a:r>
              <a:rPr lang="en-US" dirty="0"/>
              <a:t>, </a:t>
            </a:r>
            <a:r>
              <a:rPr lang="en-US" dirty="0" smtClean="0"/>
              <a:t>and</a:t>
            </a:r>
            <a:r>
              <a:rPr lang="en-US" dirty="0"/>
              <a:t> </a:t>
            </a:r>
            <a:r>
              <a:rPr lang="en-US" b="1" dirty="0"/>
              <a:t>ground substance</a:t>
            </a:r>
            <a:r>
              <a:rPr lang="en-US" dirty="0"/>
              <a:t>. Together the fibers and ground substance make up the </a:t>
            </a:r>
            <a:r>
              <a:rPr lang="en-US" b="1" dirty="0"/>
              <a:t>extracellular matrix</a:t>
            </a:r>
            <a:endParaRPr lang="en-US" dirty="0"/>
          </a:p>
          <a:p>
            <a:pPr marL="0" indent="0">
              <a:buNone/>
            </a:pPr>
            <a:endParaRPr lang="en-US" b="1" dirty="0" smtClean="0"/>
          </a:p>
          <a:p>
            <a:pPr marL="0" indent="0" eaLnBrk="1" hangingPunct="1">
              <a:buNone/>
            </a:pPr>
            <a:r>
              <a:rPr lang="en-US" b="1" dirty="0" smtClean="0"/>
              <a:t>          </a:t>
            </a:r>
            <a:r>
              <a:rPr lang="en-US" b="1" dirty="0" smtClean="0">
                <a:solidFill>
                  <a:schemeClr val="accent2"/>
                </a:solidFill>
              </a:rPr>
              <a:t>1.</a:t>
            </a:r>
            <a:r>
              <a:rPr lang="en-US" b="1" dirty="0" smtClean="0"/>
              <a:t> </a:t>
            </a:r>
            <a:r>
              <a:rPr lang="en-US" b="1" dirty="0" smtClean="0">
                <a:solidFill>
                  <a:schemeClr val="accent2"/>
                </a:solidFill>
              </a:rPr>
              <a:t>Cells</a:t>
            </a:r>
          </a:p>
          <a:p>
            <a:pPr eaLnBrk="1" hangingPunct="1">
              <a:buFontTx/>
              <a:buNone/>
            </a:pPr>
            <a:r>
              <a:rPr lang="en-US" b="1" dirty="0" smtClean="0">
                <a:solidFill>
                  <a:schemeClr val="accent2"/>
                </a:solidFill>
              </a:rPr>
              <a:t> </a:t>
            </a:r>
            <a:r>
              <a:rPr lang="en-US" b="1" dirty="0" smtClean="0"/>
              <a:t>  </a:t>
            </a:r>
            <a:r>
              <a:rPr lang="en-US" dirty="0" smtClean="0"/>
              <a:t>       </a:t>
            </a:r>
            <a:r>
              <a:rPr lang="en-US" b="1" dirty="0" smtClean="0">
                <a:solidFill>
                  <a:schemeClr val="accent2"/>
                </a:solidFill>
              </a:rPr>
              <a:t>2.</a:t>
            </a:r>
            <a:r>
              <a:rPr lang="en-US" dirty="0" smtClean="0"/>
              <a:t> </a:t>
            </a:r>
            <a:r>
              <a:rPr lang="en-US" b="1" dirty="0" err="1" smtClean="0">
                <a:solidFill>
                  <a:schemeClr val="accent2"/>
                </a:solidFill>
              </a:rPr>
              <a:t>ExtraCellular</a:t>
            </a:r>
            <a:r>
              <a:rPr lang="en-US" b="1" dirty="0" smtClean="0">
                <a:solidFill>
                  <a:schemeClr val="accent2"/>
                </a:solidFill>
              </a:rPr>
              <a:t> Matrix (ECM)</a:t>
            </a:r>
          </a:p>
          <a:p>
            <a:pPr eaLnBrk="1" hangingPunct="1">
              <a:buFontTx/>
              <a:buNone/>
            </a:pPr>
            <a:r>
              <a:rPr lang="en-US" b="1" dirty="0" smtClean="0">
                <a:solidFill>
                  <a:schemeClr val="accent2"/>
                </a:solidFill>
              </a:rPr>
              <a:t>                        </a:t>
            </a:r>
            <a:r>
              <a:rPr lang="en-US" dirty="0" smtClean="0"/>
              <a:t>-</a:t>
            </a:r>
            <a:r>
              <a:rPr lang="en-US" b="1" i="1" dirty="0" smtClean="0"/>
              <a:t>Fibers</a:t>
            </a:r>
          </a:p>
          <a:p>
            <a:pPr eaLnBrk="1" hangingPunct="1">
              <a:buFontTx/>
              <a:buNone/>
            </a:pPr>
            <a:r>
              <a:rPr lang="en-US" dirty="0" smtClean="0"/>
              <a:t>                       -</a:t>
            </a:r>
            <a:r>
              <a:rPr lang="en-US" b="1" i="1" dirty="0" smtClean="0"/>
              <a:t>Ground substance</a:t>
            </a:r>
          </a:p>
        </p:txBody>
      </p:sp>
    </p:spTree>
    <p:extLst>
      <p:ext uri="{BB962C8B-B14F-4D97-AF65-F5344CB8AC3E}">
        <p14:creationId xmlns:p14="http://schemas.microsoft.com/office/powerpoint/2010/main" val="1146302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algn="just"/>
            <a:r>
              <a:rPr lang="en-US" b="1" dirty="0" smtClean="0"/>
              <a:t>Support	</a:t>
            </a:r>
            <a:r>
              <a:rPr lang="en-US" dirty="0" smtClean="0"/>
              <a:t>	</a:t>
            </a:r>
            <a:r>
              <a:rPr lang="en-US" b="1" i="1" dirty="0" smtClean="0">
                <a:solidFill>
                  <a:srgbClr val="00B0F0"/>
                </a:solidFill>
              </a:rPr>
              <a:t>Structural &amp; Mechanical (Bones)</a:t>
            </a:r>
          </a:p>
          <a:p>
            <a:pPr algn="just"/>
            <a:r>
              <a:rPr lang="en-US" b="1" dirty="0" smtClean="0"/>
              <a:t>Cushioning &amp; Insulating  </a:t>
            </a:r>
            <a:r>
              <a:rPr lang="en-US" b="1" i="1" dirty="0" smtClean="0">
                <a:solidFill>
                  <a:srgbClr val="00B0F0"/>
                </a:solidFill>
              </a:rPr>
              <a:t>Fills </a:t>
            </a:r>
            <a:r>
              <a:rPr lang="en-US" b="1" i="1" dirty="0">
                <a:solidFill>
                  <a:srgbClr val="00B0F0"/>
                </a:solidFill>
              </a:rPr>
              <a:t>spaces, Shape to </a:t>
            </a:r>
            <a:r>
              <a:rPr lang="en-US" b="1" i="1" dirty="0" smtClean="0">
                <a:solidFill>
                  <a:srgbClr val="00B0F0"/>
                </a:solidFill>
              </a:rPr>
              <a:t>the </a:t>
            </a:r>
            <a:r>
              <a:rPr lang="en-US" b="1" i="1" dirty="0">
                <a:solidFill>
                  <a:srgbClr val="00B0F0"/>
                </a:solidFill>
              </a:rPr>
              <a:t>				            </a:t>
            </a:r>
            <a:r>
              <a:rPr lang="en-US" b="1" i="1" dirty="0" smtClean="0">
                <a:solidFill>
                  <a:srgbClr val="00B0F0"/>
                </a:solidFill>
              </a:rPr>
              <a:t>organ (Adipose)</a:t>
            </a:r>
            <a:endParaRPr lang="en-US" b="1" dirty="0" smtClean="0"/>
          </a:p>
          <a:p>
            <a:pPr algn="just"/>
            <a:r>
              <a:rPr lang="en-US" b="1" dirty="0" smtClean="0"/>
              <a:t>Storage		  </a:t>
            </a:r>
            <a:r>
              <a:rPr lang="en-US" b="1" i="1" dirty="0" smtClean="0">
                <a:solidFill>
                  <a:srgbClr val="00B0F0"/>
                </a:solidFill>
              </a:rPr>
              <a:t>Adipose tissue: energy</a:t>
            </a:r>
          </a:p>
          <a:p>
            <a:pPr lvl="4" algn="just">
              <a:buNone/>
            </a:pPr>
            <a:r>
              <a:rPr lang="en-US" b="1" i="1" dirty="0" smtClean="0">
                <a:solidFill>
                  <a:srgbClr val="00B0F0"/>
                </a:solidFill>
              </a:rPr>
              <a:t>		    </a:t>
            </a:r>
            <a:r>
              <a:rPr lang="en-US" sz="2800" b="1" i="1" dirty="0" smtClean="0">
                <a:solidFill>
                  <a:srgbClr val="00B0F0"/>
                </a:solidFill>
              </a:rPr>
              <a:t>Loose areolar CT: water &amp; Electrolytes</a:t>
            </a:r>
          </a:p>
          <a:p>
            <a:pPr algn="just"/>
            <a:r>
              <a:rPr lang="en-US" b="1" dirty="0" smtClean="0"/>
              <a:t>Transport                </a:t>
            </a:r>
            <a:r>
              <a:rPr lang="en-US" b="1" i="1" dirty="0" smtClean="0">
                <a:solidFill>
                  <a:srgbClr val="00B0F0"/>
                </a:solidFill>
              </a:rPr>
              <a:t>Medium for Nutrients &amp; 				  Metabolic wastes(blood)</a:t>
            </a:r>
          </a:p>
          <a:p>
            <a:pPr algn="just"/>
            <a:r>
              <a:rPr lang="en-US" b="1" dirty="0" smtClean="0"/>
              <a:t>Repair		  </a:t>
            </a:r>
            <a:r>
              <a:rPr lang="en-US" b="1" i="1" dirty="0" smtClean="0">
                <a:solidFill>
                  <a:srgbClr val="00B0F0"/>
                </a:solidFill>
              </a:rPr>
              <a:t>Fibroblasts: matrix and </a:t>
            </a:r>
            <a:r>
              <a:rPr lang="en-US" b="1" i="1" dirty="0" err="1" smtClean="0">
                <a:solidFill>
                  <a:srgbClr val="00B0F0"/>
                </a:solidFill>
              </a:rPr>
              <a:t>fibres</a:t>
            </a:r>
            <a:endParaRPr lang="en-US" b="1" i="1" dirty="0" smtClean="0">
              <a:solidFill>
                <a:srgbClr val="00B0F0"/>
              </a:solidFill>
            </a:endParaRPr>
          </a:p>
          <a:p>
            <a:pPr algn="just"/>
            <a:r>
              <a:rPr lang="en-US" b="1" dirty="0" smtClean="0"/>
              <a:t>Defense		  </a:t>
            </a:r>
            <a:r>
              <a:rPr lang="en-US" b="1" i="1" dirty="0" smtClean="0">
                <a:solidFill>
                  <a:srgbClr val="00B0F0"/>
                </a:solidFill>
              </a:rPr>
              <a:t>Cells: Phagocytosis o</a:t>
            </a:r>
            <a:r>
              <a:rPr lang="en-US" i="1" dirty="0" smtClean="0">
                <a:solidFill>
                  <a:srgbClr val="00B0F0"/>
                </a:solidFill>
              </a:rPr>
              <a:t>r 					  Antibodies</a:t>
            </a:r>
          </a:p>
          <a:p>
            <a:pPr algn="just"/>
            <a:r>
              <a:rPr lang="en-US" b="1" spc="-10" dirty="0">
                <a:cs typeface="Carlito"/>
              </a:rPr>
              <a:t>Protection</a:t>
            </a:r>
            <a:r>
              <a:rPr lang="en-US" spc="-10" dirty="0">
                <a:latin typeface="Carlito"/>
                <a:cs typeface="Carlito"/>
              </a:rPr>
              <a:t> </a:t>
            </a:r>
            <a:r>
              <a:rPr lang="en-US" spc="-10" dirty="0" smtClean="0">
                <a:latin typeface="Carlito"/>
                <a:cs typeface="Carlito"/>
              </a:rPr>
              <a:t>          </a:t>
            </a:r>
            <a:r>
              <a:rPr lang="en-US" b="1" i="1" spc="-10" dirty="0" smtClean="0">
                <a:solidFill>
                  <a:srgbClr val="00B0F0"/>
                </a:solidFill>
                <a:cs typeface="Carlito"/>
              </a:rPr>
              <a:t>cranium </a:t>
            </a:r>
            <a:r>
              <a:rPr lang="en-US" b="1" i="1" spc="-5" dirty="0">
                <a:solidFill>
                  <a:srgbClr val="00B0F0"/>
                </a:solidFill>
                <a:cs typeface="Carlito"/>
              </a:rPr>
              <a:t>and</a:t>
            </a:r>
            <a:r>
              <a:rPr lang="en-US" b="1" i="1" spc="85" dirty="0">
                <a:solidFill>
                  <a:srgbClr val="00B0F0"/>
                </a:solidFill>
                <a:cs typeface="Carlito"/>
              </a:rPr>
              <a:t> </a:t>
            </a:r>
            <a:r>
              <a:rPr lang="en-US" b="1" i="1" spc="-10" dirty="0" smtClean="0">
                <a:solidFill>
                  <a:srgbClr val="00B0F0"/>
                </a:solidFill>
                <a:cs typeface="Carlito"/>
              </a:rPr>
              <a:t>sternum</a:t>
            </a:r>
            <a:endParaRPr lang="en-US" b="1" i="1" dirty="0">
              <a:solidFill>
                <a:srgbClr val="00B0F0"/>
              </a:solidFill>
              <a:cs typeface="Carlito"/>
            </a:endParaRPr>
          </a:p>
          <a:p>
            <a:endParaRPr lang="en-US" b="1" i="1" dirty="0">
              <a:solidFill>
                <a:srgbClr val="00B0F0"/>
              </a:solidFill>
            </a:endParaRPr>
          </a:p>
        </p:txBody>
      </p:sp>
    </p:spTree>
    <p:extLst>
      <p:ext uri="{BB962C8B-B14F-4D97-AF65-F5344CB8AC3E}">
        <p14:creationId xmlns:p14="http://schemas.microsoft.com/office/powerpoint/2010/main" val="3336286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a:xfrm>
            <a:off x="381000" y="104435"/>
            <a:ext cx="7772400" cy="581365"/>
          </a:xfrm>
        </p:spPr>
        <p:txBody>
          <a:bodyPr>
            <a:normAutofit fontScale="90000"/>
          </a:bodyPr>
          <a:lstStyle/>
          <a:p>
            <a:pPr eaLnBrk="1" hangingPunct="1">
              <a:defRPr/>
            </a:pPr>
            <a:r>
              <a:rPr lang="en-US" dirty="0" smtClean="0"/>
              <a:t>Connective Tissue</a:t>
            </a:r>
          </a:p>
        </p:txBody>
      </p:sp>
      <p:sp>
        <p:nvSpPr>
          <p:cNvPr id="30723" name="Rectangle 3"/>
          <p:cNvSpPr>
            <a:spLocks noGrp="1" noChangeArrowheads="1"/>
          </p:cNvSpPr>
          <p:nvPr>
            <p:ph idx="1"/>
            <p:custDataLst>
              <p:tags r:id="rId2"/>
            </p:custDataLst>
          </p:nvPr>
        </p:nvSpPr>
        <p:spPr/>
        <p:txBody>
          <a:bodyPr/>
          <a:lstStyle/>
          <a:p>
            <a:pPr eaLnBrk="1" hangingPunct="1">
              <a:defRPr/>
            </a:pPr>
            <a:endParaRPr lang="en-US" smtClean="0"/>
          </a:p>
        </p:txBody>
      </p:sp>
      <p:pic>
        <p:nvPicPr>
          <p:cNvPr id="32772" name="Picture 4"/>
          <p:cNvPicPr>
            <a:picLocks noChangeAspect="1" noChangeArrowheads="1"/>
          </p:cNvPicPr>
          <p:nvPr>
            <p:custDataLst>
              <p:tags r:id="rId3"/>
            </p:custDataLst>
          </p:nvPr>
        </p:nvPicPr>
        <p:blipFill rotWithShape="1">
          <a:blip r:embed="rId5"/>
          <a:srcRect l="2728" t="6826" r="1587" b="4427"/>
          <a:stretch/>
        </p:blipFill>
        <p:spPr bwMode="auto">
          <a:xfrm>
            <a:off x="0" y="685800"/>
            <a:ext cx="9220200" cy="4800600"/>
          </a:xfrm>
          <a:prstGeom prst="rect">
            <a:avLst/>
          </a:prstGeom>
          <a:noFill/>
          <a:ln w="9525">
            <a:noFill/>
            <a:miter lim="800000"/>
            <a:headEnd/>
            <a:tailEnd/>
          </a:ln>
        </p:spPr>
      </p:pic>
      <p:pic>
        <p:nvPicPr>
          <p:cNvPr id="5" name="Picture 4"/>
          <p:cNvPicPr>
            <a:picLocks noChangeAspect="1" noChangeArrowheads="1"/>
          </p:cNvPicPr>
          <p:nvPr/>
        </p:nvPicPr>
        <p:blipFill>
          <a:blip r:embed="rId6"/>
          <a:srcRect/>
          <a:stretch>
            <a:fillRect/>
          </a:stretch>
        </p:blipFill>
        <p:spPr bwMode="auto">
          <a:xfrm>
            <a:off x="3581400" y="3779612"/>
            <a:ext cx="4953001" cy="2956151"/>
          </a:xfrm>
          <a:prstGeom prst="rect">
            <a:avLst/>
          </a:prstGeom>
          <a:noFill/>
          <a:ln w="57150">
            <a:solidFill>
              <a:srgbClr val="000099"/>
            </a:solid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Classification of Connective Tissue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2000"/>
            <a:ext cx="9144000" cy="609600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1147</Words>
  <Application>Microsoft Office PowerPoint</Application>
  <PresentationFormat>On-screen Show (4:3)</PresentationFormat>
  <Paragraphs>237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Caladea</vt:lpstr>
      <vt:lpstr>Calibri</vt:lpstr>
      <vt:lpstr>Carlito</vt:lpstr>
      <vt:lpstr>Times New Roman</vt:lpstr>
      <vt:lpstr>Wingdings</vt:lpstr>
      <vt:lpstr>Office Theme</vt:lpstr>
      <vt:lpstr>PowerPoint Presentation</vt:lpstr>
      <vt:lpstr>PowerPoint Presentation</vt:lpstr>
      <vt:lpstr>Lecture Objectives</vt:lpstr>
      <vt:lpstr>Connective Tissue</vt:lpstr>
      <vt:lpstr> CONNECTIVE TISSUE</vt:lpstr>
      <vt:lpstr>CONNECTIVE TISSUE</vt:lpstr>
      <vt:lpstr>Functions</vt:lpstr>
      <vt:lpstr>Connective Tissue</vt:lpstr>
      <vt:lpstr>Classification of Connective Tissue</vt:lpstr>
      <vt:lpstr>PowerPoint Presentation</vt:lpstr>
      <vt:lpstr>PowerPoint Presentation</vt:lpstr>
      <vt:lpstr>  The Cells and Fibers of C.T.</vt:lpstr>
      <vt:lpstr>Fibers</vt:lpstr>
      <vt:lpstr>PowerPoint Presentation</vt:lpstr>
      <vt:lpstr>Ground substance</vt:lpstr>
      <vt:lpstr>Connective tissue proper</vt:lpstr>
      <vt:lpstr>Connective Tissue Proper</vt:lpstr>
      <vt:lpstr>Loose connective tissue</vt:lpstr>
      <vt:lpstr>Loose Connective tissue </vt:lpstr>
      <vt:lpstr>PowerPoint Presentation</vt:lpstr>
      <vt:lpstr>PowerPoint Presentation</vt:lpstr>
      <vt:lpstr>PowerPoint Presentation</vt:lpstr>
      <vt:lpstr>PowerPoint Presentation</vt:lpstr>
      <vt:lpstr>PowerPoint Presentation</vt:lpstr>
      <vt:lpstr>Dense Regular Connective Tissue</vt:lpstr>
      <vt:lpstr>Dense Irregular Connective Tissue</vt:lpstr>
      <vt:lpstr>Supporting connective tissue</vt:lpstr>
      <vt:lpstr>Supportive connective tissue: Cartilage and Bone </vt:lpstr>
      <vt:lpstr>Supporting connective tissue</vt:lpstr>
      <vt:lpstr>Supporting Connective Tissue: CARTILAGE</vt:lpstr>
      <vt:lpstr>PowerPoint Presentation</vt:lpstr>
      <vt:lpstr>BONE</vt:lpstr>
      <vt:lpstr>PowerPoint Presentation</vt:lpstr>
      <vt:lpstr>Compact bone</vt:lpstr>
      <vt:lpstr>Spongy bone</vt:lpstr>
      <vt:lpstr>PowerPoint Presentation</vt:lpstr>
      <vt:lpstr>PowerPoint Presentation</vt:lpstr>
      <vt:lpstr>Fluid connective tissue</vt:lpstr>
      <vt:lpstr>Plasma</vt:lpstr>
      <vt:lpstr>Fluid Connective Tissue, LYMPH</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warda</dc:creator>
  <cp:lastModifiedBy>Pharmacy</cp:lastModifiedBy>
  <cp:revision>81</cp:revision>
  <dcterms:created xsi:type="dcterms:W3CDTF">2023-03-13T09:55:55Z</dcterms:created>
  <dcterms:modified xsi:type="dcterms:W3CDTF">2024-03-26T04:44:40Z</dcterms:modified>
</cp:coreProperties>
</file>