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6803BFD-41C3-4B45-8D66-A2E4264E3B7C}" type="datetimeFigureOut">
              <a:rPr lang="en-US" smtClean="0"/>
              <a:t>2/17/2023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732BDC7-89DB-451F-97DB-B3A330FAD74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803BFD-41C3-4B45-8D66-A2E4264E3B7C}"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32BDC7-89DB-451F-97DB-B3A330FAD7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803BFD-41C3-4B45-8D66-A2E4264E3B7C}"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32BDC7-89DB-451F-97DB-B3A330FAD74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6803BFD-41C3-4B45-8D66-A2E4264E3B7C}" type="datetimeFigureOut">
              <a:rPr lang="en-US" smtClean="0"/>
              <a:t>2/17/2023</a:t>
            </a:fld>
            <a:endParaRPr lang="en-US"/>
          </a:p>
        </p:txBody>
      </p:sp>
      <p:sp>
        <p:nvSpPr>
          <p:cNvPr id="9" name="Slide Number Placeholder 8"/>
          <p:cNvSpPr>
            <a:spLocks noGrp="1"/>
          </p:cNvSpPr>
          <p:nvPr>
            <p:ph type="sldNum" sz="quarter" idx="15"/>
          </p:nvPr>
        </p:nvSpPr>
        <p:spPr/>
        <p:txBody>
          <a:bodyPr rtlCol="0"/>
          <a:lstStyle/>
          <a:p>
            <a:fld id="{1732BDC7-89DB-451F-97DB-B3A330FAD743}"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6803BFD-41C3-4B45-8D66-A2E4264E3B7C}" type="datetimeFigureOut">
              <a:rPr lang="en-US" smtClean="0"/>
              <a:t>2/17/2023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732BDC7-89DB-451F-97DB-B3A330FAD74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6803BFD-41C3-4B45-8D66-A2E4264E3B7C}"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32BDC7-89DB-451F-97DB-B3A330FAD743}"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6803BFD-41C3-4B45-8D66-A2E4264E3B7C}" type="datetimeFigureOut">
              <a:rPr lang="en-US" smtClean="0"/>
              <a:t>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32BDC7-89DB-451F-97DB-B3A330FAD743}"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6803BFD-41C3-4B45-8D66-A2E4264E3B7C}" type="datetimeFigureOut">
              <a:rPr lang="en-US" smtClean="0"/>
              <a:t>2/17/2023</a:t>
            </a:fld>
            <a:endParaRPr lang="en-US"/>
          </a:p>
        </p:txBody>
      </p:sp>
      <p:sp>
        <p:nvSpPr>
          <p:cNvPr id="7" name="Slide Number Placeholder 6"/>
          <p:cNvSpPr>
            <a:spLocks noGrp="1"/>
          </p:cNvSpPr>
          <p:nvPr>
            <p:ph type="sldNum" sz="quarter" idx="11"/>
          </p:nvPr>
        </p:nvSpPr>
        <p:spPr/>
        <p:txBody>
          <a:bodyPr rtlCol="0"/>
          <a:lstStyle/>
          <a:p>
            <a:fld id="{1732BDC7-89DB-451F-97DB-B3A330FAD743}"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03BFD-41C3-4B45-8D66-A2E4264E3B7C}" type="datetimeFigureOut">
              <a:rPr lang="en-US" smtClean="0"/>
              <a:t>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32BDC7-89DB-451F-97DB-B3A330FAD7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6803BFD-41C3-4B45-8D66-A2E4264E3B7C}" type="datetimeFigureOut">
              <a:rPr lang="en-US" smtClean="0"/>
              <a:t>2/17/2023</a:t>
            </a:fld>
            <a:endParaRPr lang="en-US"/>
          </a:p>
        </p:txBody>
      </p:sp>
      <p:sp>
        <p:nvSpPr>
          <p:cNvPr id="22" name="Slide Number Placeholder 21"/>
          <p:cNvSpPr>
            <a:spLocks noGrp="1"/>
          </p:cNvSpPr>
          <p:nvPr>
            <p:ph type="sldNum" sz="quarter" idx="15"/>
          </p:nvPr>
        </p:nvSpPr>
        <p:spPr/>
        <p:txBody>
          <a:bodyPr rtlCol="0"/>
          <a:lstStyle/>
          <a:p>
            <a:fld id="{1732BDC7-89DB-451F-97DB-B3A330FAD743}"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6803BFD-41C3-4B45-8D66-A2E4264E3B7C}" type="datetimeFigureOut">
              <a:rPr lang="en-US" smtClean="0"/>
              <a:t>2/17/2023</a:t>
            </a:fld>
            <a:endParaRPr lang="en-US"/>
          </a:p>
        </p:txBody>
      </p:sp>
      <p:sp>
        <p:nvSpPr>
          <p:cNvPr id="18" name="Slide Number Placeholder 17"/>
          <p:cNvSpPr>
            <a:spLocks noGrp="1"/>
          </p:cNvSpPr>
          <p:nvPr>
            <p:ph type="sldNum" sz="quarter" idx="11"/>
          </p:nvPr>
        </p:nvSpPr>
        <p:spPr/>
        <p:txBody>
          <a:bodyPr rtlCol="0"/>
          <a:lstStyle/>
          <a:p>
            <a:fld id="{1732BDC7-89DB-451F-97DB-B3A330FAD743}"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6803BFD-41C3-4B45-8D66-A2E4264E3B7C}" type="datetimeFigureOut">
              <a:rPr lang="en-US" smtClean="0"/>
              <a:t>2/17/2023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732BDC7-89DB-451F-97DB-B3A330FAD74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HYBRIDIZATION</a:t>
            </a:r>
            <a:endParaRPr lang="en-US" dirty="0"/>
          </a:p>
        </p:txBody>
      </p:sp>
      <p:sp>
        <p:nvSpPr>
          <p:cNvPr id="3" name="Subtitle 2"/>
          <p:cNvSpPr>
            <a:spLocks noGrp="1"/>
          </p:cNvSpPr>
          <p:nvPr>
            <p:ph type="subTitle" idx="1"/>
          </p:nvPr>
        </p:nvSpPr>
        <p:spPr/>
        <p:txBody>
          <a:bodyPr>
            <a:normAutofit fontScale="47500" lnSpcReduction="20000"/>
          </a:bodyPr>
          <a:lstStyle/>
          <a:p>
            <a:pPr rtl="1"/>
            <a:r>
              <a:rPr lang="en-US" altLang="en-US" dirty="0" smtClean="0">
                <a:solidFill>
                  <a:srgbClr val="000000"/>
                </a:solidFill>
              </a:rPr>
              <a:t>Course </a:t>
            </a:r>
            <a:r>
              <a:rPr lang="en-US" altLang="en-US" dirty="0" err="1" smtClean="0">
                <a:solidFill>
                  <a:srgbClr val="000000"/>
                </a:solidFill>
              </a:rPr>
              <a:t>Incharge</a:t>
            </a:r>
            <a:r>
              <a:rPr lang="en-US" altLang="en-US" dirty="0" smtClean="0">
                <a:solidFill>
                  <a:srgbClr val="000000"/>
                </a:solidFill>
              </a:rPr>
              <a:t>:</a:t>
            </a:r>
          </a:p>
          <a:p>
            <a:pPr rtl="1"/>
            <a:r>
              <a:rPr lang="en-US" altLang="en-US" b="1" dirty="0" err="1" smtClean="0">
                <a:solidFill>
                  <a:srgbClr val="000000"/>
                </a:solidFill>
              </a:rPr>
              <a:t>Iqra</a:t>
            </a:r>
            <a:r>
              <a:rPr lang="en-US" altLang="en-US" b="1" dirty="0" smtClean="0">
                <a:solidFill>
                  <a:srgbClr val="000000"/>
                </a:solidFill>
              </a:rPr>
              <a:t> </a:t>
            </a:r>
            <a:r>
              <a:rPr lang="en-US" altLang="en-US" b="1" dirty="0" err="1" smtClean="0">
                <a:solidFill>
                  <a:srgbClr val="000000"/>
                </a:solidFill>
              </a:rPr>
              <a:t>Rehman</a:t>
            </a:r>
            <a:endParaRPr lang="en-US" altLang="en-US" b="1" dirty="0" smtClean="0">
              <a:solidFill>
                <a:srgbClr val="000000"/>
              </a:solidFill>
            </a:endParaRPr>
          </a:p>
          <a:p>
            <a:pPr rtl="1"/>
            <a:r>
              <a:rPr lang="en-US" altLang="en-US" dirty="0" smtClean="0">
                <a:solidFill>
                  <a:srgbClr val="000000"/>
                </a:solidFill>
              </a:rPr>
              <a:t>Lecturer</a:t>
            </a:r>
          </a:p>
          <a:p>
            <a:pPr rtl="1"/>
            <a:r>
              <a:rPr lang="en-US" altLang="en-US" dirty="0" smtClean="0">
                <a:solidFill>
                  <a:srgbClr val="000000"/>
                </a:solidFill>
              </a:rPr>
              <a:t>Department of Pharmaceutical Chemistry</a:t>
            </a:r>
          </a:p>
          <a:p>
            <a:pPr rtl="1"/>
            <a:r>
              <a:rPr lang="en-US" altLang="en-US" dirty="0" smtClean="0">
                <a:solidFill>
                  <a:srgbClr val="000000"/>
                </a:solidFill>
              </a:rPr>
              <a:t>Faculty of Pharmacy (Morning)</a:t>
            </a:r>
          </a:p>
          <a:p>
            <a:pPr rtl="1"/>
            <a:r>
              <a:rPr lang="en-US" altLang="en-US" dirty="0" smtClean="0">
                <a:solidFill>
                  <a:srgbClr val="000000"/>
                </a:solidFill>
              </a:rPr>
              <a:t>Course code: 311-T</a:t>
            </a:r>
          </a:p>
          <a:p>
            <a:pPr rtl="1"/>
            <a:r>
              <a:rPr lang="en-US" altLang="en-US" dirty="0" smtClean="0">
                <a:solidFill>
                  <a:srgbClr val="000000"/>
                </a:solidFill>
              </a:rPr>
              <a:t>Pharmaceutical Organic Chemistry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447800"/>
            <a:ext cx="7543800" cy="2585323"/>
          </a:xfrm>
          <a:prstGeom prst="rect">
            <a:avLst/>
          </a:prstGeom>
          <a:noFill/>
        </p:spPr>
        <p:txBody>
          <a:bodyPr wrap="square" rtlCol="0">
            <a:spAutoFit/>
          </a:bodyPr>
          <a:lstStyle/>
          <a:p>
            <a:pPr algn="just"/>
            <a:r>
              <a:rPr lang="en-US" dirty="0"/>
              <a:t>Hybridization in Chemistry is defined as the concept of mixing two atomic orbitals to give rise to a new type of hybridized orbitals. This intermixing usually results in the formation of hybrid orbitals having entirely different energies, shapes, etc. The atomic orbitals of the same energy level mainly take part in hybridization. However, both fully filled and half-filled orbitals can also take part in this process, provided they have equal energy.</a:t>
            </a:r>
          </a:p>
          <a:p>
            <a:pPr algn="just"/>
            <a:r>
              <a:rPr lang="en-US" dirty="0"/>
              <a:t>On the other hand, we can say that the concept of hybridization is an extension of the valence bond theory and it helps us to understand the formation of bonds, bond energies and bond length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838200"/>
            <a:ext cx="7315200" cy="4524315"/>
          </a:xfrm>
          <a:prstGeom prst="rect">
            <a:avLst/>
          </a:prstGeom>
          <a:noFill/>
        </p:spPr>
        <p:txBody>
          <a:bodyPr wrap="square" rtlCol="0">
            <a:spAutoFit/>
          </a:bodyPr>
          <a:lstStyle/>
          <a:p>
            <a:r>
              <a:rPr lang="en-US" dirty="0"/>
              <a:t>What is Hybridization</a:t>
            </a:r>
            <a:r>
              <a:rPr lang="en-US" dirty="0" smtClean="0"/>
              <a:t>?</a:t>
            </a:r>
          </a:p>
          <a:p>
            <a:endParaRPr lang="en-US" dirty="0"/>
          </a:p>
          <a:p>
            <a:pPr algn="just"/>
            <a:r>
              <a:rPr lang="en-US" dirty="0"/>
              <a:t>Redistribution of the energy of orbitals of individual atoms to give orbitals of equivalent </a:t>
            </a:r>
            <a:r>
              <a:rPr lang="en-US" dirty="0" smtClean="0"/>
              <a:t>energy happens </a:t>
            </a:r>
            <a:r>
              <a:rPr lang="en-US" dirty="0"/>
              <a:t>when two atomic orbitals combine to form a hybrid orbital in a molecule. This process is called </a:t>
            </a:r>
            <a:r>
              <a:rPr lang="en-US" b="1" dirty="0"/>
              <a:t>hybridization</a:t>
            </a:r>
            <a:r>
              <a:rPr lang="en-US" dirty="0"/>
              <a:t>.  During the process of hybridization, the atomic orbitals of comparable energies are mixed together and mostly involves the merging of two ‘s’ orbitals or two ‘p’ orbitals or mixing of an ‘s’ orbital with a ‘p’ orbital as well as ‘s’ orbital with a ‘d’ orbital. The new orbitals thus formed are known as </a:t>
            </a:r>
            <a:r>
              <a:rPr lang="en-US" b="1" dirty="0"/>
              <a:t>hybrid orbitals. </a:t>
            </a:r>
            <a:r>
              <a:rPr lang="en-US" dirty="0"/>
              <a:t>More significantly, hybrid orbitals are quite useful in explaining atomic bonding properties and molecular geometry.</a:t>
            </a:r>
          </a:p>
          <a:p>
            <a:pPr algn="just"/>
            <a:r>
              <a:rPr lang="en-US" dirty="0"/>
              <a:t>Let us quickly look at the example of a carbon atom. This atom forms 4 single bonds wherein the valence-shell s orbital mixes with 3 valence-shell p orbitals. This combination leads to the formation of 4 equivalent sp</a:t>
            </a:r>
            <a:r>
              <a:rPr lang="en-US" baseline="30000" dirty="0"/>
              <a:t>3</a:t>
            </a:r>
            <a:r>
              <a:rPr lang="en-US" dirty="0"/>
              <a:t> mixtures. These will have a tetrahedral arrangement around the carbon which is bonded to 4 different atoms.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914400"/>
            <a:ext cx="7620000" cy="3970318"/>
          </a:xfrm>
          <a:prstGeom prst="rect">
            <a:avLst/>
          </a:prstGeom>
          <a:noFill/>
        </p:spPr>
        <p:txBody>
          <a:bodyPr wrap="square" rtlCol="0">
            <a:spAutoFit/>
          </a:bodyPr>
          <a:lstStyle/>
          <a:p>
            <a:r>
              <a:rPr lang="en-US" b="1" u="sng" dirty="0"/>
              <a:t>Key Features of Hybridization</a:t>
            </a:r>
          </a:p>
          <a:p>
            <a:endParaRPr lang="en-US" dirty="0" smtClean="0"/>
          </a:p>
          <a:p>
            <a:pPr>
              <a:buFont typeface="Wingdings" pitchFamily="2" charset="2"/>
              <a:buChar char="Ø"/>
            </a:pPr>
            <a:r>
              <a:rPr lang="en-US" dirty="0" smtClean="0"/>
              <a:t>Atomic </a:t>
            </a:r>
            <a:r>
              <a:rPr lang="en-US" dirty="0"/>
              <a:t>orbitals with equal energies undergo </a:t>
            </a:r>
            <a:r>
              <a:rPr lang="en-US" dirty="0" smtClean="0"/>
              <a:t>hybridization.</a:t>
            </a:r>
          </a:p>
          <a:p>
            <a:pPr>
              <a:buFont typeface="Wingdings" pitchFamily="2" charset="2"/>
              <a:buChar char="Ø"/>
            </a:pPr>
            <a:r>
              <a:rPr lang="en-US" dirty="0" smtClean="0"/>
              <a:t>The </a:t>
            </a:r>
            <a:r>
              <a:rPr lang="en-US" dirty="0"/>
              <a:t>number of hybrid orbitals formed is equal to the number of atomic orbitals </a:t>
            </a:r>
            <a:r>
              <a:rPr lang="en-US" dirty="0" smtClean="0"/>
              <a:t>mixing.</a:t>
            </a:r>
          </a:p>
          <a:p>
            <a:pPr>
              <a:buFont typeface="Wingdings" pitchFamily="2" charset="2"/>
              <a:buChar char="Ø"/>
            </a:pPr>
            <a:r>
              <a:rPr lang="en-US" dirty="0" smtClean="0"/>
              <a:t>It </a:t>
            </a:r>
            <a:r>
              <a:rPr lang="en-US" dirty="0"/>
              <a:t>is not necessary that all the half-filled orbitals must participate in hybridization. Even completely filled orbitals with slightly different energies can also </a:t>
            </a:r>
            <a:r>
              <a:rPr lang="en-US" dirty="0" smtClean="0"/>
              <a:t>participate.</a:t>
            </a:r>
          </a:p>
          <a:p>
            <a:pPr>
              <a:buFont typeface="Wingdings" pitchFamily="2" charset="2"/>
              <a:buChar char="Ø"/>
            </a:pPr>
            <a:r>
              <a:rPr lang="en-US" dirty="0" smtClean="0"/>
              <a:t>Hybridization </a:t>
            </a:r>
            <a:r>
              <a:rPr lang="en-US" dirty="0"/>
              <a:t>happens only during the bond formation and not in an isolated gaseous </a:t>
            </a:r>
            <a:r>
              <a:rPr lang="en-US" dirty="0" smtClean="0"/>
              <a:t>atom.</a:t>
            </a:r>
          </a:p>
          <a:p>
            <a:pPr>
              <a:buFont typeface="Wingdings" pitchFamily="2" charset="2"/>
              <a:buChar char="Ø"/>
            </a:pPr>
            <a:r>
              <a:rPr lang="en-US" dirty="0" smtClean="0"/>
              <a:t>The </a:t>
            </a:r>
            <a:r>
              <a:rPr lang="en-US" dirty="0"/>
              <a:t>shape of the molecule can be predicted if the hybridization of the molecule is </a:t>
            </a:r>
            <a:r>
              <a:rPr lang="en-US" dirty="0" smtClean="0"/>
              <a:t>known.</a:t>
            </a:r>
          </a:p>
          <a:p>
            <a:pPr>
              <a:buFont typeface="Wingdings" pitchFamily="2" charset="2"/>
              <a:buChar char="Ø"/>
            </a:pPr>
            <a:r>
              <a:rPr lang="en-US" dirty="0" smtClean="0"/>
              <a:t>The </a:t>
            </a:r>
            <a:r>
              <a:rPr lang="en-US" dirty="0"/>
              <a:t>bigger lobe of the hybrid orbital always has a positive sign, while the smaller lobe on the opposite side has a negative sign.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133600"/>
            <a:ext cx="7924800" cy="1477328"/>
          </a:xfrm>
          <a:prstGeom prst="rect">
            <a:avLst/>
          </a:prstGeom>
          <a:noFill/>
        </p:spPr>
        <p:txBody>
          <a:bodyPr wrap="square" rtlCol="0">
            <a:spAutoFit/>
          </a:bodyPr>
          <a:lstStyle/>
          <a:p>
            <a:r>
              <a:rPr lang="en-US" u="sng" dirty="0"/>
              <a:t>Types of </a:t>
            </a:r>
            <a:r>
              <a:rPr lang="en-US" u="sng" dirty="0" smtClean="0"/>
              <a:t>Hybridization</a:t>
            </a:r>
          </a:p>
          <a:p>
            <a:endParaRPr lang="en-US" dirty="0"/>
          </a:p>
          <a:p>
            <a:r>
              <a:rPr lang="en-US" dirty="0"/>
              <a:t>Based on the types of orbitals involved in mixing, the hybridization can be classified as sp</a:t>
            </a:r>
            <a:r>
              <a:rPr lang="en-US" baseline="30000" dirty="0"/>
              <a:t>3</a:t>
            </a:r>
            <a:r>
              <a:rPr lang="en-US" dirty="0"/>
              <a:t>, sp</a:t>
            </a:r>
            <a:r>
              <a:rPr lang="en-US" baseline="30000" dirty="0"/>
              <a:t>2</a:t>
            </a:r>
            <a:r>
              <a:rPr lang="en-US" dirty="0"/>
              <a:t>, sp, sp</a:t>
            </a:r>
            <a:r>
              <a:rPr lang="en-US" baseline="30000" dirty="0"/>
              <a:t>3</a:t>
            </a:r>
            <a:r>
              <a:rPr lang="en-US" dirty="0"/>
              <a:t>d, sp</a:t>
            </a:r>
            <a:r>
              <a:rPr lang="en-US" baseline="30000" dirty="0"/>
              <a:t>3</a:t>
            </a:r>
            <a:r>
              <a:rPr lang="en-US" dirty="0"/>
              <a:t>d</a:t>
            </a:r>
            <a:r>
              <a:rPr lang="en-US" baseline="30000" dirty="0"/>
              <a:t>2</a:t>
            </a:r>
            <a:r>
              <a:rPr lang="en-US" dirty="0"/>
              <a:t>, sp</a:t>
            </a:r>
            <a:r>
              <a:rPr lang="en-US" baseline="30000" dirty="0"/>
              <a:t>3</a:t>
            </a:r>
            <a:r>
              <a:rPr lang="en-US" dirty="0"/>
              <a:t>d</a:t>
            </a:r>
            <a:r>
              <a:rPr lang="en-US" baseline="30000" dirty="0"/>
              <a:t>3</a:t>
            </a:r>
            <a:r>
              <a:rPr lang="en-US" dirty="0"/>
              <a:t>. Let us now discuss the various types of hybridization, along with their examples.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33400"/>
            <a:ext cx="8077200" cy="4524315"/>
          </a:xfrm>
          <a:prstGeom prst="rect">
            <a:avLst/>
          </a:prstGeom>
          <a:noFill/>
        </p:spPr>
        <p:txBody>
          <a:bodyPr wrap="square" rtlCol="0">
            <a:spAutoFit/>
          </a:bodyPr>
          <a:lstStyle/>
          <a:p>
            <a:r>
              <a:rPr lang="en-US" b="1" u="sng" dirty="0"/>
              <a:t>sp </a:t>
            </a:r>
            <a:r>
              <a:rPr lang="en-US" b="1" u="sng" dirty="0" smtClean="0"/>
              <a:t>Hybridization</a:t>
            </a:r>
          </a:p>
          <a:p>
            <a:endParaRPr lang="en-US" b="1" u="sng" dirty="0"/>
          </a:p>
          <a:p>
            <a:pPr>
              <a:buFont typeface="Wingdings" pitchFamily="2" charset="2"/>
              <a:buChar char="Ø"/>
            </a:pPr>
            <a:r>
              <a:rPr lang="en-US" dirty="0"/>
              <a:t>sp hybridization is observed when one s and one p orbital in the same main shell of an atom mix to form two new equivalent orbitals. </a:t>
            </a:r>
            <a:r>
              <a:rPr lang="en-US" dirty="0" smtClean="0"/>
              <a:t>The </a:t>
            </a:r>
            <a:r>
              <a:rPr lang="en-US" dirty="0"/>
              <a:t>new orbitals formed are called</a:t>
            </a:r>
            <a:r>
              <a:rPr lang="en-US" b="1" dirty="0"/>
              <a:t> sp hybridized orbitals</a:t>
            </a:r>
            <a:r>
              <a:rPr lang="en-US" b="1" dirty="0" smtClean="0"/>
              <a:t>.</a:t>
            </a:r>
          </a:p>
          <a:p>
            <a:pPr>
              <a:buFont typeface="Wingdings" pitchFamily="2" charset="2"/>
              <a:buChar char="Ø"/>
            </a:pPr>
            <a:r>
              <a:rPr lang="en-US" b="1" dirty="0"/>
              <a:t> </a:t>
            </a:r>
            <a:r>
              <a:rPr lang="en-US" dirty="0"/>
              <a:t>It forms linear molecules with an angle of </a:t>
            </a:r>
            <a:r>
              <a:rPr lang="en-US" dirty="0" smtClean="0"/>
              <a:t>180°</a:t>
            </a:r>
          </a:p>
          <a:p>
            <a:pPr>
              <a:buFont typeface="Wingdings" pitchFamily="2" charset="2"/>
              <a:buChar char="Ø"/>
            </a:pPr>
            <a:r>
              <a:rPr lang="en-US" dirty="0" smtClean="0"/>
              <a:t>This </a:t>
            </a:r>
            <a:r>
              <a:rPr lang="en-US" dirty="0"/>
              <a:t>type of hybridization involves the mixing of one ‘s’ orbital and one ‘p’ orbital of equal energy to give a new hybrid orbital known as an sp hybridized </a:t>
            </a:r>
            <a:r>
              <a:rPr lang="en-US" dirty="0" smtClean="0"/>
              <a:t>orbital.</a:t>
            </a:r>
          </a:p>
          <a:p>
            <a:pPr>
              <a:buFont typeface="Wingdings" pitchFamily="2" charset="2"/>
              <a:buChar char="Ø"/>
            </a:pPr>
            <a:r>
              <a:rPr lang="en-US" dirty="0" smtClean="0"/>
              <a:t>sp </a:t>
            </a:r>
            <a:r>
              <a:rPr lang="en-US" dirty="0"/>
              <a:t>hybridization is also called diagonal </a:t>
            </a:r>
            <a:r>
              <a:rPr lang="en-US" dirty="0" smtClean="0"/>
              <a:t>hybridization.</a:t>
            </a:r>
          </a:p>
          <a:p>
            <a:pPr>
              <a:buFont typeface="Wingdings" pitchFamily="2" charset="2"/>
              <a:buChar char="Ø"/>
            </a:pPr>
            <a:r>
              <a:rPr lang="en-US" dirty="0" smtClean="0"/>
              <a:t>Each </a:t>
            </a:r>
            <a:r>
              <a:rPr lang="en-US" dirty="0"/>
              <a:t>sp hybridized orbital has an equal amount of s and p character – 50% s and 50% p character</a:t>
            </a:r>
            <a:r>
              <a:rPr lang="en-US" dirty="0" smtClean="0"/>
              <a:t>.</a:t>
            </a:r>
          </a:p>
          <a:p>
            <a:endParaRPr lang="en-US" dirty="0"/>
          </a:p>
          <a:p>
            <a:r>
              <a:rPr lang="en-US" u="sng" dirty="0"/>
              <a:t>Examples of sp Hybridization:</a:t>
            </a:r>
          </a:p>
          <a:p>
            <a:r>
              <a:rPr lang="en-US" dirty="0"/>
              <a:t>All compounds of beryllium like BeF</a:t>
            </a:r>
            <a:r>
              <a:rPr lang="en-US" baseline="-25000" dirty="0"/>
              <a:t>2</a:t>
            </a:r>
            <a:r>
              <a:rPr lang="en-US" dirty="0"/>
              <a:t>, BeH</a:t>
            </a:r>
            <a:r>
              <a:rPr lang="en-US" baseline="-25000" dirty="0"/>
              <a:t>2, </a:t>
            </a:r>
            <a:r>
              <a:rPr lang="en-US" dirty="0"/>
              <a:t>BeCl</a:t>
            </a:r>
            <a:r>
              <a:rPr lang="en-US" baseline="-25000" dirty="0"/>
              <a:t>2</a:t>
            </a:r>
            <a:endParaRPr lang="en-US" dirty="0"/>
          </a:p>
          <a:p>
            <a:r>
              <a:rPr lang="en-US" dirty="0"/>
              <a:t>All compounds of carbon-containing triple bond like C</a:t>
            </a:r>
            <a:r>
              <a:rPr lang="en-US" baseline="-25000" dirty="0"/>
              <a:t>2</a:t>
            </a:r>
            <a:r>
              <a:rPr lang="en-US" dirty="0"/>
              <a:t>H</a:t>
            </a:r>
            <a:r>
              <a:rPr lang="en-US" baseline="-25000" dirty="0"/>
              <a:t>2</a:t>
            </a:r>
            <a:r>
              <a:rPr lang="en-US" dirty="0"/>
              <a:t>.</a:t>
            </a:r>
          </a:p>
          <a:p>
            <a:endParaRPr lang="en-US" dirty="0"/>
          </a:p>
        </p:txBody>
      </p:sp>
      <p:sp>
        <p:nvSpPr>
          <p:cNvPr id="1030" name="AutoShape 6" descr="sp Hybridiz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2"/>
          <a:srcRect l="30612" t="40816" r="59184" b="44218"/>
          <a:stretch>
            <a:fillRect/>
          </a:stretch>
        </p:blipFill>
        <p:spPr bwMode="auto">
          <a:xfrm>
            <a:off x="6705600" y="4876800"/>
            <a:ext cx="1981200" cy="18161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457200"/>
            <a:ext cx="8153400" cy="3970318"/>
          </a:xfrm>
          <a:prstGeom prst="rect">
            <a:avLst/>
          </a:prstGeom>
          <a:noFill/>
        </p:spPr>
        <p:txBody>
          <a:bodyPr wrap="square" rtlCol="0">
            <a:spAutoFit/>
          </a:bodyPr>
          <a:lstStyle/>
          <a:p>
            <a:r>
              <a:rPr lang="en-US" b="1" u="sng" dirty="0"/>
              <a:t>sp</a:t>
            </a:r>
            <a:r>
              <a:rPr lang="en-US" b="1" u="sng" baseline="30000" dirty="0"/>
              <a:t>2</a:t>
            </a:r>
            <a:r>
              <a:rPr lang="en-US" b="1" u="sng" dirty="0"/>
              <a:t> </a:t>
            </a:r>
            <a:r>
              <a:rPr lang="en-US" b="1" u="sng" dirty="0" smtClean="0"/>
              <a:t>Hybridization</a:t>
            </a:r>
          </a:p>
          <a:p>
            <a:endParaRPr lang="en-US" b="1" u="sng" dirty="0"/>
          </a:p>
          <a:p>
            <a:pPr>
              <a:buFont typeface="Wingdings" pitchFamily="2" charset="2"/>
              <a:buChar char="Ø"/>
            </a:pPr>
            <a:r>
              <a:rPr lang="en-US" b="1" dirty="0"/>
              <a:t>sp</a:t>
            </a:r>
            <a:r>
              <a:rPr lang="en-US" b="1" baseline="30000" dirty="0"/>
              <a:t>2</a:t>
            </a:r>
            <a:r>
              <a:rPr lang="en-US" b="1" dirty="0"/>
              <a:t> hybridization </a:t>
            </a:r>
            <a:r>
              <a:rPr lang="en-US" dirty="0"/>
              <a:t>is observed when one s and two p orbitals of the same shell of an atom mix to form 3 equivalent orbitals. The new orbitals formed are called</a:t>
            </a:r>
            <a:r>
              <a:rPr lang="en-US" b="1" dirty="0"/>
              <a:t> sp</a:t>
            </a:r>
            <a:r>
              <a:rPr lang="en-US" b="1" baseline="30000" dirty="0"/>
              <a:t>2</a:t>
            </a:r>
            <a:r>
              <a:rPr lang="en-US" b="1" dirty="0"/>
              <a:t> hybrid orbitals. </a:t>
            </a:r>
            <a:endParaRPr lang="en-US" b="1" dirty="0" smtClean="0"/>
          </a:p>
          <a:p>
            <a:pPr>
              <a:buFont typeface="Wingdings" pitchFamily="2" charset="2"/>
              <a:buChar char="Ø"/>
            </a:pPr>
            <a:r>
              <a:rPr lang="en-US" dirty="0" smtClean="0"/>
              <a:t>sp</a:t>
            </a:r>
            <a:r>
              <a:rPr lang="en-US" baseline="30000" dirty="0" smtClean="0"/>
              <a:t>2</a:t>
            </a:r>
            <a:r>
              <a:rPr lang="en-US" dirty="0"/>
              <a:t> hybridization is also called </a:t>
            </a:r>
            <a:r>
              <a:rPr lang="en-US" dirty="0" err="1"/>
              <a:t>trigonal</a:t>
            </a:r>
            <a:r>
              <a:rPr lang="en-US" dirty="0"/>
              <a:t> </a:t>
            </a:r>
            <a:r>
              <a:rPr lang="en-US" dirty="0" smtClean="0"/>
              <a:t>hybridization.</a:t>
            </a:r>
          </a:p>
          <a:p>
            <a:pPr>
              <a:buFont typeface="Wingdings" pitchFamily="2" charset="2"/>
              <a:buChar char="Ø"/>
            </a:pPr>
            <a:r>
              <a:rPr lang="en-US" dirty="0" smtClean="0"/>
              <a:t>It </a:t>
            </a:r>
            <a:r>
              <a:rPr lang="en-US" dirty="0"/>
              <a:t>involves mixing of one ‘s’ orbital and two ‘p’ orbital’s of equal energy to give a new hybrid orbital known as </a:t>
            </a:r>
            <a:r>
              <a:rPr lang="en-US" dirty="0" smtClean="0"/>
              <a:t>sp</a:t>
            </a:r>
            <a:r>
              <a:rPr lang="en-US" baseline="30000" dirty="0" smtClean="0"/>
              <a:t>2</a:t>
            </a:r>
            <a:r>
              <a:rPr lang="en-US" dirty="0" smtClean="0"/>
              <a:t>.</a:t>
            </a:r>
          </a:p>
          <a:p>
            <a:pPr>
              <a:buFont typeface="Wingdings" pitchFamily="2" charset="2"/>
              <a:buChar char="Ø"/>
            </a:pPr>
            <a:r>
              <a:rPr lang="en-US" dirty="0" smtClean="0"/>
              <a:t>A </a:t>
            </a:r>
            <a:r>
              <a:rPr lang="en-US" dirty="0"/>
              <a:t>mixture of s and p orbital formed in </a:t>
            </a:r>
            <a:r>
              <a:rPr lang="en-US" dirty="0" err="1"/>
              <a:t>trigonal</a:t>
            </a:r>
            <a:r>
              <a:rPr lang="en-US" dirty="0"/>
              <a:t> symmetry and is maintained at </a:t>
            </a:r>
            <a:r>
              <a:rPr lang="en-US" dirty="0" smtClean="0"/>
              <a:t>120</a:t>
            </a:r>
            <a:r>
              <a:rPr lang="en-US" baseline="30000" dirty="0" smtClean="0"/>
              <a:t>0</a:t>
            </a:r>
            <a:r>
              <a:rPr lang="en-US" dirty="0" smtClean="0"/>
              <a:t>.</a:t>
            </a:r>
          </a:p>
          <a:p>
            <a:pPr>
              <a:buFont typeface="Wingdings" pitchFamily="2" charset="2"/>
              <a:buChar char="Ø"/>
            </a:pPr>
            <a:r>
              <a:rPr lang="en-US" dirty="0" smtClean="0"/>
              <a:t>All </a:t>
            </a:r>
            <a:r>
              <a:rPr lang="en-US" dirty="0"/>
              <a:t>the three hybrid orbitals remain in one plane and make an angle of 120° with one another. Each of the hybrid orbitals formed has a 33.33% ‘s’ character and 66.66% ‘p’ </a:t>
            </a:r>
            <a:r>
              <a:rPr lang="en-US" dirty="0" smtClean="0"/>
              <a:t>character.</a:t>
            </a:r>
          </a:p>
          <a:p>
            <a:pPr>
              <a:buFont typeface="Wingdings" pitchFamily="2" charset="2"/>
              <a:buChar char="Ø"/>
            </a:pPr>
            <a:r>
              <a:rPr lang="en-US" dirty="0" smtClean="0"/>
              <a:t>The</a:t>
            </a:r>
            <a:r>
              <a:rPr lang="en-US" dirty="0"/>
              <a:t> molecules in which the central atom is linked to 3 atoms and is sp2 hybridized have a triangular planar shape.</a:t>
            </a:r>
          </a:p>
        </p:txBody>
      </p:sp>
      <p:sp>
        <p:nvSpPr>
          <p:cNvPr id="4" name="Rectangle 3"/>
          <p:cNvSpPr/>
          <p:nvPr/>
        </p:nvSpPr>
        <p:spPr>
          <a:xfrm>
            <a:off x="685800" y="4572001"/>
            <a:ext cx="5334000" cy="1200329"/>
          </a:xfrm>
          <a:prstGeom prst="rect">
            <a:avLst/>
          </a:prstGeom>
        </p:spPr>
        <p:txBody>
          <a:bodyPr wrap="square">
            <a:spAutoFit/>
          </a:bodyPr>
          <a:lstStyle/>
          <a:p>
            <a:r>
              <a:rPr lang="en-US" u="sng" dirty="0"/>
              <a:t>Examples of sp</a:t>
            </a:r>
            <a:r>
              <a:rPr lang="en-US" u="sng" baseline="30000" dirty="0"/>
              <a:t>2</a:t>
            </a:r>
            <a:r>
              <a:rPr lang="en-US" u="sng" dirty="0"/>
              <a:t> Hybridization</a:t>
            </a:r>
          </a:p>
          <a:p>
            <a:r>
              <a:rPr lang="en-US" dirty="0"/>
              <a:t>All the compounds of Boron i.e. BF</a:t>
            </a:r>
            <a:r>
              <a:rPr lang="en-US" baseline="-25000" dirty="0"/>
              <a:t>3</a:t>
            </a:r>
            <a:r>
              <a:rPr lang="en-US" dirty="0"/>
              <a:t>, BH</a:t>
            </a:r>
            <a:r>
              <a:rPr lang="en-US" baseline="-25000" dirty="0"/>
              <a:t>3</a:t>
            </a:r>
            <a:endParaRPr lang="en-US" dirty="0"/>
          </a:p>
          <a:p>
            <a:r>
              <a:rPr lang="en-US" dirty="0"/>
              <a:t>All the compounds </a:t>
            </a:r>
            <a:r>
              <a:rPr lang="en-US" dirty="0" smtClean="0"/>
              <a:t>of</a:t>
            </a:r>
            <a:r>
              <a:rPr lang="en-US" dirty="0"/>
              <a:t> carbon-containing a carbon-carbon double bond, Ethylene (C</a:t>
            </a:r>
            <a:r>
              <a:rPr lang="en-US" baseline="-25000" dirty="0"/>
              <a:t>2</a:t>
            </a:r>
            <a:r>
              <a:rPr lang="en-US" dirty="0"/>
              <a:t>H</a:t>
            </a:r>
            <a:r>
              <a:rPr lang="en-US" baseline="-25000" dirty="0"/>
              <a:t>4</a:t>
            </a:r>
            <a:r>
              <a:rPr lang="en-US" dirty="0"/>
              <a:t>)</a:t>
            </a:r>
          </a:p>
        </p:txBody>
      </p:sp>
      <p:pic>
        <p:nvPicPr>
          <p:cNvPr id="19458" name="Picture 2"/>
          <p:cNvPicPr>
            <a:picLocks noChangeAspect="1" noChangeArrowheads="1"/>
          </p:cNvPicPr>
          <p:nvPr/>
        </p:nvPicPr>
        <p:blipFill>
          <a:blip r:embed="rId2"/>
          <a:srcRect l="31558" t="44261" r="58992" b="43138"/>
          <a:stretch>
            <a:fillRect/>
          </a:stretch>
        </p:blipFill>
        <p:spPr bwMode="auto">
          <a:xfrm>
            <a:off x="5791200" y="4495800"/>
            <a:ext cx="2286000" cy="1905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81001"/>
            <a:ext cx="8305800" cy="3139321"/>
          </a:xfrm>
          <a:prstGeom prst="rect">
            <a:avLst/>
          </a:prstGeom>
        </p:spPr>
        <p:txBody>
          <a:bodyPr wrap="square">
            <a:spAutoFit/>
          </a:bodyPr>
          <a:lstStyle/>
          <a:p>
            <a:r>
              <a:rPr lang="en-US" b="1" u="sng" dirty="0"/>
              <a:t>sp</a:t>
            </a:r>
            <a:r>
              <a:rPr lang="en-US" b="1" u="sng" baseline="30000" dirty="0"/>
              <a:t>3</a:t>
            </a:r>
            <a:r>
              <a:rPr lang="en-US" b="1" u="sng" dirty="0"/>
              <a:t> </a:t>
            </a:r>
            <a:r>
              <a:rPr lang="en-US" b="1" u="sng" dirty="0" smtClean="0"/>
              <a:t>Hybridization</a:t>
            </a:r>
          </a:p>
          <a:p>
            <a:endParaRPr lang="en-US" dirty="0"/>
          </a:p>
          <a:p>
            <a:pPr>
              <a:buFont typeface="Wingdings" pitchFamily="2" charset="2"/>
              <a:buChar char="Ø"/>
            </a:pPr>
            <a:r>
              <a:rPr lang="en-US" dirty="0"/>
              <a:t>When one ‘s’ orbital and 3 ‘p’ orbitals belonging to the same shell of an atom mix together to form four new equivalent orbital, the type of hybridization is called a </a:t>
            </a:r>
            <a:r>
              <a:rPr lang="en-US" b="1" dirty="0"/>
              <a:t>tetrahedral hybridization or sp</a:t>
            </a:r>
            <a:r>
              <a:rPr lang="en-US" b="1" baseline="30000" dirty="0"/>
              <a:t>3</a:t>
            </a:r>
            <a:r>
              <a:rPr lang="en-US" dirty="0"/>
              <a:t>. The new orbitals formed are called</a:t>
            </a:r>
            <a:r>
              <a:rPr lang="en-US" b="1" dirty="0"/>
              <a:t> sp</a:t>
            </a:r>
            <a:r>
              <a:rPr lang="en-US" b="1" baseline="30000" dirty="0"/>
              <a:t>3</a:t>
            </a:r>
            <a:r>
              <a:rPr lang="en-US" b="1" dirty="0"/>
              <a:t> hybrid </a:t>
            </a:r>
            <a:r>
              <a:rPr lang="en-US" b="1" dirty="0" smtClean="0"/>
              <a:t>orbitals.</a:t>
            </a:r>
            <a:endParaRPr lang="en-US" b="1" dirty="0" smtClean="0"/>
          </a:p>
          <a:p>
            <a:pPr>
              <a:buFont typeface="Wingdings" pitchFamily="2" charset="2"/>
              <a:buChar char="Ø"/>
            </a:pPr>
            <a:r>
              <a:rPr lang="en-US" dirty="0" smtClean="0"/>
              <a:t>These </a:t>
            </a:r>
            <a:r>
              <a:rPr lang="en-US" dirty="0"/>
              <a:t>are directed towards the four corners of a regular tetrahedron and make an angle of 109°28’ with one </a:t>
            </a:r>
            <a:r>
              <a:rPr lang="en-US" dirty="0" smtClean="0"/>
              <a:t>another.</a:t>
            </a:r>
          </a:p>
          <a:p>
            <a:pPr>
              <a:buFont typeface="Wingdings" pitchFamily="2" charset="2"/>
              <a:buChar char="Ø"/>
            </a:pPr>
            <a:r>
              <a:rPr lang="en-US" dirty="0" smtClean="0"/>
              <a:t>The </a:t>
            </a:r>
            <a:r>
              <a:rPr lang="en-US" dirty="0"/>
              <a:t>angle between the sp3 hybrid orbitals is </a:t>
            </a:r>
            <a:r>
              <a:rPr lang="en-US" dirty="0" smtClean="0"/>
              <a:t>109.28</a:t>
            </a:r>
            <a:r>
              <a:rPr lang="en-US" baseline="30000" dirty="0" smtClean="0"/>
              <a:t>0</a:t>
            </a:r>
          </a:p>
          <a:p>
            <a:pPr>
              <a:buFont typeface="Wingdings" pitchFamily="2" charset="2"/>
              <a:buChar char="Ø"/>
            </a:pPr>
            <a:r>
              <a:rPr lang="en-US" dirty="0" smtClean="0"/>
              <a:t>Each </a:t>
            </a:r>
            <a:r>
              <a:rPr lang="en-US" dirty="0"/>
              <a:t>sp</a:t>
            </a:r>
            <a:r>
              <a:rPr lang="en-US" baseline="30000" dirty="0"/>
              <a:t>3</a:t>
            </a:r>
            <a:r>
              <a:rPr lang="en-US" dirty="0"/>
              <a:t> hybrid orbital has 25% s character and 75% p </a:t>
            </a:r>
            <a:r>
              <a:rPr lang="en-US" dirty="0" smtClean="0"/>
              <a:t>character.</a:t>
            </a:r>
          </a:p>
          <a:p>
            <a:pPr>
              <a:buFont typeface="Wingdings" pitchFamily="2" charset="2"/>
              <a:buChar char="Ø"/>
            </a:pPr>
            <a:r>
              <a:rPr lang="en-US" dirty="0" smtClean="0"/>
              <a:t>Example </a:t>
            </a:r>
            <a:r>
              <a:rPr lang="en-US" dirty="0"/>
              <a:t>of sp</a:t>
            </a:r>
            <a:r>
              <a:rPr lang="en-US" baseline="30000" dirty="0"/>
              <a:t>3</a:t>
            </a:r>
            <a:r>
              <a:rPr lang="en-US" dirty="0"/>
              <a:t> hybridization: ethane (C</a:t>
            </a:r>
            <a:r>
              <a:rPr lang="en-US" baseline="-25000" dirty="0"/>
              <a:t>2</a:t>
            </a:r>
            <a:r>
              <a:rPr lang="en-US" dirty="0"/>
              <a:t>H</a:t>
            </a:r>
            <a:r>
              <a:rPr lang="en-US" baseline="-25000" dirty="0"/>
              <a:t>6</a:t>
            </a:r>
            <a:r>
              <a:rPr lang="en-US" dirty="0"/>
              <a:t>), methane.</a:t>
            </a:r>
          </a:p>
        </p:txBody>
      </p:sp>
      <p:pic>
        <p:nvPicPr>
          <p:cNvPr id="20482" name="Picture 2"/>
          <p:cNvPicPr>
            <a:picLocks noChangeAspect="1" noChangeArrowheads="1"/>
          </p:cNvPicPr>
          <p:nvPr/>
        </p:nvPicPr>
        <p:blipFill>
          <a:blip r:embed="rId2"/>
          <a:srcRect l="31373" t="53333" r="58823" b="32549"/>
          <a:stretch>
            <a:fillRect/>
          </a:stretch>
        </p:blipFill>
        <p:spPr bwMode="auto">
          <a:xfrm>
            <a:off x="3962400" y="3810000"/>
            <a:ext cx="2667000" cy="24003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219200"/>
            <a:ext cx="8382000" cy="3139321"/>
          </a:xfrm>
          <a:prstGeom prst="rect">
            <a:avLst/>
          </a:prstGeom>
        </p:spPr>
        <p:txBody>
          <a:bodyPr wrap="square">
            <a:spAutoFit/>
          </a:bodyPr>
          <a:lstStyle/>
          <a:p>
            <a:endParaRPr lang="en-US" dirty="0" smtClean="0"/>
          </a:p>
          <a:p>
            <a:endParaRPr lang="en-US" dirty="0"/>
          </a:p>
          <a:p>
            <a:r>
              <a:rPr lang="en-US" dirty="0" smtClean="0"/>
              <a:t>The three </a:t>
            </a:r>
            <a:r>
              <a:rPr lang="en-US" dirty="0"/>
              <a:t>basic shapes of hybridization are linear, </a:t>
            </a:r>
            <a:r>
              <a:rPr lang="en-US" dirty="0" err="1"/>
              <a:t>trigonal</a:t>
            </a:r>
            <a:r>
              <a:rPr lang="en-US" dirty="0"/>
              <a:t> planar, tetrahedral, </a:t>
            </a:r>
          </a:p>
          <a:p>
            <a:r>
              <a:rPr lang="en-US" dirty="0"/>
              <a:t>The geometry of the orbital arrangement</a:t>
            </a:r>
            <a:r>
              <a:rPr lang="en-US" dirty="0" smtClean="0"/>
              <a:t>:</a:t>
            </a:r>
          </a:p>
          <a:p>
            <a:endParaRPr lang="en-US" dirty="0"/>
          </a:p>
          <a:p>
            <a:pPr>
              <a:buFont typeface="Wingdings" pitchFamily="2" charset="2"/>
              <a:buChar char="Ø"/>
            </a:pPr>
            <a:r>
              <a:rPr lang="en-US" dirty="0"/>
              <a:t>Linear: Two electron groups are involved resulting in sp hybridization, the angle between the orbitals is 180</a:t>
            </a:r>
            <a:r>
              <a:rPr lang="en-US" dirty="0" smtClean="0"/>
              <a:t>°.</a:t>
            </a:r>
          </a:p>
          <a:p>
            <a:pPr>
              <a:buFont typeface="Wingdings" pitchFamily="2" charset="2"/>
              <a:buChar char="Ø"/>
            </a:pPr>
            <a:r>
              <a:rPr lang="en-US" dirty="0" err="1" smtClean="0"/>
              <a:t>Trigonal</a:t>
            </a:r>
            <a:r>
              <a:rPr lang="en-US" dirty="0" smtClean="0"/>
              <a:t> </a:t>
            </a:r>
            <a:r>
              <a:rPr lang="en-US" dirty="0"/>
              <a:t>planar: Three electron groups are involved resulting in sp</a:t>
            </a:r>
            <a:r>
              <a:rPr lang="en-US" baseline="30000" dirty="0"/>
              <a:t>2</a:t>
            </a:r>
            <a:r>
              <a:rPr lang="en-US" dirty="0"/>
              <a:t> hybridization, the angle between the orbitals is 120</a:t>
            </a:r>
            <a:r>
              <a:rPr lang="en-US" dirty="0" smtClean="0"/>
              <a:t>°.</a:t>
            </a:r>
          </a:p>
          <a:p>
            <a:pPr>
              <a:buFont typeface="Wingdings" pitchFamily="2" charset="2"/>
              <a:buChar char="Ø"/>
            </a:pPr>
            <a:r>
              <a:rPr lang="en-US" dirty="0" smtClean="0"/>
              <a:t>Tetrahedral</a:t>
            </a:r>
            <a:r>
              <a:rPr lang="en-US" dirty="0"/>
              <a:t>: Four electron groups involved resulting in sp</a:t>
            </a:r>
            <a:r>
              <a:rPr lang="en-US" baseline="30000" dirty="0"/>
              <a:t>3</a:t>
            </a:r>
            <a:r>
              <a:rPr lang="en-US" dirty="0"/>
              <a:t> hybridization, the angle between the orbitals is 109.5°.</a:t>
            </a:r>
          </a:p>
        </p:txBody>
      </p:sp>
      <p:sp>
        <p:nvSpPr>
          <p:cNvPr id="3" name="Rectangle 2"/>
          <p:cNvSpPr/>
          <p:nvPr/>
        </p:nvSpPr>
        <p:spPr>
          <a:xfrm>
            <a:off x="457200" y="990600"/>
            <a:ext cx="3500317" cy="369332"/>
          </a:xfrm>
          <a:prstGeom prst="rect">
            <a:avLst/>
          </a:prstGeom>
        </p:spPr>
        <p:txBody>
          <a:bodyPr wrap="none">
            <a:spAutoFit/>
          </a:bodyPr>
          <a:lstStyle/>
          <a:p>
            <a:r>
              <a:rPr lang="en-US" dirty="0"/>
              <a:t>T</a:t>
            </a:r>
            <a:r>
              <a:rPr lang="en-US" dirty="0" smtClean="0"/>
              <a:t>hree </a:t>
            </a:r>
            <a:r>
              <a:rPr lang="en-US" dirty="0"/>
              <a:t>basic shapes of </a:t>
            </a:r>
            <a:r>
              <a:rPr lang="en-US" dirty="0" smtClean="0"/>
              <a:t>Hybridization</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24</TotalTime>
  <Words>283</Words>
  <Application>Microsoft Office PowerPoint</Application>
  <PresentationFormat>On-screen Show (4:3)</PresentationFormat>
  <Paragraphs>63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Oriel</vt:lpstr>
      <vt:lpstr>HYBRIDIZATION</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HYBRIDIZATION</dc:title>
  <dc:creator>iqra</dc:creator>
  <cp:lastModifiedBy>iqra</cp:lastModifiedBy>
  <cp:revision>3</cp:revision>
  <dcterms:created xsi:type="dcterms:W3CDTF">2023-02-17T05:50:10Z</dcterms:created>
  <dcterms:modified xsi:type="dcterms:W3CDTF">2023-02-17T06:14:44Z</dcterms:modified>
</cp:coreProperties>
</file>