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66" d="100"/>
          <a:sy n="66" d="100"/>
        </p:scale>
        <p:origin x="1301" y="317"/>
      </p:cViewPr>
      <p:guideLst>
        <p:guide orient="horz" pos="214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8744585" cy="6694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IN" altLang="en-US"/>
              <a:t>N</a:t>
            </a:r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870" y="-24765"/>
            <a:ext cx="8534400" cy="1711325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470" y="-527050"/>
            <a:ext cx="10363200" cy="165608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515" y="820420"/>
            <a:ext cx="6652280" cy="6400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I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SIH25021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based development of Laser based QR Code marking on 'track fittings on Indian Railways.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Transportation &amp; Logistics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Software/Hardware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</a:t>
            </a:r>
            <a:r>
              <a:rPr lang="en-I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en-IN" altLang="en-US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NextGenCoders</a:t>
            </a:r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I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5671185" y="5460365"/>
            <a:ext cx="2223770" cy="529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880" y="15240"/>
            <a:ext cx="10972800" cy="824230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TITLE: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AI‑Ready Railway Identity, QR, and Ops Visibility</a:t>
            </a:r>
            <a:endParaRPr lang="en-US" sz="20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879" y="1082388"/>
            <a:ext cx="4653773" cy="3155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0" y="126383"/>
            <a:ext cx="1705610" cy="7823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NextGen</a:t>
            </a:r>
          </a:p>
          <a:p>
            <a:pPr algn="ctr"/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Coders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AF8D48-B60A-1C61-AB81-B0D6B0D98876}"/>
              </a:ext>
            </a:extLst>
          </p:cNvPr>
          <p:cNvSpPr txBox="1"/>
          <p:nvPr/>
        </p:nvSpPr>
        <p:spPr>
          <a:xfrm>
            <a:off x="5496232" y="1023348"/>
            <a:ext cx="5388078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How It Addresses the Problem:</a:t>
            </a:r>
          </a:p>
          <a:p>
            <a:endParaRPr lang="en-US" sz="2000" b="1" dirty="0"/>
          </a:p>
          <a:p>
            <a:r>
              <a:rPr lang="en-IN" sz="2000" dirty="0"/>
              <a:t>➡️ </a:t>
            </a:r>
            <a:r>
              <a:rPr lang="en-IN" sz="2000" b="1" dirty="0"/>
              <a:t>Digital Traceability</a:t>
            </a:r>
            <a:r>
              <a:rPr lang="en-IN" sz="2000" dirty="0"/>
              <a:t> – Identification &amp; 	  	  	                                      accountability</a:t>
            </a:r>
            <a:br>
              <a:rPr lang="en-IN" sz="2000" dirty="0"/>
            </a:br>
            <a:r>
              <a:rPr lang="en-IN" sz="2000" dirty="0"/>
              <a:t>➡️ </a:t>
            </a:r>
            <a:r>
              <a:rPr lang="en-IN" sz="2000" b="1" dirty="0"/>
              <a:t>Proactive Safety</a:t>
            </a:r>
            <a:r>
              <a:rPr lang="en-IN" sz="2000" dirty="0"/>
              <a:t> – AI predicts failures,  	  	  	                                 preventive maintenance</a:t>
            </a:r>
            <a:br>
              <a:rPr lang="en-IN" sz="2000" dirty="0"/>
            </a:br>
            <a:r>
              <a:rPr lang="en-IN" sz="2000" dirty="0"/>
              <a:t>➡️ </a:t>
            </a:r>
            <a:r>
              <a:rPr lang="en-IN" sz="2000" b="1" dirty="0"/>
              <a:t>Streamlined Operations</a:t>
            </a:r>
            <a:r>
              <a:rPr lang="en-IN" sz="2000" dirty="0"/>
              <a:t> – Integration with  	 	     UDM/TMS for automated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456FF3-80E2-4D68-02E4-9DC3F8343E1E}"/>
              </a:ext>
            </a:extLst>
          </p:cNvPr>
          <p:cNvSpPr/>
          <p:nvPr/>
        </p:nvSpPr>
        <p:spPr>
          <a:xfrm>
            <a:off x="182879" y="1023348"/>
            <a:ext cx="5018386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Proposed Solution: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/>
              <a:t>➡️ </a:t>
            </a:r>
            <a:r>
              <a:rPr lang="en-IN" b="1" dirty="0"/>
              <a:t>Hardware</a:t>
            </a:r>
            <a:r>
              <a:rPr lang="en-IN" dirty="0"/>
              <a:t> – Laser-etched QR codes for   				   permanent ID</a:t>
            </a:r>
            <a:br>
              <a:rPr lang="en-IN" dirty="0"/>
            </a:br>
            <a:r>
              <a:rPr lang="en-IN" dirty="0"/>
              <a:t>➡️ </a:t>
            </a:r>
            <a:r>
              <a:rPr lang="en-IN" b="1" dirty="0"/>
              <a:t>Software</a:t>
            </a:r>
            <a:r>
              <a:rPr lang="en-IN" dirty="0"/>
              <a:t> – Mobile app + platform for data   	  	                   access &amp; tracking</a:t>
            </a:r>
            <a:br>
              <a:rPr lang="en-IN" dirty="0"/>
            </a:br>
            <a:r>
              <a:rPr lang="en-IN" dirty="0"/>
              <a:t>➡️ </a:t>
            </a:r>
            <a:r>
              <a:rPr lang="en-IN" b="1" dirty="0"/>
              <a:t>AI Engine</a:t>
            </a:r>
            <a:r>
              <a:rPr lang="en-IN" dirty="0"/>
              <a:t> – Predictive insights &amp; automated  	  	                   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153E5C-F771-FF1C-E2A3-3352460FCEA7}"/>
              </a:ext>
            </a:extLst>
          </p:cNvPr>
          <p:cNvSpPr/>
          <p:nvPr/>
        </p:nvSpPr>
        <p:spPr>
          <a:xfrm>
            <a:off x="182879" y="4022193"/>
            <a:ext cx="10701431" cy="2196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2000" b="1" dirty="0"/>
              <a:t>Uniqueness &amp; Innovation:</a:t>
            </a:r>
          </a:p>
          <a:p>
            <a:pPr lvl="1"/>
            <a:r>
              <a:rPr lang="en-IN" sz="2000" dirty="0"/>
              <a:t>➡️ </a:t>
            </a:r>
            <a:r>
              <a:rPr lang="en-IN" sz="2000" b="1" dirty="0"/>
              <a:t>Digital Passport</a:t>
            </a:r>
            <a:r>
              <a:rPr lang="en-IN" sz="2000" dirty="0"/>
              <a:t> – Permanent and unalterable tracking</a:t>
            </a:r>
            <a:br>
              <a:rPr lang="en-IN" sz="2000" dirty="0"/>
            </a:br>
            <a:r>
              <a:rPr lang="en-IN" sz="2000" dirty="0"/>
              <a:t>➡️ </a:t>
            </a:r>
            <a:r>
              <a:rPr lang="en-IN" sz="2000" b="1" dirty="0"/>
              <a:t>Dynamic QR Codes</a:t>
            </a:r>
            <a:r>
              <a:rPr lang="en-IN" sz="2000" dirty="0"/>
              <a:t> – Real-time data updates</a:t>
            </a:r>
            <a:br>
              <a:rPr lang="en-IN" sz="2000" dirty="0"/>
            </a:br>
            <a:r>
              <a:rPr lang="en-IN" sz="2000" dirty="0"/>
              <a:t>➡️ </a:t>
            </a:r>
            <a:r>
              <a:rPr lang="en-IN" sz="2000" b="1" dirty="0"/>
              <a:t>Predictive AI</a:t>
            </a:r>
            <a:r>
              <a:rPr lang="en-IN" sz="2000" dirty="0"/>
              <a:t> – Anticipates problems</a:t>
            </a:r>
            <a:br>
              <a:rPr lang="en-IN" sz="2000" dirty="0"/>
            </a:br>
            <a:r>
              <a:rPr lang="en-IN" sz="2000" dirty="0"/>
              <a:t>➡️ </a:t>
            </a:r>
            <a:r>
              <a:rPr lang="en-IN" sz="2000" b="1" dirty="0"/>
              <a:t>Integrated System</a:t>
            </a:r>
            <a:r>
              <a:rPr lang="en-IN" sz="2000" dirty="0"/>
              <a:t> – Scalable hardware + software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/>
          <p:cNvSpPr/>
          <p:nvPr/>
        </p:nvSpPr>
        <p:spPr>
          <a:xfrm>
            <a:off x="609600" y="33655"/>
            <a:ext cx="1612265" cy="84055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NextGenCoders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7F853F-769F-A257-E4BE-8FAFBCCCA462}"/>
              </a:ext>
            </a:extLst>
          </p:cNvPr>
          <p:cNvSpPr/>
          <p:nvPr/>
        </p:nvSpPr>
        <p:spPr>
          <a:xfrm>
            <a:off x="141513" y="874207"/>
            <a:ext cx="7057939" cy="5395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61F0C5-2234-7EA2-661E-EBBE68C88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93" y="955486"/>
            <a:ext cx="6736465" cy="526275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804E87E-9420-EA9B-B145-315194AB4401}"/>
              </a:ext>
            </a:extLst>
          </p:cNvPr>
          <p:cNvSpPr/>
          <p:nvPr/>
        </p:nvSpPr>
        <p:spPr>
          <a:xfrm>
            <a:off x="7407797" y="1200098"/>
            <a:ext cx="4552709" cy="4612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2400" b="1" dirty="0"/>
              <a:t>Technologies &amp; Components:</a:t>
            </a:r>
          </a:p>
          <a:p>
            <a:pPr algn="just"/>
            <a:endParaRPr lang="en-IN" sz="2400" b="1" dirty="0"/>
          </a:p>
          <a:p>
            <a:r>
              <a:rPr lang="en-IN" sz="2000" dirty="0"/>
              <a:t>➡️ </a:t>
            </a:r>
            <a:r>
              <a:rPr lang="en-IN" sz="2000" b="1" dirty="0"/>
              <a:t>Hardware</a:t>
            </a:r>
            <a:r>
              <a:rPr lang="en-IN" sz="2000" dirty="0"/>
              <a:t> -     Fiber Laser Marking  	 			         Machine, Mobile   					 Scanners</a:t>
            </a:r>
            <a:br>
              <a:rPr lang="en-IN" sz="2000" dirty="0"/>
            </a:br>
            <a:r>
              <a:rPr lang="en-IN" sz="2000" dirty="0"/>
              <a:t>➡️ </a:t>
            </a:r>
            <a:r>
              <a:rPr lang="en-IN" sz="2000" b="1" dirty="0"/>
              <a:t>Backend</a:t>
            </a:r>
            <a:r>
              <a:rPr lang="en-IN" sz="2000" dirty="0"/>
              <a:t> –       Python, Node.js,    					 Flask,Express.js</a:t>
            </a:r>
            <a:br>
              <a:rPr lang="en-IN" sz="2000" dirty="0"/>
            </a:br>
            <a:r>
              <a:rPr lang="en-IN" sz="2000" dirty="0"/>
              <a:t>➡️ </a:t>
            </a:r>
            <a:r>
              <a:rPr lang="en-IN" sz="2000" b="1" dirty="0"/>
              <a:t>Mobile App</a:t>
            </a:r>
            <a:r>
              <a:rPr lang="en-IN" sz="2000" dirty="0"/>
              <a:t> – JavaScript, Dart,   					 React Native, Flutter</a:t>
            </a:r>
            <a:br>
              <a:rPr lang="en-IN" sz="2000" dirty="0"/>
            </a:br>
            <a:r>
              <a:rPr lang="en-IN" sz="2000" dirty="0"/>
              <a:t>➡️ </a:t>
            </a:r>
            <a:r>
              <a:rPr lang="en-IN" sz="2000" b="1" dirty="0"/>
              <a:t>AI/ML</a:t>
            </a:r>
            <a:r>
              <a:rPr lang="en-IN" sz="2000" dirty="0"/>
              <a:t> –           TensorFlow, </a:t>
            </a:r>
            <a:r>
              <a:rPr lang="en-IN" sz="2000" dirty="0" err="1"/>
              <a:t>PyTorch</a:t>
            </a:r>
            <a:r>
              <a:rPr lang="en-IN" sz="2000" dirty="0"/>
              <a:t>,   				 Scikit-learn</a:t>
            </a:r>
            <a:br>
              <a:rPr lang="en-IN" sz="2000" dirty="0"/>
            </a:br>
            <a:r>
              <a:rPr lang="en-IN" sz="2000" dirty="0"/>
              <a:t>➡️ </a:t>
            </a:r>
            <a:r>
              <a:rPr lang="en-IN" sz="2000" b="1" dirty="0"/>
              <a:t>Database</a:t>
            </a:r>
            <a:r>
              <a:rPr lang="en-IN" sz="2000" dirty="0"/>
              <a:t> –     MongoDB, Firebase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55701" y="2297778"/>
            <a:ext cx="93853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/>
          <p:cNvSpPr/>
          <p:nvPr/>
        </p:nvSpPr>
        <p:spPr>
          <a:xfrm>
            <a:off x="329565" y="252095"/>
            <a:ext cx="165417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NextGenCoders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11628755" y="3505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92C0F-A77A-F5FC-FFD0-B73941C42FAA}"/>
              </a:ext>
            </a:extLst>
          </p:cNvPr>
          <p:cNvSpPr/>
          <p:nvPr/>
        </p:nvSpPr>
        <p:spPr>
          <a:xfrm>
            <a:off x="329565" y="1179965"/>
            <a:ext cx="5486400" cy="2446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2400" dirty="0"/>
              <a:t>➡️ </a:t>
            </a:r>
            <a:r>
              <a:rPr lang="en-IN" sz="2400" b="1" dirty="0"/>
              <a:t>Feasibility</a:t>
            </a:r>
            <a:r>
              <a:rPr lang="en-IN" sz="2400" dirty="0"/>
              <a:t>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Scalable technologies (QR codes, AI, </a:t>
            </a:r>
          </a:p>
          <a:p>
            <a:r>
              <a:rPr lang="en-IN" sz="2400" dirty="0"/>
              <a:t>     mobile apps).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Integration with UDM/TMS possible via APIs for real-time updates.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9E6FEC-A91D-AE4A-468A-F404C2CCCC59}"/>
              </a:ext>
            </a:extLst>
          </p:cNvPr>
          <p:cNvSpPr/>
          <p:nvPr/>
        </p:nvSpPr>
        <p:spPr>
          <a:xfrm>
            <a:off x="6101530" y="1190404"/>
            <a:ext cx="5486400" cy="2446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➡️ </a:t>
            </a:r>
            <a:r>
              <a:rPr lang="en-US" sz="2400" b="1" dirty="0"/>
              <a:t>Challenges</a:t>
            </a:r>
            <a:r>
              <a:rPr lang="en-US" sz="2400" dirty="0"/>
              <a:t>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QR code durability under extreme weather/handling.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Training staff for adoption across regions.</a:t>
            </a:r>
            <a:endParaRPr lang="en-I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E03E4-7026-21D1-182E-9A275F686DBB}"/>
              </a:ext>
            </a:extLst>
          </p:cNvPr>
          <p:cNvSpPr/>
          <p:nvPr/>
        </p:nvSpPr>
        <p:spPr>
          <a:xfrm>
            <a:off x="329565" y="3823517"/>
            <a:ext cx="5486400" cy="2446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➡️ </a:t>
            </a:r>
            <a:r>
              <a:rPr lang="en-US" sz="2400" b="1" dirty="0"/>
              <a:t>Strategies</a:t>
            </a:r>
            <a:r>
              <a:rPr lang="en-US" sz="2400" dirty="0"/>
              <a:t>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Tamper-proof laser marking, offline mobile app support.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Phased rollouts with hands-on staff training.</a:t>
            </a:r>
            <a:endParaRPr lang="en-IN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61B66-AE2F-F433-6F49-7E5C0D49D514}"/>
              </a:ext>
            </a:extLst>
          </p:cNvPr>
          <p:cNvSpPr/>
          <p:nvPr/>
        </p:nvSpPr>
        <p:spPr>
          <a:xfrm>
            <a:off x="6095999" y="3865813"/>
            <a:ext cx="5486400" cy="2352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➡️ </a:t>
            </a:r>
            <a:r>
              <a:rPr lang="en-US" sz="2400" b="1" dirty="0"/>
              <a:t>Innovation</a:t>
            </a:r>
            <a:r>
              <a:rPr lang="en-US" sz="2400" dirty="0"/>
              <a:t>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First-of-its-kind UDM/TMS integration for predictive maintenance.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Combines AI + QR tracking for safety &amp; efficiency.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12" name="Oval 11" descr="Your startup LOGO"/>
          <p:cNvSpPr/>
          <p:nvPr/>
        </p:nvSpPr>
        <p:spPr>
          <a:xfrm>
            <a:off x="329565" y="252095"/>
            <a:ext cx="166497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NextGenCoders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FA0549-C8BD-CE5C-3BC9-9D707EF50B28}"/>
              </a:ext>
            </a:extLst>
          </p:cNvPr>
          <p:cNvSpPr/>
          <p:nvPr/>
        </p:nvSpPr>
        <p:spPr>
          <a:xfrm>
            <a:off x="141514" y="1179965"/>
            <a:ext cx="6300486" cy="4529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/>
              <a:t>Potential Impact on Target Audience:</a:t>
            </a:r>
          </a:p>
          <a:p>
            <a:br>
              <a:rPr lang="en-IN" dirty="0"/>
            </a:br>
            <a:r>
              <a:rPr lang="en-IN" sz="2000" dirty="0"/>
              <a:t>➡️ </a:t>
            </a:r>
            <a:r>
              <a:rPr lang="en-IN" sz="2000" b="1" dirty="0"/>
              <a:t>Single-scan Verification &amp; Proactive Safety</a:t>
            </a:r>
            <a:r>
              <a:rPr lang="en-IN" sz="2000" dirty="0"/>
              <a:t> 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Real-time UDM/TMS + AI histories,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QR scanning for early defect/recall detection,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reducing risks and downtime.</a:t>
            </a:r>
          </a:p>
          <a:p>
            <a:pPr lvl="1"/>
            <a:endParaRPr lang="en-IN" sz="2000" dirty="0"/>
          </a:p>
          <a:p>
            <a:r>
              <a:rPr lang="en-IN" sz="2000" dirty="0"/>
              <a:t>➡️ </a:t>
            </a:r>
            <a:r>
              <a:rPr lang="en-IN" sz="2000" b="1" dirty="0"/>
              <a:t>Audit-ready &amp; Secure Access</a:t>
            </a:r>
            <a:r>
              <a:rPr lang="en-IN" sz="2000" dirty="0"/>
              <a:t> 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Digital traceability speeds GRN/approvals,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reduces disputes,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ensures only authorized staff can update records.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BB4222-C395-99E7-5BAE-8C3F607CFD84}"/>
              </a:ext>
            </a:extLst>
          </p:cNvPr>
          <p:cNvSpPr/>
          <p:nvPr/>
        </p:nvSpPr>
        <p:spPr>
          <a:xfrm>
            <a:off x="6690167" y="1179965"/>
            <a:ext cx="4892233" cy="4529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/>
              <a:t>Benefits of the Solution:</a:t>
            </a:r>
            <a:br>
              <a:rPr lang="en-IN" dirty="0"/>
            </a:br>
            <a:r>
              <a:rPr lang="en-IN" sz="2000" dirty="0"/>
              <a:t>➡️ </a:t>
            </a:r>
            <a:r>
              <a:rPr lang="en-IN" sz="2000" b="1" dirty="0"/>
              <a:t>Social &amp; Economic</a:t>
            </a:r>
            <a:r>
              <a:rPr lang="en-IN" sz="2000" dirty="0"/>
              <a:t> 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Safer journeys,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transparent vendor-to-track traceability,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lower maintenance/inventory costs,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faster GRN/payments.</a:t>
            </a:r>
          </a:p>
          <a:p>
            <a:r>
              <a:rPr lang="en-IN" sz="2000" dirty="0"/>
              <a:t>➡️ </a:t>
            </a:r>
            <a:r>
              <a:rPr lang="en-IN" sz="2000" b="1" dirty="0"/>
              <a:t>Environmental</a:t>
            </a:r>
            <a:r>
              <a:rPr lang="en-IN" sz="2000" dirty="0"/>
              <a:t> 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Longer part life,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paperless processes,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fewer field visits,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reducing waste and emissions.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/>
          <p:cNvSpPr/>
          <p:nvPr/>
        </p:nvSpPr>
        <p:spPr>
          <a:xfrm>
            <a:off x="329565" y="252095"/>
            <a:ext cx="181292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NextGen</a:t>
            </a:r>
          </a:p>
          <a:p>
            <a:pPr algn="ctr"/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Coders</a:t>
            </a: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235B20-A494-F4BD-A424-C14735245B19}"/>
              </a:ext>
            </a:extLst>
          </p:cNvPr>
          <p:cNvSpPr/>
          <p:nvPr/>
        </p:nvSpPr>
        <p:spPr>
          <a:xfrm>
            <a:off x="609600" y="1597307"/>
            <a:ext cx="11069256" cy="358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+mn-lt"/>
              </a:rPr>
              <a:t>NIST SP 800-63 (Digital identity, 2-step verification):        🔗https://pages.nist.gov/800-63-3/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+mn-lt"/>
              </a:rPr>
              <a:t>GS1 EPCIS 2.0 (Event-based supply chain traceability):     🔗 https://www.gs1.org/standards/epcis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+mn-lt"/>
              </a:rPr>
              <a:t>EN 50126 / IEC 62278 Railway RAMS – Safety, Reliability:🔗 https://en.wikipedia.org/wiki/EN_50126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+mn-lt"/>
              </a:rPr>
              <a:t>Indian Railways RDSO (Standards):                                        🔗 https://rdso.indianrailways.gov.in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+mn-lt"/>
              </a:rPr>
              <a:t>CRIS (Centre for Railway Information Systems – IT/TMS):🔗 https://cris.org.in 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641</Words>
  <Application>Microsoft Office PowerPoint</Application>
  <PresentationFormat>Widescreen</PresentationFormat>
  <Paragraphs>109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IDEA TITLE:AI‑Ready Railway Identity, QR, and Ops Visibility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sameer15sammu@outlook.com</cp:lastModifiedBy>
  <cp:revision>151</cp:revision>
  <dcterms:created xsi:type="dcterms:W3CDTF">2013-12-12T18:46:00Z</dcterms:created>
  <dcterms:modified xsi:type="dcterms:W3CDTF">2025-09-05T07:48:02Z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7ABDCD5AC9C444858572465819152F32_13</vt:lpwstr>
  </property>
  <property fmtid="{D5CDD505-2E9C-101B-9397-08002B2CF9AE}" pid="3" name="KSOProductBuildVer">
    <vt:lpwstr>1033-12.2.0.22549</vt:lpwstr>
  </property>
</Properties>
</file>