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4610" autoAdjust="0"/>
  </p:normalViewPr>
  <p:slideViewPr>
    <p:cSldViewPr snapToGrid="0" snapToObjects="1">
      <p:cViewPr varScale="1">
        <p:scale>
          <a:sx n="71" d="100"/>
          <a:sy n="71" d="100"/>
        </p:scale>
        <p:origin x="-132" y="-108"/>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817923" y="1462682"/>
            <a:ext cx="7747397" cy="694373"/>
          </a:xfrm>
          <a:prstGeom prst="rect">
            <a:avLst/>
          </a:prstGeom>
          <a:noFill/>
          <a:ln/>
        </p:spPr>
        <p:txBody>
          <a:bodyPr wrap="none" rtlCol="0" anchor="t"/>
          <a:lstStyle/>
          <a:p>
            <a:pPr marL="0" indent="0">
              <a:lnSpc>
                <a:spcPts val="5468"/>
              </a:lnSpc>
              <a:buNone/>
            </a:pPr>
            <a:r>
              <a:rPr lang="en-US" sz="6000" b="1" dirty="0">
                <a:solidFill>
                  <a:srgbClr val="282824"/>
                </a:solidFill>
                <a:latin typeface="Lato" pitchFamily="34" charset="0"/>
                <a:ea typeface="Lato" pitchFamily="34" charset="-122"/>
                <a:cs typeface="Lato" pitchFamily="34" charset="-120"/>
              </a:rPr>
              <a:t>    </a:t>
            </a:r>
            <a:r>
              <a:rPr lang="en-US" sz="6000" b="1" dirty="0" smtClean="0">
                <a:solidFill>
                  <a:srgbClr val="282824"/>
                </a:solidFill>
                <a:latin typeface="Lato" pitchFamily="34" charset="0"/>
                <a:ea typeface="Lato" pitchFamily="34" charset="-122"/>
                <a:cs typeface="Lato" pitchFamily="34" charset="-120"/>
              </a:rPr>
              <a:t> </a:t>
            </a:r>
            <a:r>
              <a:rPr lang="en-US" sz="6000" b="1" u="sng" dirty="0">
                <a:solidFill>
                  <a:srgbClr val="282824"/>
                </a:solidFill>
                <a:latin typeface="Lato" pitchFamily="34" charset="0"/>
                <a:ea typeface="Lato" pitchFamily="34" charset="-122"/>
                <a:cs typeface="Lato" pitchFamily="34" charset="-120"/>
              </a:rPr>
              <a:t>NAAN MUDHALVAN</a:t>
            </a:r>
            <a:endParaRPr lang="en-US" sz="6000" u="sng" dirty="0"/>
          </a:p>
        </p:txBody>
      </p:sp>
      <p:sp>
        <p:nvSpPr>
          <p:cNvPr id="5" name="Text 3"/>
          <p:cNvSpPr/>
          <p:nvPr/>
        </p:nvSpPr>
        <p:spPr>
          <a:xfrm>
            <a:off x="2037993" y="3295769"/>
            <a:ext cx="10554414" cy="355402"/>
          </a:xfrm>
          <a:prstGeom prst="rect">
            <a:avLst/>
          </a:prstGeom>
          <a:noFill/>
          <a:ln/>
        </p:spPr>
        <p:txBody>
          <a:bodyPr wrap="none" rtlCol="0" anchor="t"/>
          <a:lstStyle/>
          <a:p>
            <a:pPr marL="0" indent="0">
              <a:lnSpc>
                <a:spcPts val="2799"/>
              </a:lnSpc>
              <a:buNone/>
            </a:pPr>
            <a:r>
              <a:rPr lang="en-US" sz="4000" b="1" dirty="0" smtClean="0">
                <a:solidFill>
                  <a:srgbClr val="4A4A45"/>
                </a:solidFill>
                <a:latin typeface="Lato" pitchFamily="34" charset="0"/>
                <a:ea typeface="Lato" pitchFamily="34" charset="-122"/>
                <a:cs typeface="Lato" pitchFamily="34" charset="-120"/>
              </a:rPr>
              <a:t>                     </a:t>
            </a:r>
            <a:r>
              <a:rPr lang="en-US" sz="4000" b="1" u="sng" dirty="0" smtClean="0">
                <a:latin typeface="Lato" pitchFamily="34" charset="0"/>
                <a:ea typeface="Lato" pitchFamily="34" charset="-122"/>
                <a:cs typeface="Lato" pitchFamily="34" charset="-120"/>
              </a:rPr>
              <a:t>EMAIL </a:t>
            </a:r>
            <a:r>
              <a:rPr lang="en-US" sz="4000" b="1" u="sng" dirty="0">
                <a:latin typeface="Lato" pitchFamily="34" charset="0"/>
                <a:ea typeface="Lato" pitchFamily="34" charset="-122"/>
                <a:cs typeface="Lato" pitchFamily="34" charset="-120"/>
              </a:rPr>
              <a:t>PHISHING</a:t>
            </a:r>
            <a:endParaRPr lang="en-US" sz="4000" b="1" u="sng" dirty="0"/>
          </a:p>
        </p:txBody>
      </p:sp>
      <p:sp>
        <p:nvSpPr>
          <p:cNvPr id="6" name="Text 4"/>
          <p:cNvSpPr/>
          <p:nvPr/>
        </p:nvSpPr>
        <p:spPr>
          <a:xfrm>
            <a:off x="2037993" y="3901083"/>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5"/>
          <p:cNvSpPr/>
          <p:nvPr/>
        </p:nvSpPr>
        <p:spPr>
          <a:xfrm>
            <a:off x="2037993" y="4506397"/>
            <a:ext cx="10554414" cy="355402"/>
          </a:xfrm>
          <a:prstGeom prst="rect">
            <a:avLst/>
          </a:prstGeom>
          <a:noFill/>
          <a:ln/>
        </p:spPr>
        <p:txBody>
          <a:bodyPr wrap="none" rtlCol="0" anchor="t"/>
          <a:lstStyle/>
          <a:p>
            <a:pPr marL="0" indent="0">
              <a:lnSpc>
                <a:spcPts val="2799"/>
              </a:lnSpc>
              <a:buNone/>
            </a:pPr>
            <a:r>
              <a:rPr lang="en-US" sz="1750" b="1" dirty="0">
                <a:latin typeface="Lato" pitchFamily="34" charset="0"/>
                <a:ea typeface="Lato" pitchFamily="34" charset="-122"/>
                <a:cs typeface="Lato" pitchFamily="34" charset="-120"/>
              </a:rPr>
              <a:t>                                    </a:t>
            </a:r>
            <a:r>
              <a:rPr lang="en-US" sz="2400" b="1" dirty="0" err="1" smtClean="0">
                <a:latin typeface="Lato" pitchFamily="34" charset="0"/>
                <a:ea typeface="Lato" pitchFamily="34" charset="-122"/>
                <a:cs typeface="Lato" pitchFamily="34" charset="-120"/>
              </a:rPr>
              <a:t>Sameer</a:t>
            </a:r>
            <a:r>
              <a:rPr lang="en-US" sz="2400" b="1" dirty="0" smtClean="0">
                <a:latin typeface="Lato" pitchFamily="34" charset="0"/>
                <a:ea typeface="Lato" pitchFamily="34" charset="-122"/>
                <a:cs typeface="Lato" pitchFamily="34" charset="-120"/>
              </a:rPr>
              <a:t> Ahmed Z</a:t>
            </a:r>
            <a:endParaRPr lang="en-US" sz="2400" b="1" dirty="0"/>
          </a:p>
        </p:txBody>
      </p:sp>
      <p:sp>
        <p:nvSpPr>
          <p:cNvPr id="8" name="Text 6"/>
          <p:cNvSpPr/>
          <p:nvPr/>
        </p:nvSpPr>
        <p:spPr>
          <a:xfrm>
            <a:off x="2037993" y="5111710"/>
            <a:ext cx="10554414" cy="355402"/>
          </a:xfrm>
          <a:prstGeom prst="rect">
            <a:avLst/>
          </a:prstGeom>
          <a:noFill/>
          <a:ln/>
        </p:spPr>
        <p:txBody>
          <a:bodyPr wrap="none" rtlCol="0" anchor="t"/>
          <a:lstStyle/>
          <a:p>
            <a:pPr marL="0" indent="0">
              <a:lnSpc>
                <a:spcPts val="2799"/>
              </a:lnSpc>
              <a:buNone/>
            </a:pPr>
            <a:r>
              <a:rPr lang="en-US" sz="1750" dirty="0">
                <a:latin typeface="Lato" pitchFamily="34" charset="0"/>
                <a:ea typeface="Lato" pitchFamily="34" charset="-122"/>
                <a:cs typeface="Lato" pitchFamily="34" charset="-120"/>
              </a:rPr>
              <a:t>                                    </a:t>
            </a:r>
            <a:r>
              <a:rPr lang="en-US" sz="2400" dirty="0">
                <a:latin typeface="Lato" pitchFamily="34" charset="0"/>
                <a:ea typeface="Lato" pitchFamily="34" charset="-122"/>
                <a:cs typeface="Lato" pitchFamily="34" charset="-120"/>
              </a:rPr>
              <a:t>Aalim muhammed salegh college of engineering</a:t>
            </a:r>
            <a:endParaRPr lang="en-US" sz="2400" dirty="0"/>
          </a:p>
        </p:txBody>
      </p:sp>
      <p:sp>
        <p:nvSpPr>
          <p:cNvPr id="9" name="Text 7"/>
          <p:cNvSpPr/>
          <p:nvPr/>
        </p:nvSpPr>
        <p:spPr>
          <a:xfrm>
            <a:off x="2037993" y="5717024"/>
            <a:ext cx="10554414" cy="355402"/>
          </a:xfrm>
          <a:prstGeom prst="rect">
            <a:avLst/>
          </a:prstGeom>
          <a:noFill/>
          <a:ln/>
        </p:spPr>
        <p:txBody>
          <a:bodyPr wrap="none" rtlCol="0" anchor="t"/>
          <a:lstStyle/>
          <a:p>
            <a:pPr marL="0" indent="0">
              <a:lnSpc>
                <a:spcPts val="2799"/>
              </a:lnSpc>
              <a:buNone/>
            </a:pPr>
            <a:r>
              <a:rPr lang="en-US" sz="1750" dirty="0">
                <a:latin typeface="Lato" pitchFamily="34" charset="0"/>
                <a:ea typeface="Lato" pitchFamily="34" charset="-122"/>
                <a:cs typeface="Lato" pitchFamily="34" charset="-120"/>
              </a:rPr>
              <a:t>                                    </a:t>
            </a:r>
            <a:r>
              <a:rPr lang="en-US" sz="2400" dirty="0">
                <a:latin typeface="Lato" pitchFamily="34" charset="0"/>
                <a:ea typeface="Lato" pitchFamily="34" charset="-122"/>
                <a:cs typeface="Lato" pitchFamily="34" charset="-120"/>
              </a:rPr>
              <a:t>CSE</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517696" y="556022"/>
            <a:ext cx="5049917" cy="631150"/>
          </a:xfrm>
          <a:prstGeom prst="rect">
            <a:avLst/>
          </a:prstGeom>
          <a:noFill/>
          <a:ln/>
        </p:spPr>
        <p:txBody>
          <a:bodyPr wrap="none" rtlCol="0" anchor="t"/>
          <a:lstStyle/>
          <a:p>
            <a:pPr marL="0" indent="0">
              <a:lnSpc>
                <a:spcPts val="4970"/>
              </a:lnSpc>
              <a:buNone/>
            </a:pPr>
            <a:r>
              <a:rPr lang="en-US" sz="3976" b="1" dirty="0">
                <a:solidFill>
                  <a:srgbClr val="282824"/>
                </a:solidFill>
                <a:latin typeface="Lato" pitchFamily="34" charset="0"/>
                <a:ea typeface="Lato" pitchFamily="34" charset="-122"/>
                <a:cs typeface="Lato" pitchFamily="34" charset="-120"/>
              </a:rPr>
              <a:t>Future Scope</a:t>
            </a:r>
            <a:endParaRPr lang="en-US" sz="3976" dirty="0"/>
          </a:p>
        </p:txBody>
      </p:sp>
      <p:pic>
        <p:nvPicPr>
          <p:cNvPr id="5" name="Image 0" descr="preencoded.png"/>
          <p:cNvPicPr>
            <a:picLocks noChangeAspect="1"/>
          </p:cNvPicPr>
          <p:nvPr/>
        </p:nvPicPr>
        <p:blipFill>
          <a:blip r:embed="rId3"/>
          <a:stretch>
            <a:fillRect/>
          </a:stretch>
        </p:blipFill>
        <p:spPr>
          <a:xfrm>
            <a:off x="4124801" y="1591151"/>
            <a:ext cx="1583055" cy="1487091"/>
          </a:xfrm>
          <a:prstGeom prst="rect">
            <a:avLst/>
          </a:prstGeom>
        </p:spPr>
      </p:pic>
      <p:sp>
        <p:nvSpPr>
          <p:cNvPr id="6" name="Text 3"/>
          <p:cNvSpPr/>
          <p:nvPr/>
        </p:nvSpPr>
        <p:spPr>
          <a:xfrm>
            <a:off x="4843105" y="2325410"/>
            <a:ext cx="146447" cy="403979"/>
          </a:xfrm>
          <a:prstGeom prst="rect">
            <a:avLst/>
          </a:prstGeom>
          <a:noFill/>
          <a:ln/>
        </p:spPr>
        <p:txBody>
          <a:bodyPr wrap="none" rtlCol="0" anchor="t"/>
          <a:lstStyle/>
          <a:p>
            <a:pPr marL="0" indent="0" algn="ctr">
              <a:lnSpc>
                <a:spcPts val="3181"/>
              </a:lnSpc>
              <a:buNone/>
            </a:pPr>
            <a:r>
              <a:rPr lang="en-US" sz="1988" b="1" dirty="0">
                <a:solidFill>
                  <a:srgbClr val="282824"/>
                </a:solidFill>
                <a:latin typeface="Lato" pitchFamily="34" charset="0"/>
                <a:ea typeface="Lato" pitchFamily="34" charset="-122"/>
                <a:cs typeface="Lato" pitchFamily="34" charset="-120"/>
              </a:rPr>
              <a:t>1</a:t>
            </a:r>
            <a:endParaRPr lang="en-US" sz="1988" dirty="0"/>
          </a:p>
        </p:txBody>
      </p:sp>
      <p:sp>
        <p:nvSpPr>
          <p:cNvPr id="7" name="Text 4"/>
          <p:cNvSpPr/>
          <p:nvPr/>
        </p:nvSpPr>
        <p:spPr>
          <a:xfrm>
            <a:off x="5909786" y="1954649"/>
            <a:ext cx="3245882" cy="315635"/>
          </a:xfrm>
          <a:prstGeom prst="rect">
            <a:avLst/>
          </a:prstGeom>
          <a:noFill/>
          <a:ln/>
        </p:spPr>
        <p:txBody>
          <a:bodyPr wrap="none" rtlCol="0" anchor="t"/>
          <a:lstStyle/>
          <a:p>
            <a:pPr marL="0" indent="0" algn="l">
              <a:lnSpc>
                <a:spcPts val="2485"/>
              </a:lnSpc>
              <a:buNone/>
            </a:pPr>
            <a:r>
              <a:rPr lang="en-US" sz="1988" b="1" dirty="0">
                <a:solidFill>
                  <a:srgbClr val="282824"/>
                </a:solidFill>
                <a:latin typeface="Lato" pitchFamily="34" charset="0"/>
                <a:ea typeface="Lato" pitchFamily="34" charset="-122"/>
                <a:cs typeface="Lato" pitchFamily="34" charset="-120"/>
              </a:rPr>
              <a:t>Enhanced Security Measures</a:t>
            </a:r>
            <a:endParaRPr lang="en-US" sz="1988" dirty="0"/>
          </a:p>
        </p:txBody>
      </p:sp>
      <p:sp>
        <p:nvSpPr>
          <p:cNvPr id="8" name="Text 5"/>
          <p:cNvSpPr/>
          <p:nvPr/>
        </p:nvSpPr>
        <p:spPr>
          <a:xfrm>
            <a:off x="5909786" y="2391370"/>
            <a:ext cx="4116824" cy="323255"/>
          </a:xfrm>
          <a:prstGeom prst="rect">
            <a:avLst/>
          </a:prstGeom>
          <a:noFill/>
          <a:ln/>
        </p:spPr>
        <p:txBody>
          <a:bodyPr wrap="none" rtlCol="0" anchor="t"/>
          <a:lstStyle/>
          <a:p>
            <a:pPr marL="0" indent="0" algn="l">
              <a:lnSpc>
                <a:spcPts val="2545"/>
              </a:lnSpc>
              <a:buNone/>
            </a:pPr>
            <a:r>
              <a:rPr lang="en-US" sz="1591" dirty="0">
                <a:solidFill>
                  <a:srgbClr val="4A4A45"/>
                </a:solidFill>
                <a:latin typeface="Lato" pitchFamily="34" charset="0"/>
                <a:ea typeface="Lato" pitchFamily="34" charset="-122"/>
                <a:cs typeface="Lato" pitchFamily="34" charset="-120"/>
              </a:rPr>
              <a:t>Implementing advanced encryption techniques</a:t>
            </a:r>
            <a:endParaRPr lang="en-US" sz="1591" dirty="0"/>
          </a:p>
        </p:txBody>
      </p:sp>
      <p:sp>
        <p:nvSpPr>
          <p:cNvPr id="9" name="Shape 6"/>
          <p:cNvSpPr/>
          <p:nvPr/>
        </p:nvSpPr>
        <p:spPr>
          <a:xfrm>
            <a:off x="5758339" y="3080831"/>
            <a:ext cx="6303764" cy="20181"/>
          </a:xfrm>
          <a:prstGeom prst="rect">
            <a:avLst/>
          </a:prstGeom>
          <a:solidFill>
            <a:srgbClr val="CDCDCA"/>
          </a:solidFill>
          <a:ln/>
        </p:spPr>
      </p:sp>
      <p:pic>
        <p:nvPicPr>
          <p:cNvPr id="10" name="Image 1" descr="preencoded.png"/>
          <p:cNvPicPr>
            <a:picLocks noChangeAspect="1"/>
          </p:cNvPicPr>
          <p:nvPr/>
        </p:nvPicPr>
        <p:blipFill>
          <a:blip r:embed="rId4"/>
          <a:stretch>
            <a:fillRect/>
          </a:stretch>
        </p:blipFill>
        <p:spPr>
          <a:xfrm>
            <a:off x="3333155" y="3128724"/>
            <a:ext cx="3166229" cy="1487091"/>
          </a:xfrm>
          <a:prstGeom prst="rect">
            <a:avLst/>
          </a:prstGeom>
        </p:spPr>
      </p:pic>
      <p:sp>
        <p:nvSpPr>
          <p:cNvPr id="11" name="Text 7"/>
          <p:cNvSpPr/>
          <p:nvPr/>
        </p:nvSpPr>
        <p:spPr>
          <a:xfrm>
            <a:off x="4842986" y="3670221"/>
            <a:ext cx="146447" cy="403979"/>
          </a:xfrm>
          <a:prstGeom prst="rect">
            <a:avLst/>
          </a:prstGeom>
          <a:noFill/>
          <a:ln/>
        </p:spPr>
        <p:txBody>
          <a:bodyPr wrap="none" rtlCol="0" anchor="t"/>
          <a:lstStyle/>
          <a:p>
            <a:pPr marL="0" indent="0" algn="ctr">
              <a:lnSpc>
                <a:spcPts val="3181"/>
              </a:lnSpc>
              <a:buNone/>
            </a:pPr>
            <a:r>
              <a:rPr lang="en-US" sz="1988" b="1" dirty="0">
                <a:solidFill>
                  <a:srgbClr val="282824"/>
                </a:solidFill>
                <a:latin typeface="Lato" pitchFamily="34" charset="0"/>
                <a:ea typeface="Lato" pitchFamily="34" charset="-122"/>
                <a:cs typeface="Lato" pitchFamily="34" charset="-120"/>
              </a:rPr>
              <a:t>2</a:t>
            </a:r>
            <a:endParaRPr lang="en-US" sz="1988" dirty="0"/>
          </a:p>
        </p:txBody>
      </p:sp>
      <p:sp>
        <p:nvSpPr>
          <p:cNvPr id="12" name="Text 8"/>
          <p:cNvSpPr/>
          <p:nvPr/>
        </p:nvSpPr>
        <p:spPr>
          <a:xfrm>
            <a:off x="6701314" y="3492222"/>
            <a:ext cx="2530197" cy="315635"/>
          </a:xfrm>
          <a:prstGeom prst="rect">
            <a:avLst/>
          </a:prstGeom>
          <a:noFill/>
          <a:ln/>
        </p:spPr>
        <p:txBody>
          <a:bodyPr wrap="none" rtlCol="0" anchor="t"/>
          <a:lstStyle/>
          <a:p>
            <a:pPr marL="0" indent="0" algn="l">
              <a:lnSpc>
                <a:spcPts val="2485"/>
              </a:lnSpc>
              <a:buNone/>
            </a:pPr>
            <a:r>
              <a:rPr lang="en-US" sz="1988" b="1" dirty="0">
                <a:solidFill>
                  <a:srgbClr val="282824"/>
                </a:solidFill>
                <a:latin typeface="Lato" pitchFamily="34" charset="0"/>
                <a:ea typeface="Lato" pitchFamily="34" charset="-122"/>
                <a:cs typeface="Lato" pitchFamily="34" charset="-120"/>
              </a:rPr>
              <a:t>AI-powered Detection</a:t>
            </a:r>
            <a:endParaRPr lang="en-US" sz="1988" dirty="0"/>
          </a:p>
        </p:txBody>
      </p:sp>
      <p:sp>
        <p:nvSpPr>
          <p:cNvPr id="13" name="Text 9"/>
          <p:cNvSpPr/>
          <p:nvPr/>
        </p:nvSpPr>
        <p:spPr>
          <a:xfrm>
            <a:off x="6701314" y="3928943"/>
            <a:ext cx="5003363" cy="323255"/>
          </a:xfrm>
          <a:prstGeom prst="rect">
            <a:avLst/>
          </a:prstGeom>
          <a:noFill/>
          <a:ln/>
        </p:spPr>
        <p:txBody>
          <a:bodyPr wrap="none" rtlCol="0" anchor="t"/>
          <a:lstStyle/>
          <a:p>
            <a:pPr marL="0" indent="0" algn="l">
              <a:lnSpc>
                <a:spcPts val="2545"/>
              </a:lnSpc>
              <a:buNone/>
            </a:pPr>
            <a:r>
              <a:rPr lang="en-US" sz="1591" dirty="0">
                <a:solidFill>
                  <a:srgbClr val="4A4A45"/>
                </a:solidFill>
                <a:latin typeface="Lato" pitchFamily="34" charset="0"/>
                <a:ea typeface="Lato" pitchFamily="34" charset="-122"/>
                <a:cs typeface="Lato" pitchFamily="34" charset="-120"/>
              </a:rPr>
              <a:t>Integrating machine learning for real-time threat analysis</a:t>
            </a:r>
            <a:endParaRPr lang="en-US" sz="1591" dirty="0"/>
          </a:p>
        </p:txBody>
      </p:sp>
      <p:sp>
        <p:nvSpPr>
          <p:cNvPr id="14" name="Shape 10"/>
          <p:cNvSpPr/>
          <p:nvPr/>
        </p:nvSpPr>
        <p:spPr>
          <a:xfrm>
            <a:off x="6549866" y="4618405"/>
            <a:ext cx="5512237" cy="20181"/>
          </a:xfrm>
          <a:prstGeom prst="rect">
            <a:avLst/>
          </a:prstGeom>
          <a:solidFill>
            <a:srgbClr val="CDCDCA"/>
          </a:solidFill>
          <a:ln/>
        </p:spPr>
      </p:sp>
      <p:pic>
        <p:nvPicPr>
          <p:cNvPr id="15" name="Image 2" descr="preencoded.png"/>
          <p:cNvPicPr>
            <a:picLocks noChangeAspect="1"/>
          </p:cNvPicPr>
          <p:nvPr/>
        </p:nvPicPr>
        <p:blipFill>
          <a:blip r:embed="rId5"/>
          <a:stretch>
            <a:fillRect/>
          </a:stretch>
        </p:blipFill>
        <p:spPr>
          <a:xfrm>
            <a:off x="2541627" y="4666297"/>
            <a:ext cx="4749403" cy="1487091"/>
          </a:xfrm>
          <a:prstGeom prst="rect">
            <a:avLst/>
          </a:prstGeom>
        </p:spPr>
      </p:pic>
      <p:sp>
        <p:nvSpPr>
          <p:cNvPr id="16" name="Text 11"/>
          <p:cNvSpPr/>
          <p:nvPr/>
        </p:nvSpPr>
        <p:spPr>
          <a:xfrm>
            <a:off x="4842986" y="5207794"/>
            <a:ext cx="146447" cy="403979"/>
          </a:xfrm>
          <a:prstGeom prst="rect">
            <a:avLst/>
          </a:prstGeom>
          <a:noFill/>
          <a:ln/>
        </p:spPr>
        <p:txBody>
          <a:bodyPr wrap="none" rtlCol="0" anchor="t"/>
          <a:lstStyle/>
          <a:p>
            <a:pPr marL="0" indent="0" algn="ctr">
              <a:lnSpc>
                <a:spcPts val="3181"/>
              </a:lnSpc>
              <a:buNone/>
            </a:pPr>
            <a:r>
              <a:rPr lang="en-US" sz="1988" b="1" dirty="0">
                <a:solidFill>
                  <a:srgbClr val="282824"/>
                </a:solidFill>
                <a:latin typeface="Lato" pitchFamily="34" charset="0"/>
                <a:ea typeface="Lato" pitchFamily="34" charset="-122"/>
                <a:cs typeface="Lato" pitchFamily="34" charset="-120"/>
              </a:rPr>
              <a:t>3</a:t>
            </a:r>
            <a:endParaRPr lang="en-US" sz="1988" dirty="0"/>
          </a:p>
        </p:txBody>
      </p:sp>
      <p:sp>
        <p:nvSpPr>
          <p:cNvPr id="17" name="Text 12"/>
          <p:cNvSpPr/>
          <p:nvPr/>
        </p:nvSpPr>
        <p:spPr>
          <a:xfrm>
            <a:off x="7492960" y="4868228"/>
            <a:ext cx="2967038" cy="315635"/>
          </a:xfrm>
          <a:prstGeom prst="rect">
            <a:avLst/>
          </a:prstGeom>
          <a:noFill/>
          <a:ln/>
        </p:spPr>
        <p:txBody>
          <a:bodyPr wrap="none" rtlCol="0" anchor="t"/>
          <a:lstStyle/>
          <a:p>
            <a:pPr marL="0" indent="0" algn="l">
              <a:lnSpc>
                <a:spcPts val="2485"/>
              </a:lnSpc>
              <a:buNone/>
            </a:pPr>
            <a:r>
              <a:rPr lang="en-US" sz="1988" b="1" dirty="0">
                <a:solidFill>
                  <a:srgbClr val="282824"/>
                </a:solidFill>
                <a:latin typeface="Lato" pitchFamily="34" charset="0"/>
                <a:ea typeface="Lato" pitchFamily="34" charset="-122"/>
                <a:cs typeface="Lato" pitchFamily="34" charset="-120"/>
              </a:rPr>
              <a:t>User Awareness Programs</a:t>
            </a:r>
            <a:endParaRPr lang="en-US" sz="1988" dirty="0"/>
          </a:p>
        </p:txBody>
      </p:sp>
      <p:sp>
        <p:nvSpPr>
          <p:cNvPr id="18" name="Text 13"/>
          <p:cNvSpPr/>
          <p:nvPr/>
        </p:nvSpPr>
        <p:spPr>
          <a:xfrm>
            <a:off x="7492960" y="5304949"/>
            <a:ext cx="4417695" cy="646509"/>
          </a:xfrm>
          <a:prstGeom prst="rect">
            <a:avLst/>
          </a:prstGeom>
          <a:noFill/>
          <a:ln/>
        </p:spPr>
        <p:txBody>
          <a:bodyPr wrap="square" rtlCol="0" anchor="t"/>
          <a:lstStyle/>
          <a:p>
            <a:pPr marL="0" indent="0" algn="l">
              <a:lnSpc>
                <a:spcPts val="2545"/>
              </a:lnSpc>
              <a:buNone/>
            </a:pPr>
            <a:r>
              <a:rPr lang="en-US" sz="1591" dirty="0">
                <a:solidFill>
                  <a:srgbClr val="4A4A45"/>
                </a:solidFill>
                <a:latin typeface="Lato" pitchFamily="34" charset="0"/>
                <a:ea typeface="Lato" pitchFamily="34" charset="-122"/>
                <a:cs typeface="Lato" pitchFamily="34" charset="-120"/>
              </a:rPr>
              <a:t>Developing educational campaigns to promote email security</a:t>
            </a:r>
            <a:endParaRPr lang="en-US" sz="1591" dirty="0"/>
          </a:p>
        </p:txBody>
      </p:sp>
      <p:sp>
        <p:nvSpPr>
          <p:cNvPr id="19" name="Text 14"/>
          <p:cNvSpPr/>
          <p:nvPr/>
        </p:nvSpPr>
        <p:spPr>
          <a:xfrm>
            <a:off x="2517696" y="6380559"/>
            <a:ext cx="9594890" cy="1293019"/>
          </a:xfrm>
          <a:prstGeom prst="rect">
            <a:avLst/>
          </a:prstGeom>
          <a:noFill/>
          <a:ln/>
        </p:spPr>
        <p:txBody>
          <a:bodyPr wrap="square" rtlCol="0" anchor="t"/>
          <a:lstStyle/>
          <a:p>
            <a:pPr marL="0" indent="0">
              <a:lnSpc>
                <a:spcPts val="2545"/>
              </a:lnSpc>
              <a:buNone/>
            </a:pPr>
            <a:r>
              <a:rPr lang="en-US" sz="1591" dirty="0">
                <a:solidFill>
                  <a:srgbClr val="4A4A45"/>
                </a:solidFill>
                <a:latin typeface="Lato" pitchFamily="34" charset="0"/>
                <a:ea typeface="Lato" pitchFamily="34" charset="-122"/>
                <a:cs typeface="Lato" pitchFamily="34" charset="-120"/>
              </a:rPr>
              <a:t>Looking ahead, the future of email phishing prevention involves implementing enhanced security measures such as advanced encryption techniques, integrating AI-powered detection through machine learning for real-time threat analysis, and developing user awareness programs through educational campaigns to promote email security among individuals and organizations.</a:t>
            </a:r>
            <a:endParaRPr lang="en-US" sz="159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275880" y="583525"/>
            <a:ext cx="5304473" cy="662940"/>
          </a:xfrm>
          <a:prstGeom prst="rect">
            <a:avLst/>
          </a:prstGeom>
          <a:noFill/>
          <a:ln/>
        </p:spPr>
        <p:txBody>
          <a:bodyPr wrap="none" rtlCol="0" anchor="t"/>
          <a:lstStyle/>
          <a:p>
            <a:pPr marL="0" indent="0">
              <a:lnSpc>
                <a:spcPts val="5221"/>
              </a:lnSpc>
              <a:buNone/>
            </a:pPr>
            <a:r>
              <a:rPr lang="en-US" sz="4177" b="1" dirty="0">
                <a:solidFill>
                  <a:srgbClr val="282824"/>
                </a:solidFill>
                <a:latin typeface="Lato" pitchFamily="34" charset="0"/>
                <a:ea typeface="Lato" pitchFamily="34" charset="-122"/>
                <a:cs typeface="Lato" pitchFamily="34" charset="-120"/>
              </a:rPr>
              <a:t>Output</a:t>
            </a:r>
            <a:endParaRPr lang="en-US" sz="4177" dirty="0"/>
          </a:p>
        </p:txBody>
      </p:sp>
      <p:sp>
        <p:nvSpPr>
          <p:cNvPr id="5" name="Text 3"/>
          <p:cNvSpPr/>
          <p:nvPr/>
        </p:nvSpPr>
        <p:spPr>
          <a:xfrm>
            <a:off x="2275880" y="1564719"/>
            <a:ext cx="5304473" cy="662940"/>
          </a:xfrm>
          <a:prstGeom prst="rect">
            <a:avLst/>
          </a:prstGeom>
          <a:noFill/>
          <a:ln/>
        </p:spPr>
        <p:txBody>
          <a:bodyPr wrap="none" rtlCol="0" anchor="t"/>
          <a:lstStyle/>
          <a:p>
            <a:pPr marL="0" indent="0">
              <a:lnSpc>
                <a:spcPts val="5221"/>
              </a:lnSpc>
              <a:buNone/>
            </a:pPr>
            <a:r>
              <a:rPr lang="en-US" sz="4177" b="1" dirty="0">
                <a:solidFill>
                  <a:srgbClr val="282824"/>
                </a:solidFill>
                <a:latin typeface="Lato" pitchFamily="34" charset="0"/>
                <a:ea typeface="Lato" pitchFamily="34" charset="-122"/>
                <a:cs typeface="Lato" pitchFamily="34" charset="-120"/>
              </a:rPr>
              <a:t> </a:t>
            </a:r>
            <a:endParaRPr lang="en-US" sz="4177" dirty="0"/>
          </a:p>
        </p:txBody>
      </p:sp>
      <p:pic>
        <p:nvPicPr>
          <p:cNvPr id="6" name="Image 0" descr="preencoded.png"/>
          <p:cNvPicPr>
            <a:picLocks noChangeAspect="1"/>
          </p:cNvPicPr>
          <p:nvPr/>
        </p:nvPicPr>
        <p:blipFill>
          <a:blip r:embed="rId3"/>
          <a:stretch>
            <a:fillRect/>
          </a:stretch>
        </p:blipFill>
        <p:spPr>
          <a:xfrm>
            <a:off x="2275880" y="2545913"/>
            <a:ext cx="9729192" cy="510016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43068"/>
            <a:ext cx="6665952" cy="833199"/>
          </a:xfrm>
          <a:prstGeom prst="rect">
            <a:avLst/>
          </a:prstGeom>
          <a:noFill/>
          <a:ln/>
        </p:spPr>
        <p:txBody>
          <a:bodyPr wrap="none" rtlCol="0" anchor="t"/>
          <a:lstStyle/>
          <a:p>
            <a:pPr marL="0" indent="0">
              <a:lnSpc>
                <a:spcPts val="6561"/>
              </a:lnSpc>
              <a:buNone/>
            </a:pPr>
            <a:r>
              <a:rPr lang="en-US" sz="5249" b="1" dirty="0">
                <a:solidFill>
                  <a:srgbClr val="282824"/>
                </a:solidFill>
                <a:latin typeface="Lato" pitchFamily="34" charset="0"/>
                <a:ea typeface="Lato" pitchFamily="34" charset="-122"/>
                <a:cs typeface="Lato" pitchFamily="34" charset="-120"/>
              </a:rPr>
              <a:t>Conclusion</a:t>
            </a:r>
            <a:endParaRPr lang="en-US" sz="5249" dirty="0"/>
          </a:p>
        </p:txBody>
      </p:sp>
      <p:sp>
        <p:nvSpPr>
          <p:cNvPr id="6" name="Text 3"/>
          <p:cNvSpPr/>
          <p:nvPr/>
        </p:nvSpPr>
        <p:spPr>
          <a:xfrm>
            <a:off x="833199" y="3809524"/>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In conclusion, email phishing remains a significant threat to data security and privacy. It is imperative for individuals and organizations to stay vigilant and implement robust security measures to combat this pervasive issue. As technology continues to evolve, the fight against email phishing will require ongoing innovation and collaboration.</a:t>
            </a:r>
            <a:endParaRPr lang="en-US" sz="17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43068"/>
            <a:ext cx="6665952" cy="833199"/>
          </a:xfrm>
          <a:prstGeom prst="rect">
            <a:avLst/>
          </a:prstGeom>
          <a:noFill/>
          <a:ln/>
        </p:spPr>
        <p:txBody>
          <a:bodyPr wrap="none" rtlCol="0" anchor="t"/>
          <a:lstStyle/>
          <a:p>
            <a:pPr marL="0" indent="0">
              <a:lnSpc>
                <a:spcPts val="6561"/>
              </a:lnSpc>
              <a:buNone/>
            </a:pPr>
            <a:r>
              <a:rPr lang="en-US" sz="5249" b="1" dirty="0">
                <a:solidFill>
                  <a:srgbClr val="282824"/>
                </a:solidFill>
                <a:latin typeface="Lato" pitchFamily="34" charset="0"/>
                <a:ea typeface="Lato" pitchFamily="34" charset="-122"/>
                <a:cs typeface="Lato" pitchFamily="34" charset="-120"/>
              </a:rPr>
              <a:t>Introduction</a:t>
            </a:r>
            <a:endParaRPr lang="en-US" sz="5249" dirty="0"/>
          </a:p>
        </p:txBody>
      </p:sp>
      <p:sp>
        <p:nvSpPr>
          <p:cNvPr id="6" name="Text 3"/>
          <p:cNvSpPr/>
          <p:nvPr/>
        </p:nvSpPr>
        <p:spPr>
          <a:xfrm>
            <a:off x="833199" y="3809524"/>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Email phishing is a prevalent cyber threat that targets individuals and organizations. It involves deceptive tactics to trick recipients into disclosing sensitive information or taking harmful actions. This presentation aims to raise awareness and provide essential guidance to combat email phishing attacks.</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443395"/>
            <a:ext cx="580013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What is email phishing?</a:t>
            </a:r>
            <a:endParaRPr lang="en-US" sz="4374" dirty="0"/>
          </a:p>
        </p:txBody>
      </p:sp>
      <p:sp>
        <p:nvSpPr>
          <p:cNvPr id="5" name="Shape 3"/>
          <p:cNvSpPr/>
          <p:nvPr/>
        </p:nvSpPr>
        <p:spPr>
          <a:xfrm>
            <a:off x="2037993" y="2582108"/>
            <a:ext cx="5166122" cy="1990963"/>
          </a:xfrm>
          <a:prstGeom prst="roundRect">
            <a:avLst>
              <a:gd name="adj" fmla="val 6696"/>
            </a:avLst>
          </a:prstGeom>
          <a:solidFill>
            <a:srgbClr val="E1DBD0"/>
          </a:solidFill>
          <a:ln/>
        </p:spPr>
      </p:sp>
      <p:sp>
        <p:nvSpPr>
          <p:cNvPr id="6" name="Text 4"/>
          <p:cNvSpPr/>
          <p:nvPr/>
        </p:nvSpPr>
        <p:spPr>
          <a:xfrm>
            <a:off x="2260163" y="2804279"/>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Social Engineering</a:t>
            </a:r>
            <a:endParaRPr lang="en-US" sz="2187" dirty="0"/>
          </a:p>
        </p:txBody>
      </p:sp>
      <p:sp>
        <p:nvSpPr>
          <p:cNvPr id="7" name="Text 5"/>
          <p:cNvSpPr/>
          <p:nvPr/>
        </p:nvSpPr>
        <p:spPr>
          <a:xfrm>
            <a:off x="2260163" y="3284696"/>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Email phishing is a form of social engineering attack that tricks individuals into revealing sensitive information.</a:t>
            </a:r>
            <a:endParaRPr lang="en-US" sz="1750" dirty="0"/>
          </a:p>
        </p:txBody>
      </p:sp>
      <p:sp>
        <p:nvSpPr>
          <p:cNvPr id="8" name="Shape 6"/>
          <p:cNvSpPr/>
          <p:nvPr/>
        </p:nvSpPr>
        <p:spPr>
          <a:xfrm>
            <a:off x="7426285" y="2582108"/>
            <a:ext cx="5166122" cy="1990963"/>
          </a:xfrm>
          <a:prstGeom prst="roundRect">
            <a:avLst>
              <a:gd name="adj" fmla="val 6696"/>
            </a:avLst>
          </a:prstGeom>
          <a:solidFill>
            <a:srgbClr val="E1DBD0"/>
          </a:solidFill>
          <a:ln/>
        </p:spPr>
      </p:sp>
      <p:sp>
        <p:nvSpPr>
          <p:cNvPr id="9" name="Text 7"/>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Fake Identities</a:t>
            </a:r>
            <a:endParaRPr lang="en-US" sz="2187" dirty="0"/>
          </a:p>
        </p:txBody>
      </p:sp>
      <p:sp>
        <p:nvSpPr>
          <p:cNvPr id="10" name="Text 8"/>
          <p:cNvSpPr/>
          <p:nvPr/>
        </p:nvSpPr>
        <p:spPr>
          <a:xfrm>
            <a:off x="7648456" y="3284696"/>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Attackers often pose as legitimate organizations or individuals to deceive recipients into taking action.</a:t>
            </a:r>
            <a:endParaRPr lang="en-US" sz="1750" dirty="0"/>
          </a:p>
        </p:txBody>
      </p:sp>
      <p:sp>
        <p:nvSpPr>
          <p:cNvPr id="11" name="Shape 9"/>
          <p:cNvSpPr/>
          <p:nvPr/>
        </p:nvSpPr>
        <p:spPr>
          <a:xfrm>
            <a:off x="2037993" y="4795242"/>
            <a:ext cx="5166122" cy="1990963"/>
          </a:xfrm>
          <a:prstGeom prst="roundRect">
            <a:avLst>
              <a:gd name="adj" fmla="val 6696"/>
            </a:avLst>
          </a:prstGeom>
          <a:solidFill>
            <a:srgbClr val="E1DBD0"/>
          </a:solidFill>
          <a:ln/>
        </p:spPr>
      </p:sp>
      <p:sp>
        <p:nvSpPr>
          <p:cNvPr id="12" name="Text 10"/>
          <p:cNvSpPr/>
          <p:nvPr/>
        </p:nvSpPr>
        <p:spPr>
          <a:xfrm>
            <a:off x="2260163" y="5017413"/>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Deceptive Links</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Phishing emails contain links that lead to fake websites designed to steal login credentials and personal data.</a:t>
            </a:r>
            <a:endParaRPr lang="en-US" sz="1750" dirty="0"/>
          </a:p>
        </p:txBody>
      </p:sp>
      <p:sp>
        <p:nvSpPr>
          <p:cNvPr id="14" name="Shape 12"/>
          <p:cNvSpPr/>
          <p:nvPr/>
        </p:nvSpPr>
        <p:spPr>
          <a:xfrm>
            <a:off x="7426285" y="4795242"/>
            <a:ext cx="5166122" cy="1990963"/>
          </a:xfrm>
          <a:prstGeom prst="roundRect">
            <a:avLst>
              <a:gd name="adj" fmla="val 6696"/>
            </a:avLst>
          </a:prstGeom>
          <a:solidFill>
            <a:srgbClr val="E1DBD0"/>
          </a:solidFill>
          <a:ln/>
        </p:spPr>
      </p:sp>
      <p:sp>
        <p:nvSpPr>
          <p:cNvPr id="15" name="Text 13"/>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Email Spoofing</a:t>
            </a:r>
            <a:endParaRPr lang="en-US" sz="2187" dirty="0"/>
          </a:p>
        </p:txBody>
      </p:sp>
      <p:sp>
        <p:nvSpPr>
          <p:cNvPr id="16" name="Text 14"/>
          <p:cNvSpPr/>
          <p:nvPr/>
        </p:nvSpPr>
        <p:spPr>
          <a:xfrm>
            <a:off x="7648456" y="5497830"/>
            <a:ext cx="472178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Phishers may spoof email addresses to appear as reputable sources, adding credibility to their fraudulent messages.</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390418"/>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a:t>
            </a:r>
            <a:endParaRPr lang="en-US" sz="4374" dirty="0"/>
          </a:p>
        </p:txBody>
      </p:sp>
      <p:sp>
        <p:nvSpPr>
          <p:cNvPr id="5" name="Text 3"/>
          <p:cNvSpPr/>
          <p:nvPr/>
        </p:nvSpPr>
        <p:spPr>
          <a:xfrm>
            <a:off x="2393394" y="3529132"/>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Targeted Attacks:</a:t>
            </a:r>
            <a:r>
              <a:rPr lang="en-US" sz="1750" dirty="0">
                <a:solidFill>
                  <a:srgbClr val="4A4A45"/>
                </a:solidFill>
                <a:latin typeface="Lato" pitchFamily="34" charset="0"/>
                <a:ea typeface="Lato" pitchFamily="34" charset="-122"/>
                <a:cs typeface="Lato" pitchFamily="34" charset="-120"/>
              </a:rPr>
              <a:t> Phishing emails are becoming increasingly sophisticated, often luring unsuspecting individuals into divulging sensitive information.</a:t>
            </a:r>
            <a:endParaRPr lang="en-US" sz="1750" dirty="0"/>
          </a:p>
        </p:txBody>
      </p:sp>
      <p:sp>
        <p:nvSpPr>
          <p:cNvPr id="6" name="Text 4"/>
          <p:cNvSpPr/>
          <p:nvPr/>
        </p:nvSpPr>
        <p:spPr>
          <a:xfrm>
            <a:off x="2393394" y="432875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Financial Loss:</a:t>
            </a:r>
            <a:r>
              <a:rPr lang="en-US" sz="1750" dirty="0">
                <a:solidFill>
                  <a:srgbClr val="4A4A45"/>
                </a:solidFill>
                <a:latin typeface="Lato" pitchFamily="34" charset="0"/>
                <a:ea typeface="Lato" pitchFamily="34" charset="-122"/>
                <a:cs typeface="Lato" pitchFamily="34" charset="-120"/>
              </a:rPr>
              <a:t> Phishing scams can lead to substantial financial losses for individuals and organizations alike.</a:t>
            </a:r>
            <a:endParaRPr lang="en-US" sz="1750" dirty="0"/>
          </a:p>
        </p:txBody>
      </p:sp>
      <p:sp>
        <p:nvSpPr>
          <p:cNvPr id="7" name="Text 5"/>
          <p:cNvSpPr/>
          <p:nvPr/>
        </p:nvSpPr>
        <p:spPr>
          <a:xfrm>
            <a:off x="2393394" y="5128379"/>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4A4A45"/>
                </a:solidFill>
                <a:latin typeface="Lato" pitchFamily="34" charset="0"/>
                <a:ea typeface="Lato" pitchFamily="34" charset="-122"/>
                <a:cs typeface="Lato" pitchFamily="34" charset="-120"/>
              </a:rPr>
              <a:t>Identity Theft:</a:t>
            </a:r>
            <a:r>
              <a:rPr lang="en-US" sz="1750" dirty="0">
                <a:solidFill>
                  <a:srgbClr val="4A4A45"/>
                </a:solidFill>
                <a:latin typeface="Lato" pitchFamily="34" charset="0"/>
                <a:ea typeface="Lato" pitchFamily="34" charset="-122"/>
                <a:cs typeface="Lato" pitchFamily="34" charset="-120"/>
              </a:rPr>
              <a:t> The risk of identity theft through email phishing poses a significant concern for both individuals and businesses.</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8698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Proposed Solution</a:t>
            </a:r>
            <a:endParaRPr lang="en-US" sz="4374" dirty="0"/>
          </a:p>
        </p:txBody>
      </p:sp>
      <p:sp>
        <p:nvSpPr>
          <p:cNvPr id="5" name="Shape 3"/>
          <p:cNvSpPr/>
          <p:nvPr/>
        </p:nvSpPr>
        <p:spPr>
          <a:xfrm>
            <a:off x="2349103" y="2008584"/>
            <a:ext cx="44410" cy="5351026"/>
          </a:xfrm>
          <a:prstGeom prst="rect">
            <a:avLst/>
          </a:prstGeom>
          <a:solidFill>
            <a:srgbClr val="CDCDCA"/>
          </a:solidFill>
          <a:ln/>
        </p:spPr>
      </p:sp>
      <p:sp>
        <p:nvSpPr>
          <p:cNvPr id="6" name="Shape 4"/>
          <p:cNvSpPr/>
          <p:nvPr/>
        </p:nvSpPr>
        <p:spPr>
          <a:xfrm>
            <a:off x="2621220" y="2409885"/>
            <a:ext cx="777597" cy="44410"/>
          </a:xfrm>
          <a:prstGeom prst="rect">
            <a:avLst/>
          </a:prstGeom>
          <a:solidFill>
            <a:srgbClr val="CDCDCA"/>
          </a:solidFill>
          <a:ln/>
        </p:spPr>
      </p:sp>
      <p:sp>
        <p:nvSpPr>
          <p:cNvPr id="7" name="Shape 5"/>
          <p:cNvSpPr/>
          <p:nvPr/>
        </p:nvSpPr>
        <p:spPr>
          <a:xfrm>
            <a:off x="2121277" y="2182177"/>
            <a:ext cx="499943" cy="499943"/>
          </a:xfrm>
          <a:prstGeom prst="roundRect">
            <a:avLst>
              <a:gd name="adj" fmla="val 26667"/>
            </a:avLst>
          </a:prstGeom>
          <a:solidFill>
            <a:srgbClr val="E1DBD0"/>
          </a:solidFill>
          <a:ln/>
        </p:spPr>
      </p:sp>
      <p:sp>
        <p:nvSpPr>
          <p:cNvPr id="8" name="Text 6"/>
          <p:cNvSpPr/>
          <p:nvPr/>
        </p:nvSpPr>
        <p:spPr>
          <a:xfrm>
            <a:off x="2274510" y="2223849"/>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9" name="Text 7"/>
          <p:cNvSpPr/>
          <p:nvPr/>
        </p:nvSpPr>
        <p:spPr>
          <a:xfrm>
            <a:off x="3593306" y="2230755"/>
            <a:ext cx="2949178"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Training and Awareness</a:t>
            </a:r>
            <a:endParaRPr lang="en-US" sz="2187" dirty="0"/>
          </a:p>
        </p:txBody>
      </p:sp>
      <p:sp>
        <p:nvSpPr>
          <p:cNvPr id="10" name="Text 8"/>
          <p:cNvSpPr/>
          <p:nvPr/>
        </p:nvSpPr>
        <p:spPr>
          <a:xfrm>
            <a:off x="3593306" y="2711172"/>
            <a:ext cx="8999101"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Implementing regular training programs to educate employees about identifying and reporting phishing attempts.</a:t>
            </a:r>
            <a:endParaRPr lang="en-US" sz="1750" dirty="0"/>
          </a:p>
        </p:txBody>
      </p:sp>
      <p:sp>
        <p:nvSpPr>
          <p:cNvPr id="11" name="Shape 9"/>
          <p:cNvSpPr/>
          <p:nvPr/>
        </p:nvSpPr>
        <p:spPr>
          <a:xfrm>
            <a:off x="2621220" y="4267617"/>
            <a:ext cx="777597" cy="44410"/>
          </a:xfrm>
          <a:prstGeom prst="rect">
            <a:avLst/>
          </a:prstGeom>
          <a:solidFill>
            <a:srgbClr val="CDCDCA"/>
          </a:solidFill>
          <a:ln/>
        </p:spPr>
      </p:sp>
      <p:sp>
        <p:nvSpPr>
          <p:cNvPr id="12" name="Shape 10"/>
          <p:cNvSpPr/>
          <p:nvPr/>
        </p:nvSpPr>
        <p:spPr>
          <a:xfrm>
            <a:off x="2121277" y="4039910"/>
            <a:ext cx="499943" cy="499943"/>
          </a:xfrm>
          <a:prstGeom prst="roundRect">
            <a:avLst>
              <a:gd name="adj" fmla="val 26667"/>
            </a:avLst>
          </a:prstGeom>
          <a:solidFill>
            <a:srgbClr val="E1DBD0"/>
          </a:solidFill>
          <a:ln/>
        </p:spPr>
      </p:sp>
      <p:sp>
        <p:nvSpPr>
          <p:cNvPr id="13" name="Text 11"/>
          <p:cNvSpPr/>
          <p:nvPr/>
        </p:nvSpPr>
        <p:spPr>
          <a:xfrm>
            <a:off x="2274510" y="4081582"/>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4" name="Text 12"/>
          <p:cNvSpPr/>
          <p:nvPr/>
        </p:nvSpPr>
        <p:spPr>
          <a:xfrm>
            <a:off x="3593306" y="4088487"/>
            <a:ext cx="3044666"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Enhanced Email Security</a:t>
            </a:r>
            <a:endParaRPr lang="en-US" sz="2187" dirty="0"/>
          </a:p>
        </p:txBody>
      </p:sp>
      <p:sp>
        <p:nvSpPr>
          <p:cNvPr id="15" name="Text 13"/>
          <p:cNvSpPr/>
          <p:nvPr/>
        </p:nvSpPr>
        <p:spPr>
          <a:xfrm>
            <a:off x="3593306" y="4568904"/>
            <a:ext cx="8999101"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Deploying advanced email filtering and scanning technology to detect and block phishing emails before they reach the inbox.</a:t>
            </a:r>
            <a:endParaRPr lang="en-US" sz="1750" dirty="0"/>
          </a:p>
        </p:txBody>
      </p:sp>
      <p:sp>
        <p:nvSpPr>
          <p:cNvPr id="16" name="Shape 14"/>
          <p:cNvSpPr/>
          <p:nvPr/>
        </p:nvSpPr>
        <p:spPr>
          <a:xfrm>
            <a:off x="2621220" y="6125349"/>
            <a:ext cx="777597" cy="44410"/>
          </a:xfrm>
          <a:prstGeom prst="rect">
            <a:avLst/>
          </a:prstGeom>
          <a:solidFill>
            <a:srgbClr val="CDCDCA"/>
          </a:solidFill>
          <a:ln/>
        </p:spPr>
      </p:sp>
      <p:sp>
        <p:nvSpPr>
          <p:cNvPr id="17" name="Shape 15"/>
          <p:cNvSpPr/>
          <p:nvPr/>
        </p:nvSpPr>
        <p:spPr>
          <a:xfrm>
            <a:off x="2121277" y="5897642"/>
            <a:ext cx="499943" cy="499943"/>
          </a:xfrm>
          <a:prstGeom prst="roundRect">
            <a:avLst>
              <a:gd name="adj" fmla="val 26667"/>
            </a:avLst>
          </a:prstGeom>
          <a:solidFill>
            <a:srgbClr val="E1DBD0"/>
          </a:solidFill>
          <a:ln/>
        </p:spPr>
      </p:sp>
      <p:sp>
        <p:nvSpPr>
          <p:cNvPr id="18" name="Text 16"/>
          <p:cNvSpPr/>
          <p:nvPr/>
        </p:nvSpPr>
        <p:spPr>
          <a:xfrm>
            <a:off x="2274510" y="5939314"/>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9" name="Text 17"/>
          <p:cNvSpPr/>
          <p:nvPr/>
        </p:nvSpPr>
        <p:spPr>
          <a:xfrm>
            <a:off x="3593306" y="5946219"/>
            <a:ext cx="3525203"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Multi-Factor Authentication</a:t>
            </a:r>
            <a:endParaRPr lang="en-US" sz="2187" dirty="0"/>
          </a:p>
        </p:txBody>
      </p:sp>
      <p:sp>
        <p:nvSpPr>
          <p:cNvPr id="20" name="Text 18"/>
          <p:cNvSpPr/>
          <p:nvPr/>
        </p:nvSpPr>
        <p:spPr>
          <a:xfrm>
            <a:off x="3593306" y="6426637"/>
            <a:ext cx="8999101" cy="710803"/>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Enforcing multi-factor authentication to add an extra layer of security for access to sensitive systems and data.</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587466"/>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System Approach</a:t>
            </a:r>
            <a:endParaRPr lang="en-US" sz="4374" dirty="0"/>
          </a:p>
        </p:txBody>
      </p:sp>
      <p:sp>
        <p:nvSpPr>
          <p:cNvPr id="6" name="Text 3"/>
          <p:cNvSpPr/>
          <p:nvPr/>
        </p:nvSpPr>
        <p:spPr>
          <a:xfrm>
            <a:off x="833199" y="3615095"/>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system approach to email phishing involves a comprehensive strategy that integrates security protocols, encryption measures, and user education.</a:t>
            </a:r>
            <a:endParaRPr lang="en-US" sz="1750" dirty="0"/>
          </a:p>
        </p:txBody>
      </p:sp>
      <p:sp>
        <p:nvSpPr>
          <p:cNvPr id="7" name="Text 4"/>
          <p:cNvSpPr/>
          <p:nvPr/>
        </p:nvSpPr>
        <p:spPr>
          <a:xfrm>
            <a:off x="833199" y="4575810"/>
            <a:ext cx="7477601"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It focuses on identifying potential vulnerabilities in the email system, implementing robust firewalls, and continuous monitoring for suspicious activities.</a:t>
            </a:r>
            <a:endParaRPr lang="en-US" sz="17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176337"/>
            <a:ext cx="697896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Algorithms and Deployment</a:t>
            </a:r>
            <a:endParaRPr lang="en-US" sz="4374" dirty="0"/>
          </a:p>
        </p:txBody>
      </p:sp>
      <p:sp>
        <p:nvSpPr>
          <p:cNvPr id="5" name="Text 3"/>
          <p:cNvSpPr/>
          <p:nvPr/>
        </p:nvSpPr>
        <p:spPr>
          <a:xfrm>
            <a:off x="2037993" y="2403872"/>
            <a:ext cx="500622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Implementing effective phishing detection algorithms is crucial in safeguarding against cyber threats. Machine learning models and behavioral analytics are commonly used to identify suspicious email patterns and content.</a:t>
            </a:r>
            <a:endParaRPr lang="en-US" sz="1750" dirty="0"/>
          </a:p>
        </p:txBody>
      </p:sp>
      <p:sp>
        <p:nvSpPr>
          <p:cNvPr id="6" name="Text 4"/>
          <p:cNvSpPr/>
          <p:nvPr/>
        </p:nvSpPr>
        <p:spPr>
          <a:xfrm>
            <a:off x="2037993" y="4380786"/>
            <a:ext cx="500622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Deployment strategies involve integrating these algorithms into email servers and clients, ensuring real-time protection against evolving phishing techniques.</a:t>
            </a:r>
            <a:endParaRPr lang="en-US" sz="1750" dirty="0"/>
          </a:p>
        </p:txBody>
      </p:sp>
      <p:pic>
        <p:nvPicPr>
          <p:cNvPr id="7" name="Image 0" descr="preencoded.png"/>
          <p:cNvPicPr>
            <a:picLocks noChangeAspect="1"/>
          </p:cNvPicPr>
          <p:nvPr/>
        </p:nvPicPr>
        <p:blipFill>
          <a:blip r:embed="rId3"/>
          <a:stretch>
            <a:fillRect/>
          </a:stretch>
        </p:blipFill>
        <p:spPr>
          <a:xfrm>
            <a:off x="7593806" y="2453878"/>
            <a:ext cx="5006221" cy="434935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261116"/>
            <a:ext cx="5881211"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Who are the End Users?</a:t>
            </a:r>
            <a:endParaRPr lang="en-US" sz="4374" dirty="0"/>
          </a:p>
        </p:txBody>
      </p:sp>
      <p:pic>
        <p:nvPicPr>
          <p:cNvPr id="5" name="Image 0" descr="preencoded.png"/>
          <p:cNvPicPr>
            <a:picLocks noChangeAspect="1"/>
          </p:cNvPicPr>
          <p:nvPr/>
        </p:nvPicPr>
        <p:blipFill>
          <a:blip r:embed="rId3"/>
          <a:stretch>
            <a:fillRect/>
          </a:stretch>
        </p:blipFill>
        <p:spPr>
          <a:xfrm>
            <a:off x="2037993" y="3399830"/>
            <a:ext cx="444341" cy="444341"/>
          </a:xfrm>
          <a:prstGeom prst="rect">
            <a:avLst/>
          </a:prstGeom>
        </p:spPr>
      </p:pic>
      <p:sp>
        <p:nvSpPr>
          <p:cNvPr id="6" name="Text 3"/>
          <p:cNvSpPr/>
          <p:nvPr/>
        </p:nvSpPr>
        <p:spPr>
          <a:xfrm>
            <a:off x="2037993" y="4066342"/>
            <a:ext cx="2388632"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Employees</a:t>
            </a:r>
            <a:endParaRPr lang="en-US" sz="2187" dirty="0"/>
          </a:p>
        </p:txBody>
      </p:sp>
      <p:sp>
        <p:nvSpPr>
          <p:cNvPr id="7" name="Text 4"/>
          <p:cNvSpPr/>
          <p:nvPr/>
        </p:nvSpPr>
        <p:spPr>
          <a:xfrm>
            <a:off x="2037993" y="4546759"/>
            <a:ext cx="2388632"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Staff members who use email for work communication.</a:t>
            </a:r>
            <a:endParaRPr lang="en-US" sz="1750" dirty="0"/>
          </a:p>
        </p:txBody>
      </p:sp>
      <p:pic>
        <p:nvPicPr>
          <p:cNvPr id="8" name="Image 1" descr="preencoded.png"/>
          <p:cNvPicPr>
            <a:picLocks noChangeAspect="1"/>
          </p:cNvPicPr>
          <p:nvPr/>
        </p:nvPicPr>
        <p:blipFill>
          <a:blip r:embed="rId4"/>
          <a:stretch>
            <a:fillRect/>
          </a:stretch>
        </p:blipFill>
        <p:spPr>
          <a:xfrm>
            <a:off x="4759881" y="3399830"/>
            <a:ext cx="444341" cy="444341"/>
          </a:xfrm>
          <a:prstGeom prst="rect">
            <a:avLst/>
          </a:prstGeom>
        </p:spPr>
      </p:pic>
      <p:sp>
        <p:nvSpPr>
          <p:cNvPr id="9" name="Text 5"/>
          <p:cNvSpPr/>
          <p:nvPr/>
        </p:nvSpPr>
        <p:spPr>
          <a:xfrm>
            <a:off x="4759881" y="4066342"/>
            <a:ext cx="2388632"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Individual Users</a:t>
            </a:r>
            <a:endParaRPr lang="en-US" sz="2187" dirty="0"/>
          </a:p>
        </p:txBody>
      </p:sp>
      <p:sp>
        <p:nvSpPr>
          <p:cNvPr id="10" name="Text 6"/>
          <p:cNvSpPr/>
          <p:nvPr/>
        </p:nvSpPr>
        <p:spPr>
          <a:xfrm>
            <a:off x="4759881" y="4546759"/>
            <a:ext cx="2388632"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People who use email for personal and professional purposes.</a:t>
            </a:r>
            <a:endParaRPr lang="en-US" sz="1750" dirty="0"/>
          </a:p>
        </p:txBody>
      </p:sp>
      <p:pic>
        <p:nvPicPr>
          <p:cNvPr id="11" name="Image 2" descr="preencoded.png"/>
          <p:cNvPicPr>
            <a:picLocks noChangeAspect="1"/>
          </p:cNvPicPr>
          <p:nvPr/>
        </p:nvPicPr>
        <p:blipFill>
          <a:blip r:embed="rId5"/>
          <a:stretch>
            <a:fillRect/>
          </a:stretch>
        </p:blipFill>
        <p:spPr>
          <a:xfrm>
            <a:off x="7481768" y="3399830"/>
            <a:ext cx="444341" cy="444341"/>
          </a:xfrm>
          <a:prstGeom prst="rect">
            <a:avLst/>
          </a:prstGeom>
        </p:spPr>
      </p:pic>
      <p:sp>
        <p:nvSpPr>
          <p:cNvPr id="12" name="Text 7"/>
          <p:cNvSpPr/>
          <p:nvPr/>
        </p:nvSpPr>
        <p:spPr>
          <a:xfrm>
            <a:off x="7481768" y="4066342"/>
            <a:ext cx="2388632"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Security Teams</a:t>
            </a:r>
            <a:endParaRPr lang="en-US" sz="2187" dirty="0"/>
          </a:p>
        </p:txBody>
      </p:sp>
      <p:sp>
        <p:nvSpPr>
          <p:cNvPr id="13" name="Text 8"/>
          <p:cNvSpPr/>
          <p:nvPr/>
        </p:nvSpPr>
        <p:spPr>
          <a:xfrm>
            <a:off x="7481768" y="4546759"/>
            <a:ext cx="2388632" cy="1421606"/>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Professionals responsible for safeguarding against phishing attacks.</a:t>
            </a:r>
            <a:endParaRPr lang="en-US" sz="1750" dirty="0"/>
          </a:p>
        </p:txBody>
      </p:sp>
      <p:pic>
        <p:nvPicPr>
          <p:cNvPr id="14" name="Image 3" descr="preencoded.png"/>
          <p:cNvPicPr>
            <a:picLocks noChangeAspect="1"/>
          </p:cNvPicPr>
          <p:nvPr/>
        </p:nvPicPr>
        <p:blipFill>
          <a:blip r:embed="rId6"/>
          <a:stretch>
            <a:fillRect/>
          </a:stretch>
        </p:blipFill>
        <p:spPr>
          <a:xfrm>
            <a:off x="10203656" y="3399830"/>
            <a:ext cx="444341" cy="444341"/>
          </a:xfrm>
          <a:prstGeom prst="rect">
            <a:avLst/>
          </a:prstGeom>
        </p:spPr>
      </p:pic>
      <p:sp>
        <p:nvSpPr>
          <p:cNvPr id="15" name="Text 9"/>
          <p:cNvSpPr/>
          <p:nvPr/>
        </p:nvSpPr>
        <p:spPr>
          <a:xfrm>
            <a:off x="10203656" y="4066342"/>
            <a:ext cx="2388751"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Customers</a:t>
            </a:r>
            <a:endParaRPr lang="en-US" sz="2187" dirty="0"/>
          </a:p>
        </p:txBody>
      </p:sp>
      <p:sp>
        <p:nvSpPr>
          <p:cNvPr id="16" name="Text 10"/>
          <p:cNvSpPr/>
          <p:nvPr/>
        </p:nvSpPr>
        <p:spPr>
          <a:xfrm>
            <a:off x="10203656" y="4546759"/>
            <a:ext cx="2388751" cy="1066205"/>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Individuals who may be targeted as part of phishing scams.</a:t>
            </a:r>
            <a:endParaRPr lang="en-US" sz="175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712482"/>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Agenda</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In today's agenda, we will cover the current state of email phishing, the proposed solutions, and the system approach to combat this threat effectively. Additionally, we will delve into the algorithms and deployment strategies. We'll also discuss the target end users, future scope, and conclude with key takeaways.</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624</Words>
  <Application>Microsoft Office PowerPoint</Application>
  <PresentationFormat>Custom</PresentationFormat>
  <Paragraphs>74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Zahid Ahmed</cp:lastModifiedBy>
  <cp:revision>3</cp:revision>
  <dcterms:created xsi:type="dcterms:W3CDTF">2024-04-04T16:34:02Z</dcterms:created>
  <dcterms:modified xsi:type="dcterms:W3CDTF">2024-04-05T03:52:13Z</dcterms:modified>
</cp:coreProperties>
</file>