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1" d="100"/>
          <a:sy n="71" d="100"/>
        </p:scale>
        <p:origin x="-132" y="-108"/>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E7C04BF3-59B9-8642-881C-AF201EC10E27}" type="datetimeFigureOut">
              <a:rPr lang="en-US" smtClean="0"/>
              <a:pPr/>
              <a:t>4/5/2024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E1041181-FF41-E14C-8F3D-0F12BCECD30B}" type="slidenum">
              <a:rPr lang="en-US" smtClean="0"/>
              <a:pPr/>
              <a:t>‹#›</a:t>
            </a:fld>
            <a:endParaRPr lang="en-US"/>
          </a:p>
        </p:txBody>
      </p:sp>
    </p:spTree>
    <p:extLst>
      <p:ext uri="{BB962C8B-B14F-4D97-AF65-F5344CB8AC3E}">
        <p14:creationId xmlns:p14="http://schemas.microsoft.com/office/powerpoint/2010/main" xmlns="" val="136426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3463381" y="1765339"/>
            <a:ext cx="7425809" cy="694373"/>
          </a:xfrm>
          <a:prstGeom prst="rect">
            <a:avLst/>
          </a:prstGeom>
          <a:noFill/>
          <a:ln/>
        </p:spPr>
        <p:txBody>
          <a:bodyPr wrap="none" rtlCol="0" anchor="t"/>
          <a:lstStyle/>
          <a:p>
            <a:pPr marL="0" indent="0">
              <a:lnSpc>
                <a:spcPts val="5468"/>
              </a:lnSpc>
              <a:buNone/>
            </a:pPr>
            <a:r>
              <a:rPr lang="en-US" sz="6000" b="1" u="sng" dirty="0" smtClean="0">
                <a:solidFill>
                  <a:srgbClr val="282824"/>
                </a:solidFill>
                <a:latin typeface="Lato" pitchFamily="34" charset="0"/>
                <a:ea typeface="Lato" pitchFamily="34" charset="-122"/>
                <a:cs typeface="Lato" pitchFamily="34" charset="-120"/>
              </a:rPr>
              <a:t>NAAN MUDHALVAN</a:t>
            </a:r>
            <a:endParaRPr lang="en-US" sz="6000" u="sng" dirty="0"/>
          </a:p>
        </p:txBody>
      </p:sp>
      <p:sp>
        <p:nvSpPr>
          <p:cNvPr id="5" name="Text 3"/>
          <p:cNvSpPr/>
          <p:nvPr/>
        </p:nvSpPr>
        <p:spPr>
          <a:xfrm>
            <a:off x="4853908" y="3243024"/>
            <a:ext cx="10554414" cy="355402"/>
          </a:xfrm>
          <a:prstGeom prst="rect">
            <a:avLst/>
          </a:prstGeom>
          <a:noFill/>
          <a:ln/>
        </p:spPr>
        <p:txBody>
          <a:bodyPr wrap="none" rtlCol="0" anchor="t"/>
          <a:lstStyle/>
          <a:p>
            <a:pPr marL="0" indent="0">
              <a:lnSpc>
                <a:spcPts val="2799"/>
              </a:lnSpc>
              <a:buNone/>
            </a:pPr>
            <a:r>
              <a:rPr lang="en-US" sz="4000" b="1" u="sng" dirty="0" smtClean="0">
                <a:latin typeface="Lato" pitchFamily="34" charset="0"/>
                <a:ea typeface="Lato" pitchFamily="34" charset="-122"/>
                <a:cs typeface="Lato" pitchFamily="34" charset="-120"/>
              </a:rPr>
              <a:t>SPEAR </a:t>
            </a:r>
            <a:r>
              <a:rPr lang="en-US" sz="4000" b="1" u="sng" dirty="0">
                <a:latin typeface="Lato" pitchFamily="34" charset="0"/>
                <a:ea typeface="Lato" pitchFamily="34" charset="-122"/>
                <a:cs typeface="Lato" pitchFamily="34" charset="-120"/>
              </a:rPr>
              <a:t>PHISHING</a:t>
            </a:r>
            <a:endParaRPr lang="en-US" sz="4000" b="1" u="sng" dirty="0"/>
          </a:p>
        </p:txBody>
      </p:sp>
      <p:sp>
        <p:nvSpPr>
          <p:cNvPr id="6" name="Text 4"/>
          <p:cNvSpPr/>
          <p:nvPr/>
        </p:nvSpPr>
        <p:spPr>
          <a:xfrm>
            <a:off x="2037993" y="4203740"/>
            <a:ext cx="10554414"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                                                      </a:t>
            </a:r>
            <a:r>
              <a:rPr lang="en-US" sz="2400" dirty="0" err="1" smtClean="0">
                <a:latin typeface="Lato" pitchFamily="34" charset="0"/>
                <a:ea typeface="Lato" pitchFamily="34" charset="-122"/>
                <a:cs typeface="Lato" pitchFamily="34" charset="-120"/>
              </a:rPr>
              <a:t>Z.Sameer</a:t>
            </a:r>
            <a:r>
              <a:rPr lang="en-US" sz="2400" dirty="0" smtClean="0">
                <a:latin typeface="Lato" pitchFamily="34" charset="0"/>
                <a:ea typeface="Lato" pitchFamily="34" charset="-122"/>
                <a:cs typeface="Lato" pitchFamily="34" charset="-120"/>
              </a:rPr>
              <a:t> Ahmed</a:t>
            </a:r>
            <a:endParaRPr lang="en-US" sz="2400" dirty="0"/>
          </a:p>
        </p:txBody>
      </p:sp>
      <p:sp>
        <p:nvSpPr>
          <p:cNvPr id="7" name="Text 5"/>
          <p:cNvSpPr/>
          <p:nvPr/>
        </p:nvSpPr>
        <p:spPr>
          <a:xfrm>
            <a:off x="2037993" y="4809053"/>
            <a:ext cx="10554414" cy="355402"/>
          </a:xfrm>
          <a:prstGeom prst="rect">
            <a:avLst/>
          </a:prstGeom>
          <a:noFill/>
          <a:ln/>
        </p:spPr>
        <p:txBody>
          <a:bodyPr wrap="none" rtlCol="0" anchor="t"/>
          <a:lstStyle/>
          <a:p>
            <a:pPr marL="0" indent="0">
              <a:lnSpc>
                <a:spcPts val="2799"/>
              </a:lnSpc>
              <a:buNone/>
            </a:pPr>
            <a:r>
              <a:rPr lang="en-US" sz="2400" dirty="0">
                <a:latin typeface="Lato" pitchFamily="34" charset="0"/>
                <a:ea typeface="Lato" pitchFamily="34" charset="-122"/>
                <a:cs typeface="Lato" pitchFamily="34" charset="-120"/>
              </a:rPr>
              <a:t>                                       </a:t>
            </a:r>
            <a:r>
              <a:rPr lang="en-US" sz="2400" dirty="0" smtClean="0">
                <a:latin typeface="Lato" pitchFamily="34" charset="0"/>
                <a:ea typeface="Lato" pitchFamily="34" charset="-122"/>
                <a:cs typeface="Lato" pitchFamily="34" charset="-120"/>
              </a:rPr>
              <a:t> </a:t>
            </a:r>
            <a:r>
              <a:rPr lang="en-US" sz="2400" dirty="0">
                <a:latin typeface="Lato" pitchFamily="34" charset="0"/>
                <a:ea typeface="Lato" pitchFamily="34" charset="-122"/>
                <a:cs typeface="Lato" pitchFamily="34" charset="-120"/>
              </a:rPr>
              <a:t>Aalim muhammed salegh college of engineering</a:t>
            </a:r>
            <a:endParaRPr lang="en-US" sz="2400" dirty="0"/>
          </a:p>
        </p:txBody>
      </p:sp>
      <p:sp>
        <p:nvSpPr>
          <p:cNvPr id="8" name="Text 6"/>
          <p:cNvSpPr/>
          <p:nvPr/>
        </p:nvSpPr>
        <p:spPr>
          <a:xfrm>
            <a:off x="2037993" y="5414367"/>
            <a:ext cx="10554414"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                                                      </a:t>
            </a:r>
            <a:r>
              <a:rPr lang="en-US" sz="2400" dirty="0" smtClean="0">
                <a:latin typeface="Lato" pitchFamily="34" charset="0"/>
                <a:ea typeface="Lato" pitchFamily="34" charset="-122"/>
                <a:cs typeface="Lato" pitchFamily="34" charset="-120"/>
              </a:rPr>
              <a:t>Computer Science And Engineering</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86547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Agenda</a:t>
            </a:r>
            <a:endParaRPr lang="en-US" sz="4374" dirty="0"/>
          </a:p>
        </p:txBody>
      </p:sp>
      <p:sp>
        <p:nvSpPr>
          <p:cNvPr id="5" name="Text 3"/>
          <p:cNvSpPr/>
          <p:nvPr/>
        </p:nvSpPr>
        <p:spPr>
          <a:xfrm>
            <a:off x="2037993" y="311527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Welcome</a:t>
            </a:r>
            <a:endParaRPr lang="en-US" sz="2187" dirty="0"/>
          </a:p>
        </p:txBody>
      </p:sp>
      <p:sp>
        <p:nvSpPr>
          <p:cNvPr id="6" name="Text 4"/>
          <p:cNvSpPr/>
          <p:nvPr/>
        </p:nvSpPr>
        <p:spPr>
          <a:xfrm>
            <a:off x="2037993" y="3684627"/>
            <a:ext cx="2232065"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begin with a warm welcome and introduction to the topic of spear phishing.</a:t>
            </a:r>
            <a:endParaRPr lang="en-US" sz="1750" dirty="0"/>
          </a:p>
        </p:txBody>
      </p:sp>
      <p:sp>
        <p:nvSpPr>
          <p:cNvPr id="7" name="Text 5"/>
          <p:cNvSpPr/>
          <p:nvPr/>
        </p:nvSpPr>
        <p:spPr>
          <a:xfrm>
            <a:off x="4819650" y="3115270"/>
            <a:ext cx="2232065"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Problem Overview</a:t>
            </a:r>
            <a:endParaRPr lang="en-US" sz="2187" dirty="0"/>
          </a:p>
        </p:txBody>
      </p:sp>
      <p:sp>
        <p:nvSpPr>
          <p:cNvPr id="8" name="Text 6"/>
          <p:cNvSpPr/>
          <p:nvPr/>
        </p:nvSpPr>
        <p:spPr>
          <a:xfrm>
            <a:off x="4819650" y="4031813"/>
            <a:ext cx="2232065" cy="2132409"/>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discuss the growing threat of spear phishing attacks and their impact on individuals and organizations.</a:t>
            </a:r>
            <a:endParaRPr lang="en-US" sz="1750" dirty="0"/>
          </a:p>
        </p:txBody>
      </p:sp>
      <p:sp>
        <p:nvSpPr>
          <p:cNvPr id="9" name="Text 7"/>
          <p:cNvSpPr/>
          <p:nvPr/>
        </p:nvSpPr>
        <p:spPr>
          <a:xfrm>
            <a:off x="7601307" y="3115270"/>
            <a:ext cx="2232065"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Proposed Solution</a:t>
            </a:r>
            <a:endParaRPr lang="en-US" sz="2187" dirty="0"/>
          </a:p>
        </p:txBody>
      </p:sp>
      <p:sp>
        <p:nvSpPr>
          <p:cNvPr id="10" name="Text 8"/>
          <p:cNvSpPr/>
          <p:nvPr/>
        </p:nvSpPr>
        <p:spPr>
          <a:xfrm>
            <a:off x="7601307" y="4031813"/>
            <a:ext cx="2232065"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team will present a comprehensive solution to detect and prevent spear phishing attacks.</a:t>
            </a:r>
            <a:endParaRPr lang="en-US" sz="1750" dirty="0"/>
          </a:p>
        </p:txBody>
      </p:sp>
      <p:sp>
        <p:nvSpPr>
          <p:cNvPr id="11" name="Text 9"/>
          <p:cNvSpPr/>
          <p:nvPr/>
        </p:nvSpPr>
        <p:spPr>
          <a:xfrm>
            <a:off x="10382964" y="311527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Q&amp;A</a:t>
            </a:r>
            <a:endParaRPr lang="en-US" sz="2187" dirty="0"/>
          </a:p>
        </p:txBody>
      </p:sp>
      <p:sp>
        <p:nvSpPr>
          <p:cNvPr id="12" name="Text 10"/>
          <p:cNvSpPr/>
          <p:nvPr/>
        </p:nvSpPr>
        <p:spPr>
          <a:xfrm>
            <a:off x="10382964" y="3684627"/>
            <a:ext cx="2232065"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open the floor to questions and feedback from the audience.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805863"/>
          </a:xfrm>
          <a:prstGeom prst="rect">
            <a:avLst/>
          </a:prstGeom>
          <a:solidFill>
            <a:srgbClr val="EFECE6"/>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dirty="0">
                <a:solidFill>
                  <a:srgbClr val="282824"/>
                </a:solidFill>
                <a:latin typeface="Lato" pitchFamily="34" charset="0"/>
                <a:ea typeface="Lato" pitchFamily="34" charset="-122"/>
                <a:cs typeface="Lato" pitchFamily="34" charset="-120"/>
              </a:rPr>
              <a:t>Future Scope</a:t>
            </a:r>
            <a:endParaRPr lang="en-US" sz="3062" dirty="0"/>
          </a:p>
        </p:txBody>
      </p:sp>
      <p:pic>
        <p:nvPicPr>
          <p:cNvPr id="5" name="Image 0" descr="preencoded.png"/>
          <p:cNvPicPr>
            <a:picLocks noChangeAspect="1"/>
          </p:cNvPicPr>
          <p:nvPr/>
        </p:nvPicPr>
        <p:blipFill>
          <a:blip r:embed="rId3"/>
          <a:stretch>
            <a:fillRect/>
          </a:stretch>
        </p:blipFill>
        <p:spPr>
          <a:xfrm>
            <a:off x="4858583" y="1224677"/>
            <a:ext cx="1218962" cy="1144667"/>
          </a:xfrm>
          <a:prstGeom prst="rect">
            <a:avLst/>
          </a:prstGeom>
        </p:spPr>
      </p:pic>
      <p:sp>
        <p:nvSpPr>
          <p:cNvPr id="6" name="Text 3"/>
          <p:cNvSpPr/>
          <p:nvPr/>
        </p:nvSpPr>
        <p:spPr>
          <a:xfrm>
            <a:off x="5411629" y="1789867"/>
            <a:ext cx="112752" cy="310991"/>
          </a:xfrm>
          <a:prstGeom prst="rect">
            <a:avLst/>
          </a:prstGeom>
          <a:noFill/>
          <a:ln/>
        </p:spPr>
        <p:txBody>
          <a:bodyPr wrap="none" rtlCol="0" anchor="t"/>
          <a:lstStyle/>
          <a:p>
            <a:pPr marL="0" indent="0" algn="ctr">
              <a:lnSpc>
                <a:spcPts val="2449"/>
              </a:lnSpc>
              <a:buNone/>
            </a:pPr>
            <a:r>
              <a:rPr lang="en-US" sz="1531" b="1" dirty="0">
                <a:solidFill>
                  <a:srgbClr val="282824"/>
                </a:solidFill>
                <a:latin typeface="Lato" pitchFamily="34" charset="0"/>
                <a:ea typeface="Lato" pitchFamily="34" charset="-122"/>
                <a:cs typeface="Lato" pitchFamily="34" charset="-120"/>
              </a:rPr>
              <a:t>1</a:t>
            </a:r>
            <a:endParaRPr lang="en-US" sz="1531" dirty="0"/>
          </a:p>
        </p:txBody>
      </p:sp>
      <p:sp>
        <p:nvSpPr>
          <p:cNvPr id="7" name="Text 4"/>
          <p:cNvSpPr/>
          <p:nvPr/>
        </p:nvSpPr>
        <p:spPr>
          <a:xfrm>
            <a:off x="6233041" y="1504474"/>
            <a:ext cx="1944172" cy="243007"/>
          </a:xfrm>
          <a:prstGeom prst="rect">
            <a:avLst/>
          </a:prstGeom>
          <a:noFill/>
          <a:ln/>
        </p:spPr>
        <p:txBody>
          <a:bodyPr wrap="non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Improved detection</a:t>
            </a:r>
            <a:endParaRPr lang="en-US" sz="1531" dirty="0"/>
          </a:p>
        </p:txBody>
      </p:sp>
      <p:sp>
        <p:nvSpPr>
          <p:cNvPr id="8" name="Text 5"/>
          <p:cNvSpPr/>
          <p:nvPr/>
        </p:nvSpPr>
        <p:spPr>
          <a:xfrm>
            <a:off x="6233041" y="1840706"/>
            <a:ext cx="3968472" cy="248722"/>
          </a:xfrm>
          <a:prstGeom prst="rect">
            <a:avLst/>
          </a:prstGeom>
          <a:noFill/>
          <a:ln/>
        </p:spPr>
        <p:txBody>
          <a:bodyPr wrap="non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Refine algorithms to catch more advanced phishing attacks</a:t>
            </a:r>
            <a:endParaRPr lang="en-US" sz="1225" dirty="0"/>
          </a:p>
        </p:txBody>
      </p:sp>
      <p:sp>
        <p:nvSpPr>
          <p:cNvPr id="9" name="Shape 6"/>
          <p:cNvSpPr/>
          <p:nvPr/>
        </p:nvSpPr>
        <p:spPr>
          <a:xfrm>
            <a:off x="6116360" y="2373064"/>
            <a:ext cx="4854059" cy="15538"/>
          </a:xfrm>
          <a:prstGeom prst="rect">
            <a:avLst/>
          </a:prstGeom>
          <a:solidFill>
            <a:srgbClr val="CDCDCA"/>
          </a:solidFill>
          <a:ln/>
        </p:spPr>
      </p:sp>
      <p:pic>
        <p:nvPicPr>
          <p:cNvPr id="10" name="Image 1" descr="preencoded.png"/>
          <p:cNvPicPr>
            <a:picLocks noChangeAspect="1"/>
          </p:cNvPicPr>
          <p:nvPr/>
        </p:nvPicPr>
        <p:blipFill>
          <a:blip r:embed="rId4"/>
          <a:stretch>
            <a:fillRect/>
          </a:stretch>
        </p:blipFill>
        <p:spPr>
          <a:xfrm>
            <a:off x="4249103" y="2408158"/>
            <a:ext cx="2438043" cy="1144667"/>
          </a:xfrm>
          <a:prstGeom prst="rect">
            <a:avLst/>
          </a:prstGeom>
        </p:spPr>
      </p:pic>
      <p:sp>
        <p:nvSpPr>
          <p:cNvPr id="11" name="Text 7"/>
          <p:cNvSpPr/>
          <p:nvPr/>
        </p:nvSpPr>
        <p:spPr>
          <a:xfrm>
            <a:off x="5411748" y="2824996"/>
            <a:ext cx="112752" cy="310991"/>
          </a:xfrm>
          <a:prstGeom prst="rect">
            <a:avLst/>
          </a:prstGeom>
          <a:noFill/>
          <a:ln/>
        </p:spPr>
        <p:txBody>
          <a:bodyPr wrap="none" rtlCol="0" anchor="t"/>
          <a:lstStyle/>
          <a:p>
            <a:pPr marL="0" indent="0" algn="ctr">
              <a:lnSpc>
                <a:spcPts val="2449"/>
              </a:lnSpc>
              <a:buNone/>
            </a:pPr>
            <a:r>
              <a:rPr lang="en-US" sz="1531" b="1" dirty="0">
                <a:solidFill>
                  <a:srgbClr val="282824"/>
                </a:solidFill>
                <a:latin typeface="Lato" pitchFamily="34" charset="0"/>
                <a:ea typeface="Lato" pitchFamily="34" charset="-122"/>
                <a:cs typeface="Lato" pitchFamily="34" charset="-120"/>
              </a:rPr>
              <a:t>2</a:t>
            </a:r>
            <a:endParaRPr lang="en-US" sz="1531" dirty="0"/>
          </a:p>
        </p:txBody>
      </p:sp>
      <p:sp>
        <p:nvSpPr>
          <p:cNvPr id="12" name="Text 8"/>
          <p:cNvSpPr/>
          <p:nvPr/>
        </p:nvSpPr>
        <p:spPr>
          <a:xfrm>
            <a:off x="6842641" y="2687955"/>
            <a:ext cx="1944172" cy="243007"/>
          </a:xfrm>
          <a:prstGeom prst="rect">
            <a:avLst/>
          </a:prstGeom>
          <a:noFill/>
          <a:ln/>
        </p:spPr>
        <p:txBody>
          <a:bodyPr wrap="non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Real-time monitoring</a:t>
            </a:r>
            <a:endParaRPr lang="en-US" sz="1531" dirty="0"/>
          </a:p>
        </p:txBody>
      </p:sp>
      <p:sp>
        <p:nvSpPr>
          <p:cNvPr id="13" name="Text 9"/>
          <p:cNvSpPr/>
          <p:nvPr/>
        </p:nvSpPr>
        <p:spPr>
          <a:xfrm>
            <a:off x="6842641" y="3024188"/>
            <a:ext cx="2719507" cy="248722"/>
          </a:xfrm>
          <a:prstGeom prst="rect">
            <a:avLst/>
          </a:prstGeom>
          <a:noFill/>
          <a:ln/>
        </p:spPr>
        <p:txBody>
          <a:bodyPr wrap="non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Enable live surveillance of user activities</a:t>
            </a:r>
            <a:endParaRPr lang="en-US" sz="1225" dirty="0"/>
          </a:p>
        </p:txBody>
      </p:sp>
      <p:sp>
        <p:nvSpPr>
          <p:cNvPr id="14" name="Shape 10"/>
          <p:cNvSpPr/>
          <p:nvPr/>
        </p:nvSpPr>
        <p:spPr>
          <a:xfrm>
            <a:off x="6725960" y="3556546"/>
            <a:ext cx="4244459" cy="15538"/>
          </a:xfrm>
          <a:prstGeom prst="rect">
            <a:avLst/>
          </a:prstGeom>
          <a:solidFill>
            <a:srgbClr val="CDCDCA"/>
          </a:solidFill>
          <a:ln/>
        </p:spPr>
      </p:sp>
      <p:pic>
        <p:nvPicPr>
          <p:cNvPr id="15" name="Image 2" descr="preencoded.png"/>
          <p:cNvPicPr>
            <a:picLocks noChangeAspect="1"/>
          </p:cNvPicPr>
          <p:nvPr/>
        </p:nvPicPr>
        <p:blipFill>
          <a:blip r:embed="rId5"/>
          <a:stretch>
            <a:fillRect/>
          </a:stretch>
        </p:blipFill>
        <p:spPr>
          <a:xfrm>
            <a:off x="3639622" y="3591639"/>
            <a:ext cx="3657005" cy="1144667"/>
          </a:xfrm>
          <a:prstGeom prst="rect">
            <a:avLst/>
          </a:prstGeom>
        </p:spPr>
      </p:pic>
      <p:sp>
        <p:nvSpPr>
          <p:cNvPr id="16" name="Text 11"/>
          <p:cNvSpPr/>
          <p:nvPr/>
        </p:nvSpPr>
        <p:spPr>
          <a:xfrm>
            <a:off x="5411748" y="4008477"/>
            <a:ext cx="112752" cy="310991"/>
          </a:xfrm>
          <a:prstGeom prst="rect">
            <a:avLst/>
          </a:prstGeom>
          <a:noFill/>
          <a:ln/>
        </p:spPr>
        <p:txBody>
          <a:bodyPr wrap="none" rtlCol="0" anchor="t"/>
          <a:lstStyle/>
          <a:p>
            <a:pPr marL="0" indent="0" algn="ctr">
              <a:lnSpc>
                <a:spcPts val="2449"/>
              </a:lnSpc>
              <a:buNone/>
            </a:pPr>
            <a:r>
              <a:rPr lang="en-US" sz="1531" b="1" dirty="0">
                <a:solidFill>
                  <a:srgbClr val="282824"/>
                </a:solidFill>
                <a:latin typeface="Lato" pitchFamily="34" charset="0"/>
                <a:ea typeface="Lato" pitchFamily="34" charset="-122"/>
                <a:cs typeface="Lato" pitchFamily="34" charset="-120"/>
              </a:rPr>
              <a:t>3</a:t>
            </a:r>
            <a:endParaRPr lang="en-US" sz="1531" dirty="0"/>
          </a:p>
        </p:txBody>
      </p:sp>
      <p:sp>
        <p:nvSpPr>
          <p:cNvPr id="17" name="Text 12"/>
          <p:cNvSpPr/>
          <p:nvPr/>
        </p:nvSpPr>
        <p:spPr>
          <a:xfrm>
            <a:off x="7452122" y="3747135"/>
            <a:ext cx="1944172" cy="243007"/>
          </a:xfrm>
          <a:prstGeom prst="rect">
            <a:avLst/>
          </a:prstGeom>
          <a:noFill/>
          <a:ln/>
        </p:spPr>
        <p:txBody>
          <a:bodyPr wrap="non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Automated response</a:t>
            </a:r>
            <a:endParaRPr lang="en-US" sz="1531" dirty="0"/>
          </a:p>
        </p:txBody>
      </p:sp>
      <p:sp>
        <p:nvSpPr>
          <p:cNvPr id="18" name="Text 13"/>
          <p:cNvSpPr/>
          <p:nvPr/>
        </p:nvSpPr>
        <p:spPr>
          <a:xfrm>
            <a:off x="7452122" y="4083368"/>
            <a:ext cx="3401616" cy="497443"/>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Rapidly quarantine threats and notify administrators</a:t>
            </a:r>
            <a:endParaRPr lang="en-US" sz="1225" dirty="0"/>
          </a:p>
        </p:txBody>
      </p:sp>
      <p:sp>
        <p:nvSpPr>
          <p:cNvPr id="19" name="Text 14"/>
          <p:cNvSpPr/>
          <p:nvPr/>
        </p:nvSpPr>
        <p:spPr>
          <a:xfrm>
            <a:off x="3621167" y="4911209"/>
            <a:ext cx="7388066" cy="746165"/>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Looking ahead, our spear phishing solution aims to continually enhance its detection capabilities, enabling it to catch even the most sophisticated phishing attempts. We also envision integrating real-time monitoring to provide proactive defense, as well as automatic response mechanisms to quickly isolate and mitigate threats.</a:t>
            </a:r>
            <a:endParaRPr lang="en-US" sz="1225" dirty="0"/>
          </a:p>
        </p:txBody>
      </p:sp>
      <p:sp>
        <p:nvSpPr>
          <p:cNvPr id="20" name="Text 15"/>
          <p:cNvSpPr/>
          <p:nvPr/>
        </p:nvSpPr>
        <p:spPr>
          <a:xfrm>
            <a:off x="3621167" y="5890617"/>
            <a:ext cx="3888462" cy="486013"/>
          </a:xfrm>
          <a:prstGeom prst="rect">
            <a:avLst/>
          </a:prstGeom>
          <a:noFill/>
          <a:ln/>
        </p:spPr>
        <p:txBody>
          <a:bodyPr wrap="none" rtlCol="0" anchor="t"/>
          <a:lstStyle/>
          <a:p>
            <a:pPr marL="0" indent="0">
              <a:lnSpc>
                <a:spcPts val="3827"/>
              </a:lnSpc>
              <a:buNone/>
            </a:pPr>
            <a:endParaRPr lang="en-US" sz="3062" dirty="0"/>
          </a:p>
        </p:txBody>
      </p:sp>
      <p:sp>
        <p:nvSpPr>
          <p:cNvPr id="21" name="Text 16"/>
          <p:cNvSpPr/>
          <p:nvPr/>
        </p:nvSpPr>
        <p:spPr>
          <a:xfrm>
            <a:off x="3621167" y="6609874"/>
            <a:ext cx="7388066" cy="248722"/>
          </a:xfrm>
          <a:prstGeom prst="rect">
            <a:avLst/>
          </a:prstGeom>
          <a:noFill/>
          <a:ln/>
        </p:spPr>
        <p:txBody>
          <a:bodyPr wrap="non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Cybersecurity professionals require robust tools to analyze and mitigate spear phishing threats effectively.</a:t>
            </a:r>
            <a:endParaRPr lang="en-US" sz="1225" dirty="0"/>
          </a:p>
        </p:txBody>
      </p:sp>
      <p:sp>
        <p:nvSpPr>
          <p:cNvPr id="22" name="Text 17"/>
          <p:cNvSpPr/>
          <p:nvPr/>
        </p:nvSpPr>
        <p:spPr>
          <a:xfrm>
            <a:off x="3621167" y="7033498"/>
            <a:ext cx="7388066" cy="497443"/>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IT administrators need comprehensive solutions to secure company networks and educate employees about phishing threats.</a:t>
            </a:r>
            <a:endParaRPr lang="en-US" sz="1225" dirty="0"/>
          </a:p>
        </p:txBody>
      </p:sp>
      <p:sp>
        <p:nvSpPr>
          <p:cNvPr id="23" name="Text 18"/>
          <p:cNvSpPr/>
          <p:nvPr/>
        </p:nvSpPr>
        <p:spPr>
          <a:xfrm>
            <a:off x="3621167" y="7705844"/>
            <a:ext cx="7388066" cy="248722"/>
          </a:xfrm>
          <a:prstGeom prst="rect">
            <a:avLst/>
          </a:prstGeom>
          <a:noFill/>
          <a:ln/>
        </p:spPr>
        <p:txBody>
          <a:bodyPr wrap="non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Business leaders seek to understand and implement effective countermeasures against spear phishing.</a:t>
            </a:r>
            <a:endParaRPr lang="en-US" sz="1225" dirty="0"/>
          </a:p>
        </p:txBody>
      </p:sp>
      <p:sp>
        <p:nvSpPr>
          <p:cNvPr id="24" name="Text 19"/>
          <p:cNvSpPr/>
          <p:nvPr/>
        </p:nvSpPr>
        <p:spPr>
          <a:xfrm>
            <a:off x="3621167" y="8129468"/>
            <a:ext cx="7388066" cy="248722"/>
          </a:xfrm>
          <a:prstGeom prst="rect">
            <a:avLst/>
          </a:prstGeom>
          <a:noFill/>
          <a:ln/>
        </p:spPr>
        <p:txBody>
          <a:bodyPr wrap="non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Everyday employees require training to recognize and report suspicious emails and messages.</a:t>
            </a:r>
            <a:endParaRPr lang="en-US" sz="12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982153"/>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RESULT</a:t>
            </a:r>
            <a:endParaRPr lang="en-US" sz="4374" dirty="0"/>
          </a:p>
        </p:txBody>
      </p:sp>
      <p:sp>
        <p:nvSpPr>
          <p:cNvPr id="6" name="Text 3"/>
          <p:cNvSpPr/>
          <p:nvPr/>
        </p:nvSpPr>
        <p:spPr>
          <a:xfrm>
            <a:off x="6319599" y="3009781"/>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spear phishing solution will utilize advanced machine learning algorithms for real-time detection.</a:t>
            </a:r>
            <a:endParaRPr lang="en-US" sz="1750" dirty="0"/>
          </a:p>
        </p:txBody>
      </p:sp>
      <p:sp>
        <p:nvSpPr>
          <p:cNvPr id="7" name="Text 4"/>
          <p:cNvSpPr/>
          <p:nvPr/>
        </p:nvSpPr>
        <p:spPr>
          <a:xfrm>
            <a:off x="6319599" y="3970496"/>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deployment will be seamless, with minimal disruption to existing network operations.</a:t>
            </a:r>
            <a:endParaRPr lang="en-US" sz="1750" dirty="0"/>
          </a:p>
        </p:txBody>
      </p:sp>
      <p:sp>
        <p:nvSpPr>
          <p:cNvPr id="8" name="Text 5"/>
          <p:cNvSpPr/>
          <p:nvPr/>
        </p:nvSpPr>
        <p:spPr>
          <a:xfrm>
            <a:off x="6319599" y="4931212"/>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also implement automated response mechanisms to swiftly neutralize threats.</a:t>
            </a:r>
            <a:endParaRPr lang="en-US" sz="1750" dirty="0"/>
          </a:p>
        </p:txBody>
      </p:sp>
      <p:sp>
        <p:nvSpPr>
          <p:cNvPr id="9" name="Text 6"/>
          <p:cNvSpPr/>
          <p:nvPr/>
        </p:nvSpPr>
        <p:spPr>
          <a:xfrm>
            <a:off x="6319599" y="5891927"/>
            <a:ext cx="747760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This proactive approach will ensure maximum protection for our end users.</a:t>
            </a:r>
            <a:endParaRPr lang="en-US" sz="1750" dirty="0"/>
          </a:p>
        </p:txBody>
      </p:sp>
      <p:pic>
        <p:nvPicPr>
          <p:cNvPr id="10" name="Picture 10">
            <a:extLst>
              <a:ext uri="{FF2B5EF4-FFF2-40B4-BE49-F238E27FC236}">
                <a16:creationId xmlns:a16="http://schemas.microsoft.com/office/drawing/2014/main" xmlns="" id="{600C8507-2B94-D84E-A904-56F30FB128BA}"/>
              </a:ext>
            </a:extLst>
          </p:cNvPr>
          <p:cNvPicPr>
            <a:picLocks noChangeAspect="1"/>
          </p:cNvPicPr>
          <p:nvPr/>
        </p:nvPicPr>
        <p:blipFill>
          <a:blip r:embed="rId4"/>
          <a:stretch>
            <a:fillRect/>
          </a:stretch>
        </p:blipFill>
        <p:spPr>
          <a:xfrm>
            <a:off x="252090" y="2839517"/>
            <a:ext cx="4982219" cy="28024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87487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Output</a:t>
            </a:r>
            <a:endParaRPr lang="en-US" sz="4374" dirty="0"/>
          </a:p>
        </p:txBody>
      </p:sp>
      <p:pic>
        <p:nvPicPr>
          <p:cNvPr id="5" name="Image 0" descr="preencoded.png"/>
          <p:cNvPicPr>
            <a:picLocks noChangeAspect="1"/>
          </p:cNvPicPr>
          <p:nvPr/>
        </p:nvPicPr>
        <p:blipFill>
          <a:blip r:embed="rId3"/>
          <a:stretch>
            <a:fillRect/>
          </a:stretch>
        </p:blipFill>
        <p:spPr>
          <a:xfrm>
            <a:off x="2037993" y="2013585"/>
            <a:ext cx="10358438" cy="5341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1189755" y="3579743"/>
            <a:ext cx="9865606" cy="747117"/>
          </a:xfrm>
          <a:prstGeom prst="rect">
            <a:avLst/>
          </a:prstGeom>
          <a:noFill/>
          <a:ln/>
        </p:spPr>
        <p:txBody>
          <a:bodyPr wrap="none" rtlCol="0" anchor="t"/>
          <a:lstStyle/>
          <a:p>
            <a:pPr marL="0" indent="0">
              <a:lnSpc>
                <a:spcPts val="5468"/>
              </a:lnSpc>
              <a:buNone/>
            </a:pPr>
            <a:r>
              <a:rPr lang="en-US" sz="4374" b="1" dirty="0">
                <a:latin typeface="Lato" pitchFamily="34" charset="0"/>
                <a:ea typeface="Lato" pitchFamily="34" charset="-122"/>
                <a:cs typeface="Lato" pitchFamily="34" charset="-120"/>
              </a:rPr>
              <a:t>                              THANK YOU</a:t>
            </a:r>
            <a:endParaRPr lang="en-US" sz="4374" dirty="0"/>
          </a:p>
        </p:txBody>
      </p:sp>
      <p:sp>
        <p:nvSpPr>
          <p:cNvPr id="5" name="Text 3"/>
          <p:cNvSpPr/>
          <p:nvPr/>
        </p:nvSpPr>
        <p:spPr>
          <a:xfrm>
            <a:off x="2037993" y="4506397"/>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33199" y="2279094"/>
            <a:ext cx="7477601" cy="1916430"/>
          </a:xfrm>
          <a:prstGeom prst="rect">
            <a:avLst/>
          </a:prstGeom>
          <a:noFill/>
          <a:ln/>
        </p:spPr>
        <p:txBody>
          <a:bodyPr wrap="square" rtlCol="0" anchor="t"/>
          <a:lstStyle/>
          <a:p>
            <a:pPr marL="0" indent="0">
              <a:lnSpc>
                <a:spcPts val="7545"/>
              </a:lnSpc>
              <a:buNone/>
            </a:pPr>
            <a:r>
              <a:rPr lang="en-US" sz="6036" b="1" dirty="0">
                <a:solidFill>
                  <a:srgbClr val="282824"/>
                </a:solidFill>
                <a:latin typeface="Lato" pitchFamily="34" charset="0"/>
                <a:ea typeface="Lato" pitchFamily="34" charset="-122"/>
                <a:cs typeface="Lato" pitchFamily="34" charset="-120"/>
              </a:rPr>
              <a:t>Introduction to Spear Phishing</a:t>
            </a:r>
            <a:endParaRPr lang="en-US" sz="6036" dirty="0"/>
          </a:p>
        </p:txBody>
      </p:sp>
      <p:sp>
        <p:nvSpPr>
          <p:cNvPr id="6" name="Text 3"/>
          <p:cNvSpPr/>
          <p:nvPr/>
        </p:nvSpPr>
        <p:spPr>
          <a:xfrm>
            <a:off x="833199" y="4528780"/>
            <a:ext cx="747760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phishing is a sophisticated form of cyber attack that targets specific individuals or organizations. It involves crafting highly personalized emails to lure victims into revealing sensitive information or installing malware on their devices.</a:t>
            </a:r>
            <a:endParaRPr lang="en-US" sz="1750" dirty="0"/>
          </a:p>
        </p:txBody>
      </p:sp>
      <p:pic>
        <p:nvPicPr>
          <p:cNvPr id="4" name="Picture 6">
            <a:extLst>
              <a:ext uri="{FF2B5EF4-FFF2-40B4-BE49-F238E27FC236}">
                <a16:creationId xmlns:a16="http://schemas.microsoft.com/office/drawing/2014/main" xmlns="" id="{1F0249BD-18CD-EDEF-48B7-67DB56C2F123}"/>
              </a:ext>
            </a:extLst>
          </p:cNvPr>
          <p:cNvPicPr>
            <a:picLocks noChangeAspect="1"/>
          </p:cNvPicPr>
          <p:nvPr/>
        </p:nvPicPr>
        <p:blipFill>
          <a:blip r:embed="rId3"/>
          <a:stretch>
            <a:fillRect/>
          </a:stretch>
        </p:blipFill>
        <p:spPr>
          <a:xfrm>
            <a:off x="8461830" y="2995353"/>
            <a:ext cx="5452183" cy="30668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33199" y="2409825"/>
            <a:ext cx="5903476"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What is Spear Phishing?</a:t>
            </a:r>
            <a:endParaRPr lang="en-US" sz="4374" dirty="0"/>
          </a:p>
        </p:txBody>
      </p:sp>
      <p:sp>
        <p:nvSpPr>
          <p:cNvPr id="6" name="Text 3"/>
          <p:cNvSpPr/>
          <p:nvPr/>
        </p:nvSpPr>
        <p:spPr>
          <a:xfrm>
            <a:off x="833199" y="3437453"/>
            <a:ext cx="747760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phishing is a targeted cyber attack that uses deceptive emails or messages to trick individuals into revealing sensitive information or performing harmful actions. Unlike mass phishing, spear phishing campaigns are highly personalized and tailored to specific victims.</a:t>
            </a:r>
            <a:endParaRPr lang="en-US" sz="1750" dirty="0"/>
          </a:p>
        </p:txBody>
      </p:sp>
      <p:sp>
        <p:nvSpPr>
          <p:cNvPr id="7" name="Text 4"/>
          <p:cNvSpPr/>
          <p:nvPr/>
        </p:nvSpPr>
        <p:spPr>
          <a:xfrm>
            <a:off x="833199" y="5108972"/>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phishers often impersonate trusted figures or organizations to gain the victim's trust, making the attacks harder to detect and more effective.</a:t>
            </a:r>
            <a:endParaRPr lang="en-US" sz="1750" dirty="0"/>
          </a:p>
        </p:txBody>
      </p:sp>
      <p:pic>
        <p:nvPicPr>
          <p:cNvPr id="4" name="Picture 7">
            <a:extLst>
              <a:ext uri="{FF2B5EF4-FFF2-40B4-BE49-F238E27FC236}">
                <a16:creationId xmlns:a16="http://schemas.microsoft.com/office/drawing/2014/main" xmlns="" id="{FCED885F-69CD-5AF4-C97A-61B08D65E843}"/>
              </a:ext>
            </a:extLst>
          </p:cNvPr>
          <p:cNvPicPr>
            <a:picLocks noChangeAspect="1"/>
          </p:cNvPicPr>
          <p:nvPr/>
        </p:nvPicPr>
        <p:blipFill>
          <a:blip r:embed="rId3"/>
          <a:stretch>
            <a:fillRect/>
          </a:stretch>
        </p:blipFill>
        <p:spPr>
          <a:xfrm>
            <a:off x="8186488" y="1528288"/>
            <a:ext cx="5921284" cy="56393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699022"/>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Problem Statement</a:t>
            </a:r>
            <a:endParaRPr lang="en-US" sz="4374" dirty="0"/>
          </a:p>
        </p:txBody>
      </p:sp>
      <p:sp>
        <p:nvSpPr>
          <p:cNvPr id="6" name="Text 3"/>
          <p:cNvSpPr/>
          <p:nvPr/>
        </p:nvSpPr>
        <p:spPr>
          <a:xfrm>
            <a:off x="6319599" y="2726650"/>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phishing attacks have become a major threat to organizations, resulting in significant financial and reputational damage. These targeted attacks exploit human vulnerability by sending personalized emails that appear to be from a trusted source, tricking users into revealing sensitive information or executing malicious code.</a:t>
            </a:r>
            <a:endParaRPr lang="en-US" sz="1750" dirty="0"/>
          </a:p>
        </p:txBody>
      </p:sp>
      <p:sp>
        <p:nvSpPr>
          <p:cNvPr id="7" name="Text 4"/>
          <p:cNvSpPr/>
          <p:nvPr/>
        </p:nvSpPr>
        <p:spPr>
          <a:xfrm>
            <a:off x="6319599" y="4753570"/>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key challenge is to protect against these sophisticated and constantly evolving phishing tactics that bypass traditional security measures. A comprehensive solution is needed to enhance user awareness, detect and prevent spear phishing attempts, and mitigate the impact of successful attacks.</a:t>
            </a:r>
            <a:endParaRPr lang="en-US" sz="1750" dirty="0"/>
          </a:p>
        </p:txBody>
      </p:sp>
      <p:pic>
        <p:nvPicPr>
          <p:cNvPr id="8" name="Picture 8">
            <a:extLst>
              <a:ext uri="{FF2B5EF4-FFF2-40B4-BE49-F238E27FC236}">
                <a16:creationId xmlns:a16="http://schemas.microsoft.com/office/drawing/2014/main" xmlns="" id="{DE04AF14-3BE8-2995-4F43-DE989ECCC7BA}"/>
              </a:ext>
            </a:extLst>
          </p:cNvPr>
          <p:cNvPicPr>
            <a:picLocks noChangeAspect="1"/>
          </p:cNvPicPr>
          <p:nvPr/>
        </p:nvPicPr>
        <p:blipFill>
          <a:blip r:embed="rId4"/>
          <a:stretch>
            <a:fillRect/>
          </a:stretch>
        </p:blipFill>
        <p:spPr>
          <a:xfrm>
            <a:off x="76200" y="1762841"/>
            <a:ext cx="5334000" cy="4676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14630400" cy="1950363"/>
          </a:xfrm>
          <a:prstGeom prst="rect">
            <a:avLst/>
          </a:prstGeom>
        </p:spPr>
      </p:pic>
      <p:sp>
        <p:nvSpPr>
          <p:cNvPr id="5" name="Text 2"/>
          <p:cNvSpPr/>
          <p:nvPr/>
        </p:nvSpPr>
        <p:spPr>
          <a:xfrm>
            <a:off x="3609499" y="2379821"/>
            <a:ext cx="3900726" cy="487561"/>
          </a:xfrm>
          <a:prstGeom prst="rect">
            <a:avLst/>
          </a:prstGeom>
          <a:noFill/>
          <a:ln/>
        </p:spPr>
        <p:txBody>
          <a:bodyPr wrap="none" rtlCol="0" anchor="t"/>
          <a:lstStyle/>
          <a:p>
            <a:pPr marL="0" indent="0">
              <a:lnSpc>
                <a:spcPts val="3839"/>
              </a:lnSpc>
              <a:buNone/>
            </a:pPr>
            <a:r>
              <a:rPr lang="en-US" sz="3071" b="1" dirty="0">
                <a:solidFill>
                  <a:srgbClr val="282824"/>
                </a:solidFill>
                <a:latin typeface="Lato" pitchFamily="34" charset="0"/>
                <a:ea typeface="Lato" pitchFamily="34" charset="-122"/>
                <a:cs typeface="Lato" pitchFamily="34" charset="-120"/>
              </a:rPr>
              <a:t>Project Overview</a:t>
            </a:r>
            <a:endParaRPr lang="en-US" sz="3071" dirty="0"/>
          </a:p>
        </p:txBody>
      </p:sp>
      <p:sp>
        <p:nvSpPr>
          <p:cNvPr id="6" name="Shape 3"/>
          <p:cNvSpPr/>
          <p:nvPr/>
        </p:nvSpPr>
        <p:spPr>
          <a:xfrm>
            <a:off x="7299603" y="3101340"/>
            <a:ext cx="31194" cy="4698683"/>
          </a:xfrm>
          <a:prstGeom prst="rect">
            <a:avLst/>
          </a:prstGeom>
          <a:solidFill>
            <a:srgbClr val="CDCDCA"/>
          </a:solidFill>
          <a:ln/>
        </p:spPr>
      </p:sp>
      <p:sp>
        <p:nvSpPr>
          <p:cNvPr id="7" name="Shape 4"/>
          <p:cNvSpPr/>
          <p:nvPr/>
        </p:nvSpPr>
        <p:spPr>
          <a:xfrm>
            <a:off x="6593681" y="3383042"/>
            <a:ext cx="546021" cy="31194"/>
          </a:xfrm>
          <a:prstGeom prst="rect">
            <a:avLst/>
          </a:prstGeom>
          <a:solidFill>
            <a:srgbClr val="CDCDCA"/>
          </a:solidFill>
          <a:ln/>
        </p:spPr>
      </p:sp>
      <p:sp>
        <p:nvSpPr>
          <p:cNvPr id="8" name="Shape 5"/>
          <p:cNvSpPr/>
          <p:nvPr/>
        </p:nvSpPr>
        <p:spPr>
          <a:xfrm>
            <a:off x="7139702" y="3223260"/>
            <a:ext cx="350996" cy="350996"/>
          </a:xfrm>
          <a:prstGeom prst="roundRect">
            <a:avLst>
              <a:gd name="adj" fmla="val 26672"/>
            </a:avLst>
          </a:prstGeom>
          <a:solidFill>
            <a:srgbClr val="E1DBD0"/>
          </a:solidFill>
          <a:ln/>
        </p:spPr>
      </p:sp>
      <p:sp>
        <p:nvSpPr>
          <p:cNvPr id="9" name="Text 6"/>
          <p:cNvSpPr/>
          <p:nvPr/>
        </p:nvSpPr>
        <p:spPr>
          <a:xfrm>
            <a:off x="7247334" y="3252430"/>
            <a:ext cx="135731" cy="292537"/>
          </a:xfrm>
          <a:prstGeom prst="rect">
            <a:avLst/>
          </a:prstGeom>
          <a:noFill/>
          <a:ln/>
        </p:spPr>
        <p:txBody>
          <a:bodyPr wrap="none" rtlCol="0" anchor="t"/>
          <a:lstStyle/>
          <a:p>
            <a:pPr marL="0" indent="0" algn="ctr">
              <a:lnSpc>
                <a:spcPts val="2304"/>
              </a:lnSpc>
              <a:buNone/>
            </a:pPr>
            <a:r>
              <a:rPr lang="en-US" sz="1843" b="1" dirty="0">
                <a:solidFill>
                  <a:srgbClr val="282824"/>
                </a:solidFill>
                <a:latin typeface="Lato" pitchFamily="34" charset="0"/>
                <a:ea typeface="Lato" pitchFamily="34" charset="-122"/>
                <a:cs typeface="Lato" pitchFamily="34" charset="-120"/>
              </a:rPr>
              <a:t>1</a:t>
            </a:r>
            <a:endParaRPr lang="en-US" sz="1843" dirty="0"/>
          </a:p>
        </p:txBody>
      </p:sp>
      <p:sp>
        <p:nvSpPr>
          <p:cNvPr id="10" name="Text 7"/>
          <p:cNvSpPr/>
          <p:nvPr/>
        </p:nvSpPr>
        <p:spPr>
          <a:xfrm>
            <a:off x="4050387" y="3257312"/>
            <a:ext cx="2406729" cy="243721"/>
          </a:xfrm>
          <a:prstGeom prst="rect">
            <a:avLst/>
          </a:prstGeom>
          <a:noFill/>
          <a:ln/>
        </p:spPr>
        <p:txBody>
          <a:bodyPr wrap="none" rtlCol="0" anchor="t"/>
          <a:lstStyle/>
          <a:p>
            <a:pPr marL="0" indent="0" algn="r">
              <a:lnSpc>
                <a:spcPts val="1920"/>
              </a:lnSpc>
              <a:buNone/>
            </a:pPr>
            <a:r>
              <a:rPr lang="en-US" sz="1536" b="1" dirty="0">
                <a:solidFill>
                  <a:srgbClr val="282824"/>
                </a:solidFill>
                <a:latin typeface="Lato" pitchFamily="34" charset="0"/>
                <a:ea typeface="Lato" pitchFamily="34" charset="-122"/>
                <a:cs typeface="Lato" pitchFamily="34" charset="-120"/>
              </a:rPr>
              <a:t>Understanding the Problem</a:t>
            </a:r>
            <a:endParaRPr lang="en-US" sz="1536" dirty="0"/>
          </a:p>
        </p:txBody>
      </p:sp>
      <p:sp>
        <p:nvSpPr>
          <p:cNvPr id="11" name="Text 8"/>
          <p:cNvSpPr/>
          <p:nvPr/>
        </p:nvSpPr>
        <p:spPr>
          <a:xfrm>
            <a:off x="3609499" y="3594616"/>
            <a:ext cx="2847618" cy="1497330"/>
          </a:xfrm>
          <a:prstGeom prst="rect">
            <a:avLst/>
          </a:prstGeom>
          <a:noFill/>
          <a:ln/>
        </p:spPr>
        <p:txBody>
          <a:bodyPr wrap="square" rtlCol="0" anchor="t"/>
          <a:lstStyle/>
          <a:p>
            <a:pPr marL="0" indent="0" algn="r">
              <a:lnSpc>
                <a:spcPts val="1966"/>
              </a:lnSpc>
              <a:buNone/>
            </a:pPr>
            <a:r>
              <a:rPr lang="en-US" sz="1229" dirty="0">
                <a:solidFill>
                  <a:srgbClr val="4A4A45"/>
                </a:solidFill>
                <a:latin typeface="Lato" pitchFamily="34" charset="0"/>
                <a:ea typeface="Lato" pitchFamily="34" charset="-122"/>
                <a:cs typeface="Lato" pitchFamily="34" charset="-120"/>
              </a:rPr>
              <a:t>Spear phishing is a type of targeted cyberattack that aims to steal sensitive information or gain unauthorized access to systems. Our project aims to develop a comprehensive solution to mitigate this growing threat.</a:t>
            </a:r>
            <a:endParaRPr lang="en-US" sz="1229" dirty="0"/>
          </a:p>
        </p:txBody>
      </p:sp>
      <p:sp>
        <p:nvSpPr>
          <p:cNvPr id="12" name="Shape 9"/>
          <p:cNvSpPr/>
          <p:nvPr/>
        </p:nvSpPr>
        <p:spPr>
          <a:xfrm>
            <a:off x="7490698" y="4163020"/>
            <a:ext cx="546021" cy="31194"/>
          </a:xfrm>
          <a:prstGeom prst="rect">
            <a:avLst/>
          </a:prstGeom>
          <a:solidFill>
            <a:srgbClr val="CDCDCA"/>
          </a:solidFill>
          <a:ln/>
        </p:spPr>
      </p:sp>
      <p:sp>
        <p:nvSpPr>
          <p:cNvPr id="13" name="Shape 10"/>
          <p:cNvSpPr/>
          <p:nvPr/>
        </p:nvSpPr>
        <p:spPr>
          <a:xfrm>
            <a:off x="7139702" y="4003238"/>
            <a:ext cx="350996" cy="350996"/>
          </a:xfrm>
          <a:prstGeom prst="roundRect">
            <a:avLst>
              <a:gd name="adj" fmla="val 26672"/>
            </a:avLst>
          </a:prstGeom>
          <a:solidFill>
            <a:srgbClr val="E1DBD0"/>
          </a:solidFill>
          <a:ln/>
        </p:spPr>
      </p:sp>
      <p:sp>
        <p:nvSpPr>
          <p:cNvPr id="14" name="Text 11"/>
          <p:cNvSpPr/>
          <p:nvPr/>
        </p:nvSpPr>
        <p:spPr>
          <a:xfrm>
            <a:off x="7247334" y="4032409"/>
            <a:ext cx="135731" cy="292537"/>
          </a:xfrm>
          <a:prstGeom prst="rect">
            <a:avLst/>
          </a:prstGeom>
          <a:noFill/>
          <a:ln/>
        </p:spPr>
        <p:txBody>
          <a:bodyPr wrap="none" rtlCol="0" anchor="t"/>
          <a:lstStyle/>
          <a:p>
            <a:pPr marL="0" indent="0" algn="ctr">
              <a:lnSpc>
                <a:spcPts val="2304"/>
              </a:lnSpc>
              <a:buNone/>
            </a:pPr>
            <a:r>
              <a:rPr lang="en-US" sz="1843" b="1" dirty="0">
                <a:solidFill>
                  <a:srgbClr val="282824"/>
                </a:solidFill>
                <a:latin typeface="Lato" pitchFamily="34" charset="0"/>
                <a:ea typeface="Lato" pitchFamily="34" charset="-122"/>
                <a:cs typeface="Lato" pitchFamily="34" charset="-120"/>
              </a:rPr>
              <a:t>2</a:t>
            </a:r>
            <a:endParaRPr lang="en-US" sz="1843" dirty="0"/>
          </a:p>
        </p:txBody>
      </p:sp>
      <p:sp>
        <p:nvSpPr>
          <p:cNvPr id="15" name="Text 12"/>
          <p:cNvSpPr/>
          <p:nvPr/>
        </p:nvSpPr>
        <p:spPr>
          <a:xfrm>
            <a:off x="8173283" y="4037290"/>
            <a:ext cx="1950363" cy="243721"/>
          </a:xfrm>
          <a:prstGeom prst="rect">
            <a:avLst/>
          </a:prstGeom>
          <a:noFill/>
          <a:ln/>
        </p:spPr>
        <p:txBody>
          <a:bodyPr wrap="none" rtlCol="0" anchor="t"/>
          <a:lstStyle/>
          <a:p>
            <a:pPr marL="0" indent="0" algn="l">
              <a:lnSpc>
                <a:spcPts val="1920"/>
              </a:lnSpc>
              <a:buNone/>
            </a:pPr>
            <a:r>
              <a:rPr lang="en-US" sz="1536" b="1" dirty="0">
                <a:solidFill>
                  <a:srgbClr val="282824"/>
                </a:solidFill>
                <a:latin typeface="Lato" pitchFamily="34" charset="0"/>
                <a:ea typeface="Lato" pitchFamily="34" charset="-122"/>
                <a:cs typeface="Lato" pitchFamily="34" charset="-120"/>
              </a:rPr>
              <a:t>Defining Objectives</a:t>
            </a:r>
            <a:endParaRPr lang="en-US" sz="1536" dirty="0"/>
          </a:p>
        </p:txBody>
      </p:sp>
      <p:sp>
        <p:nvSpPr>
          <p:cNvPr id="16" name="Text 13"/>
          <p:cNvSpPr/>
          <p:nvPr/>
        </p:nvSpPr>
        <p:spPr>
          <a:xfrm>
            <a:off x="8173283" y="4374594"/>
            <a:ext cx="2847618" cy="1497330"/>
          </a:xfrm>
          <a:prstGeom prst="rect">
            <a:avLst/>
          </a:prstGeom>
          <a:noFill/>
          <a:ln/>
        </p:spPr>
        <p:txBody>
          <a:bodyPr wrap="square" rtlCol="0" anchor="t"/>
          <a:lstStyle/>
          <a:p>
            <a:pPr marL="0" indent="0" algn="l">
              <a:lnSpc>
                <a:spcPts val="1966"/>
              </a:lnSpc>
              <a:buNone/>
            </a:pPr>
            <a:r>
              <a:rPr lang="en-US" sz="1229" dirty="0">
                <a:solidFill>
                  <a:srgbClr val="4A4A45"/>
                </a:solidFill>
                <a:latin typeface="Lato" pitchFamily="34" charset="0"/>
                <a:ea typeface="Lato" pitchFamily="34" charset="-122"/>
                <a:cs typeface="Lato" pitchFamily="34" charset="-120"/>
              </a:rPr>
              <a:t>The key objectives of this project are to detect and prevent spear phishing attacks, educate end-users on spotting suspicious activities, and provide businesses with the tools and strategies to bolster their cybersecurity defenses.</a:t>
            </a:r>
            <a:endParaRPr lang="en-US" sz="1229" dirty="0"/>
          </a:p>
        </p:txBody>
      </p:sp>
      <p:sp>
        <p:nvSpPr>
          <p:cNvPr id="17" name="Shape 14"/>
          <p:cNvSpPr/>
          <p:nvPr/>
        </p:nvSpPr>
        <p:spPr>
          <a:xfrm>
            <a:off x="6593681" y="5685592"/>
            <a:ext cx="546021" cy="31194"/>
          </a:xfrm>
          <a:prstGeom prst="rect">
            <a:avLst/>
          </a:prstGeom>
          <a:solidFill>
            <a:srgbClr val="CDCDCA"/>
          </a:solidFill>
          <a:ln/>
        </p:spPr>
      </p:sp>
      <p:sp>
        <p:nvSpPr>
          <p:cNvPr id="18" name="Shape 15"/>
          <p:cNvSpPr/>
          <p:nvPr/>
        </p:nvSpPr>
        <p:spPr>
          <a:xfrm>
            <a:off x="7139702" y="5525810"/>
            <a:ext cx="350996" cy="350996"/>
          </a:xfrm>
          <a:prstGeom prst="roundRect">
            <a:avLst>
              <a:gd name="adj" fmla="val 26672"/>
            </a:avLst>
          </a:prstGeom>
          <a:solidFill>
            <a:srgbClr val="E1DBD0"/>
          </a:solidFill>
          <a:ln/>
        </p:spPr>
      </p:sp>
      <p:sp>
        <p:nvSpPr>
          <p:cNvPr id="19" name="Text 16"/>
          <p:cNvSpPr/>
          <p:nvPr/>
        </p:nvSpPr>
        <p:spPr>
          <a:xfrm>
            <a:off x="7247334" y="5554980"/>
            <a:ext cx="135731" cy="292537"/>
          </a:xfrm>
          <a:prstGeom prst="rect">
            <a:avLst/>
          </a:prstGeom>
          <a:noFill/>
          <a:ln/>
        </p:spPr>
        <p:txBody>
          <a:bodyPr wrap="none" rtlCol="0" anchor="t"/>
          <a:lstStyle/>
          <a:p>
            <a:pPr marL="0" indent="0" algn="ctr">
              <a:lnSpc>
                <a:spcPts val="2304"/>
              </a:lnSpc>
              <a:buNone/>
            </a:pPr>
            <a:r>
              <a:rPr lang="en-US" sz="1843" b="1" dirty="0">
                <a:solidFill>
                  <a:srgbClr val="282824"/>
                </a:solidFill>
                <a:latin typeface="Lato" pitchFamily="34" charset="0"/>
                <a:ea typeface="Lato" pitchFamily="34" charset="-122"/>
                <a:cs typeface="Lato" pitchFamily="34" charset="-120"/>
              </a:rPr>
              <a:t>3</a:t>
            </a:r>
            <a:endParaRPr lang="en-US" sz="1843" dirty="0"/>
          </a:p>
        </p:txBody>
      </p:sp>
      <p:sp>
        <p:nvSpPr>
          <p:cNvPr id="20" name="Text 17"/>
          <p:cNvSpPr/>
          <p:nvPr/>
        </p:nvSpPr>
        <p:spPr>
          <a:xfrm>
            <a:off x="4442579" y="5559862"/>
            <a:ext cx="2014538" cy="243721"/>
          </a:xfrm>
          <a:prstGeom prst="rect">
            <a:avLst/>
          </a:prstGeom>
          <a:noFill/>
          <a:ln/>
        </p:spPr>
        <p:txBody>
          <a:bodyPr wrap="none" rtlCol="0" anchor="t"/>
          <a:lstStyle/>
          <a:p>
            <a:pPr marL="0" indent="0" algn="r">
              <a:lnSpc>
                <a:spcPts val="1920"/>
              </a:lnSpc>
              <a:buNone/>
            </a:pPr>
            <a:r>
              <a:rPr lang="en-US" sz="1536" b="1" dirty="0">
                <a:solidFill>
                  <a:srgbClr val="282824"/>
                </a:solidFill>
                <a:latin typeface="Lato" pitchFamily="34" charset="0"/>
                <a:ea typeface="Lato" pitchFamily="34" charset="-122"/>
                <a:cs typeface="Lato" pitchFamily="34" charset="-120"/>
              </a:rPr>
              <a:t>Scope and Deliverables</a:t>
            </a:r>
            <a:endParaRPr lang="en-US" sz="1536" dirty="0"/>
          </a:p>
        </p:txBody>
      </p:sp>
      <p:sp>
        <p:nvSpPr>
          <p:cNvPr id="21" name="Text 18"/>
          <p:cNvSpPr/>
          <p:nvPr/>
        </p:nvSpPr>
        <p:spPr>
          <a:xfrm>
            <a:off x="3609499" y="5897166"/>
            <a:ext cx="2847618" cy="1746885"/>
          </a:xfrm>
          <a:prstGeom prst="rect">
            <a:avLst/>
          </a:prstGeom>
          <a:noFill/>
          <a:ln/>
        </p:spPr>
        <p:txBody>
          <a:bodyPr wrap="square" rtlCol="0" anchor="t"/>
          <a:lstStyle/>
          <a:p>
            <a:pPr marL="0" indent="0" algn="r">
              <a:lnSpc>
                <a:spcPts val="1966"/>
              </a:lnSpc>
              <a:buNone/>
            </a:pPr>
            <a:r>
              <a:rPr lang="en-US" sz="1229" dirty="0">
                <a:solidFill>
                  <a:srgbClr val="4A4A45"/>
                </a:solidFill>
                <a:latin typeface="Lato" pitchFamily="34" charset="0"/>
                <a:ea typeface="Lato" pitchFamily="34" charset="-122"/>
                <a:cs typeface="Lato" pitchFamily="34" charset="-120"/>
              </a:rPr>
              <a:t>This project will encompass the design and implementation of an AI-powered spear phishing detection system, the creation of a user-friendly awareness and training program, and the delivery of a comprehensive cybersecurity framework for our clients.</a:t>
            </a:r>
            <a:endParaRPr lang="en-US" sz="122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701760"/>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Proposed Solution</a:t>
            </a:r>
            <a:endParaRPr lang="en-US" sz="4374" dirty="0"/>
          </a:p>
        </p:txBody>
      </p:sp>
      <p:sp>
        <p:nvSpPr>
          <p:cNvPr id="5" name="Text 3"/>
          <p:cNvSpPr/>
          <p:nvPr/>
        </p:nvSpPr>
        <p:spPr>
          <a:xfrm>
            <a:off x="2037993" y="2929295"/>
            <a:ext cx="500622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proposed solution leverages advanced machine learning algorithms to detect and mitigate spear phishing attacks. By analyzing email content, sender behavior, and network activity, we can identify suspicious activity and alert users in real-time.</a:t>
            </a:r>
            <a:endParaRPr lang="en-US" sz="1750" dirty="0"/>
          </a:p>
        </p:txBody>
      </p:sp>
      <p:sp>
        <p:nvSpPr>
          <p:cNvPr id="6" name="Text 4"/>
          <p:cNvSpPr/>
          <p:nvPr/>
        </p:nvSpPr>
        <p:spPr>
          <a:xfrm>
            <a:off x="2037992" y="5485837"/>
            <a:ext cx="500622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solution integrates seamlessly with existing email and security infrastructure, providing a comprehensive defense against targeted phishing threats.</a:t>
            </a:r>
            <a:endParaRPr lang="en-US" sz="1750" dirty="0"/>
          </a:p>
        </p:txBody>
      </p:sp>
      <p:pic>
        <p:nvPicPr>
          <p:cNvPr id="8" name="Picture 8">
            <a:extLst>
              <a:ext uri="{FF2B5EF4-FFF2-40B4-BE49-F238E27FC236}">
                <a16:creationId xmlns:a16="http://schemas.microsoft.com/office/drawing/2014/main" xmlns="" id="{D2875F6B-4141-2863-435F-EA9AA5F0B6DD}"/>
              </a:ext>
            </a:extLst>
          </p:cNvPr>
          <p:cNvPicPr>
            <a:picLocks noChangeAspect="1"/>
          </p:cNvPicPr>
          <p:nvPr/>
        </p:nvPicPr>
        <p:blipFill>
          <a:blip r:embed="rId3"/>
          <a:stretch>
            <a:fillRect/>
          </a:stretch>
        </p:blipFill>
        <p:spPr>
          <a:xfrm>
            <a:off x="7592973" y="2606094"/>
            <a:ext cx="6079822" cy="39084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1316991" y="603643"/>
            <a:ext cx="5723380" cy="1049892"/>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System Approach</a:t>
            </a:r>
            <a:endParaRPr lang="en-US" sz="4374" dirty="0"/>
          </a:p>
        </p:txBody>
      </p:sp>
      <p:sp>
        <p:nvSpPr>
          <p:cNvPr id="5" name="Text 3"/>
          <p:cNvSpPr/>
          <p:nvPr/>
        </p:nvSpPr>
        <p:spPr>
          <a:xfrm>
            <a:off x="1316991" y="1542389"/>
            <a:ext cx="10554414"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system approach to addressing spear phishing involves a multi-layered defense strategy. We utilize advanced machine learning algorithms to continuously monitor and analyze network traffic, user behaviors, and email content for suspicious activities.</a:t>
            </a:r>
            <a:endParaRPr lang="en-US" sz="1750" dirty="0"/>
          </a:p>
        </p:txBody>
      </p:sp>
      <p:sp>
        <p:nvSpPr>
          <p:cNvPr id="6" name="Text 4"/>
          <p:cNvSpPr/>
          <p:nvPr/>
        </p:nvSpPr>
        <p:spPr>
          <a:xfrm>
            <a:off x="1316991" y="2898933"/>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4A4A45"/>
                </a:solidFill>
                <a:latin typeface="Lato" pitchFamily="34" charset="0"/>
                <a:ea typeface="Lato" pitchFamily="34" charset="-122"/>
                <a:cs typeface="Lato" pitchFamily="34" charset="-120"/>
              </a:rPr>
              <a:t>Implement robust email filtering and </a:t>
            </a:r>
            <a:r>
              <a:rPr lang="en-US" sz="1750" b="1" dirty="0">
                <a:solidFill>
                  <a:srgbClr val="4A4A45"/>
                </a:solidFill>
                <a:latin typeface="Lato" pitchFamily="34" charset="0"/>
                <a:ea typeface="Lato" pitchFamily="34" charset="-122"/>
                <a:cs typeface="Lato" pitchFamily="34" charset="-120"/>
              </a:rPr>
              <a:t>threat detection</a:t>
            </a:r>
            <a:r>
              <a:rPr lang="en-US" sz="1750" dirty="0">
                <a:solidFill>
                  <a:srgbClr val="4A4A45"/>
                </a:solidFill>
                <a:latin typeface="Lato" pitchFamily="34" charset="0"/>
                <a:ea typeface="Lato" pitchFamily="34" charset="-122"/>
                <a:cs typeface="Lato" pitchFamily="34" charset="-120"/>
              </a:rPr>
              <a:t> capabilities to identify and block malicious messages.</a:t>
            </a:r>
            <a:endParaRPr lang="en-US" sz="1750" dirty="0"/>
          </a:p>
        </p:txBody>
      </p:sp>
      <p:sp>
        <p:nvSpPr>
          <p:cNvPr id="7" name="Text 5"/>
          <p:cNvSpPr/>
          <p:nvPr/>
        </p:nvSpPr>
        <p:spPr>
          <a:xfrm>
            <a:off x="1316990" y="3609736"/>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4A4A45"/>
                </a:solidFill>
                <a:latin typeface="Lato" pitchFamily="34" charset="0"/>
                <a:ea typeface="Lato" pitchFamily="34" charset="-122"/>
                <a:cs typeface="Lato" pitchFamily="34" charset="-120"/>
              </a:rPr>
              <a:t>Leverage </a:t>
            </a:r>
            <a:r>
              <a:rPr lang="en-US" sz="1750" u="sng" dirty="0">
                <a:solidFill>
                  <a:srgbClr val="4A4A45"/>
                </a:solidFill>
                <a:latin typeface="Lato" pitchFamily="34" charset="0"/>
                <a:ea typeface="Lato" pitchFamily="34" charset="-122"/>
                <a:cs typeface="Lato" pitchFamily="34" charset="-120"/>
              </a:rPr>
              <a:t>user behavior analytics</a:t>
            </a:r>
            <a:r>
              <a:rPr lang="en-US" sz="1750" dirty="0">
                <a:solidFill>
                  <a:srgbClr val="4A4A45"/>
                </a:solidFill>
                <a:latin typeface="Lato" pitchFamily="34" charset="0"/>
                <a:ea typeface="Lato" pitchFamily="34" charset="-122"/>
                <a:cs typeface="Lato" pitchFamily="34" charset="-120"/>
              </a:rPr>
              <a:t> to detect anomalies and potential phishing attempts in real-time.</a:t>
            </a:r>
            <a:endParaRPr lang="en-US" sz="1750" dirty="0"/>
          </a:p>
        </p:txBody>
      </p:sp>
      <p:sp>
        <p:nvSpPr>
          <p:cNvPr id="8" name="Text 6"/>
          <p:cNvSpPr/>
          <p:nvPr/>
        </p:nvSpPr>
        <p:spPr>
          <a:xfrm>
            <a:off x="1316990" y="4078110"/>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4A4A45"/>
                </a:solidFill>
                <a:latin typeface="Lato" pitchFamily="34" charset="0"/>
                <a:ea typeface="Lato" pitchFamily="34" charset="-122"/>
                <a:cs typeface="Lato" pitchFamily="34" charset="-120"/>
              </a:rPr>
              <a:t>Provide comprehensive </a:t>
            </a:r>
            <a:r>
              <a:rPr lang="en-US" sz="1750" b="1" dirty="0">
                <a:solidFill>
                  <a:srgbClr val="4A4A45"/>
                </a:solidFill>
                <a:latin typeface="Lato" pitchFamily="34" charset="0"/>
                <a:ea typeface="Lato" pitchFamily="34" charset="-122"/>
                <a:cs typeface="Lato" pitchFamily="34" charset="-120"/>
              </a:rPr>
              <a:t>employee training</a:t>
            </a:r>
            <a:r>
              <a:rPr lang="en-US" sz="1750" dirty="0">
                <a:solidFill>
                  <a:srgbClr val="4A4A45"/>
                </a:solidFill>
                <a:latin typeface="Lato" pitchFamily="34" charset="0"/>
                <a:ea typeface="Lato" pitchFamily="34" charset="-122"/>
                <a:cs typeface="Lato" pitchFamily="34" charset="-120"/>
              </a:rPr>
              <a:t> on recognizing and reporting phishing scams, promoting a culture of cybersecurity awareness.</a:t>
            </a:r>
            <a:endParaRPr lang="en-US" sz="1750" dirty="0"/>
          </a:p>
        </p:txBody>
      </p:sp>
      <p:pic>
        <p:nvPicPr>
          <p:cNvPr id="9" name="Picture 9">
            <a:extLst>
              <a:ext uri="{FF2B5EF4-FFF2-40B4-BE49-F238E27FC236}">
                <a16:creationId xmlns:a16="http://schemas.microsoft.com/office/drawing/2014/main" xmlns="" id="{CD300985-071F-CBAE-1CCC-D1CC553112BD}"/>
              </a:ext>
            </a:extLst>
          </p:cNvPr>
          <p:cNvPicPr>
            <a:picLocks noChangeAspect="1"/>
          </p:cNvPicPr>
          <p:nvPr/>
        </p:nvPicPr>
        <p:blipFill>
          <a:blip r:embed="rId3"/>
          <a:stretch>
            <a:fillRect/>
          </a:stretch>
        </p:blipFill>
        <p:spPr>
          <a:xfrm>
            <a:off x="3556209" y="5142546"/>
            <a:ext cx="6075978" cy="25519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728073"/>
            <a:ext cx="6978968"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Algorithms and Deployment</a:t>
            </a:r>
            <a:endParaRPr lang="en-US" sz="4374" dirty="0"/>
          </a:p>
        </p:txBody>
      </p:sp>
      <p:pic>
        <p:nvPicPr>
          <p:cNvPr id="5" name="Image 0" descr="preencoded.png"/>
          <p:cNvPicPr>
            <a:picLocks noChangeAspect="1"/>
          </p:cNvPicPr>
          <p:nvPr/>
        </p:nvPicPr>
        <p:blipFill>
          <a:blip r:embed="rId3"/>
          <a:stretch>
            <a:fillRect/>
          </a:stretch>
        </p:blipFill>
        <p:spPr>
          <a:xfrm>
            <a:off x="2037993" y="2866787"/>
            <a:ext cx="444341" cy="444341"/>
          </a:xfrm>
          <a:prstGeom prst="rect">
            <a:avLst/>
          </a:prstGeom>
        </p:spPr>
      </p:pic>
      <p:sp>
        <p:nvSpPr>
          <p:cNvPr id="6" name="Text 3"/>
          <p:cNvSpPr/>
          <p:nvPr/>
        </p:nvSpPr>
        <p:spPr>
          <a:xfrm>
            <a:off x="2037993" y="3533299"/>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Algorithmic Approach</a:t>
            </a:r>
            <a:endParaRPr lang="en-US" sz="2187" dirty="0"/>
          </a:p>
        </p:txBody>
      </p:sp>
      <p:sp>
        <p:nvSpPr>
          <p:cNvPr id="7" name="Text 4"/>
          <p:cNvSpPr/>
          <p:nvPr/>
        </p:nvSpPr>
        <p:spPr>
          <a:xfrm>
            <a:off x="2037993" y="4013716"/>
            <a:ext cx="3295888" cy="2487811"/>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Our spear phishing detection algorithm leverages machine learning techniques to analyze email content, sender information, and user behavior patterns to identify suspicious activity.</a:t>
            </a:r>
            <a:endParaRPr lang="en-US" sz="1750" dirty="0"/>
          </a:p>
        </p:txBody>
      </p:sp>
      <p:pic>
        <p:nvPicPr>
          <p:cNvPr id="8" name="Image 1" descr="preencoded.png"/>
          <p:cNvPicPr>
            <a:picLocks noChangeAspect="1"/>
          </p:cNvPicPr>
          <p:nvPr/>
        </p:nvPicPr>
        <p:blipFill>
          <a:blip r:embed="rId3"/>
          <a:stretch>
            <a:fillRect/>
          </a:stretch>
        </p:blipFill>
        <p:spPr>
          <a:xfrm>
            <a:off x="5667137" y="2866787"/>
            <a:ext cx="444341" cy="444341"/>
          </a:xfrm>
          <a:prstGeom prst="rect">
            <a:avLst/>
          </a:prstGeom>
        </p:spPr>
      </p:pic>
      <p:sp>
        <p:nvSpPr>
          <p:cNvPr id="9" name="Text 5"/>
          <p:cNvSpPr/>
          <p:nvPr/>
        </p:nvSpPr>
        <p:spPr>
          <a:xfrm>
            <a:off x="5667137" y="3533299"/>
            <a:ext cx="3157418"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Cloud-based Deployment</a:t>
            </a:r>
            <a:endParaRPr lang="en-US" sz="2187" dirty="0"/>
          </a:p>
        </p:txBody>
      </p:sp>
      <p:sp>
        <p:nvSpPr>
          <p:cNvPr id="10" name="Text 6"/>
          <p:cNvSpPr/>
          <p:nvPr/>
        </p:nvSpPr>
        <p:spPr>
          <a:xfrm>
            <a:off x="5667137" y="4013716"/>
            <a:ext cx="3296007" cy="1777008"/>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The solution is deployed in the cloud, allowing for scalable processing power and seamless updates to stay ahead of evolving threat landscapes.</a:t>
            </a:r>
            <a:endParaRPr lang="en-US" sz="1750" dirty="0"/>
          </a:p>
        </p:txBody>
      </p:sp>
      <p:pic>
        <p:nvPicPr>
          <p:cNvPr id="11" name="Image 2" descr="preencoded.png"/>
          <p:cNvPicPr>
            <a:picLocks noChangeAspect="1"/>
          </p:cNvPicPr>
          <p:nvPr/>
        </p:nvPicPr>
        <p:blipFill>
          <a:blip r:embed="rId3"/>
          <a:stretch>
            <a:fillRect/>
          </a:stretch>
        </p:blipFill>
        <p:spPr>
          <a:xfrm>
            <a:off x="9296400" y="2866787"/>
            <a:ext cx="444341" cy="444341"/>
          </a:xfrm>
          <a:prstGeom prst="rect">
            <a:avLst/>
          </a:prstGeom>
        </p:spPr>
      </p:pic>
      <p:sp>
        <p:nvSpPr>
          <p:cNvPr id="12" name="Text 7"/>
          <p:cNvSpPr/>
          <p:nvPr/>
        </p:nvSpPr>
        <p:spPr>
          <a:xfrm>
            <a:off x="9296400" y="3533299"/>
            <a:ext cx="289560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Continuous Monitoring</a:t>
            </a:r>
            <a:endParaRPr lang="en-US" sz="2187" dirty="0"/>
          </a:p>
        </p:txBody>
      </p:sp>
      <p:sp>
        <p:nvSpPr>
          <p:cNvPr id="13" name="Text 8"/>
          <p:cNvSpPr/>
          <p:nvPr/>
        </p:nvSpPr>
        <p:spPr>
          <a:xfrm>
            <a:off x="9296400" y="4013716"/>
            <a:ext cx="3296007" cy="1777008"/>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Real-time monitoring and threat intelligence ensure the system adapts quickly to new phishing tactics, providing robust protection for your organization.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637824"/>
            <a:ext cx="5771555"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Who are the end users?</a:t>
            </a:r>
            <a:endParaRPr lang="en-US" sz="4374" dirty="0"/>
          </a:p>
        </p:txBody>
      </p:sp>
      <p:sp>
        <p:nvSpPr>
          <p:cNvPr id="5" name="Shape 3"/>
          <p:cNvSpPr/>
          <p:nvPr/>
        </p:nvSpPr>
        <p:spPr>
          <a:xfrm>
            <a:off x="2037993" y="2950131"/>
            <a:ext cx="499943" cy="499943"/>
          </a:xfrm>
          <a:prstGeom prst="roundRect">
            <a:avLst>
              <a:gd name="adj" fmla="val 26667"/>
            </a:avLst>
          </a:prstGeom>
          <a:solidFill>
            <a:srgbClr val="E1DBD0"/>
          </a:solidFill>
          <a:ln/>
        </p:spPr>
      </p:sp>
      <p:sp>
        <p:nvSpPr>
          <p:cNvPr id="6" name="Text 4"/>
          <p:cNvSpPr/>
          <p:nvPr/>
        </p:nvSpPr>
        <p:spPr>
          <a:xfrm>
            <a:off x="2191226" y="2991803"/>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7" name="Text 5"/>
          <p:cNvSpPr/>
          <p:nvPr/>
        </p:nvSpPr>
        <p:spPr>
          <a:xfrm>
            <a:off x="2760107" y="3026450"/>
            <a:ext cx="3478411"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Cybersecurity Professionals</a:t>
            </a:r>
            <a:endParaRPr lang="en-US" sz="2187" dirty="0"/>
          </a:p>
        </p:txBody>
      </p:sp>
      <p:sp>
        <p:nvSpPr>
          <p:cNvPr id="8" name="Text 6"/>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Cybersecurity experts who need to detect, prevent, and respond to spear phishing attacks.</a:t>
            </a:r>
            <a:endParaRPr lang="en-US" sz="1750" dirty="0"/>
          </a:p>
        </p:txBody>
      </p:sp>
      <p:sp>
        <p:nvSpPr>
          <p:cNvPr id="9" name="Shape 7"/>
          <p:cNvSpPr/>
          <p:nvPr/>
        </p:nvSpPr>
        <p:spPr>
          <a:xfrm>
            <a:off x="7426285" y="2950131"/>
            <a:ext cx="499943" cy="499943"/>
          </a:xfrm>
          <a:prstGeom prst="roundRect">
            <a:avLst>
              <a:gd name="adj" fmla="val 26667"/>
            </a:avLst>
          </a:prstGeom>
          <a:solidFill>
            <a:srgbClr val="E1DBD0"/>
          </a:solidFill>
          <a:ln/>
        </p:spPr>
      </p:sp>
      <p:sp>
        <p:nvSpPr>
          <p:cNvPr id="10" name="Text 8"/>
          <p:cNvSpPr/>
          <p:nvPr/>
        </p:nvSpPr>
        <p:spPr>
          <a:xfrm>
            <a:off x="7579519" y="2991803"/>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1" name="Text 9"/>
          <p:cNvSpPr/>
          <p:nvPr/>
        </p:nvSpPr>
        <p:spPr>
          <a:xfrm>
            <a:off x="8148399" y="3026450"/>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IT Administrators</a:t>
            </a:r>
            <a:endParaRPr lang="en-US" sz="2187" dirty="0"/>
          </a:p>
        </p:txBody>
      </p:sp>
      <p:sp>
        <p:nvSpPr>
          <p:cNvPr id="12" name="Text 10"/>
          <p:cNvSpPr/>
          <p:nvPr/>
        </p:nvSpPr>
        <p:spPr>
          <a:xfrm>
            <a:off x="8148399" y="3506867"/>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IT personnel responsible for securing company networks and educating employees about phishing threats.</a:t>
            </a:r>
            <a:endParaRPr lang="en-US" sz="1750" dirty="0"/>
          </a:p>
        </p:txBody>
      </p:sp>
      <p:sp>
        <p:nvSpPr>
          <p:cNvPr id="13" name="Shape 11"/>
          <p:cNvSpPr/>
          <p:nvPr/>
        </p:nvSpPr>
        <p:spPr>
          <a:xfrm>
            <a:off x="2037993" y="4968835"/>
            <a:ext cx="499943" cy="499943"/>
          </a:xfrm>
          <a:prstGeom prst="roundRect">
            <a:avLst>
              <a:gd name="adj" fmla="val 26667"/>
            </a:avLst>
          </a:prstGeom>
          <a:solidFill>
            <a:srgbClr val="E1DBD0"/>
          </a:solidFill>
          <a:ln/>
        </p:spPr>
      </p:sp>
      <p:sp>
        <p:nvSpPr>
          <p:cNvPr id="14" name="Text 12"/>
          <p:cNvSpPr/>
          <p:nvPr/>
        </p:nvSpPr>
        <p:spPr>
          <a:xfrm>
            <a:off x="2191226" y="501050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Business Leaders</a:t>
            </a:r>
            <a:endParaRPr lang="en-US" sz="2187" dirty="0"/>
          </a:p>
        </p:txBody>
      </p:sp>
      <p:sp>
        <p:nvSpPr>
          <p:cNvPr id="16" name="Text 14"/>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Executives and managers who need to understand the risks of spear phishing and implement effective countermeasures.</a:t>
            </a:r>
            <a:endParaRPr lang="en-US" sz="1750" dirty="0"/>
          </a:p>
        </p:txBody>
      </p:sp>
      <p:sp>
        <p:nvSpPr>
          <p:cNvPr id="17" name="Shape 15"/>
          <p:cNvSpPr/>
          <p:nvPr/>
        </p:nvSpPr>
        <p:spPr>
          <a:xfrm>
            <a:off x="7426285" y="4968835"/>
            <a:ext cx="499943" cy="499943"/>
          </a:xfrm>
          <a:prstGeom prst="roundRect">
            <a:avLst>
              <a:gd name="adj" fmla="val 26667"/>
            </a:avLst>
          </a:prstGeom>
          <a:solidFill>
            <a:srgbClr val="E1DBD0"/>
          </a:solidFill>
          <a:ln/>
        </p:spPr>
      </p:sp>
      <p:sp>
        <p:nvSpPr>
          <p:cNvPr id="18" name="Text 16"/>
          <p:cNvSpPr/>
          <p:nvPr/>
        </p:nvSpPr>
        <p:spPr>
          <a:xfrm>
            <a:off x="7579519" y="501050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Everyday Employees</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Regular office workers who must be trained to recognize and report suspicious emails and messages.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929</Words>
  <Application>Microsoft Office PowerPoint</Application>
  <PresentationFormat>Custom</PresentationFormat>
  <Paragraphs>96</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Zahid Ahmed</cp:lastModifiedBy>
  <cp:revision>7</cp:revision>
  <dcterms:created xsi:type="dcterms:W3CDTF">2024-04-05T00:50:56Z</dcterms:created>
  <dcterms:modified xsi:type="dcterms:W3CDTF">2024-04-05T10:30:33Z</dcterms:modified>
</cp:coreProperties>
</file>