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3"/>
  </p:notesMasterIdLst>
  <p:sldIdLst>
    <p:sldId id="256" r:id="rId2"/>
    <p:sldId id="257" r:id="rId3"/>
    <p:sldId id="258" r:id="rId4"/>
    <p:sldId id="259" r:id="rId5"/>
    <p:sldId id="260" r:id="rId6"/>
    <p:sldId id="261" r:id="rId7"/>
    <p:sldId id="263" r:id="rId8"/>
    <p:sldId id="262" r:id="rId9"/>
    <p:sldId id="264" r:id="rId10"/>
    <p:sldId id="273" r:id="rId11"/>
    <p:sldId id="274" r:id="rId12"/>
    <p:sldId id="265" r:id="rId13"/>
    <p:sldId id="269" r:id="rId14"/>
    <p:sldId id="266" r:id="rId15"/>
    <p:sldId id="270" r:id="rId16"/>
    <p:sldId id="271" r:id="rId17"/>
    <p:sldId id="272" r:id="rId18"/>
    <p:sldId id="276" r:id="rId19"/>
    <p:sldId id="275" r:id="rId20"/>
    <p:sldId id="267" r:id="rId21"/>
    <p:sldId id="268" r:id="rId22"/>
  </p:sldIdLst>
  <p:sldSz cx="9144000" cy="5143500" type="screen16x9"/>
  <p:notesSz cx="6858000" cy="9144000"/>
  <p:embeddedFontLst>
    <p:embeddedFont>
      <p:font typeface="Merriweather" panose="00000500000000000000"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1" d="100"/>
          <a:sy n="161" d="100"/>
        </p:scale>
        <p:origin x="180"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max flow algorithm in the visualization is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ff696de30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ff696de3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7" name="Google Shape;17;p3"/>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8" name="Google Shape;18;p3"/>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0"/>
        <p:cNvGrpSpPr/>
        <p:nvPr/>
      </p:nvGrpSpPr>
      <p:grpSpPr>
        <a:xfrm>
          <a:off x="0" y="0"/>
          <a:ext cx="0" cy="0"/>
          <a:chOff x="0" y="0"/>
          <a:chExt cx="0" cy="0"/>
        </a:xfrm>
      </p:grpSpPr>
      <p:sp>
        <p:nvSpPr>
          <p:cNvPr id="21" name="Google Shape;21;p4"/>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chemeClr val="accent3"/>
        </a:solidFill>
        <a:effectLst/>
      </p:bgPr>
    </p:bg>
    <p:spTree>
      <p:nvGrpSpPr>
        <p:cNvPr id="1" name="Shape 26"/>
        <p:cNvGrpSpPr/>
        <p:nvPr/>
      </p:nvGrpSpPr>
      <p:grpSpPr>
        <a:xfrm>
          <a:off x="0" y="0"/>
          <a:ext cx="0" cy="0"/>
          <a:chOff x="0" y="0"/>
          <a:chExt cx="0" cy="0"/>
        </a:xfrm>
      </p:grpSpPr>
      <p:sp>
        <p:nvSpPr>
          <p:cNvPr id="27" name="Google Shape;27;p6"/>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8" name="Google Shape;28;p6"/>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9" name="Google Shape;29;p6"/>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30" name="Google Shape;3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31"/>
        <p:cNvGrpSpPr/>
        <p:nvPr/>
      </p:nvGrpSpPr>
      <p:grpSpPr>
        <a:xfrm>
          <a:off x="0" y="0"/>
          <a:ext cx="0" cy="0"/>
          <a:chOff x="0" y="0"/>
          <a:chExt cx="0" cy="0"/>
        </a:xfrm>
      </p:grpSpPr>
      <p:sp>
        <p:nvSpPr>
          <p:cNvPr id="32" name="Google Shape;32;p7"/>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7"/>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4" name="Google Shape;34;p7"/>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5" name="Google Shape;35;p7"/>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6" name="Google Shape;36;p7"/>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8"/>
        <p:cNvGrpSpPr/>
        <p:nvPr/>
      </p:nvGrpSpPr>
      <p:grpSpPr>
        <a:xfrm>
          <a:off x="0" y="0"/>
          <a:ext cx="0" cy="0"/>
          <a:chOff x="0" y="0"/>
          <a:chExt cx="0" cy="0"/>
        </a:xfrm>
      </p:grpSpPr>
      <p:sp>
        <p:nvSpPr>
          <p:cNvPr id="39" name="Google Shape;39;p8"/>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8"/>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1" name="Google Shape;41;p8"/>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2" name="Google Shape;42;p8"/>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3" name="Google Shape;4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4"/>
        <p:cNvGrpSpPr/>
        <p:nvPr/>
      </p:nvGrpSpPr>
      <p:grpSpPr>
        <a:xfrm>
          <a:off x="0" y="0"/>
          <a:ext cx="0" cy="0"/>
          <a:chOff x="0" y="0"/>
          <a:chExt cx="0" cy="0"/>
        </a:xfrm>
      </p:grpSpPr>
      <p:sp>
        <p:nvSpPr>
          <p:cNvPr id="45" name="Google Shape;45;p9"/>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9"/>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47" name="Google Shape;4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_NUMBER">
  <p:cSld name="BIG_NUMBER">
    <p:bg>
      <p:bgPr>
        <a:solidFill>
          <a:schemeClr val="dk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0" name="Google Shape;50;p10"/>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google.com/document/d/18Bz580SebMRFnex1b8nsR6mQg_apIuzg/edit?usp=drive_link&amp;ouid=106062781087880938997&amp;rtpof=true&amp;sd=true"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www.bigocheatsheet.com/" TargetMode="External"/><Relationship Id="rId5" Type="http://schemas.openxmlformats.org/officeDocument/2006/relationships/hyperlink" Target="https://en.wikipedia.org/wiki/Sorting_algorithm" TargetMode="External"/><Relationship Id="rId4" Type="http://schemas.openxmlformats.org/officeDocument/2006/relationships/hyperlink" Target="https://www.geeksforgeeks.org/sorting-algorithm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1"/>
          <p:cNvPicPr preferRelativeResize="0"/>
          <p:nvPr/>
        </p:nvPicPr>
        <p:blipFill rotWithShape="1">
          <a:blip r:embed="rId3">
            <a:alphaModFix/>
          </a:blip>
          <a:srcRect/>
          <a:stretch/>
        </p:blipFill>
        <p:spPr>
          <a:xfrm>
            <a:off x="313525" y="410250"/>
            <a:ext cx="718975" cy="1160800"/>
          </a:xfrm>
          <a:prstGeom prst="rect">
            <a:avLst/>
          </a:prstGeom>
          <a:noFill/>
          <a:ln>
            <a:noFill/>
          </a:ln>
        </p:spPr>
      </p:pic>
      <p:sp>
        <p:nvSpPr>
          <p:cNvPr id="57" name="Google Shape;57;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58" name="Google Shape;58;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59" name="Google Shape;59;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0" name="Google Shape;60;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1" name="Google Shape;61;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2" name="Google Shape;62;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3" name="Google Shape;63;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4" name="Google Shape;64;p11"/>
          <p:cNvSpPr txBox="1"/>
          <p:nvPr/>
        </p:nvSpPr>
        <p:spPr>
          <a:xfrm>
            <a:off x="4313300" y="1965800"/>
            <a:ext cx="4467000" cy="8535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Roboto"/>
                <a:ea typeface="Roboto"/>
                <a:cs typeface="Roboto"/>
                <a:sym typeface="Roboto"/>
              </a:rPr>
              <a:t>Mentor Name: </a:t>
            </a:r>
            <a:r>
              <a:rPr lang="en" sz="1400" b="0" i="0" u="none" strike="noStrike" cap="none">
                <a:solidFill>
                  <a:srgbClr val="000000"/>
                </a:solidFill>
                <a:latin typeface="Roboto"/>
                <a:ea typeface="Roboto"/>
                <a:cs typeface="Roboto"/>
                <a:sym typeface="Roboto"/>
              </a:rPr>
              <a:t>Kajal Jewani</a:t>
            </a:r>
            <a:endParaRPr sz="1400" b="0" i="0" u="none" strike="noStrike" cap="none" dirty="0">
              <a:solidFill>
                <a:srgbClr val="000000"/>
              </a:solidFill>
              <a:latin typeface="Roboto"/>
              <a:ea typeface="Roboto"/>
              <a:cs typeface="Roboto"/>
              <a:sym typeface="Roboto"/>
            </a:endParaRPr>
          </a:p>
        </p:txBody>
      </p:sp>
      <p:sp>
        <p:nvSpPr>
          <p:cNvPr id="65" name="Google Shape;65;p11"/>
          <p:cNvSpPr txBox="1"/>
          <p:nvPr/>
        </p:nvSpPr>
        <p:spPr>
          <a:xfrm>
            <a:off x="1327254" y="1376332"/>
            <a:ext cx="7615500" cy="43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IN" sz="1700" b="0" i="0" u="none" strike="noStrike" cap="none" dirty="0">
                <a:solidFill>
                  <a:srgbClr val="000000"/>
                </a:solidFill>
                <a:highlight>
                  <a:srgbClr val="FFFFFF"/>
                </a:highlight>
                <a:latin typeface="Roboto"/>
                <a:ea typeface="Roboto"/>
                <a:cs typeface="Roboto"/>
                <a:sym typeface="Roboto"/>
              </a:rPr>
              <a:t>Title: </a:t>
            </a:r>
            <a:r>
              <a:rPr lang="en-US" sz="1700" b="0" i="0" u="none" strike="noStrike" cap="none" dirty="0">
                <a:solidFill>
                  <a:srgbClr val="000000"/>
                </a:solidFill>
                <a:highlight>
                  <a:srgbClr val="FFFFFF"/>
                </a:highlight>
                <a:latin typeface="Roboto"/>
                <a:ea typeface="Roboto"/>
                <a:cs typeface="Roboto"/>
                <a:sym typeface="Roboto"/>
              </a:rPr>
              <a:t>Benchmarking and Performance Analysis of Sorting Algorithms</a:t>
            </a:r>
            <a:endParaRPr lang="en-IN" sz="1700" b="0" i="0" u="none" strike="noStrike" cap="none" dirty="0">
              <a:solidFill>
                <a:srgbClr val="000000"/>
              </a:solidFill>
              <a:highlight>
                <a:srgbClr val="FFFFFF"/>
              </a:highlight>
              <a:latin typeface="Roboto"/>
              <a:ea typeface="Roboto"/>
              <a:cs typeface="Roboto"/>
              <a:sym typeface="Roboto"/>
            </a:endParaRPr>
          </a:p>
        </p:txBody>
      </p:sp>
      <p:sp>
        <p:nvSpPr>
          <p:cNvPr id="66" name="Google Shape;66;p11"/>
          <p:cNvSpPr txBox="1"/>
          <p:nvPr/>
        </p:nvSpPr>
        <p:spPr>
          <a:xfrm>
            <a:off x="313525" y="1895375"/>
            <a:ext cx="3761400" cy="1477297"/>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Domain:</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Group Members: 3</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Member1: 69:-Sameer Jagiasi</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Member2: 72:-Yash Kolekar</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Member3: 73:-Vaishnavi Hande</a:t>
            </a:r>
            <a:endParaRPr sz="1400" b="0" i="0" u="none" strike="noStrike" cap="none" dirty="0">
              <a:solidFill>
                <a:srgbClr val="980000"/>
              </a:solidFill>
              <a:latin typeface="Arial"/>
              <a:ea typeface="Arial"/>
              <a:cs typeface="Arial"/>
              <a:sym typeface="Arial"/>
            </a:endParaRPr>
          </a:p>
        </p:txBody>
      </p:sp>
      <p:sp>
        <p:nvSpPr>
          <p:cNvPr id="67" name="Google Shape;67;p11"/>
          <p:cNvSpPr txBox="1"/>
          <p:nvPr/>
        </p:nvSpPr>
        <p:spPr>
          <a:xfrm>
            <a:off x="1204700" y="185153"/>
            <a:ext cx="7575600" cy="119117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1800" b="0" i="0" u="none" strike="noStrike" cap="none" dirty="0">
                <a:solidFill>
                  <a:srgbClr val="000000"/>
                </a:solidFill>
                <a:latin typeface="Times New Roman"/>
                <a:ea typeface="Times New Roman"/>
                <a:cs typeface="Times New Roman"/>
                <a:sym typeface="Times New Roman"/>
              </a:rPr>
              <a:t>Vivekanand Education Society’s Institute Of Technology</a:t>
            </a:r>
            <a:endParaRPr sz="12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 sz="1800" b="0" i="0" u="none" strike="noStrike" cap="none" dirty="0">
                <a:solidFill>
                  <a:srgbClr val="000000"/>
                </a:solidFill>
                <a:latin typeface="Times New Roman"/>
                <a:ea typeface="Times New Roman"/>
                <a:cs typeface="Times New Roman"/>
                <a:sym typeface="Times New Roman"/>
              </a:rPr>
              <a:t>Department Of Information Technology</a:t>
            </a:r>
            <a:endParaRPr lang="en" sz="1800" dirty="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 sz="1800" dirty="0">
                <a:latin typeface="Times New Roman"/>
                <a:ea typeface="Times New Roman"/>
                <a:cs typeface="Times New Roman"/>
                <a:sym typeface="Times New Roman"/>
              </a:rPr>
              <a:t>DSA mini </a:t>
            </a:r>
            <a:r>
              <a:rPr lang="en" sz="1800" b="0" i="0" u="none" strike="noStrike" cap="none" dirty="0">
                <a:solidFill>
                  <a:srgbClr val="000000"/>
                </a:solidFill>
                <a:latin typeface="Times New Roman"/>
                <a:ea typeface="Times New Roman"/>
                <a:cs typeface="Times New Roman"/>
                <a:sym typeface="Times New Roman"/>
              </a:rPr>
              <a:t>Project</a:t>
            </a:r>
          </a:p>
          <a:p>
            <a:pPr marL="0" marR="0" lvl="0" indent="0" algn="ctr" rtl="0">
              <a:lnSpc>
                <a:spcPct val="100000"/>
              </a:lnSpc>
              <a:spcBef>
                <a:spcPts val="0"/>
              </a:spcBef>
              <a:spcAft>
                <a:spcPts val="0"/>
              </a:spcAft>
              <a:buClr>
                <a:srgbClr val="000000"/>
              </a:buClr>
              <a:buSzPts val="2000"/>
              <a:buFont typeface="Arial"/>
              <a:buNone/>
            </a:pPr>
            <a:r>
              <a:rPr lang="en" sz="1800" dirty="0">
                <a:latin typeface="Times New Roman"/>
                <a:ea typeface="Times New Roman"/>
                <a:cs typeface="Times New Roman"/>
                <a:sym typeface="Times New Roman"/>
              </a:rPr>
              <a:t>A.Y. 2024-25</a:t>
            </a:r>
            <a:endParaRPr sz="18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0E20-E3EB-F4AB-BD84-CA6DD6E58570}"/>
              </a:ext>
            </a:extLst>
          </p:cNvPr>
          <p:cNvSpPr>
            <a:spLocks noGrp="1"/>
          </p:cNvSpPr>
          <p:nvPr>
            <p:ph type="title"/>
          </p:nvPr>
        </p:nvSpPr>
        <p:spPr/>
        <p:txBody>
          <a:bodyPr/>
          <a:lstStyle/>
          <a:p>
            <a:pPr algn="ctr"/>
            <a:r>
              <a:rPr lang="en-US" dirty="0" err="1">
                <a:solidFill>
                  <a:srgbClr val="FFFF00"/>
                </a:solidFill>
              </a:rPr>
              <a:t>Algortithm</a:t>
            </a:r>
            <a:endParaRPr lang="en-IN" dirty="0">
              <a:solidFill>
                <a:srgbClr val="FFFF00"/>
              </a:solidFill>
            </a:endParaRPr>
          </a:p>
        </p:txBody>
      </p:sp>
      <p:sp>
        <p:nvSpPr>
          <p:cNvPr id="4" name="TextBox 3">
            <a:extLst>
              <a:ext uri="{FF2B5EF4-FFF2-40B4-BE49-F238E27FC236}">
                <a16:creationId xmlns:a16="http://schemas.microsoft.com/office/drawing/2014/main" id="{1B41B996-7A60-0143-1E30-9BD0523BC6B9}"/>
              </a:ext>
            </a:extLst>
          </p:cNvPr>
          <p:cNvSpPr txBox="1"/>
          <p:nvPr/>
        </p:nvSpPr>
        <p:spPr>
          <a:xfrm>
            <a:off x="232756" y="1359340"/>
            <a:ext cx="8794866" cy="3539430"/>
          </a:xfrm>
          <a:prstGeom prst="rect">
            <a:avLst/>
          </a:prstGeom>
          <a:noFill/>
        </p:spPr>
        <p:txBody>
          <a:bodyPr wrap="square">
            <a:spAutoFit/>
          </a:bodyPr>
          <a:lstStyle/>
          <a:p>
            <a:r>
              <a:rPr lang="en-US" dirty="0"/>
              <a:t>Step 1: Start and include required headers.</a:t>
            </a:r>
          </a:p>
          <a:p>
            <a:r>
              <a:rPr lang="en-US" dirty="0"/>
              <a:t>Step 2: Define constants </a:t>
            </a:r>
            <a:r>
              <a:rPr lang="en-US" b="1" dirty="0"/>
              <a:t>MAX_SIZE </a:t>
            </a:r>
            <a:r>
              <a:rPr lang="en-US" dirty="0"/>
              <a:t>(maximum array size) and </a:t>
            </a:r>
            <a:r>
              <a:rPr lang="en-US" b="1" dirty="0"/>
              <a:t>ALGO_COUNT</a:t>
            </a:r>
            <a:r>
              <a:rPr lang="en-US" dirty="0"/>
              <a:t> (number of sorting algorithms).</a:t>
            </a:r>
          </a:p>
          <a:p>
            <a:r>
              <a:rPr lang="en-US" dirty="0"/>
              <a:t>Step 3: Create </a:t>
            </a:r>
            <a:r>
              <a:rPr lang="en-US" b="1" i="1" dirty="0" err="1"/>
              <a:t>AlgorithmTime</a:t>
            </a:r>
            <a:r>
              <a:rPr lang="en-US" b="1" i="1" dirty="0"/>
              <a:t> </a:t>
            </a:r>
            <a:r>
              <a:rPr lang="en-US" dirty="0"/>
              <a:t>struct to store the algorithm name and its execution time.</a:t>
            </a:r>
          </a:p>
          <a:p>
            <a:r>
              <a:rPr lang="en-US" dirty="0"/>
              <a:t>Step 4: Declare sorting algorithm </a:t>
            </a:r>
            <a:r>
              <a:rPr lang="en-US" dirty="0" err="1"/>
              <a:t>functions:</a:t>
            </a:r>
            <a:r>
              <a:rPr lang="en-US" b="1" i="1" dirty="0" err="1"/>
              <a:t>bubbleSort</a:t>
            </a:r>
            <a:r>
              <a:rPr lang="en-US" b="1" i="1" dirty="0"/>
              <a:t>(),  </a:t>
            </a:r>
            <a:r>
              <a:rPr lang="en-US" b="1" i="1" dirty="0" err="1"/>
              <a:t>selectionSort</a:t>
            </a:r>
            <a:r>
              <a:rPr lang="en-US" b="1" i="1" dirty="0"/>
              <a:t>(), </a:t>
            </a:r>
            <a:r>
              <a:rPr lang="en-US" b="1" i="1" dirty="0" err="1"/>
              <a:t>insertionSort</a:t>
            </a:r>
            <a:r>
              <a:rPr lang="en-US" b="1" i="1" dirty="0"/>
              <a:t>(), </a:t>
            </a:r>
            <a:r>
              <a:rPr lang="en-US" b="1" i="1" dirty="0" err="1"/>
              <a:t>mergeSort</a:t>
            </a:r>
            <a:r>
              <a:rPr lang="en-US" b="1" i="1" dirty="0"/>
              <a:t>(), </a:t>
            </a:r>
            <a:r>
              <a:rPr lang="en-US" b="1" i="1" dirty="0" err="1"/>
              <a:t>heapSort</a:t>
            </a:r>
            <a:r>
              <a:rPr lang="en-US" b="1" i="1" dirty="0"/>
              <a:t>(), </a:t>
            </a:r>
            <a:r>
              <a:rPr lang="en-US" b="1" i="1" dirty="0" err="1"/>
              <a:t>radixSort</a:t>
            </a:r>
            <a:r>
              <a:rPr lang="en-US" b="1" i="1" dirty="0"/>
              <a:t>(), </a:t>
            </a:r>
            <a:r>
              <a:rPr lang="en-US" b="1" i="1" dirty="0" err="1"/>
              <a:t>quickSort</a:t>
            </a:r>
            <a:r>
              <a:rPr lang="en-US" b="1" i="1" dirty="0"/>
              <a:t>().</a:t>
            </a:r>
          </a:p>
          <a:p>
            <a:r>
              <a:rPr lang="en-US" dirty="0"/>
              <a:t>Step 5: Implement auxiliary functions for Merge, Heap, Radix, and Quick Sort to handle operations such as merging arrays, </a:t>
            </a:r>
            <a:r>
              <a:rPr lang="en-US" dirty="0" err="1"/>
              <a:t>heapifying</a:t>
            </a:r>
            <a:r>
              <a:rPr lang="en-US" dirty="0"/>
              <a:t>, counting digits, and partitioning.</a:t>
            </a:r>
          </a:p>
          <a:p>
            <a:r>
              <a:rPr lang="en-US" dirty="0"/>
              <a:t>Step 6: Open the file </a:t>
            </a:r>
            <a:r>
              <a:rPr lang="en-US" b="1" i="1" dirty="0"/>
              <a:t>"arrays.txt" </a:t>
            </a:r>
            <a:r>
              <a:rPr lang="en-US" dirty="0"/>
              <a:t>containing arrays to be sorted. If file opening fails, display an error message and exit.</a:t>
            </a:r>
          </a:p>
          <a:p>
            <a:r>
              <a:rPr lang="en-US" dirty="0"/>
              <a:t>Step 7: Initialize variables</a:t>
            </a:r>
            <a:r>
              <a:rPr lang="en-US" b="1" i="1" dirty="0"/>
              <a:t>: line </a:t>
            </a:r>
            <a:r>
              <a:rPr lang="en-US" dirty="0"/>
              <a:t>to store lines read from the file</a:t>
            </a:r>
            <a:r>
              <a:rPr lang="en-US" b="1" i="1" dirty="0"/>
              <a:t>. </a:t>
            </a:r>
            <a:r>
              <a:rPr lang="en-US" b="1" i="1" dirty="0" err="1"/>
              <a:t>arr</a:t>
            </a:r>
            <a:r>
              <a:rPr lang="en-US" b="1" i="1" dirty="0"/>
              <a:t> </a:t>
            </a:r>
            <a:r>
              <a:rPr lang="en-US" dirty="0"/>
              <a:t>and</a:t>
            </a:r>
            <a:r>
              <a:rPr lang="en-US" b="1" i="1" dirty="0"/>
              <a:t> </a:t>
            </a:r>
            <a:r>
              <a:rPr lang="en-US" b="1" i="1" dirty="0" err="1"/>
              <a:t>tempArr</a:t>
            </a:r>
            <a:r>
              <a:rPr lang="en-US" b="1" i="1" dirty="0"/>
              <a:t> </a:t>
            </a:r>
            <a:r>
              <a:rPr lang="en-US" dirty="0"/>
              <a:t>as arrays for storing and processing data</a:t>
            </a:r>
            <a:r>
              <a:rPr lang="en-US" b="1" i="1" dirty="0"/>
              <a:t>. </a:t>
            </a:r>
            <a:r>
              <a:rPr lang="en-US" b="1" i="1" dirty="0" err="1"/>
              <a:t>algoTimes</a:t>
            </a:r>
            <a:r>
              <a:rPr lang="en-US" dirty="0"/>
              <a:t> to store cumulative execution times for each algorithm.</a:t>
            </a:r>
          </a:p>
          <a:p>
            <a:r>
              <a:rPr lang="en-US" dirty="0"/>
              <a:t>Step 8: Parse integers in each line and populate </a:t>
            </a:r>
            <a:r>
              <a:rPr lang="en-US" b="1" i="1" dirty="0"/>
              <a:t>arr</a:t>
            </a:r>
            <a:r>
              <a:rPr lang="en-US" dirty="0"/>
              <a:t>.</a:t>
            </a:r>
          </a:p>
          <a:p>
            <a:r>
              <a:rPr lang="en-US" dirty="0"/>
              <a:t>Step 9: Use </a:t>
            </a:r>
            <a:r>
              <a:rPr lang="en-US" b="1" i="1" dirty="0" err="1"/>
              <a:t>copyArray</a:t>
            </a:r>
            <a:r>
              <a:rPr lang="en-US" b="1" i="1" dirty="0"/>
              <a:t>() </a:t>
            </a:r>
            <a:r>
              <a:rPr lang="en-US" dirty="0"/>
              <a:t>to copy </a:t>
            </a:r>
            <a:r>
              <a:rPr lang="en-US" b="1" i="1" dirty="0" err="1"/>
              <a:t>arr</a:t>
            </a:r>
            <a:r>
              <a:rPr lang="en-US" b="1" i="1" dirty="0"/>
              <a:t> </a:t>
            </a:r>
            <a:r>
              <a:rPr lang="en-US" dirty="0"/>
              <a:t>into </a:t>
            </a:r>
            <a:r>
              <a:rPr lang="en-US" b="1" i="1" dirty="0" err="1"/>
              <a:t>tempArr</a:t>
            </a:r>
            <a:r>
              <a:rPr lang="en-US" b="1" i="1" dirty="0"/>
              <a:t> </a:t>
            </a:r>
            <a:r>
              <a:rPr lang="en-US" dirty="0"/>
              <a:t>for each algorithm.</a:t>
            </a:r>
          </a:p>
          <a:p>
            <a:r>
              <a:rPr lang="en-US" dirty="0"/>
              <a:t>Step 10: Run each sorting algorithm on </a:t>
            </a:r>
            <a:r>
              <a:rPr lang="en-US" b="1" i="1" dirty="0" err="1"/>
              <a:t>tempArr</a:t>
            </a:r>
            <a:r>
              <a:rPr lang="en-US" i="1" dirty="0"/>
              <a:t> </a:t>
            </a:r>
            <a:r>
              <a:rPr lang="en-US" dirty="0"/>
              <a:t>and calculate execution time using </a:t>
            </a:r>
            <a:r>
              <a:rPr lang="en-US" b="1" i="1" dirty="0" err="1"/>
              <a:t>calculateTime</a:t>
            </a:r>
            <a:r>
              <a:rPr lang="en-US" b="1" i="1" dirty="0"/>
              <a:t>() </a:t>
            </a:r>
            <a:r>
              <a:rPr lang="en-US" dirty="0"/>
              <a:t>or </a:t>
            </a:r>
            <a:r>
              <a:rPr lang="en-US" b="1" i="1" dirty="0" err="1"/>
              <a:t>calculateTimeMergeQuick</a:t>
            </a:r>
            <a:r>
              <a:rPr lang="en-US" b="1" i="1" dirty="0"/>
              <a:t>().</a:t>
            </a:r>
          </a:p>
        </p:txBody>
      </p:sp>
      <p:pic>
        <p:nvPicPr>
          <p:cNvPr id="5" name="Google Shape;128;p19">
            <a:extLst>
              <a:ext uri="{FF2B5EF4-FFF2-40B4-BE49-F238E27FC236}">
                <a16:creationId xmlns:a16="http://schemas.microsoft.com/office/drawing/2014/main" id="{2C55EE89-1A52-B78B-9F50-555D26300738}"/>
              </a:ext>
            </a:extLst>
          </p:cNvPr>
          <p:cNvPicPr preferRelativeResize="0"/>
          <p:nvPr/>
        </p:nvPicPr>
        <p:blipFill rotWithShape="1">
          <a:blip r:embed="rId2">
            <a:alphaModFix/>
          </a:blip>
          <a:srcRect/>
          <a:stretch/>
        </p:blipFill>
        <p:spPr>
          <a:xfrm>
            <a:off x="412975" y="96050"/>
            <a:ext cx="681075" cy="1099625"/>
          </a:xfrm>
          <a:prstGeom prst="rect">
            <a:avLst/>
          </a:prstGeom>
          <a:noFill/>
          <a:ln>
            <a:noFill/>
          </a:ln>
        </p:spPr>
      </p:pic>
    </p:spTree>
    <p:extLst>
      <p:ext uri="{BB962C8B-B14F-4D97-AF65-F5344CB8AC3E}">
        <p14:creationId xmlns:p14="http://schemas.microsoft.com/office/powerpoint/2010/main" val="500175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447F-B7BF-D5A5-8FF6-DD002B176589}"/>
              </a:ext>
            </a:extLst>
          </p:cNvPr>
          <p:cNvSpPr>
            <a:spLocks noGrp="1"/>
          </p:cNvSpPr>
          <p:nvPr>
            <p:ph type="title"/>
          </p:nvPr>
        </p:nvSpPr>
        <p:spPr/>
        <p:txBody>
          <a:bodyPr/>
          <a:lstStyle/>
          <a:p>
            <a:pPr algn="ctr"/>
            <a:r>
              <a:rPr lang="en-US" dirty="0">
                <a:solidFill>
                  <a:srgbClr val="FFFF00"/>
                </a:solidFill>
              </a:rPr>
              <a:t>Algorithm</a:t>
            </a:r>
            <a:endParaRPr lang="en-IN" dirty="0">
              <a:solidFill>
                <a:srgbClr val="FFFF00"/>
              </a:solidFill>
            </a:endParaRPr>
          </a:p>
        </p:txBody>
      </p:sp>
      <p:pic>
        <p:nvPicPr>
          <p:cNvPr id="3" name="Google Shape;128;p19">
            <a:extLst>
              <a:ext uri="{FF2B5EF4-FFF2-40B4-BE49-F238E27FC236}">
                <a16:creationId xmlns:a16="http://schemas.microsoft.com/office/drawing/2014/main" id="{BDFA1C13-35D6-C91F-8A38-F3330EDE4865}"/>
              </a:ext>
            </a:extLst>
          </p:cNvPr>
          <p:cNvPicPr preferRelativeResize="0"/>
          <p:nvPr/>
        </p:nvPicPr>
        <p:blipFill rotWithShape="1">
          <a:blip r:embed="rId2">
            <a:alphaModFix/>
          </a:blip>
          <a:srcRect/>
          <a:stretch/>
        </p:blipFill>
        <p:spPr>
          <a:xfrm>
            <a:off x="412975" y="96050"/>
            <a:ext cx="681075" cy="1099625"/>
          </a:xfrm>
          <a:prstGeom prst="rect">
            <a:avLst/>
          </a:prstGeom>
          <a:noFill/>
          <a:ln>
            <a:noFill/>
          </a:ln>
        </p:spPr>
      </p:pic>
      <p:sp>
        <p:nvSpPr>
          <p:cNvPr id="5" name="TextBox 4">
            <a:extLst>
              <a:ext uri="{FF2B5EF4-FFF2-40B4-BE49-F238E27FC236}">
                <a16:creationId xmlns:a16="http://schemas.microsoft.com/office/drawing/2014/main" id="{19E4B71E-6140-ED17-1A12-DB0E6FC4908A}"/>
              </a:ext>
            </a:extLst>
          </p:cNvPr>
          <p:cNvSpPr txBox="1"/>
          <p:nvPr/>
        </p:nvSpPr>
        <p:spPr>
          <a:xfrm>
            <a:off x="311725" y="1600550"/>
            <a:ext cx="8109068" cy="1169551"/>
          </a:xfrm>
          <a:prstGeom prst="rect">
            <a:avLst/>
          </a:prstGeom>
          <a:noFill/>
        </p:spPr>
        <p:txBody>
          <a:bodyPr wrap="square">
            <a:spAutoFit/>
          </a:bodyPr>
          <a:lstStyle/>
          <a:p>
            <a:r>
              <a:rPr lang="en-US" dirty="0"/>
              <a:t>Step 11: Sum the execution times for each algorithm in </a:t>
            </a:r>
            <a:r>
              <a:rPr lang="en-US" b="1" i="1" dirty="0" err="1"/>
              <a:t>algoTimes</a:t>
            </a:r>
            <a:r>
              <a:rPr lang="en-US" b="1" i="1" dirty="0"/>
              <a:t>.</a:t>
            </a:r>
          </a:p>
          <a:p>
            <a:r>
              <a:rPr lang="en-US" dirty="0"/>
              <a:t>Step 12: Calculate the average time for each algorithm by dividing total time by the number of arrays.</a:t>
            </a:r>
          </a:p>
          <a:p>
            <a:r>
              <a:rPr lang="en-US" dirty="0"/>
              <a:t>Step 13: Sort </a:t>
            </a:r>
            <a:r>
              <a:rPr lang="en-US" b="1" i="1" dirty="0" err="1"/>
              <a:t>algoTimes</a:t>
            </a:r>
            <a:r>
              <a:rPr lang="en-US" b="1" i="1" dirty="0"/>
              <a:t> </a:t>
            </a:r>
            <a:r>
              <a:rPr lang="en-US" dirty="0"/>
              <a:t>using </a:t>
            </a:r>
            <a:r>
              <a:rPr lang="en-US" b="1" i="1" dirty="0" err="1"/>
              <a:t>qsort</a:t>
            </a:r>
            <a:r>
              <a:rPr lang="en-US" b="1" i="1" dirty="0"/>
              <a:t>() </a:t>
            </a:r>
            <a:r>
              <a:rPr lang="en-US" dirty="0"/>
              <a:t>to identify the fastest, slowest, and median algorithms.</a:t>
            </a:r>
          </a:p>
          <a:p>
            <a:r>
              <a:rPr lang="en-US" dirty="0"/>
              <a:t>Step 14: Display average execution times and the best, worst, and median algorithms.</a:t>
            </a:r>
          </a:p>
          <a:p>
            <a:r>
              <a:rPr lang="en-US" dirty="0"/>
              <a:t>Step 15: Close the file and end the program.</a:t>
            </a:r>
            <a:endParaRPr lang="en-IN" dirty="0"/>
          </a:p>
        </p:txBody>
      </p:sp>
    </p:spTree>
    <p:extLst>
      <p:ext uri="{BB962C8B-B14F-4D97-AF65-F5344CB8AC3E}">
        <p14:creationId xmlns:p14="http://schemas.microsoft.com/office/powerpoint/2010/main" val="1000160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IN" dirty="0">
                <a:solidFill>
                  <a:srgbClr val="FFFF00"/>
                </a:solidFill>
              </a:rPr>
              <a:t>Time and Space Complexity</a:t>
            </a:r>
            <a:endParaRPr dirty="0">
              <a:solidFill>
                <a:srgbClr val="FFFF00"/>
              </a:solidFill>
            </a:endParaRPr>
          </a:p>
        </p:txBody>
      </p:sp>
      <p:pic>
        <p:nvPicPr>
          <p:cNvPr id="134" name="Google Shape;134;p20"/>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3" name="TextBox 2">
            <a:extLst>
              <a:ext uri="{FF2B5EF4-FFF2-40B4-BE49-F238E27FC236}">
                <a16:creationId xmlns:a16="http://schemas.microsoft.com/office/drawing/2014/main" id="{9813518D-EDC8-5235-4396-661CB309AAFD}"/>
              </a:ext>
            </a:extLst>
          </p:cNvPr>
          <p:cNvSpPr txBox="1"/>
          <p:nvPr/>
        </p:nvSpPr>
        <p:spPr>
          <a:xfrm>
            <a:off x="61749" y="1439820"/>
            <a:ext cx="5270091" cy="2677656"/>
          </a:xfrm>
          <a:prstGeom prst="rect">
            <a:avLst/>
          </a:prstGeom>
          <a:noFill/>
        </p:spPr>
        <p:txBody>
          <a:bodyPr wrap="square">
            <a:spAutoFit/>
          </a:bodyPr>
          <a:lstStyle/>
          <a:p>
            <a:r>
              <a:rPr lang="en-IN" b="1" dirty="0"/>
              <a:t>Bubble Sort:</a:t>
            </a:r>
          </a:p>
          <a:p>
            <a:r>
              <a:rPr lang="en-IN" dirty="0"/>
              <a:t>Time: Best 𝑂(𝑛), Average 𝑂(𝑛2), Worst 𝑂(𝑛2)</a:t>
            </a:r>
          </a:p>
          <a:p>
            <a:r>
              <a:rPr lang="en-IN" dirty="0"/>
              <a:t>Space: O(1) (in-place)</a:t>
            </a:r>
          </a:p>
          <a:p>
            <a:r>
              <a:rPr lang="en-IN" b="1" dirty="0"/>
              <a:t>Selection Sort:</a:t>
            </a:r>
          </a:p>
          <a:p>
            <a:r>
              <a:rPr lang="en-IN" dirty="0"/>
              <a:t>Time: Best, Average, Worst 𝑂(𝑛2)</a:t>
            </a:r>
          </a:p>
          <a:p>
            <a:r>
              <a:rPr lang="en-IN" dirty="0"/>
              <a:t>Space: 𝑂(1)(in-place)</a:t>
            </a:r>
          </a:p>
          <a:p>
            <a:r>
              <a:rPr lang="en-IN" b="1" dirty="0"/>
              <a:t>Insertion Sort:</a:t>
            </a:r>
          </a:p>
          <a:p>
            <a:r>
              <a:rPr lang="en-IN" dirty="0"/>
              <a:t>Time: Best 𝑂(𝑛), Average 𝑂(𝑛2), Worst 𝑂(𝑛2)</a:t>
            </a:r>
          </a:p>
          <a:p>
            <a:r>
              <a:rPr lang="en-IN" dirty="0"/>
              <a:t>Space: 𝑂(1) (in-place)</a:t>
            </a:r>
          </a:p>
          <a:p>
            <a:r>
              <a:rPr lang="en-IN" b="1" dirty="0"/>
              <a:t>Merge Sort:</a:t>
            </a:r>
          </a:p>
          <a:p>
            <a:r>
              <a:rPr lang="en-IN" dirty="0"/>
              <a:t>Time: Best, Average, Worst 𝑂(𝑛log⁡𝑛)</a:t>
            </a:r>
          </a:p>
          <a:p>
            <a:r>
              <a:rPr lang="en-IN" dirty="0"/>
              <a:t>Space: 𝑂(𝑛) (additional array space)</a:t>
            </a:r>
          </a:p>
        </p:txBody>
      </p:sp>
      <p:sp>
        <p:nvSpPr>
          <p:cNvPr id="4" name="TextBox 3">
            <a:extLst>
              <a:ext uri="{FF2B5EF4-FFF2-40B4-BE49-F238E27FC236}">
                <a16:creationId xmlns:a16="http://schemas.microsoft.com/office/drawing/2014/main" id="{0BF61374-CA3F-0BF9-3001-9148647A3307}"/>
              </a:ext>
            </a:extLst>
          </p:cNvPr>
          <p:cNvSpPr txBox="1"/>
          <p:nvPr/>
        </p:nvSpPr>
        <p:spPr>
          <a:xfrm>
            <a:off x="5297430" y="1529500"/>
            <a:ext cx="3784821" cy="2462213"/>
          </a:xfrm>
          <a:prstGeom prst="rect">
            <a:avLst/>
          </a:prstGeom>
          <a:noFill/>
        </p:spPr>
        <p:txBody>
          <a:bodyPr wrap="square" rtlCol="0">
            <a:spAutoFit/>
          </a:bodyPr>
          <a:lstStyle/>
          <a:p>
            <a:r>
              <a:rPr lang="en-IN" b="1" dirty="0"/>
              <a:t>Heap Sort:</a:t>
            </a:r>
          </a:p>
          <a:p>
            <a:r>
              <a:rPr lang="en-IN" dirty="0"/>
              <a:t>Time: Best, Average, Worst 𝑂(𝑛log⁡𝑛)</a:t>
            </a:r>
          </a:p>
          <a:p>
            <a:r>
              <a:rPr lang="en-IN" dirty="0"/>
              <a:t>Space: 𝑂(1) (in-place)</a:t>
            </a:r>
          </a:p>
          <a:p>
            <a:r>
              <a:rPr lang="en-IN" b="1" dirty="0"/>
              <a:t>Radix Sort:</a:t>
            </a:r>
          </a:p>
          <a:p>
            <a:r>
              <a:rPr lang="en-IN" dirty="0"/>
              <a:t>Time: 𝑂(𝑑⋅(𝑛+𝑏)) where 𝑑d is digit length and 𝑏b is base (commonly 10)</a:t>
            </a:r>
          </a:p>
          <a:p>
            <a:r>
              <a:rPr lang="en-IN" dirty="0"/>
              <a:t>Space: 𝑂(𝑛+𝑏)O (for counting array)</a:t>
            </a:r>
          </a:p>
          <a:p>
            <a:r>
              <a:rPr lang="en-IN" b="1" dirty="0"/>
              <a:t>Quick Sort:</a:t>
            </a:r>
          </a:p>
          <a:p>
            <a:r>
              <a:rPr lang="en-IN" dirty="0"/>
              <a:t>Time: Best, Average 𝑂(𝑛log⁡𝑛), Worst 𝑂(𝑛2)</a:t>
            </a:r>
          </a:p>
          <a:p>
            <a:r>
              <a:rPr lang="en-IN" dirty="0"/>
              <a:t>Space: 𝑂(log⁡𝑛) for recursive stack (in-place with partitioning)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728F-D6C8-7CA4-8616-B97D4B3D4628}"/>
              </a:ext>
            </a:extLst>
          </p:cNvPr>
          <p:cNvSpPr>
            <a:spLocks noGrp="1"/>
          </p:cNvSpPr>
          <p:nvPr>
            <p:ph type="title"/>
          </p:nvPr>
        </p:nvSpPr>
        <p:spPr/>
        <p:txBody>
          <a:bodyPr/>
          <a:lstStyle/>
          <a:p>
            <a:pPr algn="ctr"/>
            <a:r>
              <a:rPr lang="en-US" dirty="0">
                <a:solidFill>
                  <a:srgbClr val="FFFF00"/>
                </a:solidFill>
              </a:rPr>
              <a:t>Implementation</a:t>
            </a:r>
            <a:endParaRPr lang="en-IN" dirty="0">
              <a:solidFill>
                <a:srgbClr val="FFFF00"/>
              </a:solidFill>
            </a:endParaRPr>
          </a:p>
        </p:txBody>
      </p:sp>
      <p:pic>
        <p:nvPicPr>
          <p:cNvPr id="3" name="Google Shape;134;p20">
            <a:extLst>
              <a:ext uri="{FF2B5EF4-FFF2-40B4-BE49-F238E27FC236}">
                <a16:creationId xmlns:a16="http://schemas.microsoft.com/office/drawing/2014/main" id="{3810F9D5-FB03-D803-DF13-9F18098F5CE7}"/>
              </a:ext>
            </a:extLst>
          </p:cNvPr>
          <p:cNvPicPr preferRelativeResize="0"/>
          <p:nvPr/>
        </p:nvPicPr>
        <p:blipFill rotWithShape="1">
          <a:blip r:embed="rId2">
            <a:alphaModFix/>
          </a:blip>
          <a:srcRect/>
          <a:stretch/>
        </p:blipFill>
        <p:spPr>
          <a:xfrm>
            <a:off x="412975" y="96050"/>
            <a:ext cx="681075" cy="1099625"/>
          </a:xfrm>
          <a:prstGeom prst="rect">
            <a:avLst/>
          </a:prstGeom>
          <a:noFill/>
          <a:ln>
            <a:noFill/>
          </a:ln>
        </p:spPr>
      </p:pic>
      <p:sp>
        <p:nvSpPr>
          <p:cNvPr id="5" name="TextBox 4">
            <a:extLst>
              <a:ext uri="{FF2B5EF4-FFF2-40B4-BE49-F238E27FC236}">
                <a16:creationId xmlns:a16="http://schemas.microsoft.com/office/drawing/2014/main" id="{3C868E14-AEF5-3117-D38E-388D3F7872EC}"/>
              </a:ext>
            </a:extLst>
          </p:cNvPr>
          <p:cNvSpPr txBox="1"/>
          <p:nvPr/>
        </p:nvSpPr>
        <p:spPr>
          <a:xfrm>
            <a:off x="311725" y="1306993"/>
            <a:ext cx="8196171" cy="3323987"/>
          </a:xfrm>
          <a:prstGeom prst="rect">
            <a:avLst/>
          </a:prstGeom>
          <a:noFill/>
        </p:spPr>
        <p:txBody>
          <a:bodyPr wrap="square">
            <a:spAutoFit/>
          </a:bodyPr>
          <a:lstStyle/>
          <a:p>
            <a:endParaRPr lang="en-US" dirty="0"/>
          </a:p>
          <a:p>
            <a:pPr algn="just"/>
            <a:r>
              <a:rPr lang="en-US" dirty="0"/>
              <a:t>1</a:t>
            </a:r>
            <a:r>
              <a:rPr lang="en-US" b="1" dirty="0"/>
              <a:t>.File Input: </a:t>
            </a:r>
            <a:r>
              <a:rPr lang="en-US" dirty="0"/>
              <a:t>Read arrays from a text file with each line as a new array.</a:t>
            </a:r>
          </a:p>
          <a:p>
            <a:pPr algn="just"/>
            <a:endParaRPr lang="en-US" dirty="0"/>
          </a:p>
          <a:p>
            <a:pPr algn="just"/>
            <a:r>
              <a:rPr lang="en-US" dirty="0"/>
              <a:t>2</a:t>
            </a:r>
            <a:r>
              <a:rPr lang="en-US" b="1" dirty="0"/>
              <a:t>.Array Setup: </a:t>
            </a:r>
            <a:r>
              <a:rPr lang="en-US" dirty="0"/>
              <a:t>Copy each array for reuse with different sorting algorithms.</a:t>
            </a:r>
          </a:p>
          <a:p>
            <a:pPr algn="just"/>
            <a:endParaRPr lang="en-US" dirty="0"/>
          </a:p>
          <a:p>
            <a:pPr algn="just"/>
            <a:r>
              <a:rPr lang="en-US" dirty="0"/>
              <a:t>3.</a:t>
            </a:r>
            <a:r>
              <a:rPr lang="en-US" b="1" dirty="0"/>
              <a:t>Sorting Algorithms: </a:t>
            </a:r>
            <a:r>
              <a:rPr lang="en-US" dirty="0"/>
              <a:t>Apply Bubble Sort, Selection Sort, Insertion Sort, Merge Sort, Heap Sort, Radix Sort, and Quick Sort.</a:t>
            </a:r>
          </a:p>
          <a:p>
            <a:pPr algn="just"/>
            <a:endParaRPr lang="en-US" dirty="0"/>
          </a:p>
          <a:p>
            <a:pPr algn="just"/>
            <a:r>
              <a:rPr lang="en-US" dirty="0"/>
              <a:t>4.</a:t>
            </a:r>
            <a:r>
              <a:rPr lang="en-US" b="1" dirty="0"/>
              <a:t>Time Calculation: </a:t>
            </a:r>
            <a:r>
              <a:rPr lang="en-US" dirty="0"/>
              <a:t>Use `</a:t>
            </a:r>
            <a:r>
              <a:rPr lang="en-US" dirty="0" err="1"/>
              <a:t>gettimeofday</a:t>
            </a:r>
            <a:r>
              <a:rPr lang="en-US" dirty="0"/>
              <a:t>()` to measure each algorithm’s execution time.</a:t>
            </a:r>
          </a:p>
          <a:p>
            <a:pPr algn="just"/>
            <a:endParaRPr lang="en-US" dirty="0"/>
          </a:p>
          <a:p>
            <a:pPr algn="just"/>
            <a:r>
              <a:rPr lang="en-US" dirty="0"/>
              <a:t>5.</a:t>
            </a:r>
            <a:r>
              <a:rPr lang="en-US" b="1" dirty="0"/>
              <a:t>Average Time &amp; Ranking: </a:t>
            </a:r>
            <a:r>
              <a:rPr lang="en-US" dirty="0"/>
              <a:t>Calculate average times for each algorithm and rank them from best to worst.</a:t>
            </a:r>
          </a:p>
          <a:p>
            <a:pPr algn="just"/>
            <a:endParaRPr lang="en-US" dirty="0"/>
          </a:p>
          <a:p>
            <a:pPr algn="just"/>
            <a:r>
              <a:rPr lang="en-US" dirty="0"/>
              <a:t>6.</a:t>
            </a:r>
            <a:r>
              <a:rPr lang="en-US" b="1" dirty="0"/>
              <a:t>Output Results: </a:t>
            </a:r>
            <a:r>
              <a:rPr lang="en-US" dirty="0"/>
              <a:t>Display the sorted average times, highlighting the best, worst, and median performers.</a:t>
            </a:r>
            <a:endParaRPr lang="en-IN" dirty="0"/>
          </a:p>
        </p:txBody>
      </p:sp>
    </p:spTree>
    <p:extLst>
      <p:ext uri="{BB962C8B-B14F-4D97-AF65-F5344CB8AC3E}">
        <p14:creationId xmlns:p14="http://schemas.microsoft.com/office/powerpoint/2010/main" val="4251967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a:solidFill>
                  <a:srgbClr val="FFFF00"/>
                </a:solidFill>
              </a:rPr>
              <a:t>Gantt Chart</a:t>
            </a:r>
            <a:endParaRPr b="1">
              <a:solidFill>
                <a:srgbClr val="FFFF00"/>
              </a:solidFill>
            </a:endParaRPr>
          </a:p>
          <a:p>
            <a:pPr marL="0" lvl="0" indent="0" algn="l" rtl="0">
              <a:lnSpc>
                <a:spcPct val="100000"/>
              </a:lnSpc>
              <a:spcBef>
                <a:spcPts val="0"/>
              </a:spcBef>
              <a:spcAft>
                <a:spcPts val="0"/>
              </a:spcAft>
              <a:buSzPts val="2800"/>
              <a:buNone/>
            </a:pPr>
            <a:endParaRPr b="1">
              <a:solidFill>
                <a:srgbClr val="FFFF00"/>
              </a:solidFill>
            </a:endParaRPr>
          </a:p>
        </p:txBody>
      </p:sp>
      <p:pic>
        <p:nvPicPr>
          <p:cNvPr id="140" name="Google Shape;140;p21"/>
          <p:cNvPicPr preferRelativeResize="0"/>
          <p:nvPr/>
        </p:nvPicPr>
        <p:blipFill rotWithShape="1">
          <a:blip r:embed="rId3">
            <a:alphaModFix/>
          </a:blip>
          <a:srcRect/>
          <a:stretch/>
        </p:blipFill>
        <p:spPr>
          <a:xfrm>
            <a:off x="415711" y="116439"/>
            <a:ext cx="681075" cy="1099625"/>
          </a:xfrm>
          <a:prstGeom prst="rect">
            <a:avLst/>
          </a:prstGeom>
          <a:noFill/>
          <a:ln>
            <a:noFill/>
          </a:ln>
        </p:spPr>
      </p:pic>
      <p:pic>
        <p:nvPicPr>
          <p:cNvPr id="3" name="Picture 2">
            <a:extLst>
              <a:ext uri="{FF2B5EF4-FFF2-40B4-BE49-F238E27FC236}">
                <a16:creationId xmlns:a16="http://schemas.microsoft.com/office/drawing/2014/main" id="{DA3C6087-72CA-CB6E-4D20-C8078341137C}"/>
              </a:ext>
            </a:extLst>
          </p:cNvPr>
          <p:cNvPicPr>
            <a:picLocks noChangeAspect="1"/>
          </p:cNvPicPr>
          <p:nvPr/>
        </p:nvPicPr>
        <p:blipFill>
          <a:blip r:embed="rId4"/>
          <a:stretch>
            <a:fillRect/>
          </a:stretch>
        </p:blipFill>
        <p:spPr>
          <a:xfrm>
            <a:off x="415711" y="1600550"/>
            <a:ext cx="8312577" cy="287669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DAC5-3280-6C21-B425-CE921E0430B4}"/>
              </a:ext>
            </a:extLst>
          </p:cNvPr>
          <p:cNvSpPr>
            <a:spLocks noGrp="1"/>
          </p:cNvSpPr>
          <p:nvPr>
            <p:ph type="title"/>
          </p:nvPr>
        </p:nvSpPr>
        <p:spPr/>
        <p:txBody>
          <a:bodyPr/>
          <a:lstStyle/>
          <a:p>
            <a:pPr algn="ctr"/>
            <a:r>
              <a:rPr lang="en-US" dirty="0">
                <a:solidFill>
                  <a:srgbClr val="FFFF00"/>
                </a:solidFill>
              </a:rPr>
              <a:t>Test Cases</a:t>
            </a:r>
            <a:endParaRPr lang="en-IN" dirty="0">
              <a:solidFill>
                <a:srgbClr val="FFFF00"/>
              </a:solidFill>
            </a:endParaRPr>
          </a:p>
        </p:txBody>
      </p:sp>
      <p:pic>
        <p:nvPicPr>
          <p:cNvPr id="4" name="Google Shape;140;p21">
            <a:extLst>
              <a:ext uri="{FF2B5EF4-FFF2-40B4-BE49-F238E27FC236}">
                <a16:creationId xmlns:a16="http://schemas.microsoft.com/office/drawing/2014/main" id="{B807BBED-D847-C27B-D3A6-591557131B60}"/>
              </a:ext>
            </a:extLst>
          </p:cNvPr>
          <p:cNvPicPr preferRelativeResize="0"/>
          <p:nvPr/>
        </p:nvPicPr>
        <p:blipFill rotWithShape="1">
          <a:blip r:embed="rId2">
            <a:alphaModFix/>
          </a:blip>
          <a:srcRect/>
          <a:stretch/>
        </p:blipFill>
        <p:spPr>
          <a:xfrm>
            <a:off x="415711" y="116439"/>
            <a:ext cx="681075" cy="1099625"/>
          </a:xfrm>
          <a:prstGeom prst="rect">
            <a:avLst/>
          </a:prstGeom>
          <a:noFill/>
          <a:ln>
            <a:noFill/>
          </a:ln>
        </p:spPr>
      </p:pic>
      <p:pic>
        <p:nvPicPr>
          <p:cNvPr id="6" name="Picture 5">
            <a:extLst>
              <a:ext uri="{FF2B5EF4-FFF2-40B4-BE49-F238E27FC236}">
                <a16:creationId xmlns:a16="http://schemas.microsoft.com/office/drawing/2014/main" id="{D71E2898-FC07-F70D-4D09-3F897E5D66C5}"/>
              </a:ext>
            </a:extLst>
          </p:cNvPr>
          <p:cNvPicPr>
            <a:picLocks noChangeAspect="1"/>
          </p:cNvPicPr>
          <p:nvPr/>
        </p:nvPicPr>
        <p:blipFill>
          <a:blip r:embed="rId3"/>
          <a:srcRect l="13613" t="3401" b="51614"/>
          <a:stretch/>
        </p:blipFill>
        <p:spPr>
          <a:xfrm>
            <a:off x="214684" y="1509110"/>
            <a:ext cx="4266771" cy="2951572"/>
          </a:xfrm>
          <a:prstGeom prst="rect">
            <a:avLst/>
          </a:prstGeom>
        </p:spPr>
      </p:pic>
      <p:pic>
        <p:nvPicPr>
          <p:cNvPr id="8" name="Picture 7">
            <a:extLst>
              <a:ext uri="{FF2B5EF4-FFF2-40B4-BE49-F238E27FC236}">
                <a16:creationId xmlns:a16="http://schemas.microsoft.com/office/drawing/2014/main" id="{95763729-9832-7343-DDB7-A134739BE5E6}"/>
              </a:ext>
            </a:extLst>
          </p:cNvPr>
          <p:cNvPicPr>
            <a:picLocks noChangeAspect="1"/>
          </p:cNvPicPr>
          <p:nvPr/>
        </p:nvPicPr>
        <p:blipFill>
          <a:blip r:embed="rId3"/>
          <a:srcRect l="13613" t="48387"/>
          <a:stretch/>
        </p:blipFill>
        <p:spPr>
          <a:xfrm>
            <a:off x="4866851" y="1509109"/>
            <a:ext cx="3805662" cy="3031086"/>
          </a:xfrm>
          <a:prstGeom prst="rect">
            <a:avLst/>
          </a:prstGeom>
        </p:spPr>
      </p:pic>
    </p:spTree>
    <p:extLst>
      <p:ext uri="{BB962C8B-B14F-4D97-AF65-F5344CB8AC3E}">
        <p14:creationId xmlns:p14="http://schemas.microsoft.com/office/powerpoint/2010/main" val="2446014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1A05-A06B-3F34-78B2-41A316EE0447}"/>
              </a:ext>
            </a:extLst>
          </p:cNvPr>
          <p:cNvSpPr>
            <a:spLocks noGrp="1"/>
          </p:cNvSpPr>
          <p:nvPr>
            <p:ph type="title"/>
          </p:nvPr>
        </p:nvSpPr>
        <p:spPr/>
        <p:txBody>
          <a:bodyPr/>
          <a:lstStyle/>
          <a:p>
            <a:pPr algn="ctr"/>
            <a:r>
              <a:rPr lang="en-IN" dirty="0">
                <a:solidFill>
                  <a:srgbClr val="FFFF00"/>
                </a:solidFill>
              </a:rPr>
              <a:t>Challenges and Solutions</a:t>
            </a:r>
          </a:p>
        </p:txBody>
      </p:sp>
      <p:sp>
        <p:nvSpPr>
          <p:cNvPr id="4" name="TextBox 3">
            <a:extLst>
              <a:ext uri="{FF2B5EF4-FFF2-40B4-BE49-F238E27FC236}">
                <a16:creationId xmlns:a16="http://schemas.microsoft.com/office/drawing/2014/main" id="{A7C32556-C4BF-D898-099F-4904CD6F9E0E}"/>
              </a:ext>
            </a:extLst>
          </p:cNvPr>
          <p:cNvSpPr txBox="1"/>
          <p:nvPr/>
        </p:nvSpPr>
        <p:spPr>
          <a:xfrm>
            <a:off x="311675" y="1434063"/>
            <a:ext cx="8520600" cy="3323987"/>
          </a:xfrm>
          <a:prstGeom prst="rect">
            <a:avLst/>
          </a:prstGeom>
          <a:noFill/>
        </p:spPr>
        <p:txBody>
          <a:bodyPr wrap="square">
            <a:spAutoFit/>
          </a:bodyPr>
          <a:lstStyle/>
          <a:p>
            <a:pPr algn="just"/>
            <a:r>
              <a:rPr lang="en-US" b="1" dirty="0"/>
              <a:t>Challenge 1: Handling Large Arrays</a:t>
            </a:r>
          </a:p>
          <a:p>
            <a:pPr algn="just"/>
            <a:r>
              <a:rPr lang="en-US" b="1" dirty="0"/>
              <a:t>Solution:</a:t>
            </a:r>
            <a:r>
              <a:rPr lang="en-US" dirty="0"/>
              <a:t> Implemented optimized algorithms with lower space complexity (e.g., Quick Sort and Merge Sort) to efficiently manage larger data sets without exhausting memory.</a:t>
            </a:r>
          </a:p>
          <a:p>
            <a:pPr algn="just"/>
            <a:r>
              <a:rPr lang="en-US" b="1" dirty="0"/>
              <a:t>Challenge 2: Inconsistent Timing Results</a:t>
            </a:r>
          </a:p>
          <a:p>
            <a:pPr algn="just"/>
            <a:r>
              <a:rPr lang="en-US" b="1" dirty="0"/>
              <a:t>Solution: </a:t>
            </a:r>
            <a:r>
              <a:rPr lang="en-US" dirty="0"/>
              <a:t>To ensure accuracy in time measurement, each sorting algorithm was run multiple times, and the average time was calculated to account for fluctuations caused by system load or background processes.</a:t>
            </a:r>
          </a:p>
          <a:p>
            <a:pPr algn="just"/>
            <a:r>
              <a:rPr lang="en-US" b="1" dirty="0"/>
              <a:t>Challenge 3: Comparing Algorithms with Different Time Complexities</a:t>
            </a:r>
          </a:p>
          <a:p>
            <a:pPr algn="just"/>
            <a:r>
              <a:rPr lang="en-US" b="1" dirty="0"/>
              <a:t>Solution:</a:t>
            </a:r>
            <a:r>
              <a:rPr lang="en-US" dirty="0"/>
              <a:t> Used real-world test cases with varying array sizes to observe the performance of each algorithm under different conditions, ensuring a fair comparison of both best-case and worst-case scenarios.</a:t>
            </a:r>
          </a:p>
          <a:p>
            <a:pPr algn="just"/>
            <a:r>
              <a:rPr lang="en-US" b="1" dirty="0"/>
              <a:t>Challenge 4: Ensuring Correct Sorting for All Algorithms</a:t>
            </a:r>
          </a:p>
          <a:p>
            <a:pPr algn="just"/>
            <a:r>
              <a:rPr lang="en-US" b="1" dirty="0"/>
              <a:t>Solution:</a:t>
            </a:r>
            <a:r>
              <a:rPr lang="en-US" dirty="0"/>
              <a:t> Developed comprehensive test cases with known inputs and expected results to verify the correctness of each algorithm. Each test case was evaluated for correctness (pass/fail) to ensure reliability.</a:t>
            </a:r>
            <a:endParaRPr lang="en-IN" dirty="0"/>
          </a:p>
        </p:txBody>
      </p:sp>
      <p:pic>
        <p:nvPicPr>
          <p:cNvPr id="6" name="Picture 5">
            <a:extLst>
              <a:ext uri="{FF2B5EF4-FFF2-40B4-BE49-F238E27FC236}">
                <a16:creationId xmlns:a16="http://schemas.microsoft.com/office/drawing/2014/main" id="{D3D76537-E4BF-7470-F8B1-151AC9B7C056}"/>
              </a:ext>
            </a:extLst>
          </p:cNvPr>
          <p:cNvPicPr>
            <a:picLocks noChangeAspect="1"/>
          </p:cNvPicPr>
          <p:nvPr/>
        </p:nvPicPr>
        <p:blipFill>
          <a:blip r:embed="rId2"/>
          <a:stretch>
            <a:fillRect/>
          </a:stretch>
        </p:blipFill>
        <p:spPr>
          <a:xfrm>
            <a:off x="311675" y="150744"/>
            <a:ext cx="676275" cy="1104900"/>
          </a:xfrm>
          <a:prstGeom prst="rect">
            <a:avLst/>
          </a:prstGeom>
        </p:spPr>
      </p:pic>
    </p:spTree>
    <p:extLst>
      <p:ext uri="{BB962C8B-B14F-4D97-AF65-F5344CB8AC3E}">
        <p14:creationId xmlns:p14="http://schemas.microsoft.com/office/powerpoint/2010/main" val="264567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F59C-A113-7338-6A30-B92D67D21B89}"/>
              </a:ext>
            </a:extLst>
          </p:cNvPr>
          <p:cNvSpPr>
            <a:spLocks noGrp="1"/>
          </p:cNvSpPr>
          <p:nvPr>
            <p:ph type="title"/>
          </p:nvPr>
        </p:nvSpPr>
        <p:spPr/>
        <p:txBody>
          <a:bodyPr/>
          <a:lstStyle/>
          <a:p>
            <a:pPr algn="ctr"/>
            <a:r>
              <a:rPr lang="en-US" dirty="0">
                <a:solidFill>
                  <a:srgbClr val="FFFF00"/>
                </a:solidFill>
              </a:rPr>
              <a:t>Future Scope</a:t>
            </a:r>
            <a:endParaRPr lang="en-IN" dirty="0">
              <a:solidFill>
                <a:srgbClr val="FFFF00"/>
              </a:solidFill>
            </a:endParaRPr>
          </a:p>
        </p:txBody>
      </p:sp>
      <p:pic>
        <p:nvPicPr>
          <p:cNvPr id="4" name="Picture 3">
            <a:extLst>
              <a:ext uri="{FF2B5EF4-FFF2-40B4-BE49-F238E27FC236}">
                <a16:creationId xmlns:a16="http://schemas.microsoft.com/office/drawing/2014/main" id="{F18A8ECA-45E9-3EEF-B043-0B959643969D}"/>
              </a:ext>
            </a:extLst>
          </p:cNvPr>
          <p:cNvPicPr>
            <a:picLocks noChangeAspect="1"/>
          </p:cNvPicPr>
          <p:nvPr/>
        </p:nvPicPr>
        <p:blipFill>
          <a:blip r:embed="rId2"/>
          <a:stretch>
            <a:fillRect/>
          </a:stretch>
        </p:blipFill>
        <p:spPr>
          <a:xfrm>
            <a:off x="311675" y="118938"/>
            <a:ext cx="676275" cy="1104900"/>
          </a:xfrm>
          <a:prstGeom prst="rect">
            <a:avLst/>
          </a:prstGeom>
        </p:spPr>
      </p:pic>
      <p:sp>
        <p:nvSpPr>
          <p:cNvPr id="6" name="TextBox 5">
            <a:extLst>
              <a:ext uri="{FF2B5EF4-FFF2-40B4-BE49-F238E27FC236}">
                <a16:creationId xmlns:a16="http://schemas.microsoft.com/office/drawing/2014/main" id="{3669C2C2-5319-EA8E-0C1D-51BE5F441708}"/>
              </a:ext>
            </a:extLst>
          </p:cNvPr>
          <p:cNvSpPr txBox="1"/>
          <p:nvPr/>
        </p:nvSpPr>
        <p:spPr>
          <a:xfrm>
            <a:off x="523701" y="1388626"/>
            <a:ext cx="8246225" cy="3293209"/>
          </a:xfrm>
          <a:prstGeom prst="rect">
            <a:avLst/>
          </a:prstGeom>
          <a:noFill/>
        </p:spPr>
        <p:txBody>
          <a:bodyPr wrap="square">
            <a:spAutoFit/>
          </a:bodyPr>
          <a:lstStyle/>
          <a:p>
            <a:pPr marL="285750" indent="-285750" algn="just">
              <a:buFont typeface="Arial" panose="020B0604020202020204" pitchFamily="34" charset="0"/>
              <a:buChar char="•"/>
            </a:pPr>
            <a:r>
              <a:rPr lang="en-US" sz="1600" b="1" dirty="0"/>
              <a:t>Optimization for Larger Data </a:t>
            </a:r>
            <a:r>
              <a:rPr lang="en-US" sz="1600" b="1" dirty="0" err="1"/>
              <a:t>Sets:</a:t>
            </a:r>
            <a:r>
              <a:rPr lang="en-US" sz="1600" dirty="0" err="1"/>
              <a:t>Sorting</a:t>
            </a:r>
            <a:r>
              <a:rPr lang="en-US" sz="1600" dirty="0"/>
              <a:t> algorithms will be optimized for larger datasets, focusing on memory and processing time with techniques like external sorting</a:t>
            </a:r>
            <a:r>
              <a:rPr lang="en-US" sz="1600" b="1" dirty="0"/>
              <a:t>.</a:t>
            </a:r>
          </a:p>
          <a:p>
            <a:pPr marL="285750" indent="-285750" algn="just">
              <a:buFont typeface="Arial" panose="020B0604020202020204" pitchFamily="34" charset="0"/>
              <a:buChar char="•"/>
            </a:pPr>
            <a:r>
              <a:rPr lang="en-US" sz="1600" b="1" dirty="0"/>
              <a:t>Parallel and Distributed Sorting </a:t>
            </a:r>
            <a:r>
              <a:rPr lang="en-US" sz="1600" b="1" dirty="0" err="1"/>
              <a:t>Algorithms:</a:t>
            </a:r>
            <a:r>
              <a:rPr lang="en-US" sz="1600" dirty="0" err="1"/>
              <a:t>Parallel</a:t>
            </a:r>
            <a:r>
              <a:rPr lang="en-US" sz="1600" dirty="0"/>
              <a:t> and distributed sorting algorithms will improve performance for large data by leveraging multiple processors or systems.</a:t>
            </a:r>
          </a:p>
          <a:p>
            <a:pPr marL="285750" indent="-285750" algn="just">
              <a:buFont typeface="Arial" panose="020B0604020202020204" pitchFamily="34" charset="0"/>
              <a:buChar char="•"/>
            </a:pPr>
            <a:r>
              <a:rPr lang="en-US" sz="1600" b="1" dirty="0"/>
              <a:t>Incorporating Hybrid Sorting </a:t>
            </a:r>
            <a:r>
              <a:rPr lang="en-US" sz="1600" b="1" dirty="0" err="1"/>
              <a:t>Algorithms:</a:t>
            </a:r>
            <a:r>
              <a:rPr lang="en-US" sz="1600" dirty="0" err="1"/>
              <a:t>Hybrid</a:t>
            </a:r>
            <a:r>
              <a:rPr lang="en-US" sz="1600" dirty="0"/>
              <a:t> algorithms like </a:t>
            </a:r>
            <a:r>
              <a:rPr lang="en-US" sz="1600" dirty="0" err="1"/>
              <a:t>Timsort</a:t>
            </a:r>
            <a:r>
              <a:rPr lang="en-US" sz="1600" dirty="0"/>
              <a:t> will enhance performance by combining merge and insertion sort to adapt to different data patterns.</a:t>
            </a:r>
          </a:p>
          <a:p>
            <a:pPr marL="285750" indent="-285750" algn="just">
              <a:buFont typeface="Arial" panose="020B0604020202020204" pitchFamily="34" charset="0"/>
              <a:buChar char="•"/>
            </a:pPr>
            <a:r>
              <a:rPr lang="en-US" sz="1600" b="1" dirty="0"/>
              <a:t>Real-time Sorting for Streaming </a:t>
            </a:r>
            <a:r>
              <a:rPr lang="en-US" sz="1600" b="1" dirty="0" err="1"/>
              <a:t>Data:</a:t>
            </a:r>
            <a:r>
              <a:rPr lang="en-US" sz="1600" dirty="0" err="1"/>
              <a:t>Real-time</a:t>
            </a:r>
            <a:r>
              <a:rPr lang="en-US" sz="1600" dirty="0"/>
              <a:t> sorting algorithms will be developed to process and sort data as it streams for big data and real-time analytics.</a:t>
            </a:r>
          </a:p>
          <a:p>
            <a:pPr marL="285750" indent="-285750" algn="just">
              <a:buFont typeface="Arial" panose="020B0604020202020204" pitchFamily="34" charset="0"/>
              <a:buChar char="•"/>
            </a:pPr>
            <a:r>
              <a:rPr lang="en-US" sz="1600" b="1" dirty="0"/>
              <a:t>Integration with Machine </a:t>
            </a:r>
            <a:r>
              <a:rPr lang="en-US" sz="1600" b="1" dirty="0" err="1"/>
              <a:t>Learning:</a:t>
            </a:r>
            <a:r>
              <a:rPr lang="en-US" sz="1600" dirty="0" err="1"/>
              <a:t>Machine</a:t>
            </a:r>
            <a:r>
              <a:rPr lang="en-US" sz="1600" dirty="0"/>
              <a:t> learning will be integrated to predict optimal sorting strategies, improving efficiency and reducing computation time.</a:t>
            </a:r>
            <a:endParaRPr lang="en-IN" sz="1600" dirty="0"/>
          </a:p>
        </p:txBody>
      </p:sp>
    </p:spTree>
    <p:extLst>
      <p:ext uri="{BB962C8B-B14F-4D97-AF65-F5344CB8AC3E}">
        <p14:creationId xmlns:p14="http://schemas.microsoft.com/office/powerpoint/2010/main" val="3787479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5FBD-F81C-7F76-EA79-8AC002326D02}"/>
              </a:ext>
            </a:extLst>
          </p:cNvPr>
          <p:cNvSpPr>
            <a:spLocks noGrp="1"/>
          </p:cNvSpPr>
          <p:nvPr>
            <p:ph type="title"/>
          </p:nvPr>
        </p:nvSpPr>
        <p:spPr/>
        <p:txBody>
          <a:bodyPr/>
          <a:lstStyle/>
          <a:p>
            <a:pPr algn="ctr"/>
            <a:r>
              <a:rPr lang="en-US" dirty="0">
                <a:solidFill>
                  <a:srgbClr val="FFFF00"/>
                </a:solidFill>
              </a:rPr>
              <a:t>CODE</a:t>
            </a:r>
            <a:endParaRPr lang="en-IN" dirty="0">
              <a:solidFill>
                <a:srgbClr val="FFFF00"/>
              </a:solidFill>
            </a:endParaRPr>
          </a:p>
        </p:txBody>
      </p:sp>
      <p:sp>
        <p:nvSpPr>
          <p:cNvPr id="3" name="TextBox 2">
            <a:extLst>
              <a:ext uri="{FF2B5EF4-FFF2-40B4-BE49-F238E27FC236}">
                <a16:creationId xmlns:a16="http://schemas.microsoft.com/office/drawing/2014/main" id="{C34830E5-1C91-15D5-12F9-34A7E2864FD6}"/>
              </a:ext>
            </a:extLst>
          </p:cNvPr>
          <p:cNvSpPr txBox="1"/>
          <p:nvPr/>
        </p:nvSpPr>
        <p:spPr>
          <a:xfrm>
            <a:off x="1470991" y="2274073"/>
            <a:ext cx="6003235" cy="1015663"/>
          </a:xfrm>
          <a:prstGeom prst="rect">
            <a:avLst/>
          </a:prstGeom>
          <a:noFill/>
        </p:spPr>
        <p:txBody>
          <a:bodyPr wrap="square" rtlCol="0">
            <a:spAutoFit/>
          </a:bodyPr>
          <a:lstStyle/>
          <a:p>
            <a:pPr algn="ctr"/>
            <a:r>
              <a:rPr lang="en-US" sz="6000" dirty="0">
                <a:hlinkClick r:id="rId2"/>
              </a:rPr>
              <a:t>Click Here</a:t>
            </a:r>
            <a:endParaRPr lang="en-IN" sz="6000" dirty="0"/>
          </a:p>
        </p:txBody>
      </p:sp>
    </p:spTree>
    <p:extLst>
      <p:ext uri="{BB962C8B-B14F-4D97-AF65-F5344CB8AC3E}">
        <p14:creationId xmlns:p14="http://schemas.microsoft.com/office/powerpoint/2010/main" val="3222015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CEBB-DAA6-4F95-34AA-2BDFEEFDDBE6}"/>
              </a:ext>
            </a:extLst>
          </p:cNvPr>
          <p:cNvSpPr>
            <a:spLocks noGrp="1"/>
          </p:cNvSpPr>
          <p:nvPr>
            <p:ph type="title"/>
          </p:nvPr>
        </p:nvSpPr>
        <p:spPr>
          <a:xfrm>
            <a:off x="311700" y="477071"/>
            <a:ext cx="8520600" cy="623700"/>
          </a:xfrm>
        </p:spPr>
        <p:txBody>
          <a:bodyPr/>
          <a:lstStyle/>
          <a:p>
            <a:pPr algn="ctr"/>
            <a:r>
              <a:rPr lang="en-US" dirty="0">
                <a:solidFill>
                  <a:srgbClr val="FFFF00"/>
                </a:solidFill>
              </a:rPr>
              <a:t>OUTPUT</a:t>
            </a:r>
            <a:endParaRPr lang="en-IN" dirty="0">
              <a:solidFill>
                <a:srgbClr val="FFFF00"/>
              </a:solidFill>
            </a:endParaRPr>
          </a:p>
        </p:txBody>
      </p:sp>
      <p:pic>
        <p:nvPicPr>
          <p:cNvPr id="3" name="Picture 2">
            <a:extLst>
              <a:ext uri="{FF2B5EF4-FFF2-40B4-BE49-F238E27FC236}">
                <a16:creationId xmlns:a16="http://schemas.microsoft.com/office/drawing/2014/main" id="{A5D6E49D-3F0D-272E-F368-D90522439649}"/>
              </a:ext>
            </a:extLst>
          </p:cNvPr>
          <p:cNvPicPr>
            <a:picLocks noChangeAspect="1"/>
          </p:cNvPicPr>
          <p:nvPr/>
        </p:nvPicPr>
        <p:blipFill>
          <a:blip r:embed="rId2"/>
          <a:stretch>
            <a:fillRect/>
          </a:stretch>
        </p:blipFill>
        <p:spPr>
          <a:xfrm>
            <a:off x="311675" y="118938"/>
            <a:ext cx="676275" cy="1104900"/>
          </a:xfrm>
          <a:prstGeom prst="rect">
            <a:avLst/>
          </a:prstGeom>
        </p:spPr>
      </p:pic>
      <p:pic>
        <p:nvPicPr>
          <p:cNvPr id="5" name="Picture 4">
            <a:extLst>
              <a:ext uri="{FF2B5EF4-FFF2-40B4-BE49-F238E27FC236}">
                <a16:creationId xmlns:a16="http://schemas.microsoft.com/office/drawing/2014/main" id="{8F26EF96-4897-9754-81A3-1C869F0AAEA0}"/>
              </a:ext>
            </a:extLst>
          </p:cNvPr>
          <p:cNvPicPr>
            <a:picLocks noChangeAspect="1"/>
          </p:cNvPicPr>
          <p:nvPr/>
        </p:nvPicPr>
        <p:blipFill>
          <a:blip r:embed="rId3"/>
          <a:stretch>
            <a:fillRect/>
          </a:stretch>
        </p:blipFill>
        <p:spPr>
          <a:xfrm>
            <a:off x="1600448" y="1623019"/>
            <a:ext cx="5762459" cy="3153686"/>
          </a:xfrm>
          <a:prstGeom prst="rect">
            <a:avLst/>
          </a:prstGeom>
        </p:spPr>
      </p:pic>
    </p:spTree>
    <p:extLst>
      <p:ext uri="{BB962C8B-B14F-4D97-AF65-F5344CB8AC3E}">
        <p14:creationId xmlns:p14="http://schemas.microsoft.com/office/powerpoint/2010/main" val="3073910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1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74" name="Google Shape;74;p1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Conclusion</a:t>
            </a:r>
            <a:endParaRPr>
              <a:solidFill>
                <a:srgbClr val="FFFF00"/>
              </a:solidFill>
            </a:endParaRPr>
          </a:p>
        </p:txBody>
      </p:sp>
      <p:sp>
        <p:nvSpPr>
          <p:cNvPr id="146" name="Google Shape;146;p22"/>
          <p:cNvSpPr txBox="1"/>
          <p:nvPr/>
        </p:nvSpPr>
        <p:spPr>
          <a:xfrm>
            <a:off x="3274175" y="1050550"/>
            <a:ext cx="6717900" cy="78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47" name="Google Shape;147;p22"/>
          <p:cNvPicPr preferRelativeResize="0"/>
          <p:nvPr/>
        </p:nvPicPr>
        <p:blipFill rotWithShape="1">
          <a:blip r:embed="rId3">
            <a:alphaModFix/>
          </a:blip>
          <a:srcRect/>
          <a:stretch/>
        </p:blipFill>
        <p:spPr>
          <a:xfrm>
            <a:off x="412975" y="89123"/>
            <a:ext cx="681075" cy="1099625"/>
          </a:xfrm>
          <a:prstGeom prst="rect">
            <a:avLst/>
          </a:prstGeom>
          <a:noFill/>
          <a:ln>
            <a:noFill/>
          </a:ln>
        </p:spPr>
      </p:pic>
      <p:sp>
        <p:nvSpPr>
          <p:cNvPr id="5" name="TextBox 4">
            <a:extLst>
              <a:ext uri="{FF2B5EF4-FFF2-40B4-BE49-F238E27FC236}">
                <a16:creationId xmlns:a16="http://schemas.microsoft.com/office/drawing/2014/main" id="{778A22FC-3F3E-296C-1165-C0F405CE4845}"/>
              </a:ext>
            </a:extLst>
          </p:cNvPr>
          <p:cNvSpPr txBox="1"/>
          <p:nvPr/>
        </p:nvSpPr>
        <p:spPr>
          <a:xfrm>
            <a:off x="477982" y="1536427"/>
            <a:ext cx="8125691" cy="2277547"/>
          </a:xfrm>
          <a:prstGeom prst="rect">
            <a:avLst/>
          </a:prstGeom>
          <a:noFill/>
        </p:spPr>
        <p:txBody>
          <a:bodyPr wrap="square">
            <a:spAutoFit/>
          </a:bodyPr>
          <a:lstStyle/>
          <a:p>
            <a:endParaRPr lang="en-US" dirty="0"/>
          </a:p>
          <a:p>
            <a:pPr algn="just"/>
            <a:r>
              <a:rPr lang="en-US" sz="1600" dirty="0"/>
              <a:t>This project provided a comprehensive comparison of different sorting algorithms, focusing on their execution times across various input arrays. By measuring and analyzing the average performance of algorithms like Bubble Sort, Selection Sort, Insertion Sort, Merge Sort, Heap Sort, Radix Sort, and Quick Sort, we identified the most efficient and least efficient algorithms for sorting tasks. Through this benchmarking, the project demonstrated the importance of selecting the right algorithm based on the size and nature of the data. The insights gained from this analysis can be applied to optimize real-world applications where sorting plays a critical role</a:t>
            </a:r>
            <a:r>
              <a:rPr lang="en-US" dirty="0"/>
              <a:t>.</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References</a:t>
            </a:r>
            <a:endParaRPr>
              <a:solidFill>
                <a:srgbClr val="FFFF00"/>
              </a:solidFill>
            </a:endParaRPr>
          </a:p>
        </p:txBody>
      </p:sp>
      <p:pic>
        <p:nvPicPr>
          <p:cNvPr id="153" name="Google Shape;153;p23"/>
          <p:cNvPicPr preferRelativeResize="0"/>
          <p:nvPr/>
        </p:nvPicPr>
        <p:blipFill rotWithShape="1">
          <a:blip r:embed="rId3">
            <a:alphaModFix/>
          </a:blip>
          <a:srcRect/>
          <a:stretch/>
        </p:blipFill>
        <p:spPr>
          <a:xfrm>
            <a:off x="412975" y="89123"/>
            <a:ext cx="681075" cy="1099625"/>
          </a:xfrm>
          <a:prstGeom prst="rect">
            <a:avLst/>
          </a:prstGeom>
          <a:noFill/>
          <a:ln>
            <a:noFill/>
          </a:ln>
        </p:spPr>
      </p:pic>
      <p:sp>
        <p:nvSpPr>
          <p:cNvPr id="3" name="TextBox 2">
            <a:extLst>
              <a:ext uri="{FF2B5EF4-FFF2-40B4-BE49-F238E27FC236}">
                <a16:creationId xmlns:a16="http://schemas.microsoft.com/office/drawing/2014/main" id="{126E2981-82BD-6E7D-C451-FA98C3BA77FD}"/>
              </a:ext>
            </a:extLst>
          </p:cNvPr>
          <p:cNvSpPr txBox="1"/>
          <p:nvPr/>
        </p:nvSpPr>
        <p:spPr>
          <a:xfrm>
            <a:off x="311700" y="1719192"/>
            <a:ext cx="8520600" cy="2277547"/>
          </a:xfrm>
          <a:prstGeom prst="rect">
            <a:avLst/>
          </a:prstGeom>
          <a:noFill/>
        </p:spPr>
        <p:txBody>
          <a:bodyPr wrap="square">
            <a:spAutoFit/>
          </a:bodyPr>
          <a:lstStyle/>
          <a:p>
            <a:endParaRPr lang="en-IN" dirty="0"/>
          </a:p>
          <a:p>
            <a:r>
              <a:rPr lang="en-IN" sz="1600" dirty="0"/>
              <a:t>1. Introduction to Algorithms (3rd Edition) by Thomas H. </a:t>
            </a:r>
            <a:r>
              <a:rPr lang="en-IN" sz="1600" dirty="0" err="1"/>
              <a:t>Cormen</a:t>
            </a:r>
            <a:r>
              <a:rPr lang="en-IN" sz="1600" dirty="0"/>
              <a:t>, Charles E. </a:t>
            </a:r>
            <a:r>
              <a:rPr lang="en-IN" sz="1600" dirty="0" err="1"/>
              <a:t>Leiserson</a:t>
            </a:r>
            <a:r>
              <a:rPr lang="en-IN" sz="1600" dirty="0"/>
              <a:t>, Ronald L. Rivest, Clifford Stein, MIT Press  </a:t>
            </a:r>
          </a:p>
          <a:p>
            <a:r>
              <a:rPr lang="en-IN" sz="1600" dirty="0"/>
              <a:t>2. Data Structures and Algorithms in C by Adam Drozdek, Cengage Learning  </a:t>
            </a:r>
          </a:p>
          <a:p>
            <a:r>
              <a:rPr lang="en-IN" sz="1600" dirty="0"/>
              <a:t>3. Algorithms (4th Edition) by Robert Sedgewick, Kevin Wayne, Addison-Wesley  </a:t>
            </a:r>
          </a:p>
          <a:p>
            <a:r>
              <a:rPr lang="en-IN" sz="1600" dirty="0"/>
              <a:t>4. </a:t>
            </a:r>
            <a:r>
              <a:rPr lang="en-IN" sz="1600" dirty="0" err="1"/>
              <a:t>GeeksforGeeks</a:t>
            </a:r>
            <a:r>
              <a:rPr lang="en-IN" sz="1600" dirty="0"/>
              <a:t>: Sorting Algorithms - (</a:t>
            </a:r>
            <a:r>
              <a:rPr lang="en-IN" sz="1600" dirty="0">
                <a:hlinkClick r:id="rId4"/>
              </a:rPr>
              <a:t>https://www.geeksforgeeks.org/sorting-algorithms/</a:t>
            </a:r>
            <a:r>
              <a:rPr lang="en-IN" sz="1600" dirty="0"/>
              <a:t> )  </a:t>
            </a:r>
          </a:p>
          <a:p>
            <a:r>
              <a:rPr lang="en-IN" sz="1600" dirty="0"/>
              <a:t>5. Wikipedia: Sorting Algorithms - ( </a:t>
            </a:r>
            <a:r>
              <a:rPr lang="en-IN" sz="1600" dirty="0">
                <a:hlinkClick r:id="rId5"/>
              </a:rPr>
              <a:t>https://en.wikipedia.org/wiki/Sorting_algorithm</a:t>
            </a:r>
            <a:r>
              <a:rPr lang="en-IN" sz="1600" dirty="0"/>
              <a:t> )  </a:t>
            </a:r>
          </a:p>
          <a:p>
            <a:r>
              <a:rPr lang="en-IN" sz="1600" dirty="0"/>
              <a:t>6. Performance Evaluation of Sorting Algorithms in C by Prof. </a:t>
            </a:r>
            <a:r>
              <a:rPr lang="en-IN" sz="1600" dirty="0" err="1"/>
              <a:t>Dr.</a:t>
            </a:r>
            <a:r>
              <a:rPr lang="en-IN" sz="1600" dirty="0"/>
              <a:t> S. A. Soni  </a:t>
            </a:r>
          </a:p>
          <a:p>
            <a:r>
              <a:rPr lang="en-IN" sz="1600" dirty="0"/>
              <a:t>7. Big-O Cheat Sheet (Time Complexity) - (</a:t>
            </a:r>
            <a:r>
              <a:rPr lang="en-IN" sz="1600" dirty="0">
                <a:hlinkClick r:id="rId6"/>
              </a:rPr>
              <a:t>https://www.bigocheatsheet.com/</a:t>
            </a:r>
            <a:r>
              <a:rPr lang="en-IN" sz="1600" dirty="0"/>
              <a:t>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311700" y="364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Content</a:t>
            </a:r>
            <a:endParaRPr>
              <a:solidFill>
                <a:srgbClr val="FFFF00"/>
              </a:solidFill>
            </a:endParaRPr>
          </a:p>
        </p:txBody>
      </p:sp>
      <p:sp>
        <p:nvSpPr>
          <p:cNvPr id="80" name="Google Shape;80;p13"/>
          <p:cNvSpPr txBox="1">
            <a:spLocks noGrp="1"/>
          </p:cNvSpPr>
          <p:nvPr>
            <p:ph type="body" idx="1"/>
          </p:nvPr>
        </p:nvSpPr>
        <p:spPr>
          <a:xfrm>
            <a:off x="311725" y="1291450"/>
            <a:ext cx="4130700" cy="3487450"/>
          </a:xfrm>
          <a:prstGeom prst="rect">
            <a:avLst/>
          </a:prstGeom>
          <a:noFill/>
          <a:ln>
            <a:noFill/>
          </a:ln>
        </p:spPr>
        <p:txBody>
          <a:bodyPr spcFirstLastPara="1" wrap="square" lIns="91425" tIns="91425" rIns="91425" bIns="91425" anchor="t" anchorCtr="0">
            <a:noAutofit/>
          </a:bodyPr>
          <a:lstStyle/>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1.Introduction to the Project</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2. Problem Statement</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3. Objectives of the Project</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4. Scope of the Project</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5. Requirements of the System (Hardware, Software)</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6. Data Structure &amp; Concepts Used</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7. Algorithm Explanation</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8. Time and Space Complexity</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9. Implementation</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10. Gantt Chart</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11. Test Cases</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12. Challenges and Solutions</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13. Future Scope</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14. Code</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15. Output Screenshots</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16. Conclusion</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17. References (in IEEE Format)</a:t>
            </a:r>
          </a:p>
          <a:p>
            <a:pPr marL="0" lvl="0" indent="0" algn="l" rtl="0">
              <a:lnSpc>
                <a:spcPct val="115000"/>
              </a:lnSpc>
              <a:spcBef>
                <a:spcPts val="0"/>
              </a:spcBef>
              <a:spcAft>
                <a:spcPts val="0"/>
              </a:spcAft>
              <a:buNone/>
            </a:pPr>
            <a:endParaRPr lang="en-US" dirty="0">
              <a:solidFill>
                <a:schemeClr val="dk1"/>
              </a:solidFill>
            </a:endParaRPr>
          </a:p>
          <a:p>
            <a:pPr marL="457200" lvl="0" indent="-228600" algn="l" rtl="0">
              <a:lnSpc>
                <a:spcPct val="115000"/>
              </a:lnSpc>
              <a:spcBef>
                <a:spcPts val="0"/>
              </a:spcBef>
              <a:spcAft>
                <a:spcPts val="0"/>
              </a:spcAft>
              <a:buSzPts val="1300"/>
              <a:buNone/>
            </a:pPr>
            <a:endParaRPr lang="en-US" dirty="0"/>
          </a:p>
          <a:p>
            <a:pPr marL="457200" lvl="0" indent="-311150" algn="l" rtl="0">
              <a:lnSpc>
                <a:spcPct val="115000"/>
              </a:lnSpc>
              <a:spcBef>
                <a:spcPts val="0"/>
              </a:spcBef>
              <a:spcAft>
                <a:spcPts val="0"/>
              </a:spcAft>
              <a:buSzPts val="1300"/>
              <a:buNone/>
            </a:pPr>
            <a:endParaRPr lang="en-US" dirty="0"/>
          </a:p>
          <a:p>
            <a:pPr marL="457200" lvl="0" indent="-228600" algn="l" rtl="0">
              <a:lnSpc>
                <a:spcPct val="115000"/>
              </a:lnSpc>
              <a:spcBef>
                <a:spcPts val="0"/>
              </a:spcBef>
              <a:spcAft>
                <a:spcPts val="0"/>
              </a:spcAft>
              <a:buSzPts val="1300"/>
              <a:buNone/>
            </a:pPr>
            <a:endParaRPr lang="en-US" dirty="0"/>
          </a:p>
        </p:txBody>
      </p:sp>
      <p:pic>
        <p:nvPicPr>
          <p:cNvPr id="81" name="Google Shape;81;p13"/>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4"/>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Introduction to Project</a:t>
            </a:r>
            <a:endParaRPr>
              <a:solidFill>
                <a:srgbClr val="FFFF00"/>
              </a:solidFill>
            </a:endParaRPr>
          </a:p>
          <a:p>
            <a:pPr marL="0" lvl="0" indent="0" algn="l" rtl="0">
              <a:lnSpc>
                <a:spcPct val="100000"/>
              </a:lnSpc>
              <a:spcBef>
                <a:spcPts val="0"/>
              </a:spcBef>
              <a:spcAft>
                <a:spcPts val="0"/>
              </a:spcAft>
              <a:buSzPts val="2800"/>
              <a:buNone/>
            </a:pPr>
            <a:endParaRPr/>
          </a:p>
          <a:p>
            <a:pPr marL="0" lvl="0" indent="0" algn="l" rtl="0">
              <a:lnSpc>
                <a:spcPct val="100000"/>
              </a:lnSpc>
              <a:spcBef>
                <a:spcPts val="0"/>
              </a:spcBef>
              <a:spcAft>
                <a:spcPts val="0"/>
              </a:spcAft>
              <a:buSzPts val="2800"/>
              <a:buNone/>
            </a:pPr>
            <a:endParaRPr/>
          </a:p>
        </p:txBody>
      </p:sp>
      <p:sp>
        <p:nvSpPr>
          <p:cNvPr id="88" name="Google Shape;88;p14"/>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89" name="Google Shape;89;p14"/>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90" name="Google Shape;90;p14"/>
          <p:cNvSpPr txBox="1">
            <a:spLocks noGrp="1"/>
          </p:cNvSpPr>
          <p:nvPr>
            <p:ph type="body" idx="4294967295"/>
          </p:nvPr>
        </p:nvSpPr>
        <p:spPr>
          <a:xfrm>
            <a:off x="79650" y="1344875"/>
            <a:ext cx="8984700" cy="3815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rgbClr val="000000"/>
              </a:buClr>
              <a:buSzPts val="1400"/>
              <a:buFont typeface="Arial"/>
              <a:buNone/>
            </a:pPr>
            <a:endParaRPr sz="190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a:solidFill>
                <a:srgbClr val="000000"/>
              </a:solidFill>
            </a:endParaRPr>
          </a:p>
          <a:p>
            <a:pPr marL="0" lvl="0" indent="0" algn="l" rtl="0">
              <a:lnSpc>
                <a:spcPct val="115000"/>
              </a:lnSpc>
              <a:spcBef>
                <a:spcPts val="0"/>
              </a:spcBef>
              <a:spcAft>
                <a:spcPts val="0"/>
              </a:spcAft>
              <a:buClr>
                <a:srgbClr val="000000"/>
              </a:buClr>
              <a:buSzPts val="1400"/>
              <a:buFont typeface="Arial"/>
              <a:buNone/>
            </a:pPr>
            <a:endParaRPr sz="1900"/>
          </a:p>
          <a:p>
            <a:pPr marL="0" lvl="0" indent="0" algn="just" rtl="0">
              <a:lnSpc>
                <a:spcPct val="115000"/>
              </a:lnSpc>
              <a:spcBef>
                <a:spcPts val="0"/>
              </a:spcBef>
              <a:spcAft>
                <a:spcPts val="0"/>
              </a:spcAft>
              <a:buClr>
                <a:srgbClr val="000000"/>
              </a:buClr>
              <a:buSzPts val="1400"/>
              <a:buFont typeface="Arial"/>
              <a:buNone/>
            </a:pPr>
            <a:endParaRPr sz="190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a:solidFill>
                <a:srgbClr val="000000"/>
              </a:solidFill>
            </a:endParaRPr>
          </a:p>
          <a:p>
            <a:pPr marL="0" lvl="0" indent="0" algn="l" rtl="0">
              <a:lnSpc>
                <a:spcPct val="115000"/>
              </a:lnSpc>
              <a:spcBef>
                <a:spcPts val="0"/>
              </a:spcBef>
              <a:spcAft>
                <a:spcPts val="0"/>
              </a:spcAft>
              <a:buSzPts val="1300"/>
              <a:buNone/>
            </a:pPr>
            <a:endParaRPr sz="1500"/>
          </a:p>
        </p:txBody>
      </p:sp>
      <p:pic>
        <p:nvPicPr>
          <p:cNvPr id="91" name="Google Shape;91;p14"/>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3" name="TextBox 2">
            <a:extLst>
              <a:ext uri="{FF2B5EF4-FFF2-40B4-BE49-F238E27FC236}">
                <a16:creationId xmlns:a16="http://schemas.microsoft.com/office/drawing/2014/main" id="{47B5AA72-1EDA-B161-5A8A-CB08EF753823}"/>
              </a:ext>
            </a:extLst>
          </p:cNvPr>
          <p:cNvSpPr txBox="1"/>
          <p:nvPr/>
        </p:nvSpPr>
        <p:spPr>
          <a:xfrm>
            <a:off x="1094050" y="1411775"/>
            <a:ext cx="7100100" cy="2554545"/>
          </a:xfrm>
          <a:prstGeom prst="rect">
            <a:avLst/>
          </a:prstGeom>
          <a:noFill/>
        </p:spPr>
        <p:txBody>
          <a:bodyPr wrap="square">
            <a:spAutoFit/>
          </a:bodyPr>
          <a:lstStyle/>
          <a:p>
            <a:pPr algn="just"/>
            <a:r>
              <a:rPr lang="en-US" sz="1600" dirty="0"/>
              <a:t>This project focuses on evaluating and analyzing the performance of various sorting algorithms. Sorting algorithms are essential in computer science for organizing data efficiently, making them fundamental to many applications. With advancements in computing, understanding the efficiency of these algorithms has become more critical, especially as data sizes grow. This project aims to benchmark common sorting algorithms to understand their time complexity, space complexity, and general performance under different conditions. By comparing algorithms like Bubble Sort, Quick Sort, and Merge Sort, this project provides insights into how these methods scale and perform with large datasets.</a:t>
            </a: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FFFF00"/>
                </a:solidFill>
              </a:rPr>
              <a:t>Problem Statement</a:t>
            </a:r>
            <a:endParaRPr>
              <a:solidFill>
                <a:srgbClr val="FFFF00"/>
              </a:solidFill>
            </a:endParaRPr>
          </a:p>
          <a:p>
            <a:pPr marL="0" lvl="0" indent="0" algn="l" rtl="0">
              <a:lnSpc>
                <a:spcPct val="100000"/>
              </a:lnSpc>
              <a:spcBef>
                <a:spcPts val="0"/>
              </a:spcBef>
              <a:spcAft>
                <a:spcPts val="0"/>
              </a:spcAft>
              <a:buSzPts val="2800"/>
              <a:buNone/>
            </a:pPr>
            <a:endParaRPr/>
          </a:p>
          <a:p>
            <a:pPr marL="0" lvl="0" indent="0" algn="l" rtl="0">
              <a:lnSpc>
                <a:spcPct val="100000"/>
              </a:lnSpc>
              <a:spcBef>
                <a:spcPts val="0"/>
              </a:spcBef>
              <a:spcAft>
                <a:spcPts val="0"/>
              </a:spcAft>
              <a:buSzPts val="2800"/>
              <a:buNone/>
            </a:pPr>
            <a:endParaRPr/>
          </a:p>
        </p:txBody>
      </p:sp>
      <p:sp>
        <p:nvSpPr>
          <p:cNvPr id="97" name="Google Shape;97;p15"/>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98" name="Google Shape;98;p15"/>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99" name="Google Shape;99;p15"/>
          <p:cNvSpPr txBox="1">
            <a:spLocks noGrp="1"/>
          </p:cNvSpPr>
          <p:nvPr>
            <p:ph type="body" idx="4294967295"/>
          </p:nvPr>
        </p:nvSpPr>
        <p:spPr>
          <a:xfrm>
            <a:off x="79650" y="1344875"/>
            <a:ext cx="8984700" cy="38151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0"/>
              </a:spcBef>
              <a:spcAft>
                <a:spcPts val="0"/>
              </a:spcAft>
              <a:buSzPts val="1300"/>
              <a:buNone/>
            </a:pPr>
            <a:endParaRPr sz="1800">
              <a:solidFill>
                <a:srgbClr val="000000"/>
              </a:solidFill>
            </a:endParaRPr>
          </a:p>
          <a:p>
            <a:pPr marL="0" lvl="0" indent="0" algn="l" rtl="0">
              <a:lnSpc>
                <a:spcPct val="115000"/>
              </a:lnSpc>
              <a:spcBef>
                <a:spcPts val="0"/>
              </a:spcBef>
              <a:spcAft>
                <a:spcPts val="0"/>
              </a:spcAft>
              <a:buSzPts val="1300"/>
              <a:buNone/>
            </a:pPr>
            <a:endParaRPr sz="1500"/>
          </a:p>
        </p:txBody>
      </p:sp>
      <p:pic>
        <p:nvPicPr>
          <p:cNvPr id="100" name="Google Shape;100;p15"/>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3" name="TextBox 2">
            <a:extLst>
              <a:ext uri="{FF2B5EF4-FFF2-40B4-BE49-F238E27FC236}">
                <a16:creationId xmlns:a16="http://schemas.microsoft.com/office/drawing/2014/main" id="{49255E59-D850-BEEF-43E5-C3E11630C2D2}"/>
              </a:ext>
            </a:extLst>
          </p:cNvPr>
          <p:cNvSpPr txBox="1"/>
          <p:nvPr/>
        </p:nvSpPr>
        <p:spPr>
          <a:xfrm>
            <a:off x="1137675" y="1759813"/>
            <a:ext cx="6716865" cy="2062103"/>
          </a:xfrm>
          <a:prstGeom prst="rect">
            <a:avLst/>
          </a:prstGeom>
          <a:noFill/>
        </p:spPr>
        <p:txBody>
          <a:bodyPr wrap="square">
            <a:spAutoFit/>
          </a:bodyPr>
          <a:lstStyle/>
          <a:p>
            <a:pPr algn="just"/>
            <a:r>
              <a:rPr lang="en-US" sz="1600" dirty="0"/>
              <a:t>The problem is to determine which sorting algorithms perform best for different types of datasets, especially when dealing with large data volumes. Sorting algorithms vary significantly in efficiency based on the dataset's characteristics, like size and ordering. This project seeks to establish a comparison framework for analyzing time and space efficiency of multiple algorithms, which will help identify the most suitable algorithm for various data scenarios. Ultimately, this will aid in choosing optimal sorting methods in real-world applications</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FFFF00"/>
                </a:solidFill>
              </a:rPr>
              <a:t>Objectives of the project</a:t>
            </a:r>
            <a:endParaRPr>
              <a:solidFill>
                <a:srgbClr val="FFFF00"/>
              </a:solidFill>
            </a:endParaRPr>
          </a:p>
          <a:p>
            <a:pPr marL="0" lvl="0" indent="0" algn="l" rtl="0">
              <a:lnSpc>
                <a:spcPct val="100000"/>
              </a:lnSpc>
              <a:spcBef>
                <a:spcPts val="0"/>
              </a:spcBef>
              <a:spcAft>
                <a:spcPts val="0"/>
              </a:spcAft>
              <a:buSzPts val="2800"/>
              <a:buNone/>
            </a:pPr>
            <a:endParaRPr/>
          </a:p>
          <a:p>
            <a:pPr marL="0" lvl="0" indent="0" algn="l" rtl="0">
              <a:lnSpc>
                <a:spcPct val="100000"/>
              </a:lnSpc>
              <a:spcBef>
                <a:spcPts val="0"/>
              </a:spcBef>
              <a:spcAft>
                <a:spcPts val="0"/>
              </a:spcAft>
              <a:buSzPts val="2800"/>
              <a:buNone/>
            </a:pPr>
            <a:endParaRPr/>
          </a:p>
        </p:txBody>
      </p:sp>
      <p:sp>
        <p:nvSpPr>
          <p:cNvPr id="106" name="Google Shape;106;p16"/>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107" name="Google Shape;107;p16"/>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08" name="Google Shape;108;p16"/>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8" name="TextBox 7">
            <a:extLst>
              <a:ext uri="{FF2B5EF4-FFF2-40B4-BE49-F238E27FC236}">
                <a16:creationId xmlns:a16="http://schemas.microsoft.com/office/drawing/2014/main" id="{F860900A-C63B-6CE7-ED10-50F16F4F61EA}"/>
              </a:ext>
            </a:extLst>
          </p:cNvPr>
          <p:cNvSpPr txBox="1"/>
          <p:nvPr/>
        </p:nvSpPr>
        <p:spPr>
          <a:xfrm>
            <a:off x="755374" y="1772027"/>
            <a:ext cx="7529886" cy="1815882"/>
          </a:xfrm>
          <a:prstGeom prst="rect">
            <a:avLst/>
          </a:prstGeom>
          <a:noFill/>
        </p:spPr>
        <p:txBody>
          <a:bodyPr wrap="square">
            <a:spAutoFit/>
          </a:bodyPr>
          <a:lstStyle/>
          <a:p>
            <a:pPr marL="285750" indent="-285750">
              <a:buFont typeface="Arial" panose="020B0604020202020204" pitchFamily="34" charset="0"/>
              <a:buChar char="•"/>
            </a:pPr>
            <a:r>
              <a:rPr lang="en-US" sz="1600" dirty="0"/>
              <a:t>To benchmark and compare the time efficiency of seven different sorting algorithms on various datasets.</a:t>
            </a:r>
          </a:p>
          <a:p>
            <a:pPr marL="285750" indent="-285750">
              <a:buFont typeface="Arial" panose="020B0604020202020204" pitchFamily="34" charset="0"/>
              <a:buChar char="•"/>
            </a:pPr>
            <a:r>
              <a:rPr lang="en-US" sz="1600" dirty="0"/>
              <a:t>To analyze the space complexity of each algorithm.</a:t>
            </a:r>
          </a:p>
          <a:p>
            <a:pPr marL="285750" indent="-285750">
              <a:buFont typeface="Arial" panose="020B0604020202020204" pitchFamily="34" charset="0"/>
              <a:buChar char="•"/>
            </a:pPr>
            <a:r>
              <a:rPr lang="en-US" sz="1600" dirty="0"/>
              <a:t>To determine the best, worst, and median performers under specific conditions.</a:t>
            </a:r>
          </a:p>
          <a:p>
            <a:pPr marL="285750" indent="-285750">
              <a:buFont typeface="Arial" panose="020B0604020202020204" pitchFamily="34" charset="0"/>
              <a:buChar char="•"/>
            </a:pPr>
            <a:r>
              <a:rPr lang="en-US" sz="1600" dirty="0"/>
              <a:t>To present a detailed performance report, aiding future selection of sorting algorithms based on requirements</a:t>
            </a: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dirty="0">
                <a:solidFill>
                  <a:srgbClr val="FFFF00"/>
                </a:solidFill>
              </a:rPr>
              <a:t>Scope Of the Project</a:t>
            </a:r>
            <a:endParaRPr dirty="0">
              <a:solidFill>
                <a:srgbClr val="FFFF00"/>
              </a:solidFill>
            </a:endParaRPr>
          </a:p>
        </p:txBody>
      </p:sp>
      <p:sp>
        <p:nvSpPr>
          <p:cNvPr id="121" name="Google Shape;121;p18"/>
          <p:cNvSpPr txBox="1"/>
          <p:nvPr/>
        </p:nvSpPr>
        <p:spPr>
          <a:xfrm>
            <a:off x="405075" y="1773649"/>
            <a:ext cx="8230042" cy="1844193"/>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2400" b="0" i="0" u="none" strike="noStrike" cap="none" dirty="0">
                <a:solidFill>
                  <a:srgbClr val="000000"/>
                </a:solidFill>
                <a:latin typeface="+mn-lt"/>
                <a:ea typeface="Roboto"/>
                <a:cs typeface="Roboto"/>
                <a:sym typeface="Roboto"/>
              </a:rPr>
              <a:t>To provide a comparative analysis of sorting algorithms' performance using time and space complexity as primary metrics, offering insights for academic and practical use in data organization</a:t>
            </a:r>
            <a:r>
              <a:rPr lang="en-US" sz="2400" b="0" i="0" u="none" strike="noStrike" cap="none" dirty="0">
                <a:solidFill>
                  <a:srgbClr val="000000"/>
                </a:solidFill>
                <a:latin typeface="Roboto"/>
                <a:ea typeface="Roboto"/>
                <a:cs typeface="Roboto"/>
                <a:sym typeface="Roboto"/>
              </a:rPr>
              <a:t>.</a:t>
            </a:r>
            <a:endParaRPr sz="2400" b="0" i="0" u="none" strike="noStrike" cap="none" dirty="0">
              <a:solidFill>
                <a:srgbClr val="000000"/>
              </a:solidFill>
              <a:latin typeface="Roboto"/>
              <a:ea typeface="Roboto"/>
              <a:cs typeface="Roboto"/>
              <a:sym typeface="Roboto"/>
            </a:endParaRPr>
          </a:p>
        </p:txBody>
      </p:sp>
      <p:pic>
        <p:nvPicPr>
          <p:cNvPr id="122" name="Google Shape;122;p18"/>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311725" y="222650"/>
            <a:ext cx="8739000" cy="90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FFFF00"/>
                </a:solidFill>
              </a:rPr>
              <a:t>    Requirements of the system (Hardware, software)</a:t>
            </a:r>
            <a:endParaRPr>
              <a:solidFill>
                <a:srgbClr val="FFFF00"/>
              </a:solidFill>
            </a:endParaRPr>
          </a:p>
          <a:p>
            <a:pPr marL="0" lvl="0" indent="0" algn="ctr" rtl="0">
              <a:lnSpc>
                <a:spcPct val="100000"/>
              </a:lnSpc>
              <a:spcBef>
                <a:spcPts val="0"/>
              </a:spcBef>
              <a:spcAft>
                <a:spcPts val="0"/>
              </a:spcAft>
              <a:buSzPts val="2800"/>
              <a:buNone/>
            </a:pPr>
            <a:endParaRPr>
              <a:solidFill>
                <a:srgbClr val="FFFF00"/>
              </a:solidFill>
            </a:endParaRPr>
          </a:p>
        </p:txBody>
      </p:sp>
      <p:sp>
        <p:nvSpPr>
          <p:cNvPr id="114" name="Google Shape;114;p17"/>
          <p:cNvSpPr txBox="1"/>
          <p:nvPr/>
        </p:nvSpPr>
        <p:spPr>
          <a:xfrm>
            <a:off x="807078" y="1418324"/>
            <a:ext cx="7168080" cy="324114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800"/>
              <a:buFont typeface="Arial"/>
              <a:buNone/>
            </a:pPr>
            <a:r>
              <a:rPr lang="en-IN" sz="1600" b="1" i="0" u="none" strike="noStrike" cap="none" dirty="0">
                <a:solidFill>
                  <a:srgbClr val="000000"/>
                </a:solidFill>
                <a:latin typeface="+mn-lt"/>
                <a:ea typeface="Roboto"/>
                <a:cs typeface="Roboto"/>
                <a:sym typeface="Roboto"/>
              </a:rPr>
              <a:t>Hardware Requirements:</a:t>
            </a:r>
          </a:p>
          <a:p>
            <a:pPr marR="0" lvl="0" algn="l" rtl="0">
              <a:lnSpc>
                <a:spcPct val="150000"/>
              </a:lnSpc>
              <a:spcBef>
                <a:spcPts val="0"/>
              </a:spcBef>
              <a:spcAft>
                <a:spcPts val="0"/>
              </a:spcAft>
              <a:buClr>
                <a:srgbClr val="000000"/>
              </a:buClr>
              <a:buSzPts val="2800"/>
            </a:pPr>
            <a:r>
              <a:rPr lang="en-IN" sz="1600" b="1" i="0" u="none" strike="noStrike" cap="none" dirty="0">
                <a:solidFill>
                  <a:srgbClr val="000000"/>
                </a:solidFill>
                <a:latin typeface="+mn-lt"/>
                <a:ea typeface="Roboto"/>
                <a:cs typeface="Roboto"/>
                <a:sym typeface="Roboto"/>
              </a:rPr>
              <a:t>	</a:t>
            </a:r>
            <a:r>
              <a:rPr lang="en-IN" sz="1600" i="0" u="none" strike="noStrike" cap="none" dirty="0">
                <a:solidFill>
                  <a:srgbClr val="000000"/>
                </a:solidFill>
                <a:latin typeface="+mn-lt"/>
                <a:ea typeface="Roboto"/>
                <a:cs typeface="Roboto"/>
                <a:sym typeface="Roboto"/>
              </a:rPr>
              <a:t>Processor: 2.0 GHz or higher</a:t>
            </a:r>
          </a:p>
          <a:p>
            <a:pPr marR="0" lvl="0" algn="l" rtl="0">
              <a:lnSpc>
                <a:spcPct val="150000"/>
              </a:lnSpc>
              <a:spcBef>
                <a:spcPts val="0"/>
              </a:spcBef>
              <a:spcAft>
                <a:spcPts val="0"/>
              </a:spcAft>
              <a:buClr>
                <a:srgbClr val="000000"/>
              </a:buClr>
              <a:buSzPts val="2800"/>
            </a:pPr>
            <a:r>
              <a:rPr lang="en-IN" sz="1600" dirty="0">
                <a:latin typeface="+mn-lt"/>
                <a:ea typeface="Roboto"/>
                <a:cs typeface="Roboto"/>
                <a:sym typeface="Roboto"/>
              </a:rPr>
              <a:t>	</a:t>
            </a:r>
            <a:r>
              <a:rPr lang="en-IN" sz="1600" i="0" u="none" strike="noStrike" cap="none" dirty="0">
                <a:solidFill>
                  <a:srgbClr val="000000"/>
                </a:solidFill>
                <a:latin typeface="+mn-lt"/>
                <a:ea typeface="Roboto"/>
                <a:cs typeface="Roboto"/>
                <a:sym typeface="Roboto"/>
              </a:rPr>
              <a:t>RAM: 4GB minimum</a:t>
            </a:r>
          </a:p>
          <a:p>
            <a:pPr marR="0" lvl="0" algn="l" rtl="0">
              <a:lnSpc>
                <a:spcPct val="150000"/>
              </a:lnSpc>
              <a:spcBef>
                <a:spcPts val="0"/>
              </a:spcBef>
              <a:spcAft>
                <a:spcPts val="0"/>
              </a:spcAft>
              <a:buClr>
                <a:srgbClr val="000000"/>
              </a:buClr>
              <a:buSzPts val="2800"/>
            </a:pPr>
            <a:r>
              <a:rPr lang="en-IN" sz="1600" dirty="0">
                <a:latin typeface="+mn-lt"/>
                <a:ea typeface="Roboto"/>
                <a:cs typeface="Roboto"/>
                <a:sym typeface="Roboto"/>
              </a:rPr>
              <a:t>	</a:t>
            </a:r>
            <a:r>
              <a:rPr lang="en-IN" sz="1600" i="0" u="none" strike="noStrike" cap="none" dirty="0">
                <a:solidFill>
                  <a:srgbClr val="000000"/>
                </a:solidFill>
                <a:latin typeface="+mn-lt"/>
                <a:ea typeface="Roboto"/>
                <a:cs typeface="Roboto"/>
                <a:sym typeface="Roboto"/>
              </a:rPr>
              <a:t>Storage: 1GB free space</a:t>
            </a:r>
          </a:p>
          <a:p>
            <a:pPr marL="0" marR="0" lvl="0" indent="0" algn="l" rtl="0">
              <a:lnSpc>
                <a:spcPct val="150000"/>
              </a:lnSpc>
              <a:spcBef>
                <a:spcPts val="0"/>
              </a:spcBef>
              <a:spcAft>
                <a:spcPts val="0"/>
              </a:spcAft>
              <a:buClr>
                <a:srgbClr val="000000"/>
              </a:buClr>
              <a:buSzPts val="2800"/>
              <a:buFont typeface="Arial"/>
              <a:buNone/>
            </a:pPr>
            <a:r>
              <a:rPr lang="en-IN" sz="1600" b="1" i="0" u="none" strike="noStrike" cap="none" dirty="0">
                <a:solidFill>
                  <a:srgbClr val="000000"/>
                </a:solidFill>
                <a:latin typeface="+mn-lt"/>
                <a:ea typeface="Roboto"/>
                <a:cs typeface="Roboto"/>
                <a:sym typeface="Roboto"/>
              </a:rPr>
              <a:t>Software Requirements:</a:t>
            </a:r>
          </a:p>
          <a:p>
            <a:pPr marL="0" marR="0" lvl="0" indent="0" algn="l" rtl="0">
              <a:lnSpc>
                <a:spcPct val="150000"/>
              </a:lnSpc>
              <a:spcBef>
                <a:spcPts val="0"/>
              </a:spcBef>
              <a:spcAft>
                <a:spcPts val="0"/>
              </a:spcAft>
              <a:buClr>
                <a:srgbClr val="000000"/>
              </a:buClr>
              <a:buSzPts val="2800"/>
              <a:buFont typeface="Arial"/>
              <a:buNone/>
            </a:pPr>
            <a:r>
              <a:rPr lang="en-IN" sz="1600" b="1" i="0" u="none" strike="noStrike" cap="none" dirty="0">
                <a:solidFill>
                  <a:srgbClr val="000000"/>
                </a:solidFill>
                <a:latin typeface="+mn-lt"/>
                <a:ea typeface="Roboto"/>
                <a:cs typeface="Roboto"/>
                <a:sym typeface="Roboto"/>
              </a:rPr>
              <a:t>	</a:t>
            </a:r>
            <a:r>
              <a:rPr lang="en-IN" sz="1600" i="0" u="none" strike="noStrike" cap="none" dirty="0">
                <a:solidFill>
                  <a:srgbClr val="000000"/>
                </a:solidFill>
                <a:latin typeface="+mn-lt"/>
                <a:ea typeface="Roboto"/>
                <a:cs typeface="Roboto"/>
                <a:sym typeface="Roboto"/>
              </a:rPr>
              <a:t>C Compiler (e.g., GCC)</a:t>
            </a:r>
          </a:p>
          <a:p>
            <a:pPr marL="0" marR="0" lvl="0" indent="0" algn="l" rtl="0">
              <a:lnSpc>
                <a:spcPct val="150000"/>
              </a:lnSpc>
              <a:spcBef>
                <a:spcPts val="0"/>
              </a:spcBef>
              <a:spcAft>
                <a:spcPts val="0"/>
              </a:spcAft>
              <a:buClr>
                <a:srgbClr val="000000"/>
              </a:buClr>
              <a:buSzPts val="2800"/>
              <a:buFont typeface="Arial"/>
              <a:buNone/>
            </a:pPr>
            <a:r>
              <a:rPr lang="en-IN" sz="1600" i="0" u="none" strike="noStrike" cap="none" dirty="0">
                <a:solidFill>
                  <a:srgbClr val="000000"/>
                </a:solidFill>
                <a:latin typeface="+mn-lt"/>
                <a:ea typeface="Roboto"/>
                <a:cs typeface="Roboto"/>
                <a:sym typeface="Roboto"/>
              </a:rPr>
              <a:t>	Code Editor (e.g., Visual Studio Code)</a:t>
            </a:r>
          </a:p>
          <a:p>
            <a:pPr marL="0" marR="0" lvl="0" indent="0" algn="l" rtl="0">
              <a:lnSpc>
                <a:spcPct val="150000"/>
              </a:lnSpc>
              <a:spcBef>
                <a:spcPts val="0"/>
              </a:spcBef>
              <a:spcAft>
                <a:spcPts val="0"/>
              </a:spcAft>
              <a:buClr>
                <a:srgbClr val="000000"/>
              </a:buClr>
              <a:buSzPts val="2800"/>
              <a:buFont typeface="Arial"/>
              <a:buNone/>
            </a:pPr>
            <a:r>
              <a:rPr lang="en-IN" sz="1600" i="0" u="none" strike="noStrike" cap="none" dirty="0">
                <a:solidFill>
                  <a:srgbClr val="000000"/>
                </a:solidFill>
                <a:latin typeface="+mn-lt"/>
                <a:ea typeface="Roboto"/>
                <a:cs typeface="Roboto"/>
                <a:sym typeface="Roboto"/>
              </a:rPr>
              <a:t>	Operating System: Windows/Linux/MacOS</a:t>
            </a:r>
            <a:endParaRPr sz="1600" i="0" u="none" strike="noStrike" cap="none" dirty="0">
              <a:solidFill>
                <a:schemeClr val="tx1">
                  <a:lumMod val="50000"/>
                </a:schemeClr>
              </a:solidFill>
              <a:latin typeface="+mn-lt"/>
              <a:ea typeface="Roboto"/>
              <a:cs typeface="Roboto"/>
              <a:sym typeface="Roboto"/>
            </a:endParaRPr>
          </a:p>
        </p:txBody>
      </p:sp>
      <p:pic>
        <p:nvPicPr>
          <p:cNvPr id="115" name="Google Shape;115;p17"/>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solidFill>
                  <a:srgbClr val="FFFF00"/>
                </a:solidFill>
              </a:rPr>
              <a:t>Data Structures and Concepts used</a:t>
            </a:r>
            <a:endParaRPr dirty="0">
              <a:solidFill>
                <a:srgbClr val="FFFF00"/>
              </a:solidFill>
            </a:endParaRPr>
          </a:p>
        </p:txBody>
      </p:sp>
      <p:pic>
        <p:nvPicPr>
          <p:cNvPr id="128" name="Google Shape;128;p19"/>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4" name="TextBox 3">
            <a:extLst>
              <a:ext uri="{FF2B5EF4-FFF2-40B4-BE49-F238E27FC236}">
                <a16:creationId xmlns:a16="http://schemas.microsoft.com/office/drawing/2014/main" id="{5F9A508A-13C9-5ED0-9286-2BC70D1368C3}"/>
              </a:ext>
            </a:extLst>
          </p:cNvPr>
          <p:cNvSpPr txBox="1"/>
          <p:nvPr/>
        </p:nvSpPr>
        <p:spPr>
          <a:xfrm>
            <a:off x="0" y="1587497"/>
            <a:ext cx="8959496" cy="2677656"/>
          </a:xfrm>
          <a:prstGeom prst="rect">
            <a:avLst/>
          </a:prstGeom>
          <a:noFill/>
        </p:spPr>
        <p:txBody>
          <a:bodyPr wrap="square">
            <a:spAutoFit/>
          </a:bodyPr>
          <a:lstStyle/>
          <a:p>
            <a:r>
              <a:rPr lang="en-US" b="1" dirty="0"/>
              <a:t>Arrays:</a:t>
            </a:r>
            <a:r>
              <a:rPr lang="en-US" dirty="0"/>
              <a:t> Store elements to be sorted. All sorting algorithms operate on these arrays.</a:t>
            </a:r>
          </a:p>
          <a:p>
            <a:r>
              <a:rPr lang="en-US" b="1" dirty="0" err="1"/>
              <a:t>AlgorithmTime</a:t>
            </a:r>
            <a:r>
              <a:rPr lang="en-US" b="1" dirty="0"/>
              <a:t> Structure</a:t>
            </a:r>
            <a:r>
              <a:rPr lang="en-US" dirty="0"/>
              <a:t>: Holds the name and average execution time of each sorting algorithm for comparison.</a:t>
            </a:r>
          </a:p>
          <a:p>
            <a:r>
              <a:rPr lang="en-US" b="1" dirty="0"/>
              <a:t>Sorting Algorithms:</a:t>
            </a:r>
            <a:r>
              <a:rPr lang="en-IN" dirty="0"/>
              <a:t>Bubble Sort, Selection Sort, Insertion Sort, Merge Sort, Heap Sort, Radix Sort, Quick Sort.</a:t>
            </a:r>
          </a:p>
          <a:p>
            <a:r>
              <a:rPr lang="en-US" b="1" dirty="0"/>
              <a:t>Utility Functions:</a:t>
            </a:r>
          </a:p>
          <a:p>
            <a:r>
              <a:rPr lang="en-US" b="1" dirty="0"/>
              <a:t>Merge: </a:t>
            </a:r>
            <a:r>
              <a:rPr lang="en-US" dirty="0"/>
              <a:t>Combines two sorted arrays.</a:t>
            </a:r>
          </a:p>
          <a:p>
            <a:r>
              <a:rPr lang="en-US" b="1" dirty="0" err="1"/>
              <a:t>Heapify</a:t>
            </a:r>
            <a:r>
              <a:rPr lang="en-US" b="1" dirty="0"/>
              <a:t>: </a:t>
            </a:r>
            <a:r>
              <a:rPr lang="en-US" dirty="0"/>
              <a:t>Maintains the heap structure.</a:t>
            </a:r>
          </a:p>
          <a:p>
            <a:r>
              <a:rPr lang="en-US" b="1" dirty="0" err="1"/>
              <a:t>GetMax</a:t>
            </a:r>
            <a:r>
              <a:rPr lang="en-US" b="1" dirty="0"/>
              <a:t> and </a:t>
            </a:r>
            <a:r>
              <a:rPr lang="en-US" b="1" dirty="0" err="1"/>
              <a:t>CountSort</a:t>
            </a:r>
            <a:r>
              <a:rPr lang="en-US" b="1" dirty="0"/>
              <a:t>:</a:t>
            </a:r>
            <a:r>
              <a:rPr lang="en-US" dirty="0"/>
              <a:t> Find the max value and perform digit-based sorting (for Radix Sort).</a:t>
            </a:r>
          </a:p>
          <a:p>
            <a:r>
              <a:rPr lang="en-US" b="1" dirty="0"/>
              <a:t>Partition:</a:t>
            </a:r>
            <a:r>
              <a:rPr lang="en-US" dirty="0"/>
              <a:t> Divides the array around a pivot (for Quick Sort).</a:t>
            </a:r>
          </a:p>
          <a:p>
            <a:r>
              <a:rPr lang="en-US" b="1" dirty="0" err="1"/>
              <a:t>CopyArray</a:t>
            </a:r>
            <a:r>
              <a:rPr lang="en-US" b="1" dirty="0"/>
              <a:t>: </a:t>
            </a:r>
            <a:r>
              <a:rPr lang="en-US" dirty="0"/>
              <a:t>Copies arrays for consistent test conditions.</a:t>
            </a:r>
          </a:p>
          <a:p>
            <a:r>
              <a:rPr lang="en-US" b="1" dirty="0"/>
              <a:t>Timing Functions: </a:t>
            </a:r>
            <a:r>
              <a:rPr lang="en-US" b="1" dirty="0" err="1"/>
              <a:t>calculateTime</a:t>
            </a:r>
            <a:r>
              <a:rPr lang="en-US" b="1" dirty="0"/>
              <a:t>()  </a:t>
            </a:r>
            <a:r>
              <a:rPr lang="en-US" dirty="0"/>
              <a:t>and </a:t>
            </a:r>
            <a:r>
              <a:rPr lang="en-US" b="1" dirty="0" err="1"/>
              <a:t>calculateTimeMergeQuick</a:t>
            </a:r>
            <a:r>
              <a:rPr lang="en-US" b="1" dirty="0"/>
              <a:t>() </a:t>
            </a:r>
            <a:r>
              <a:rPr lang="en-US" dirty="0"/>
              <a:t>measure and compare algorithm execution times.</a:t>
            </a:r>
            <a:endParaRPr lang="en-IN" dirty="0"/>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1841</Words>
  <Application>Microsoft Office PowerPoint</Application>
  <PresentationFormat>On-screen Show (16:9)</PresentationFormat>
  <Paragraphs>157</Paragraphs>
  <Slides>21</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Times New Roman</vt:lpstr>
      <vt:lpstr>Merriweather</vt:lpstr>
      <vt:lpstr>Roboto</vt:lpstr>
      <vt:lpstr>Arial</vt:lpstr>
      <vt:lpstr>Paradigm</vt:lpstr>
      <vt:lpstr>PowerPoint Presentation</vt:lpstr>
      <vt:lpstr>PowerPoint Presentation</vt:lpstr>
      <vt:lpstr>Content</vt:lpstr>
      <vt:lpstr>Introduction to Project  </vt:lpstr>
      <vt:lpstr>Problem Statement  </vt:lpstr>
      <vt:lpstr>Objectives of the project  </vt:lpstr>
      <vt:lpstr>Scope Of the Project</vt:lpstr>
      <vt:lpstr>    Requirements of the system (Hardware, software) </vt:lpstr>
      <vt:lpstr>Data Structures and Concepts used</vt:lpstr>
      <vt:lpstr>Algortithm</vt:lpstr>
      <vt:lpstr>Algorithm</vt:lpstr>
      <vt:lpstr>Time and Space Complexity</vt:lpstr>
      <vt:lpstr>Implementation</vt:lpstr>
      <vt:lpstr>Gantt Chart </vt:lpstr>
      <vt:lpstr>Test Cases</vt:lpstr>
      <vt:lpstr>Challenges and Solutions</vt:lpstr>
      <vt:lpstr>Future Scope</vt:lpstr>
      <vt:lpstr>CODE</vt:lpstr>
      <vt:lpstr>OUTPUT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Sameer</dc:creator>
  <cp:lastModifiedBy>Sameer Jagiasi</cp:lastModifiedBy>
  <cp:revision>6</cp:revision>
  <dcterms:modified xsi:type="dcterms:W3CDTF">2024-11-26T07:17:46Z</dcterms:modified>
</cp:coreProperties>
</file>