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4" r:id="rId2"/>
  </p:sldMasterIdLst>
  <p:notesMasterIdLst>
    <p:notesMasterId r:id="rId25"/>
  </p:notesMasterIdLst>
  <p:sldIdLst>
    <p:sldId id="256" r:id="rId3"/>
    <p:sldId id="334" r:id="rId4"/>
    <p:sldId id="343" r:id="rId5"/>
    <p:sldId id="362" r:id="rId6"/>
    <p:sldId id="363" r:id="rId7"/>
    <p:sldId id="364" r:id="rId8"/>
    <p:sldId id="365" r:id="rId9"/>
    <p:sldId id="366" r:id="rId10"/>
    <p:sldId id="368" r:id="rId11"/>
    <p:sldId id="369" r:id="rId12"/>
    <p:sldId id="370" r:id="rId13"/>
    <p:sldId id="371" r:id="rId14"/>
    <p:sldId id="373" r:id="rId15"/>
    <p:sldId id="372" r:id="rId16"/>
    <p:sldId id="374" r:id="rId17"/>
    <p:sldId id="375" r:id="rId18"/>
    <p:sldId id="376" r:id="rId19"/>
    <p:sldId id="379" r:id="rId20"/>
    <p:sldId id="377" r:id="rId21"/>
    <p:sldId id="378" r:id="rId22"/>
    <p:sldId id="309" r:id="rId23"/>
    <p:sldId id="291" r:id="rId24"/>
  </p:sldIdLst>
  <p:sldSz cx="9144000" cy="5143500" type="screen16x9"/>
  <p:notesSz cx="6797675" cy="9926638"/>
  <p:embeddedFontLst>
    <p:embeddedFont>
      <p:font typeface="Consolas" panose="020B0609020204030204" pitchFamily="49" charset="0"/>
      <p:regular r:id="rId26"/>
      <p:bold r:id="rId27"/>
      <p:italic r:id="rId28"/>
      <p:boldItalic r:id="rId29"/>
    </p:embeddedFont>
    <p:embeddedFont>
      <p:font typeface="Inter" panose="020B0604020202020204" charset="0"/>
      <p:regular r:id="rId30"/>
      <p:bold r:id="rId31"/>
    </p:embeddedFont>
    <p:embeddedFont>
      <p:font typeface="Inter Medium" panose="020B0604020202020204" charset="0"/>
      <p:regular r:id="rId32"/>
      <p:bold r:id="rId33"/>
    </p:embeddedFont>
    <p:embeddedFont>
      <p:font typeface="Outfit" panose="020B0604020202020204" charset="0"/>
      <p:regular r:id="rId34"/>
      <p:bold r:id="rId35"/>
    </p:embeddedFont>
    <p:embeddedFont>
      <p:font typeface="Outfit Medium" panose="020B0604020202020204" charset="0"/>
      <p:regular r:id="rId36"/>
      <p:bold r:id="rId37"/>
    </p:embeddedFont>
    <p:embeddedFont>
      <p:font typeface="Outfit SemiBold" panose="020B0604020202020204" charset="0"/>
      <p:regular r:id="rId38"/>
      <p:bold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2">
          <p15:clr>
            <a:srgbClr val="A4A3A4"/>
          </p15:clr>
        </p15:guide>
        <p15:guide id="2" orient="horz" pos="32">
          <p15:clr>
            <a:srgbClr val="A4A3A4"/>
          </p15:clr>
        </p15:guide>
        <p15:guide id="3" orient="horz" pos="540">
          <p15:clr>
            <a:srgbClr val="A4A3A4"/>
          </p15:clr>
        </p15:guide>
        <p15:guide id="4" orient="horz" pos="602">
          <p15:clr>
            <a:srgbClr val="A4A3A4"/>
          </p15:clr>
        </p15:guide>
        <p15:guide id="5" orient="horz" pos="845">
          <p15:clr>
            <a:srgbClr val="A4A3A4"/>
          </p15:clr>
        </p15:guide>
        <p15:guide id="6" orient="horz" pos="1491">
          <p15:clr>
            <a:srgbClr val="A4A3A4"/>
          </p15:clr>
        </p15:guide>
        <p15:guide id="7" orient="horz" pos="2120">
          <p15:clr>
            <a:srgbClr val="A4A3A4"/>
          </p15:clr>
        </p15:guide>
        <p15:guide id="8" orient="horz" pos="1449">
          <p15:clr>
            <a:srgbClr val="A4A3A4"/>
          </p15:clr>
        </p15:guide>
        <p15:guide id="9" pos="2880">
          <p15:clr>
            <a:srgbClr val="A4A3A4"/>
          </p15:clr>
        </p15:guide>
        <p15:guide id="10" pos="5622">
          <p15:clr>
            <a:srgbClr val="A4A3A4"/>
          </p15:clr>
        </p15:guide>
        <p15:guide id="11" pos="3991">
          <p15:clr>
            <a:srgbClr val="A4A3A4"/>
          </p15:clr>
        </p15:guide>
        <p15:guide id="12" pos="378">
          <p15:clr>
            <a:srgbClr val="A4A3A4"/>
          </p15:clr>
        </p15:guide>
        <p15:guide id="13" pos="2643">
          <p15:clr>
            <a:srgbClr val="A4A3A4"/>
          </p15:clr>
        </p15:guide>
        <p15:guide id="14" pos="160">
          <p15:clr>
            <a:srgbClr val="A4A3A4"/>
          </p15:clr>
        </p15:guide>
        <p15:guide id="15" pos="5376">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ifR5vw40LGqVtN6IL66ltV5Ek/Y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Canonico" initials="LC" lastIdx="1" clrIdx="0">
    <p:extLst>
      <p:ext uri="{19B8F6BF-5375-455C-9EA6-DF929625EA0E}">
        <p15:presenceInfo xmlns:p15="http://schemas.microsoft.com/office/powerpoint/2012/main" userId="S::luca.canonico@netway.it::80c71a42-fcd3-4e9c-b9cc-ccdec96cb8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2383F-32D5-4CEA-9C98-1DF054223AD9}" v="1" dt="2024-10-22T15:26:51.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88" autoAdjust="0"/>
  </p:normalViewPr>
  <p:slideViewPr>
    <p:cSldViewPr snapToGrid="0">
      <p:cViewPr varScale="1">
        <p:scale>
          <a:sx n="99" d="100"/>
          <a:sy n="99" d="100"/>
        </p:scale>
        <p:origin x="994" y="72"/>
      </p:cViewPr>
      <p:guideLst>
        <p:guide orient="horz" pos="1612"/>
        <p:guide orient="horz" pos="32"/>
        <p:guide orient="horz" pos="540"/>
        <p:guide orient="horz" pos="602"/>
        <p:guide orient="horz" pos="845"/>
        <p:guide orient="horz" pos="1491"/>
        <p:guide orient="horz" pos="2120"/>
        <p:guide orient="horz" pos="1449"/>
        <p:guide pos="2880"/>
        <p:guide pos="5622"/>
        <p:guide pos="3991"/>
        <p:guide pos="378"/>
        <p:guide pos="2643"/>
        <p:guide pos="160"/>
        <p:guide pos="537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58"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64"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Canonico" userId="80c71a42-fcd3-4e9c-b9cc-ccdec96cb8d0" providerId="ADAL" clId="{55B2383F-32D5-4CEA-9C98-1DF054223AD9}"/>
    <pc:docChg chg="undo custSel modSld">
      <pc:chgData name="Luca Canonico" userId="80c71a42-fcd3-4e9c-b9cc-ccdec96cb8d0" providerId="ADAL" clId="{55B2383F-32D5-4CEA-9C98-1DF054223AD9}" dt="2024-10-22T15:26:57.242" v="2" actId="108"/>
      <pc:docMkLst>
        <pc:docMk/>
      </pc:docMkLst>
      <pc:sldChg chg="modSp mod">
        <pc:chgData name="Luca Canonico" userId="80c71a42-fcd3-4e9c-b9cc-ccdec96cb8d0" providerId="ADAL" clId="{55B2383F-32D5-4CEA-9C98-1DF054223AD9}" dt="2024-10-22T15:26:57.242" v="2" actId="108"/>
        <pc:sldMkLst>
          <pc:docMk/>
          <pc:sldMk cId="47470616" sldId="377"/>
        </pc:sldMkLst>
        <pc:graphicFrameChg chg="modGraphic">
          <ac:chgData name="Luca Canonico" userId="80c71a42-fcd3-4e9c-b9cc-ccdec96cb8d0" providerId="ADAL" clId="{55B2383F-32D5-4CEA-9C98-1DF054223AD9}" dt="2024-10-22T15:26:57.242" v="2" actId="108"/>
          <ac:graphicFrameMkLst>
            <pc:docMk/>
            <pc:sldMk cId="47470616" sldId="377"/>
            <ac:graphicFrameMk id="14" creationId="{50E9341C-D7B4-4FCE-A92C-A2A7EDCF2874}"/>
          </ac:graphicFrameMkLst>
        </pc:graphicFrameChg>
      </pc:sldChg>
      <pc:sldChg chg="modSp">
        <pc:chgData name="Luca Canonico" userId="80c71a42-fcd3-4e9c-b9cc-ccdec96cb8d0" providerId="ADAL" clId="{55B2383F-32D5-4CEA-9C98-1DF054223AD9}" dt="2024-10-22T15:26:51.889" v="0"/>
        <pc:sldMkLst>
          <pc:docMk/>
          <pc:sldMk cId="1605890793" sldId="378"/>
        </pc:sldMkLst>
        <pc:graphicFrameChg chg="mod">
          <ac:chgData name="Luca Canonico" userId="80c71a42-fcd3-4e9c-b9cc-ccdec96cb8d0" providerId="ADAL" clId="{55B2383F-32D5-4CEA-9C98-1DF054223AD9}" dt="2024-10-22T15:26:51.889" v="0"/>
          <ac:graphicFrameMkLst>
            <pc:docMk/>
            <pc:sldMk cId="1605890793" sldId="378"/>
            <ac:graphicFrameMk id="12" creationId="{47C66710-3C87-4C36-AF7A-C9153B1E28D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68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68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163"/>
            <a:ext cx="2946400" cy="4968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428163"/>
            <a:ext cx="294640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it-IT"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506489c48_0_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e506489c48_0_0:notes"/>
          <p:cNvSpPr txBox="1">
            <a:spLocks noGrp="1"/>
          </p:cNvSpPr>
          <p:nvPr>
            <p:ph type="body" idx="1"/>
          </p:nvPr>
        </p:nvSpPr>
        <p:spPr>
          <a:xfrm>
            <a:off x="679768" y="4715147"/>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10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3558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5783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7286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601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09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4354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9476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560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251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9840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7619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5803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2bb317cfc9_0_8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g22bb317cfc9_0_81:notes"/>
          <p:cNvSpPr txBox="1">
            <a:spLocks noGrp="1"/>
          </p:cNvSpPr>
          <p:nvPr>
            <p:ph type="body" idx="1"/>
          </p:nvPr>
        </p:nvSpPr>
        <p:spPr>
          <a:xfrm>
            <a:off x="679768" y="4715147"/>
            <a:ext cx="5438100" cy="446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53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268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5561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163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3364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707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txBox="1">
            <a:spLocks noGrp="1"/>
          </p:cNvSpPr>
          <p:nvPr>
            <p:ph type="body" idx="1"/>
          </p:nvPr>
        </p:nvSpPr>
        <p:spPr>
          <a:xfrm>
            <a:off x="679450" y="4714875"/>
            <a:ext cx="5438775" cy="44672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2" name="Google Shape;202;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7792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40"/>
          <p:cNvSpPr txBox="1">
            <a:spLocks noGrp="1"/>
          </p:cNvSpPr>
          <p:nvPr>
            <p:ph type="ctr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2" name="Google Shape;12;p40"/>
          <p:cNvSpPr txBox="1">
            <a:spLocks noGrp="1"/>
          </p:cNvSpPr>
          <p:nvPr>
            <p:ph type="subTitle"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R="0" lvl="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R="0" lvl="1"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R="0" lvl="2"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R="0" lvl="3"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R="0" lvl="4"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R="0" lvl="5"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R="0" lvl="6"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R="0" lvl="7"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R="0" lvl="8"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pic>
        <p:nvPicPr>
          <p:cNvPr id="13" name="Google Shape;13;p40"/>
          <p:cNvPicPr preferRelativeResize="0"/>
          <p:nvPr/>
        </p:nvPicPr>
        <p:blipFill rotWithShape="1">
          <a:blip r:embed="rId3">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2">
  <p:cSld name="foto2">
    <p:bg>
      <p:bgPr>
        <a:solidFill>
          <a:srgbClr val="101023"/>
        </a:solidFill>
        <a:effectLst/>
      </p:bgPr>
    </p:bg>
    <p:spTree>
      <p:nvGrpSpPr>
        <p:cNvPr id="1" name="Shape 62"/>
        <p:cNvGrpSpPr/>
        <p:nvPr/>
      </p:nvGrpSpPr>
      <p:grpSpPr>
        <a:xfrm>
          <a:off x="0" y="0"/>
          <a:ext cx="0" cy="0"/>
          <a:chOff x="0" y="0"/>
          <a:chExt cx="0" cy="0"/>
        </a:xfrm>
      </p:grpSpPr>
      <p:sp>
        <p:nvSpPr>
          <p:cNvPr id="63" name="Google Shape;63;p49"/>
          <p:cNvSpPr txBox="1">
            <a:spLocks noGrp="1"/>
          </p:cNvSpPr>
          <p:nvPr>
            <p:ph type="subTitle"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R="0" lvl="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R="0" lvl="1"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R="0" lvl="2"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R="0" lvl="3"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R="0" lvl="4"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R="0" lvl="5"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R="0" lvl="6"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R="0" lvl="7"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R="0" lvl="8"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64" name="Google Shape;64;p49"/>
          <p:cNvSpPr txBox="1">
            <a:spLocks noGrp="1"/>
          </p:cNvSpPr>
          <p:nvPr>
            <p:ph type="body" idx="2"/>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65" name="Google Shape;65;p49"/>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sp>
        <p:nvSpPr>
          <p:cNvPr id="66" name="Google Shape;66;p49"/>
          <p:cNvSpPr>
            <a:spLocks noGrp="1"/>
          </p:cNvSpPr>
          <p:nvPr>
            <p:ph type="pic" idx="3"/>
          </p:nvPr>
        </p:nvSpPr>
        <p:spPr>
          <a:xfrm>
            <a:off x="311700" y="1727100"/>
            <a:ext cx="8520600" cy="3416400"/>
          </a:xfrm>
          <a:prstGeom prst="rect">
            <a:avLst/>
          </a:prstGeom>
          <a:noFill/>
          <a:ln>
            <a:noFill/>
          </a:ln>
        </p:spPr>
      </p:sp>
      <p:sp>
        <p:nvSpPr>
          <p:cNvPr id="67" name="Google Shape;67;p49"/>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8" name="Google Shape;68;p49"/>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pic>
        <p:nvPicPr>
          <p:cNvPr id="69" name="Google Shape;69;p49"/>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sto-chiaro">
  <p:cSld name="Testo-chiaro">
    <p:bg>
      <p:bgPr>
        <a:solidFill>
          <a:schemeClr val="lt1"/>
        </a:solidFill>
        <a:effectLst/>
      </p:bgPr>
    </p:bg>
    <p:spTree>
      <p:nvGrpSpPr>
        <p:cNvPr id="1" name="Shape 70"/>
        <p:cNvGrpSpPr/>
        <p:nvPr/>
      </p:nvGrpSpPr>
      <p:grpSpPr>
        <a:xfrm>
          <a:off x="0" y="0"/>
          <a:ext cx="0" cy="0"/>
          <a:chOff x="0" y="0"/>
          <a:chExt cx="0" cy="0"/>
        </a:xfrm>
      </p:grpSpPr>
      <p:pic>
        <p:nvPicPr>
          <p:cNvPr id="71" name="Google Shape;71;p50"/>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72" name="Google Shape;72;p50"/>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3" name="Google Shape;73;p50"/>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74" name="Google Shape;74;p50"/>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to1-chiaro">
  <p:cSld name="foto1-chiaro">
    <p:bg>
      <p:bgPr>
        <a:solidFill>
          <a:schemeClr val="lt1"/>
        </a:solidFill>
        <a:effectLst/>
      </p:bgPr>
    </p:bg>
    <p:spTree>
      <p:nvGrpSpPr>
        <p:cNvPr id="1" name="Shape 75"/>
        <p:cNvGrpSpPr/>
        <p:nvPr/>
      </p:nvGrpSpPr>
      <p:grpSpPr>
        <a:xfrm>
          <a:off x="0" y="0"/>
          <a:ext cx="0" cy="0"/>
          <a:chOff x="0" y="0"/>
          <a:chExt cx="0" cy="0"/>
        </a:xfrm>
      </p:grpSpPr>
      <p:pic>
        <p:nvPicPr>
          <p:cNvPr id="76" name="Google Shape;76;p51"/>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77" name="Google Shape;77;p51"/>
          <p:cNvSpPr>
            <a:spLocks noGrp="1"/>
          </p:cNvSpPr>
          <p:nvPr>
            <p:ph type="pic" idx="2"/>
          </p:nvPr>
        </p:nvSpPr>
        <p:spPr>
          <a:xfrm>
            <a:off x="311700" y="1727100"/>
            <a:ext cx="8520600" cy="3416400"/>
          </a:xfrm>
          <a:prstGeom prst="rect">
            <a:avLst/>
          </a:prstGeom>
          <a:noFill/>
          <a:ln>
            <a:noFill/>
          </a:ln>
        </p:spPr>
      </p:sp>
      <p:sp>
        <p:nvSpPr>
          <p:cNvPr id="78" name="Google Shape;78;p51"/>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
        <p:nvSpPr>
          <p:cNvPr id="79" name="Google Shape;79;p51"/>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0" name="Google Shape;80;p51"/>
          <p:cNvSpPr txBox="1"/>
          <p:nvPr/>
        </p:nvSpPr>
        <p:spPr>
          <a:xfrm>
            <a:off x="528000" y="3744000"/>
            <a:ext cx="36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800"/>
              <a:buFont typeface="Inter Medium"/>
              <a:buNone/>
            </a:pPr>
            <a:r>
              <a:rPr lang="it-IT" sz="1800" b="0" i="0" u="none" strike="noStrike" cap="none">
                <a:solidFill>
                  <a:schemeClr val="dk1"/>
                </a:solidFill>
                <a:latin typeface="Inter Medium"/>
                <a:ea typeface="Inter Medium"/>
                <a:cs typeface="Inter Medium"/>
                <a:sym typeface="Inter Medium"/>
              </a:rPr>
              <a:t>Testo </a:t>
            </a:r>
            <a:endParaRPr sz="1800" b="0" i="0" u="none" strike="noStrike" cap="none">
              <a:solidFill>
                <a:schemeClr val="dk1"/>
              </a:solidFill>
              <a:latin typeface="Inter Medium"/>
              <a:ea typeface="Inter Medium"/>
              <a:cs typeface="Inter Medium"/>
              <a:sym typeface="Inter Medium"/>
            </a:endParaRPr>
          </a:p>
        </p:txBody>
      </p:sp>
      <p:sp>
        <p:nvSpPr>
          <p:cNvPr id="81" name="Google Shape;81;p5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to2-chiaro">
  <p:cSld name="foto2-chiaro">
    <p:bg>
      <p:bgPr>
        <a:solidFill>
          <a:schemeClr val="lt1"/>
        </a:solidFill>
        <a:effectLst/>
      </p:bgPr>
    </p:bg>
    <p:spTree>
      <p:nvGrpSpPr>
        <p:cNvPr id="1" name="Shape 82"/>
        <p:cNvGrpSpPr/>
        <p:nvPr/>
      </p:nvGrpSpPr>
      <p:grpSpPr>
        <a:xfrm>
          <a:off x="0" y="0"/>
          <a:ext cx="0" cy="0"/>
          <a:chOff x="0" y="0"/>
          <a:chExt cx="0" cy="0"/>
        </a:xfrm>
      </p:grpSpPr>
      <p:pic>
        <p:nvPicPr>
          <p:cNvPr id="83" name="Google Shape;83;p52"/>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84" name="Google Shape;84;p52"/>
          <p:cNvSpPr>
            <a:spLocks noGrp="1"/>
          </p:cNvSpPr>
          <p:nvPr>
            <p:ph type="pic" idx="2"/>
          </p:nvPr>
        </p:nvSpPr>
        <p:spPr>
          <a:xfrm>
            <a:off x="311700" y="1727100"/>
            <a:ext cx="8520600" cy="3416400"/>
          </a:xfrm>
          <a:prstGeom prst="rect">
            <a:avLst/>
          </a:prstGeom>
          <a:noFill/>
          <a:ln>
            <a:noFill/>
          </a:ln>
        </p:spPr>
      </p:sp>
      <p:sp>
        <p:nvSpPr>
          <p:cNvPr id="85" name="Google Shape;85;p52"/>
          <p:cNvSpPr/>
          <p:nvPr/>
        </p:nvSpPr>
        <p:spPr>
          <a:xfrm rot="10800000" flipH="1">
            <a:off x="44804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
        <p:nvSpPr>
          <p:cNvPr id="86" name="Google Shape;86;p52"/>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olo verticale e testo">
  <p:cSld name="Titolo verticale e testo">
    <p:spTree>
      <p:nvGrpSpPr>
        <p:cNvPr id="1" name="Shape 8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apositiva titolo">
  <p:cSld name="Diapositiva titolo">
    <p:spTree>
      <p:nvGrpSpPr>
        <p:cNvPr id="1" name="Shape 88"/>
        <p:cNvGrpSpPr/>
        <p:nvPr/>
      </p:nvGrpSpPr>
      <p:grpSpPr>
        <a:xfrm>
          <a:off x="0" y="0"/>
          <a:ext cx="0" cy="0"/>
          <a:chOff x="0" y="0"/>
          <a:chExt cx="0" cy="0"/>
        </a:xfrm>
      </p:grpSpPr>
      <p:sp>
        <p:nvSpPr>
          <p:cNvPr id="89" name="Google Shape;89;p54"/>
          <p:cNvSpPr txBox="1"/>
          <p:nvPr/>
        </p:nvSpPr>
        <p:spPr>
          <a:xfrm>
            <a:off x="389166" y="4887309"/>
            <a:ext cx="3625786" cy="230832"/>
          </a:xfrm>
          <a:prstGeom prst="rect">
            <a:avLst/>
          </a:prstGeom>
          <a:noFill/>
          <a:ln>
            <a:noFill/>
          </a:ln>
        </p:spPr>
        <p:txBody>
          <a:bodyPr spcFirstLastPara="1" wrap="square" lIns="91425" tIns="45700" rIns="91425" bIns="45700" anchor="t" anchorCtr="0">
            <a:spAutoFit/>
          </a:bodyPr>
          <a:lstStyle/>
          <a:p>
            <a:pPr marL="457200" marR="0" lvl="1" indent="0" algn="l" rtl="0">
              <a:lnSpc>
                <a:spcPct val="100000"/>
              </a:lnSpc>
              <a:spcBef>
                <a:spcPts val="0"/>
              </a:spcBef>
              <a:spcAft>
                <a:spcPts val="0"/>
              </a:spcAft>
              <a:buClr>
                <a:srgbClr val="000000"/>
              </a:buClr>
              <a:buSzPts val="900"/>
              <a:buFont typeface="Arial"/>
              <a:buNone/>
            </a:pPr>
            <a:r>
              <a:rPr lang="it-IT" sz="900" b="0" i="0" u="none" strike="noStrike" cap="none">
                <a:solidFill>
                  <a:schemeClr val="lt1"/>
                </a:solidFill>
                <a:highlight>
                  <a:srgbClr val="647D96"/>
                </a:highlight>
                <a:latin typeface="Avenir"/>
                <a:ea typeface="Avenir"/>
                <a:cs typeface="Avenir"/>
                <a:sym typeface="Avenir"/>
              </a:rPr>
              <a:t>Prof. Daniele Pasquini – Basi di dati  </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ver" type="title">
  <p:cSld name="TITLE">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g22bb317cfc9_0_89"/>
          <p:cNvSpPr txBox="1">
            <a:spLocks noGrp="1"/>
          </p:cNvSpPr>
          <p:nvPr>
            <p:ph type="ctrTitle"/>
          </p:nvPr>
        </p:nvSpPr>
        <p:spPr>
          <a:xfrm>
            <a:off x="363125" y="870200"/>
            <a:ext cx="3679800" cy="236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96" name="Google Shape;96;g22bb317cfc9_0_89"/>
          <p:cNvSpPr txBox="1">
            <a:spLocks noGrp="1"/>
          </p:cNvSpPr>
          <p:nvPr>
            <p:ph type="subTitle" idx="1"/>
          </p:nvPr>
        </p:nvSpPr>
        <p:spPr>
          <a:xfrm>
            <a:off x="363125" y="3430775"/>
            <a:ext cx="3299100" cy="792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97" name="Google Shape;97;g22bb317cfc9_0_89"/>
          <p:cNvPicPr preferRelativeResize="0"/>
          <p:nvPr/>
        </p:nvPicPr>
        <p:blipFill rotWithShape="1">
          <a:blip r:embed="rId3">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g22bb317cfc9_0_9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rgbClr val="9D1D8F"/>
              </a:buClr>
              <a:buSzPts val="3600"/>
              <a:buNone/>
              <a:defRPr sz="3600">
                <a:solidFill>
                  <a:srgbClr val="9D1D8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0" name="Google Shape;100;g22bb317cfc9_0_93"/>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pic>
        <p:nvPicPr>
          <p:cNvPr id="101" name="Google Shape;101;g22bb317cfc9_0_93"/>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sto-chiaro">
  <p:cSld name="CUSTOM_1">
    <p:bg>
      <p:bgPr>
        <a:solidFill>
          <a:schemeClr val="lt1"/>
        </a:solidFill>
        <a:effectLst/>
      </p:bgPr>
    </p:bg>
    <p:spTree>
      <p:nvGrpSpPr>
        <p:cNvPr id="1" name="Shape 102"/>
        <p:cNvGrpSpPr/>
        <p:nvPr/>
      </p:nvGrpSpPr>
      <p:grpSpPr>
        <a:xfrm>
          <a:off x="0" y="0"/>
          <a:ext cx="0" cy="0"/>
          <a:chOff x="0" y="0"/>
          <a:chExt cx="0" cy="0"/>
        </a:xfrm>
      </p:grpSpPr>
      <p:pic>
        <p:nvPicPr>
          <p:cNvPr id="103" name="Google Shape;103;g22bb317cfc9_0_97"/>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104" name="Google Shape;104;g22bb317cfc9_0_97"/>
          <p:cNvSpPr txBox="1">
            <a:spLocks noGrp="1"/>
          </p:cNvSpPr>
          <p:nvPr>
            <p:ph type="title"/>
          </p:nvPr>
        </p:nvSpPr>
        <p:spPr>
          <a:xfrm>
            <a:off x="311700" y="956125"/>
            <a:ext cx="476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5" name="Google Shape;105;g22bb317cfc9_0_97"/>
          <p:cNvSpPr txBox="1">
            <a:spLocks noGrp="1"/>
          </p:cNvSpPr>
          <p:nvPr>
            <p:ph type="body" idx="1"/>
          </p:nvPr>
        </p:nvSpPr>
        <p:spPr>
          <a:xfrm>
            <a:off x="311700" y="1987825"/>
            <a:ext cx="4008300" cy="2805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Clr>
                <a:schemeClr val="dk1"/>
              </a:buClr>
              <a:buSzPts val="1200"/>
              <a:buChar char="●"/>
              <a:defRPr sz="1200">
                <a:solidFill>
                  <a:schemeClr val="dk1"/>
                </a:solidFill>
              </a:defRPr>
            </a:lvl4pPr>
            <a:lvl5pPr marL="2286000" lvl="4" indent="-304800" algn="l">
              <a:lnSpc>
                <a:spcPct val="115000"/>
              </a:lnSpc>
              <a:spcBef>
                <a:spcPts val="0"/>
              </a:spcBef>
              <a:spcAft>
                <a:spcPts val="0"/>
              </a:spcAft>
              <a:buClr>
                <a:schemeClr val="dk1"/>
              </a:buClr>
              <a:buSzPts val="1200"/>
              <a:buChar char="○"/>
              <a:defRPr sz="1200">
                <a:solidFill>
                  <a:schemeClr val="dk1"/>
                </a:solidFill>
              </a:defRPr>
            </a:lvl5pPr>
            <a:lvl6pPr marL="2743200" lvl="5" indent="-304800" algn="l">
              <a:lnSpc>
                <a:spcPct val="115000"/>
              </a:lnSpc>
              <a:spcBef>
                <a:spcPts val="0"/>
              </a:spcBef>
              <a:spcAft>
                <a:spcPts val="0"/>
              </a:spcAft>
              <a:buClr>
                <a:schemeClr val="dk1"/>
              </a:buClr>
              <a:buSzPts val="1200"/>
              <a:buChar char="■"/>
              <a:defRPr sz="1200">
                <a:solidFill>
                  <a:schemeClr val="dk1"/>
                </a:solidFill>
              </a:defRPr>
            </a:lvl6pPr>
            <a:lvl7pPr marL="3200400" lvl="6" indent="-304800" algn="l">
              <a:lnSpc>
                <a:spcPct val="115000"/>
              </a:lnSpc>
              <a:spcBef>
                <a:spcPts val="0"/>
              </a:spcBef>
              <a:spcAft>
                <a:spcPts val="0"/>
              </a:spcAft>
              <a:buClr>
                <a:schemeClr val="dk1"/>
              </a:buClr>
              <a:buSzPts val="1200"/>
              <a:buChar char="●"/>
              <a:defRPr sz="1200">
                <a:solidFill>
                  <a:schemeClr val="dk1"/>
                </a:solidFill>
              </a:defRPr>
            </a:lvl7pPr>
            <a:lvl8pPr marL="3657600" lvl="7" indent="-304800" algn="l">
              <a:lnSpc>
                <a:spcPct val="115000"/>
              </a:lnSpc>
              <a:spcBef>
                <a:spcPts val="0"/>
              </a:spcBef>
              <a:spcAft>
                <a:spcPts val="0"/>
              </a:spcAft>
              <a:buClr>
                <a:schemeClr val="dk1"/>
              </a:buClr>
              <a:buSzPts val="1200"/>
              <a:buChar char="○"/>
              <a:defRPr sz="1200">
                <a:solidFill>
                  <a:schemeClr val="dk1"/>
                </a:solidFill>
              </a:defRPr>
            </a:lvl8pPr>
            <a:lvl9pPr marL="4114800" lvl="8" indent="-304800" algn="l">
              <a:lnSpc>
                <a:spcPct val="115000"/>
              </a:lnSpc>
              <a:spcBef>
                <a:spcPts val="0"/>
              </a:spcBef>
              <a:spcAft>
                <a:spcPts val="0"/>
              </a:spcAft>
              <a:buClr>
                <a:schemeClr val="dk1"/>
              </a:buClr>
              <a:buSzPts val="1200"/>
              <a:buChar char="■"/>
              <a:defRPr sz="1200">
                <a:solidFill>
                  <a:schemeClr val="dk1"/>
                </a:solidFill>
              </a:defRPr>
            </a:lvl9pPr>
          </a:lstStyle>
          <a:p>
            <a:endParaRPr/>
          </a:p>
        </p:txBody>
      </p:sp>
      <p:sp>
        <p:nvSpPr>
          <p:cNvPr id="106" name="Google Shape;106;g22bb317cfc9_0_9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uoto1-scuro">
  <p:cSld name="CUSTOM_3">
    <p:spTree>
      <p:nvGrpSpPr>
        <p:cNvPr id="1" name="Shape 107"/>
        <p:cNvGrpSpPr/>
        <p:nvPr/>
      </p:nvGrpSpPr>
      <p:grpSpPr>
        <a:xfrm>
          <a:off x="0" y="0"/>
          <a:ext cx="0" cy="0"/>
          <a:chOff x="0" y="0"/>
          <a:chExt cx="0" cy="0"/>
        </a:xfrm>
      </p:grpSpPr>
      <p:pic>
        <p:nvPicPr>
          <p:cNvPr id="108" name="Google Shape;108;g22bb317cfc9_0_102"/>
          <p:cNvPicPr preferRelativeResize="0"/>
          <p:nvPr/>
        </p:nvPicPr>
        <p:blipFill rotWithShape="1">
          <a:blip r:embed="rId2">
            <a:alphaModFix/>
          </a:blip>
          <a:srcRect/>
          <a:stretch/>
        </p:blipFill>
        <p:spPr>
          <a:xfrm>
            <a:off x="424875" y="186901"/>
            <a:ext cx="1707858" cy="393600"/>
          </a:xfrm>
          <a:prstGeom prst="rect">
            <a:avLst/>
          </a:prstGeom>
          <a:noFill/>
          <a:ln>
            <a:noFill/>
          </a:ln>
        </p:spPr>
      </p:pic>
      <p:sp>
        <p:nvSpPr>
          <p:cNvPr id="109" name="Google Shape;109;g22bb317cfc9_0_10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uoto1-scuro">
  <p:cSld name="Vuoto1-scuro">
    <p:spTree>
      <p:nvGrpSpPr>
        <p:cNvPr id="1" name="Shape 14"/>
        <p:cNvGrpSpPr/>
        <p:nvPr/>
      </p:nvGrpSpPr>
      <p:grpSpPr>
        <a:xfrm>
          <a:off x="0" y="0"/>
          <a:ext cx="0" cy="0"/>
          <a:chOff x="0" y="0"/>
          <a:chExt cx="0" cy="0"/>
        </a:xfrm>
      </p:grpSpPr>
      <p:pic>
        <p:nvPicPr>
          <p:cNvPr id="15" name="Google Shape;15;p42"/>
          <p:cNvPicPr preferRelativeResize="0"/>
          <p:nvPr/>
        </p:nvPicPr>
        <p:blipFill rotWithShape="1">
          <a:blip r:embed="rId2">
            <a:alphaModFix/>
          </a:blip>
          <a:srcRect/>
          <a:stretch/>
        </p:blipFill>
        <p:spPr>
          <a:xfrm>
            <a:off x="424875" y="186901"/>
            <a:ext cx="1707858" cy="393600"/>
          </a:xfrm>
          <a:prstGeom prst="rect">
            <a:avLst/>
          </a:prstGeom>
          <a:noFill/>
          <a:ln>
            <a:noFill/>
          </a:ln>
        </p:spPr>
      </p:pic>
      <p:sp>
        <p:nvSpPr>
          <p:cNvPr id="16" name="Google Shape;16;p42"/>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it-IT"/>
              <a:t>‹N›</a:t>
            </a:fld>
            <a:endParaRPr/>
          </a:p>
        </p:txBody>
      </p:sp>
      <p:sp>
        <p:nvSpPr>
          <p:cNvPr id="17" name="Google Shape;17;p42"/>
          <p:cNvSpPr/>
          <p:nvPr/>
        </p:nvSpPr>
        <p:spPr>
          <a:xfrm>
            <a:off x="-13200" y="69125"/>
            <a:ext cx="9157200" cy="669000"/>
          </a:xfrm>
          <a:prstGeom prst="rect">
            <a:avLst/>
          </a:prstGeom>
          <a:solidFill>
            <a:srgbClr val="10102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8" name="Google Shape;18;p42"/>
          <p:cNvPicPr preferRelativeResize="0"/>
          <p:nvPr/>
        </p:nvPicPr>
        <p:blipFill rotWithShape="1">
          <a:blip r:embed="rId2">
            <a:alphaModFix/>
          </a:blip>
          <a:srcRect/>
          <a:stretch/>
        </p:blipFill>
        <p:spPr>
          <a:xfrm>
            <a:off x="424875" y="186901"/>
            <a:ext cx="1707858" cy="393600"/>
          </a:xfrm>
          <a:prstGeom prst="rect">
            <a:avLst/>
          </a:prstGeom>
          <a:noFill/>
          <a:ln>
            <a:noFill/>
          </a:ln>
        </p:spPr>
      </p:pic>
      <p:sp>
        <p:nvSpPr>
          <p:cNvPr id="19" name="Google Shape;19;p42"/>
          <p:cNvSpPr txBox="1">
            <a:spLocks noGrp="1"/>
          </p:cNvSpPr>
          <p:nvPr>
            <p:ph type="body" idx="1"/>
          </p:nvPr>
        </p:nvSpPr>
        <p:spPr>
          <a:xfrm>
            <a:off x="4572000" y="120176"/>
            <a:ext cx="4447141" cy="52705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460"/>
              </a:spcBef>
              <a:spcAft>
                <a:spcPts val="0"/>
              </a:spcAft>
              <a:buClr>
                <a:schemeClr val="lt1"/>
              </a:buClr>
              <a:buSzPts val="2300"/>
              <a:buFont typeface="Arial"/>
              <a:buNone/>
              <a:defRPr sz="2300" b="1" i="0" u="none" strike="noStrike" cap="none">
                <a:solidFill>
                  <a:schemeClr val="lt1"/>
                </a:solidFill>
                <a:latin typeface="Avenir"/>
                <a:ea typeface="Avenir"/>
                <a:cs typeface="Avenir"/>
                <a:sym typeface="Avenir"/>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0" name="Google Shape;20;p42"/>
          <p:cNvSpPr txBox="1">
            <a:spLocks noGrp="1"/>
          </p:cNvSpPr>
          <p:nvPr>
            <p:ph type="body" idx="2"/>
          </p:nvPr>
        </p:nvSpPr>
        <p:spPr>
          <a:xfrm>
            <a:off x="6061629" y="483663"/>
            <a:ext cx="2957512" cy="19367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240"/>
              </a:spcBef>
              <a:spcAft>
                <a:spcPts val="0"/>
              </a:spcAft>
              <a:buClr>
                <a:schemeClr val="lt1"/>
              </a:buClr>
              <a:buSzPts val="1200"/>
              <a:buFont typeface="Arial"/>
              <a:buNone/>
              <a:defRPr sz="1200" b="1" i="0" u="none" strike="noStrike" cap="none">
                <a:solidFill>
                  <a:schemeClr val="lt1"/>
                </a:solidFill>
                <a:latin typeface="Avenir"/>
                <a:ea typeface="Avenir"/>
                <a:cs typeface="Avenir"/>
                <a:sym typeface="Avenir"/>
              </a:defRPr>
            </a:lvl1pPr>
            <a:lvl2pPr marL="914400" marR="0" lvl="1" indent="-304800" algn="l" rtl="0">
              <a:lnSpc>
                <a:spcPct val="100000"/>
              </a:lnSpc>
              <a:spcBef>
                <a:spcPts val="240"/>
              </a:spcBef>
              <a:spcAft>
                <a:spcPts val="0"/>
              </a:spcAft>
              <a:buClr>
                <a:schemeClr val="dk1"/>
              </a:buClr>
              <a:buSzPts val="1200"/>
              <a:buFont typeface="Arial"/>
              <a:buChar char="–"/>
              <a:defRPr sz="1200" b="1" i="0" u="none" strike="noStrike" cap="none">
                <a:solidFill>
                  <a:schemeClr val="dk1"/>
                </a:solidFill>
                <a:latin typeface="Avenir"/>
                <a:ea typeface="Avenir"/>
                <a:cs typeface="Avenir"/>
                <a:sym typeface="Avenir"/>
              </a:defRPr>
            </a:lvl2pPr>
            <a:lvl3pPr marL="1371600" marR="0" lvl="2" indent="-304800" algn="l" rtl="0">
              <a:lnSpc>
                <a:spcPct val="100000"/>
              </a:lnSpc>
              <a:spcBef>
                <a:spcPts val="240"/>
              </a:spcBef>
              <a:spcAft>
                <a:spcPts val="0"/>
              </a:spcAft>
              <a:buClr>
                <a:schemeClr val="dk1"/>
              </a:buClr>
              <a:buSzPts val="1200"/>
              <a:buFont typeface="Arial"/>
              <a:buChar char="•"/>
              <a:defRPr sz="1200" b="1" i="0" u="none" strike="noStrike" cap="none">
                <a:solidFill>
                  <a:schemeClr val="dk1"/>
                </a:solidFill>
                <a:latin typeface="Avenir"/>
                <a:ea typeface="Avenir"/>
                <a:cs typeface="Avenir"/>
                <a:sym typeface="Avenir"/>
              </a:defRPr>
            </a:lvl3pPr>
            <a:lvl4pPr marL="1828800" marR="0" lvl="3" indent="-304800" algn="l" rtl="0">
              <a:lnSpc>
                <a:spcPct val="100000"/>
              </a:lnSpc>
              <a:spcBef>
                <a:spcPts val="240"/>
              </a:spcBef>
              <a:spcAft>
                <a:spcPts val="0"/>
              </a:spcAft>
              <a:buClr>
                <a:schemeClr val="dk1"/>
              </a:buClr>
              <a:buSzPts val="1200"/>
              <a:buFont typeface="Arial"/>
              <a:buChar char="–"/>
              <a:defRPr sz="1200" b="1" i="0" u="none" strike="noStrike" cap="none">
                <a:solidFill>
                  <a:schemeClr val="dk1"/>
                </a:solidFill>
                <a:latin typeface="Avenir"/>
                <a:ea typeface="Avenir"/>
                <a:cs typeface="Avenir"/>
                <a:sym typeface="Avenir"/>
              </a:defRPr>
            </a:lvl4pPr>
            <a:lvl5pPr marL="2286000" marR="0" lvl="4" indent="-304800" algn="l" rtl="0">
              <a:lnSpc>
                <a:spcPct val="100000"/>
              </a:lnSpc>
              <a:spcBef>
                <a:spcPts val="240"/>
              </a:spcBef>
              <a:spcAft>
                <a:spcPts val="0"/>
              </a:spcAft>
              <a:buClr>
                <a:schemeClr val="dk1"/>
              </a:buClr>
              <a:buSzPts val="1200"/>
              <a:buFont typeface="Arial"/>
              <a:buChar char="»"/>
              <a:defRPr sz="1200" b="1" i="0" u="none" strike="noStrike" cap="none">
                <a:solidFill>
                  <a:schemeClr val="dk1"/>
                </a:solidFill>
                <a:latin typeface="Avenir"/>
                <a:ea typeface="Avenir"/>
                <a:cs typeface="Avenir"/>
                <a:sym typeface="Avenir"/>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uoto2-scuro">
  <p:cSld name="CUSTOM_3_1">
    <p:bg>
      <p:bgPr>
        <a:solidFill>
          <a:srgbClr val="101023"/>
        </a:solidFill>
        <a:effectLst/>
      </p:bgPr>
    </p:bg>
    <p:spTree>
      <p:nvGrpSpPr>
        <p:cNvPr id="1" name="Shape 110"/>
        <p:cNvGrpSpPr/>
        <p:nvPr/>
      </p:nvGrpSpPr>
      <p:grpSpPr>
        <a:xfrm>
          <a:off x="0" y="0"/>
          <a:ext cx="0" cy="0"/>
          <a:chOff x="0" y="0"/>
          <a:chExt cx="0" cy="0"/>
        </a:xfrm>
      </p:grpSpPr>
      <p:pic>
        <p:nvPicPr>
          <p:cNvPr id="111" name="Google Shape;111;g22bb317cfc9_0_105"/>
          <p:cNvPicPr preferRelativeResize="0"/>
          <p:nvPr/>
        </p:nvPicPr>
        <p:blipFill rotWithShape="1">
          <a:blip r:embed="rId2">
            <a:alphaModFix/>
          </a:blip>
          <a:srcRect/>
          <a:stretch/>
        </p:blipFill>
        <p:spPr>
          <a:xfrm>
            <a:off x="424875" y="186901"/>
            <a:ext cx="1707858" cy="393600"/>
          </a:xfrm>
          <a:prstGeom prst="rect">
            <a:avLst/>
          </a:prstGeom>
          <a:noFill/>
          <a:ln>
            <a:noFill/>
          </a:ln>
        </p:spPr>
      </p:pic>
      <p:sp>
        <p:nvSpPr>
          <p:cNvPr id="112" name="Google Shape;112;g22bb317cfc9_0_10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uoto1-chiaro">
  <p:cSld name="CUSTOM_3_1_1">
    <p:bg>
      <p:bgPr>
        <a:solidFill>
          <a:schemeClr val="lt1"/>
        </a:solidFill>
        <a:effectLst/>
      </p:bgPr>
    </p:bg>
    <p:spTree>
      <p:nvGrpSpPr>
        <p:cNvPr id="1" name="Shape 113"/>
        <p:cNvGrpSpPr/>
        <p:nvPr/>
      </p:nvGrpSpPr>
      <p:grpSpPr>
        <a:xfrm>
          <a:off x="0" y="0"/>
          <a:ext cx="0" cy="0"/>
          <a:chOff x="0" y="0"/>
          <a:chExt cx="0" cy="0"/>
        </a:xfrm>
      </p:grpSpPr>
      <p:pic>
        <p:nvPicPr>
          <p:cNvPr id="114" name="Google Shape;114;g22bb317cfc9_0_108"/>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115" name="Google Shape;115;g22bb317cfc9_0_10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sto scuro" type="twoColTx">
  <p:cSld name="TITLE_AND_TWO_COLUMNS">
    <p:bg>
      <p:bgPr>
        <a:solidFill>
          <a:srgbClr val="101023"/>
        </a:solidFill>
        <a:effectLst/>
      </p:bgPr>
    </p:bg>
    <p:spTree>
      <p:nvGrpSpPr>
        <p:cNvPr id="1" name="Shape 116"/>
        <p:cNvGrpSpPr/>
        <p:nvPr/>
      </p:nvGrpSpPr>
      <p:grpSpPr>
        <a:xfrm>
          <a:off x="0" y="0"/>
          <a:ext cx="0" cy="0"/>
          <a:chOff x="0" y="0"/>
          <a:chExt cx="0" cy="0"/>
        </a:xfrm>
      </p:grpSpPr>
      <p:sp>
        <p:nvSpPr>
          <p:cNvPr id="117" name="Google Shape;117;g22bb317cfc9_0_111"/>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g22bb317cfc9_0_111"/>
          <p:cNvSpPr txBox="1">
            <a:spLocks noGrp="1"/>
          </p:cNvSpPr>
          <p:nvPr>
            <p:ph type="body" idx="1"/>
          </p:nvPr>
        </p:nvSpPr>
        <p:spPr>
          <a:xfrm>
            <a:off x="3117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19" name="Google Shape;119;g22bb317cfc9_0_111"/>
          <p:cNvSpPr txBox="1">
            <a:spLocks noGrp="1"/>
          </p:cNvSpPr>
          <p:nvPr>
            <p:ph type="body" idx="2"/>
          </p:nvPr>
        </p:nvSpPr>
        <p:spPr>
          <a:xfrm>
            <a:off x="4832400" y="16096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20" name="Google Shape;120;g22bb317cfc9_0_11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pic>
        <p:nvPicPr>
          <p:cNvPr id="121" name="Google Shape;121;g22bb317cfc9_0_111"/>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cone" type="titleOnly">
  <p:cSld name="TITLE_ONLY">
    <p:spTree>
      <p:nvGrpSpPr>
        <p:cNvPr id="1" name="Shape 122"/>
        <p:cNvGrpSpPr/>
        <p:nvPr/>
      </p:nvGrpSpPr>
      <p:grpSpPr>
        <a:xfrm>
          <a:off x="0" y="0"/>
          <a:ext cx="0" cy="0"/>
          <a:chOff x="0" y="0"/>
          <a:chExt cx="0" cy="0"/>
        </a:xfrm>
      </p:grpSpPr>
      <p:sp>
        <p:nvSpPr>
          <p:cNvPr id="123" name="Google Shape;123;g22bb317cfc9_0_117"/>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sp>
        <p:nvSpPr>
          <p:cNvPr id="124" name="Google Shape;124;g22bb317cfc9_0_117"/>
          <p:cNvSpPr txBox="1">
            <a:spLocks noGrp="1"/>
          </p:cNvSpPr>
          <p:nvPr>
            <p:ph type="title"/>
          </p:nvPr>
        </p:nvSpPr>
        <p:spPr>
          <a:xfrm>
            <a:off x="311700" y="79105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25" name="Google Shape;125;g22bb317cfc9_0_117"/>
          <p:cNvPicPr preferRelativeResize="0"/>
          <p:nvPr/>
        </p:nvPicPr>
        <p:blipFill rotWithShape="1">
          <a:blip r:embed="rId2">
            <a:alphaModFix/>
          </a:blip>
          <a:srcRect/>
          <a:stretch/>
        </p:blipFill>
        <p:spPr>
          <a:xfrm>
            <a:off x="216374" y="1056028"/>
            <a:ext cx="2598985" cy="2599006"/>
          </a:xfrm>
          <a:prstGeom prst="rect">
            <a:avLst/>
          </a:prstGeom>
          <a:noFill/>
          <a:ln>
            <a:noFill/>
          </a:ln>
        </p:spPr>
      </p:pic>
      <p:pic>
        <p:nvPicPr>
          <p:cNvPr id="126" name="Google Shape;126;g22bb317cfc9_0_117"/>
          <p:cNvPicPr preferRelativeResize="0"/>
          <p:nvPr/>
        </p:nvPicPr>
        <p:blipFill rotWithShape="1">
          <a:blip r:embed="rId3">
            <a:alphaModFix/>
          </a:blip>
          <a:srcRect/>
          <a:stretch/>
        </p:blipFill>
        <p:spPr>
          <a:xfrm>
            <a:off x="5245343" y="1112653"/>
            <a:ext cx="2598985" cy="2599006"/>
          </a:xfrm>
          <a:prstGeom prst="rect">
            <a:avLst/>
          </a:prstGeom>
          <a:noFill/>
          <a:ln>
            <a:noFill/>
          </a:ln>
        </p:spPr>
      </p:pic>
      <p:pic>
        <p:nvPicPr>
          <p:cNvPr id="127" name="Google Shape;127;g22bb317cfc9_0_117"/>
          <p:cNvPicPr preferRelativeResize="0"/>
          <p:nvPr/>
        </p:nvPicPr>
        <p:blipFill rotWithShape="1">
          <a:blip r:embed="rId4">
            <a:alphaModFix/>
          </a:blip>
          <a:srcRect/>
          <a:stretch/>
        </p:blipFill>
        <p:spPr>
          <a:xfrm>
            <a:off x="2586853" y="870170"/>
            <a:ext cx="2970684" cy="2970708"/>
          </a:xfrm>
          <a:prstGeom prst="rect">
            <a:avLst/>
          </a:prstGeom>
          <a:noFill/>
          <a:ln>
            <a:noFill/>
          </a:ln>
        </p:spPr>
      </p:pic>
      <p:sp>
        <p:nvSpPr>
          <p:cNvPr id="128" name="Google Shape;128;g22bb317cfc9_0_117"/>
          <p:cNvSpPr txBox="1"/>
          <p:nvPr/>
        </p:nvSpPr>
        <p:spPr>
          <a:xfrm>
            <a:off x="525863"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IT" sz="1400" b="1" i="0" u="none" strike="noStrike" cap="none">
                <a:solidFill>
                  <a:srgbClr val="00FFFF"/>
                </a:solidFill>
                <a:latin typeface="Outfit"/>
                <a:ea typeface="Outfit"/>
                <a:cs typeface="Outfit"/>
                <a:sym typeface="Outfit"/>
              </a:rPr>
              <a:t>FOCUS 1</a:t>
            </a:r>
            <a:endParaRPr sz="1400" b="1" i="0" u="none" strike="noStrike" cap="none">
              <a:solidFill>
                <a:srgbClr val="00FFFF"/>
              </a:solidFill>
              <a:latin typeface="Outfit"/>
              <a:ea typeface="Outfit"/>
              <a:cs typeface="Outfit"/>
              <a:sym typeface="Outfit"/>
            </a:endParaRPr>
          </a:p>
        </p:txBody>
      </p:sp>
      <p:sp>
        <p:nvSpPr>
          <p:cNvPr id="129" name="Google Shape;129;g22bb317cfc9_0_117"/>
          <p:cNvSpPr txBox="1"/>
          <p:nvPr/>
        </p:nvSpPr>
        <p:spPr>
          <a:xfrm>
            <a:off x="3082175"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IT" sz="1400" b="1" i="0" u="none" strike="noStrike" cap="none">
                <a:solidFill>
                  <a:srgbClr val="00FFFF"/>
                </a:solidFill>
                <a:latin typeface="Outfit"/>
                <a:ea typeface="Outfit"/>
                <a:cs typeface="Outfit"/>
                <a:sym typeface="Outfit"/>
              </a:rPr>
              <a:t>FOCUS 2</a:t>
            </a:r>
            <a:endParaRPr sz="1400" b="1" i="0" u="none" strike="noStrike" cap="none">
              <a:solidFill>
                <a:srgbClr val="00FFFF"/>
              </a:solidFill>
              <a:latin typeface="Outfit"/>
              <a:ea typeface="Outfit"/>
              <a:cs typeface="Outfit"/>
              <a:sym typeface="Outfit"/>
            </a:endParaRPr>
          </a:p>
        </p:txBody>
      </p:sp>
      <p:sp>
        <p:nvSpPr>
          <p:cNvPr id="130" name="Google Shape;130;g22bb317cfc9_0_117"/>
          <p:cNvSpPr txBox="1"/>
          <p:nvPr/>
        </p:nvSpPr>
        <p:spPr>
          <a:xfrm>
            <a:off x="5554838"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it-IT" sz="1400" b="1" i="0" u="none" strike="noStrike" cap="none">
                <a:solidFill>
                  <a:srgbClr val="00FFFF"/>
                </a:solidFill>
                <a:latin typeface="Outfit"/>
                <a:ea typeface="Outfit"/>
                <a:cs typeface="Outfit"/>
                <a:sym typeface="Outfit"/>
              </a:rPr>
              <a:t>FOCUS 3</a:t>
            </a:r>
            <a:endParaRPr sz="1400" b="1" i="0" u="none" strike="noStrike" cap="none">
              <a:solidFill>
                <a:srgbClr val="00FFFF"/>
              </a:solidFill>
              <a:latin typeface="Outfit"/>
              <a:ea typeface="Outfit"/>
              <a:cs typeface="Outfit"/>
              <a:sym typeface="Outfit"/>
            </a:endParaRPr>
          </a:p>
        </p:txBody>
      </p:sp>
      <p:sp>
        <p:nvSpPr>
          <p:cNvPr id="131" name="Google Shape;131;g22bb317cfc9_0_117"/>
          <p:cNvSpPr txBox="1"/>
          <p:nvPr/>
        </p:nvSpPr>
        <p:spPr>
          <a:xfrm>
            <a:off x="640175"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132" name="Google Shape;132;g22bb317cfc9_0_117"/>
          <p:cNvSpPr txBox="1"/>
          <p:nvPr/>
        </p:nvSpPr>
        <p:spPr>
          <a:xfrm>
            <a:off x="3196488"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133" name="Google Shape;133;g22bb317cfc9_0_117"/>
          <p:cNvSpPr txBox="1"/>
          <p:nvPr/>
        </p:nvSpPr>
        <p:spPr>
          <a:xfrm>
            <a:off x="5669150"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it-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pic>
        <p:nvPicPr>
          <p:cNvPr id="134" name="Google Shape;134;g22bb317cfc9_0_117"/>
          <p:cNvPicPr preferRelativeResize="0"/>
          <p:nvPr/>
        </p:nvPicPr>
        <p:blipFill rotWithShape="1">
          <a:blip r:embed="rId5">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g22bb317cfc9_0_13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00FFFF"/>
              </a:buClr>
              <a:buSzPts val="4800"/>
              <a:buNone/>
              <a:defRPr sz="4800">
                <a:solidFill>
                  <a:srgbClr val="00FFFF"/>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7" name="Google Shape;137;g22bb317cfc9_0_130"/>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pic>
        <p:nvPicPr>
          <p:cNvPr id="138" name="Google Shape;138;g22bb317cfc9_0_130"/>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to1">
  <p:cSld name="SECTION_TITLE_AND_DESCRIPTION">
    <p:bg>
      <p:bgPr>
        <a:solidFill>
          <a:srgbClr val="101023"/>
        </a:solidFill>
        <a:effectLst/>
      </p:bgPr>
    </p:bg>
    <p:spTree>
      <p:nvGrpSpPr>
        <p:cNvPr id="1" name="Shape 139"/>
        <p:cNvGrpSpPr/>
        <p:nvPr/>
      </p:nvGrpSpPr>
      <p:grpSpPr>
        <a:xfrm>
          <a:off x="0" y="0"/>
          <a:ext cx="0" cy="0"/>
          <a:chOff x="0" y="0"/>
          <a:chExt cx="0" cy="0"/>
        </a:xfrm>
      </p:grpSpPr>
      <p:sp>
        <p:nvSpPr>
          <p:cNvPr id="140" name="Google Shape;140;g22bb317cfc9_0_1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22bb317cfc9_0_134"/>
          <p:cNvSpPr txBox="1">
            <a:spLocks noGrp="1"/>
          </p:cNvSpPr>
          <p:nvPr>
            <p:ph type="title"/>
          </p:nvPr>
        </p:nvSpPr>
        <p:spPr>
          <a:xfrm>
            <a:off x="265500" y="848025"/>
            <a:ext cx="4045200" cy="26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2" name="Google Shape;142;g22bb317cfc9_0_134"/>
          <p:cNvSpPr txBox="1">
            <a:spLocks noGrp="1"/>
          </p:cNvSpPr>
          <p:nvPr>
            <p:ph type="subTitle" idx="1"/>
          </p:nvPr>
        </p:nvSpPr>
        <p:spPr>
          <a:xfrm>
            <a:off x="265500" y="3724850"/>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3" name="Google Shape;143;g22bb317cfc9_0_134"/>
          <p:cNvSpPr txBox="1">
            <a:spLocks noGrp="1"/>
          </p:cNvSpPr>
          <p:nvPr>
            <p:ph type="body" idx="2"/>
          </p:nvPr>
        </p:nvSpPr>
        <p:spPr>
          <a:xfrm>
            <a:off x="50157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4" name="Google Shape;144;g22bb317cfc9_0_134"/>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sp>
        <p:nvSpPr>
          <p:cNvPr id="145" name="Google Shape;145;g22bb317cfc9_0_134"/>
          <p:cNvSpPr/>
          <p:nvPr/>
        </p:nvSpPr>
        <p:spPr>
          <a:xfrm rot="10800000" flipH="1">
            <a:off x="42518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pic>
        <p:nvPicPr>
          <p:cNvPr id="146" name="Google Shape;146;g22bb317cfc9_0_134"/>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oto2">
  <p:cSld name="SECTION_TITLE_AND_DESCRIPTION_1">
    <p:bg>
      <p:bgPr>
        <a:solidFill>
          <a:srgbClr val="101023"/>
        </a:solidFill>
        <a:effectLst/>
      </p:bgPr>
    </p:bg>
    <p:spTree>
      <p:nvGrpSpPr>
        <p:cNvPr id="1" name="Shape 147"/>
        <p:cNvGrpSpPr/>
        <p:nvPr/>
      </p:nvGrpSpPr>
      <p:grpSpPr>
        <a:xfrm>
          <a:off x="0" y="0"/>
          <a:ext cx="0" cy="0"/>
          <a:chOff x="0" y="0"/>
          <a:chExt cx="0" cy="0"/>
        </a:xfrm>
      </p:grpSpPr>
      <p:sp>
        <p:nvSpPr>
          <p:cNvPr id="148" name="Google Shape;148;g22bb317cfc9_0_142"/>
          <p:cNvSpPr txBox="1">
            <a:spLocks noGrp="1"/>
          </p:cNvSpPr>
          <p:nvPr>
            <p:ph type="subTitle" idx="1"/>
          </p:nvPr>
        </p:nvSpPr>
        <p:spPr>
          <a:xfrm>
            <a:off x="311700" y="1645675"/>
            <a:ext cx="4045200" cy="1235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g22bb317cfc9_0_142"/>
          <p:cNvSpPr txBox="1">
            <a:spLocks noGrp="1"/>
          </p:cNvSpPr>
          <p:nvPr>
            <p:ph type="body" idx="2"/>
          </p:nvPr>
        </p:nvSpPr>
        <p:spPr>
          <a:xfrm>
            <a:off x="311700" y="2207875"/>
            <a:ext cx="3837000" cy="29214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50" name="Google Shape;150;g22bb317cfc9_0_142"/>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sp>
        <p:nvSpPr>
          <p:cNvPr id="151" name="Google Shape;151;g22bb317cfc9_0_142"/>
          <p:cNvSpPr>
            <a:spLocks noGrp="1"/>
          </p:cNvSpPr>
          <p:nvPr>
            <p:ph type="pic" idx="3"/>
          </p:nvPr>
        </p:nvSpPr>
        <p:spPr>
          <a:xfrm>
            <a:off x="4836000" y="-36875"/>
            <a:ext cx="4308000" cy="5192100"/>
          </a:xfrm>
          <a:prstGeom prst="rect">
            <a:avLst/>
          </a:prstGeom>
          <a:noFill/>
          <a:ln>
            <a:noFill/>
          </a:ln>
        </p:spPr>
      </p:sp>
      <p:sp>
        <p:nvSpPr>
          <p:cNvPr id="152" name="Google Shape;152;g22bb317cfc9_0_142"/>
          <p:cNvSpPr txBox="1">
            <a:spLocks noGrp="1"/>
          </p:cNvSpPr>
          <p:nvPr>
            <p:ph type="title"/>
          </p:nvPr>
        </p:nvSpPr>
        <p:spPr>
          <a:xfrm>
            <a:off x="311700" y="956125"/>
            <a:ext cx="45243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3" name="Google Shape;153;g22bb317cfc9_0_142"/>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pic>
        <p:nvPicPr>
          <p:cNvPr id="154" name="Google Shape;154;g22bb317cfc9_0_142"/>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to1-chiaro">
  <p:cSld name="CUSTOM_2">
    <p:bg>
      <p:bgPr>
        <a:solidFill>
          <a:schemeClr val="lt1"/>
        </a:solidFill>
        <a:effectLst/>
      </p:bgPr>
    </p:bg>
    <p:spTree>
      <p:nvGrpSpPr>
        <p:cNvPr id="1" name="Shape 155"/>
        <p:cNvGrpSpPr/>
        <p:nvPr/>
      </p:nvGrpSpPr>
      <p:grpSpPr>
        <a:xfrm>
          <a:off x="0" y="0"/>
          <a:ext cx="0" cy="0"/>
          <a:chOff x="0" y="0"/>
          <a:chExt cx="0" cy="0"/>
        </a:xfrm>
      </p:grpSpPr>
      <p:pic>
        <p:nvPicPr>
          <p:cNvPr id="156" name="Google Shape;156;g22bb317cfc9_0_150"/>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157" name="Google Shape;157;g22bb317cfc9_0_150"/>
          <p:cNvSpPr>
            <a:spLocks noGrp="1"/>
          </p:cNvSpPr>
          <p:nvPr>
            <p:ph type="pic" idx="2"/>
          </p:nvPr>
        </p:nvSpPr>
        <p:spPr>
          <a:xfrm>
            <a:off x="4836000" y="-36875"/>
            <a:ext cx="4308000" cy="5192100"/>
          </a:xfrm>
          <a:prstGeom prst="rect">
            <a:avLst/>
          </a:prstGeom>
          <a:noFill/>
          <a:ln>
            <a:noFill/>
          </a:ln>
        </p:spPr>
      </p:sp>
      <p:sp>
        <p:nvSpPr>
          <p:cNvPr id="158" name="Google Shape;158;g22bb317cfc9_0_150"/>
          <p:cNvSpPr/>
          <p:nvPr/>
        </p:nvSpPr>
        <p:spPr>
          <a:xfrm>
            <a:off x="4495800" y="-73750"/>
            <a:ext cx="1096900" cy="530020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
        <p:nvSpPr>
          <p:cNvPr id="159" name="Google Shape;159;g22bb317cfc9_0_150"/>
          <p:cNvSpPr txBox="1">
            <a:spLocks noGrp="1"/>
          </p:cNvSpPr>
          <p:nvPr>
            <p:ph type="title"/>
          </p:nvPr>
        </p:nvSpPr>
        <p:spPr>
          <a:xfrm>
            <a:off x="265500" y="848025"/>
            <a:ext cx="4045200" cy="26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60" name="Google Shape;160;g22bb317cfc9_0_150"/>
          <p:cNvSpPr txBox="1"/>
          <p:nvPr/>
        </p:nvSpPr>
        <p:spPr>
          <a:xfrm>
            <a:off x="528000" y="3744000"/>
            <a:ext cx="36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it-IT" sz="1400" b="0" i="0" u="none" strike="noStrike" cap="none">
                <a:solidFill>
                  <a:srgbClr val="000000"/>
                </a:solidFill>
                <a:latin typeface="Inter Medium"/>
                <a:ea typeface="Inter Medium"/>
                <a:cs typeface="Inter Medium"/>
                <a:sym typeface="Inter Medium"/>
              </a:rPr>
              <a:t>Testo </a:t>
            </a:r>
            <a:endParaRPr sz="1400" b="0" i="0" u="none" strike="noStrike" cap="none">
              <a:solidFill>
                <a:srgbClr val="000000"/>
              </a:solidFill>
              <a:latin typeface="Inter Medium"/>
              <a:ea typeface="Inter Medium"/>
              <a:cs typeface="Inter Medium"/>
              <a:sym typeface="Inter Medium"/>
            </a:endParaRPr>
          </a:p>
        </p:txBody>
      </p:sp>
      <p:sp>
        <p:nvSpPr>
          <p:cNvPr id="161" name="Google Shape;161;g22bb317cfc9_0_15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to2-chiaro">
  <p:cSld name="CUSTOM_2_1">
    <p:bg>
      <p:bgPr>
        <a:solidFill>
          <a:schemeClr val="lt1"/>
        </a:solidFill>
        <a:effectLst/>
      </p:bgPr>
    </p:bg>
    <p:spTree>
      <p:nvGrpSpPr>
        <p:cNvPr id="1" name="Shape 162"/>
        <p:cNvGrpSpPr/>
        <p:nvPr/>
      </p:nvGrpSpPr>
      <p:grpSpPr>
        <a:xfrm>
          <a:off x="0" y="0"/>
          <a:ext cx="0" cy="0"/>
          <a:chOff x="0" y="0"/>
          <a:chExt cx="0" cy="0"/>
        </a:xfrm>
      </p:grpSpPr>
      <p:pic>
        <p:nvPicPr>
          <p:cNvPr id="163" name="Google Shape;163;g22bb317cfc9_0_157"/>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164" name="Google Shape;164;g22bb317cfc9_0_157"/>
          <p:cNvSpPr>
            <a:spLocks noGrp="1"/>
          </p:cNvSpPr>
          <p:nvPr>
            <p:ph type="pic" idx="2"/>
          </p:nvPr>
        </p:nvSpPr>
        <p:spPr>
          <a:xfrm>
            <a:off x="4836000" y="-36875"/>
            <a:ext cx="4308000" cy="5192100"/>
          </a:xfrm>
          <a:prstGeom prst="rect">
            <a:avLst/>
          </a:prstGeom>
          <a:noFill/>
          <a:ln>
            <a:noFill/>
          </a:ln>
        </p:spPr>
      </p:sp>
      <p:sp>
        <p:nvSpPr>
          <p:cNvPr id="165" name="Google Shape;165;g22bb317cfc9_0_157"/>
          <p:cNvSpPr/>
          <p:nvPr/>
        </p:nvSpPr>
        <p:spPr>
          <a:xfrm rot="10800000" flipH="1">
            <a:off x="44804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chemeClr val="lt1"/>
          </a:solidFill>
          <a:ln>
            <a:noFill/>
          </a:ln>
        </p:spPr>
      </p:sp>
      <p:sp>
        <p:nvSpPr>
          <p:cNvPr id="166" name="Google Shape;166;g22bb317cfc9_0_1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9D1D8F"/>
                </a:solidFill>
                <a:latin typeface="Outfit Medium"/>
                <a:ea typeface="Outfit Medium"/>
                <a:cs typeface="Outfit Medium"/>
                <a:sym typeface="Outfit Medium"/>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uoto2-scuro">
  <p:cSld name="Vuoto2-scuro">
    <p:bg>
      <p:bgPr>
        <a:solidFill>
          <a:srgbClr val="101023"/>
        </a:solidFill>
        <a:effectLst/>
      </p:bgPr>
    </p:bg>
    <p:spTree>
      <p:nvGrpSpPr>
        <p:cNvPr id="1" name="Shape 21"/>
        <p:cNvGrpSpPr/>
        <p:nvPr/>
      </p:nvGrpSpPr>
      <p:grpSpPr>
        <a:xfrm>
          <a:off x="0" y="0"/>
          <a:ext cx="0" cy="0"/>
          <a:chOff x="0" y="0"/>
          <a:chExt cx="0" cy="0"/>
        </a:xfrm>
      </p:grpSpPr>
      <p:pic>
        <p:nvPicPr>
          <p:cNvPr id="22" name="Google Shape;22;p41"/>
          <p:cNvPicPr preferRelativeResize="0"/>
          <p:nvPr/>
        </p:nvPicPr>
        <p:blipFill rotWithShape="1">
          <a:blip r:embed="rId2">
            <a:alphaModFix/>
          </a:blip>
          <a:srcRect/>
          <a:stretch/>
        </p:blipFill>
        <p:spPr>
          <a:xfrm>
            <a:off x="424875" y="186901"/>
            <a:ext cx="1707858" cy="393600"/>
          </a:xfrm>
          <a:prstGeom prst="rect">
            <a:avLst/>
          </a:prstGeom>
          <a:noFill/>
          <a:ln>
            <a:noFill/>
          </a:ln>
        </p:spPr>
      </p:pic>
      <p:sp>
        <p:nvSpPr>
          <p:cNvPr id="23" name="Google Shape;23;p41"/>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uoto1-chiaro">
  <p:cSld name="Vuoto1-chiaro">
    <p:bg>
      <p:bgPr>
        <a:solidFill>
          <a:schemeClr val="lt1"/>
        </a:solidFill>
        <a:effectLst/>
      </p:bgPr>
    </p:bg>
    <p:spTree>
      <p:nvGrpSpPr>
        <p:cNvPr id="1" name="Shape 24"/>
        <p:cNvGrpSpPr/>
        <p:nvPr/>
      </p:nvGrpSpPr>
      <p:grpSpPr>
        <a:xfrm>
          <a:off x="0" y="0"/>
          <a:ext cx="0" cy="0"/>
          <a:chOff x="0" y="0"/>
          <a:chExt cx="0" cy="0"/>
        </a:xfrm>
      </p:grpSpPr>
      <p:pic>
        <p:nvPicPr>
          <p:cNvPr id="25" name="Google Shape;25;p43"/>
          <p:cNvPicPr preferRelativeResize="0"/>
          <p:nvPr/>
        </p:nvPicPr>
        <p:blipFill rotWithShape="1">
          <a:blip r:embed="rId2">
            <a:alphaModFix/>
          </a:blip>
          <a:srcRect/>
          <a:stretch/>
        </p:blipFill>
        <p:spPr>
          <a:xfrm>
            <a:off x="424875" y="186900"/>
            <a:ext cx="1707850" cy="395228"/>
          </a:xfrm>
          <a:prstGeom prst="rect">
            <a:avLst/>
          </a:prstGeom>
          <a:noFill/>
          <a:ln>
            <a:noFill/>
          </a:ln>
        </p:spPr>
      </p:pic>
      <p:sp>
        <p:nvSpPr>
          <p:cNvPr id="26" name="Google Shape;26;p43"/>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9" name="Google Shape;29;p44"/>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pic>
        <p:nvPicPr>
          <p:cNvPr id="30" name="Google Shape;30;p44"/>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sto scuro" type="twoColTx">
  <p:cSld name="TITLE_AND_TWO_COLUMNS">
    <p:bg>
      <p:bgPr>
        <a:solidFill>
          <a:srgbClr val="101023"/>
        </a:solidFill>
        <a:effectLst/>
      </p:bgPr>
    </p:bg>
    <p:spTree>
      <p:nvGrpSpPr>
        <p:cNvPr id="1" name="Shape 31"/>
        <p:cNvGrpSpPr/>
        <p:nvPr/>
      </p:nvGrpSpPr>
      <p:grpSpPr>
        <a:xfrm>
          <a:off x="0" y="0"/>
          <a:ext cx="0" cy="0"/>
          <a:chOff x="0" y="0"/>
          <a:chExt cx="0" cy="0"/>
        </a:xfrm>
      </p:grpSpPr>
      <p:sp>
        <p:nvSpPr>
          <p:cNvPr id="32" name="Google Shape;32;p45"/>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33" name="Google Shape;33;p45"/>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34" name="Google Shape;34;p45"/>
          <p:cNvSpPr txBox="1">
            <a:spLocks noGrp="1"/>
          </p:cNvSpPr>
          <p:nvPr>
            <p:ph type="body" idx="2"/>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35" name="Google Shape;35;p45"/>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pic>
        <p:nvPicPr>
          <p:cNvPr id="36" name="Google Shape;36;p45"/>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cone" type="titleOnly">
  <p:cSld name="TITLE_ONLY">
    <p:spTree>
      <p:nvGrpSpPr>
        <p:cNvPr id="1" name="Shape 37"/>
        <p:cNvGrpSpPr/>
        <p:nvPr/>
      </p:nvGrpSpPr>
      <p:grpSpPr>
        <a:xfrm>
          <a:off x="0" y="0"/>
          <a:ext cx="0" cy="0"/>
          <a:chOff x="0" y="0"/>
          <a:chExt cx="0" cy="0"/>
        </a:xfrm>
      </p:grpSpPr>
      <p:sp>
        <p:nvSpPr>
          <p:cNvPr id="38" name="Google Shape;38;p46"/>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sp>
        <p:nvSpPr>
          <p:cNvPr id="39" name="Google Shape;39;p46"/>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pic>
        <p:nvPicPr>
          <p:cNvPr id="40" name="Google Shape;40;p46"/>
          <p:cNvPicPr preferRelativeResize="0"/>
          <p:nvPr/>
        </p:nvPicPr>
        <p:blipFill rotWithShape="1">
          <a:blip r:embed="rId2">
            <a:alphaModFix/>
          </a:blip>
          <a:srcRect/>
          <a:stretch/>
        </p:blipFill>
        <p:spPr>
          <a:xfrm>
            <a:off x="216374" y="1056028"/>
            <a:ext cx="2598985" cy="2599006"/>
          </a:xfrm>
          <a:prstGeom prst="rect">
            <a:avLst/>
          </a:prstGeom>
          <a:noFill/>
          <a:ln>
            <a:noFill/>
          </a:ln>
        </p:spPr>
      </p:pic>
      <p:pic>
        <p:nvPicPr>
          <p:cNvPr id="41" name="Google Shape;41;p46"/>
          <p:cNvPicPr preferRelativeResize="0"/>
          <p:nvPr/>
        </p:nvPicPr>
        <p:blipFill rotWithShape="1">
          <a:blip r:embed="rId3">
            <a:alphaModFix/>
          </a:blip>
          <a:srcRect/>
          <a:stretch/>
        </p:blipFill>
        <p:spPr>
          <a:xfrm>
            <a:off x="5245343" y="1112653"/>
            <a:ext cx="2598985" cy="2599006"/>
          </a:xfrm>
          <a:prstGeom prst="rect">
            <a:avLst/>
          </a:prstGeom>
          <a:noFill/>
          <a:ln>
            <a:noFill/>
          </a:ln>
        </p:spPr>
      </p:pic>
      <p:pic>
        <p:nvPicPr>
          <p:cNvPr id="42" name="Google Shape;42;p46"/>
          <p:cNvPicPr preferRelativeResize="0"/>
          <p:nvPr/>
        </p:nvPicPr>
        <p:blipFill rotWithShape="1">
          <a:blip r:embed="rId4">
            <a:alphaModFix/>
          </a:blip>
          <a:srcRect/>
          <a:stretch/>
        </p:blipFill>
        <p:spPr>
          <a:xfrm>
            <a:off x="2586853" y="870170"/>
            <a:ext cx="2970684" cy="2970708"/>
          </a:xfrm>
          <a:prstGeom prst="rect">
            <a:avLst/>
          </a:prstGeom>
          <a:noFill/>
          <a:ln>
            <a:noFill/>
          </a:ln>
        </p:spPr>
      </p:pic>
      <p:sp>
        <p:nvSpPr>
          <p:cNvPr id="43" name="Google Shape;43;p46"/>
          <p:cNvSpPr txBox="1"/>
          <p:nvPr/>
        </p:nvSpPr>
        <p:spPr>
          <a:xfrm>
            <a:off x="525863"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FFFF"/>
              </a:buClr>
              <a:buSzPts val="1800"/>
              <a:buFont typeface="Outfit"/>
              <a:buNone/>
            </a:pPr>
            <a:r>
              <a:rPr lang="it-IT" sz="1800" b="1" i="0" u="none" strike="noStrike" cap="none">
                <a:solidFill>
                  <a:srgbClr val="00FFFF"/>
                </a:solidFill>
                <a:latin typeface="Outfit"/>
                <a:ea typeface="Outfit"/>
                <a:cs typeface="Outfit"/>
                <a:sym typeface="Outfit"/>
              </a:rPr>
              <a:t>FOCUS 1</a:t>
            </a:r>
            <a:endParaRPr sz="1800" b="1" i="0" u="none" strike="noStrike" cap="none">
              <a:solidFill>
                <a:srgbClr val="00FFFF"/>
              </a:solidFill>
              <a:latin typeface="Outfit"/>
              <a:ea typeface="Outfit"/>
              <a:cs typeface="Outfit"/>
              <a:sym typeface="Outfit"/>
            </a:endParaRPr>
          </a:p>
        </p:txBody>
      </p:sp>
      <p:sp>
        <p:nvSpPr>
          <p:cNvPr id="44" name="Google Shape;44;p46"/>
          <p:cNvSpPr txBox="1"/>
          <p:nvPr/>
        </p:nvSpPr>
        <p:spPr>
          <a:xfrm>
            <a:off x="3082175"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FFFF"/>
              </a:buClr>
              <a:buSzPts val="1800"/>
              <a:buFont typeface="Outfit"/>
              <a:buNone/>
            </a:pPr>
            <a:r>
              <a:rPr lang="it-IT" sz="1800" b="1" i="0" u="none" strike="noStrike" cap="none">
                <a:solidFill>
                  <a:srgbClr val="00FFFF"/>
                </a:solidFill>
                <a:latin typeface="Outfit"/>
                <a:ea typeface="Outfit"/>
                <a:cs typeface="Outfit"/>
                <a:sym typeface="Outfit"/>
              </a:rPr>
              <a:t>FOCUS 2</a:t>
            </a:r>
            <a:endParaRPr sz="1800" b="1" i="0" u="none" strike="noStrike" cap="none">
              <a:solidFill>
                <a:srgbClr val="00FFFF"/>
              </a:solidFill>
              <a:latin typeface="Outfit"/>
              <a:ea typeface="Outfit"/>
              <a:cs typeface="Outfit"/>
              <a:sym typeface="Outfit"/>
            </a:endParaRPr>
          </a:p>
        </p:txBody>
      </p:sp>
      <p:sp>
        <p:nvSpPr>
          <p:cNvPr id="45" name="Google Shape;45;p46"/>
          <p:cNvSpPr txBox="1"/>
          <p:nvPr/>
        </p:nvSpPr>
        <p:spPr>
          <a:xfrm>
            <a:off x="5554838" y="3107125"/>
            <a:ext cx="198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FFFF"/>
              </a:buClr>
              <a:buSzPts val="1800"/>
              <a:buFont typeface="Outfit"/>
              <a:buNone/>
            </a:pPr>
            <a:r>
              <a:rPr lang="it-IT" sz="1800" b="1" i="0" u="none" strike="noStrike" cap="none">
                <a:solidFill>
                  <a:srgbClr val="00FFFF"/>
                </a:solidFill>
                <a:latin typeface="Outfit"/>
                <a:ea typeface="Outfit"/>
                <a:cs typeface="Outfit"/>
                <a:sym typeface="Outfit"/>
              </a:rPr>
              <a:t>FOCUS 3</a:t>
            </a:r>
            <a:endParaRPr sz="1800" b="1" i="0" u="none" strike="noStrike" cap="none">
              <a:solidFill>
                <a:srgbClr val="00FFFF"/>
              </a:solidFill>
              <a:latin typeface="Outfit"/>
              <a:ea typeface="Outfit"/>
              <a:cs typeface="Outfit"/>
              <a:sym typeface="Outfit"/>
            </a:endParaRPr>
          </a:p>
        </p:txBody>
      </p:sp>
      <p:sp>
        <p:nvSpPr>
          <p:cNvPr id="46" name="Google Shape;46;p46"/>
          <p:cNvSpPr txBox="1"/>
          <p:nvPr/>
        </p:nvSpPr>
        <p:spPr>
          <a:xfrm>
            <a:off x="640175"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lt1"/>
              </a:buClr>
              <a:buSzPts val="1200"/>
              <a:buFont typeface="Inter Medium"/>
              <a:buNone/>
            </a:pPr>
            <a:r>
              <a:rPr lang="it-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47" name="Google Shape;47;p46"/>
          <p:cNvSpPr txBox="1"/>
          <p:nvPr/>
        </p:nvSpPr>
        <p:spPr>
          <a:xfrm>
            <a:off x="3196488"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lt1"/>
              </a:buClr>
              <a:buSzPts val="1200"/>
              <a:buFont typeface="Inter Medium"/>
              <a:buNone/>
            </a:pPr>
            <a:r>
              <a:rPr lang="it-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sp>
        <p:nvSpPr>
          <p:cNvPr id="48" name="Google Shape;48;p46"/>
          <p:cNvSpPr txBox="1"/>
          <p:nvPr/>
        </p:nvSpPr>
        <p:spPr>
          <a:xfrm>
            <a:off x="5669150" y="3585700"/>
            <a:ext cx="17514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lt1"/>
              </a:buClr>
              <a:buSzPts val="1200"/>
              <a:buFont typeface="Inter Medium"/>
              <a:buNone/>
            </a:pPr>
            <a:r>
              <a:rPr lang="it-IT" sz="1200" b="0" i="0" u="none" strike="noStrike" cap="none">
                <a:solidFill>
                  <a:schemeClr val="lt1"/>
                </a:solidFill>
                <a:latin typeface="Inter Medium"/>
                <a:ea typeface="Inter Medium"/>
                <a:cs typeface="Inter Medium"/>
                <a:sym typeface="Inter Medium"/>
              </a:rPr>
              <a:t>Lorem ipsum</a:t>
            </a:r>
            <a:endParaRPr sz="1200" b="0" i="0" u="none" strike="noStrike" cap="none">
              <a:solidFill>
                <a:schemeClr val="lt1"/>
              </a:solidFill>
              <a:latin typeface="Inter Medium"/>
              <a:ea typeface="Inter Medium"/>
              <a:cs typeface="Inter Medium"/>
              <a:sym typeface="Inter Medium"/>
            </a:endParaRPr>
          </a:p>
        </p:txBody>
      </p:sp>
      <p:pic>
        <p:nvPicPr>
          <p:cNvPr id="49" name="Google Shape;49;p46"/>
          <p:cNvPicPr preferRelativeResize="0"/>
          <p:nvPr/>
        </p:nvPicPr>
        <p:blipFill rotWithShape="1">
          <a:blip r:embed="rId5">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0"/>
        <p:cNvGrpSpPr/>
        <p:nvPr/>
      </p:nvGrpSpPr>
      <p:grpSpPr>
        <a:xfrm>
          <a:off x="0" y="0"/>
          <a:ext cx="0" cy="0"/>
          <a:chOff x="0" y="0"/>
          <a:chExt cx="0" cy="0"/>
        </a:xfrm>
      </p:grpSpPr>
      <p:sp>
        <p:nvSpPr>
          <p:cNvPr id="51" name="Google Shape;51;p47"/>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47"/>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pic>
        <p:nvPicPr>
          <p:cNvPr id="53" name="Google Shape;53;p47"/>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to1">
  <p:cSld name="foto1">
    <p:bg>
      <p:bgPr>
        <a:solidFill>
          <a:srgbClr val="101023"/>
        </a:solidFill>
        <a:effectLst/>
      </p:bgPr>
    </p:bg>
    <p:spTree>
      <p:nvGrpSpPr>
        <p:cNvPr id="1" name="Shape 54"/>
        <p:cNvGrpSpPr/>
        <p:nvPr/>
      </p:nvGrpSpPr>
      <p:grpSpPr>
        <a:xfrm>
          <a:off x="0" y="0"/>
          <a:ext cx="0" cy="0"/>
          <a:chOff x="0" y="0"/>
          <a:chExt cx="0" cy="0"/>
        </a:xfrm>
      </p:grpSpPr>
      <p:sp>
        <p:nvSpPr>
          <p:cNvPr id="55" name="Google Shape;55;p4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 name="Google Shape;56;p48"/>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7" name="Google Shape;57;p48"/>
          <p:cNvSpPr txBox="1">
            <a:spLocks noGrp="1"/>
          </p:cNvSpPr>
          <p:nvPr>
            <p:ph type="subTitle"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R="0" lvl="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R="0" lvl="1"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R="0" lvl="2"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R="0" lvl="3"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R="0" lvl="4"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R="0" lvl="5"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R="0" lvl="6"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R="0" lvl="7"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R="0" lvl="8"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58" name="Google Shape;58;p48"/>
          <p:cNvSpPr txBox="1">
            <a:spLocks noGrp="1"/>
          </p:cNvSpPr>
          <p:nvPr>
            <p:ph type="body" idx="2"/>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59" name="Google Shape;59;p48"/>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sp>
        <p:nvSpPr>
          <p:cNvPr id="60" name="Google Shape;60;p48"/>
          <p:cNvSpPr/>
          <p:nvPr/>
        </p:nvSpPr>
        <p:spPr>
          <a:xfrm rot="10800000" flipH="1">
            <a:off x="4251835" y="-82850"/>
            <a:ext cx="1098765" cy="5309210"/>
          </a:xfrm>
          <a:custGeom>
            <a:avLst/>
            <a:gdLst/>
            <a:ahLst/>
            <a:cxnLst/>
            <a:rect l="l" t="t" r="r" b="b"/>
            <a:pathLst>
              <a:path w="43876" h="212008" extrusionOk="0">
                <a:moveTo>
                  <a:pt x="0" y="212008"/>
                </a:moveTo>
                <a:lnTo>
                  <a:pt x="0" y="0"/>
                </a:lnTo>
                <a:lnTo>
                  <a:pt x="13642" y="0"/>
                </a:lnTo>
                <a:lnTo>
                  <a:pt x="43876" y="211271"/>
                </a:lnTo>
                <a:close/>
              </a:path>
            </a:pathLst>
          </a:custGeom>
          <a:solidFill>
            <a:srgbClr val="101023"/>
          </a:solidFill>
          <a:ln>
            <a:noFill/>
          </a:ln>
        </p:spPr>
      </p:sp>
      <p:pic>
        <p:nvPicPr>
          <p:cNvPr id="61" name="Google Shape;61;p48"/>
          <p:cNvPicPr preferRelativeResize="0"/>
          <p:nvPr/>
        </p:nvPicPr>
        <p:blipFill rotWithShape="1">
          <a:blip r:embed="rId2">
            <a:alphaModFix/>
          </a:blip>
          <a:srcRect/>
          <a:stretch/>
        </p:blipFill>
        <p:spPr>
          <a:xfrm>
            <a:off x="424875" y="186901"/>
            <a:ext cx="1707858"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7.jp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90"/>
        <p:cNvGrpSpPr/>
        <p:nvPr/>
      </p:nvGrpSpPr>
      <p:grpSpPr>
        <a:xfrm>
          <a:off x="0" y="0"/>
          <a:ext cx="0" cy="0"/>
          <a:chOff x="0" y="0"/>
          <a:chExt cx="0" cy="0"/>
        </a:xfrm>
      </p:grpSpPr>
      <p:sp>
        <p:nvSpPr>
          <p:cNvPr id="91" name="Google Shape;91;g22bb317cfc9_0_85"/>
          <p:cNvSpPr txBox="1">
            <a:spLocks noGrp="1"/>
          </p:cNvSpPr>
          <p:nvPr>
            <p:ph type="title"/>
          </p:nvPr>
        </p:nvSpPr>
        <p:spPr>
          <a:xfrm>
            <a:off x="311700" y="101965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FFFF"/>
              </a:buClr>
              <a:buSzPts val="2800"/>
              <a:buFont typeface="Outfit"/>
              <a:buNone/>
              <a:defRPr sz="2800" b="1" i="0" u="none" strike="noStrike" cap="none">
                <a:solidFill>
                  <a:srgbClr val="00FFFF"/>
                </a:solidFill>
                <a:latin typeface="Outfit"/>
                <a:ea typeface="Outfit"/>
                <a:cs typeface="Outfit"/>
                <a:sym typeface="Outfi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2" name="Google Shape;92;g22bb317cfc9_0_85"/>
          <p:cNvSpPr txBox="1">
            <a:spLocks noGrp="1"/>
          </p:cNvSpPr>
          <p:nvPr>
            <p:ph type="body" idx="1"/>
          </p:nvPr>
        </p:nvSpPr>
        <p:spPr>
          <a:xfrm>
            <a:off x="311700" y="17271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9D1D8F"/>
              </a:buClr>
              <a:buSzPts val="1800"/>
              <a:buFont typeface="Outfit Medium"/>
              <a:buChar char="●"/>
              <a:defRPr sz="1800" b="0" i="0" u="none" strike="noStrike" cap="none">
                <a:solidFill>
                  <a:srgbClr val="9D1D8F"/>
                </a:solidFill>
                <a:latin typeface="Outfit Medium"/>
                <a:ea typeface="Outfit Medium"/>
                <a:cs typeface="Outfit Medium"/>
                <a:sym typeface="Outfit Medium"/>
              </a:defRPr>
            </a:lvl1pPr>
            <a:lvl2pPr marL="914400" marR="0" lvl="1" indent="-317500" algn="l" rtl="0">
              <a:lnSpc>
                <a:spcPct val="115000"/>
              </a:lnSpc>
              <a:spcBef>
                <a:spcPts val="0"/>
              </a:spcBef>
              <a:spcAft>
                <a:spcPts val="0"/>
              </a:spcAft>
              <a:buClr>
                <a:srgbClr val="CB2376"/>
              </a:buClr>
              <a:buSzPts val="1400"/>
              <a:buFont typeface="Outfit SemiBold"/>
              <a:buChar char="○"/>
              <a:defRPr sz="1400" b="0" i="0" u="none" strike="noStrike" cap="none">
                <a:solidFill>
                  <a:srgbClr val="CB2376"/>
                </a:solidFill>
                <a:latin typeface="Outfit SemiBold"/>
                <a:ea typeface="Outfit SemiBold"/>
                <a:cs typeface="Outfit SemiBold"/>
                <a:sym typeface="Outfit SemiBold"/>
              </a:defRPr>
            </a:lvl2pPr>
            <a:lvl3pPr marL="1371600" marR="0" lvl="2" indent="-317500" algn="l" rtl="0">
              <a:lnSpc>
                <a:spcPct val="115000"/>
              </a:lnSpc>
              <a:spcBef>
                <a:spcPts val="0"/>
              </a:spcBef>
              <a:spcAft>
                <a:spcPts val="0"/>
              </a:spcAft>
              <a:buClr>
                <a:srgbClr val="00FFFF"/>
              </a:buClr>
              <a:buSzPts val="1400"/>
              <a:buFont typeface="Outfit Medium"/>
              <a:buChar char="■"/>
              <a:defRPr sz="1400" b="0" i="0" u="none" strike="noStrike" cap="none">
                <a:solidFill>
                  <a:srgbClr val="00FFFF"/>
                </a:solidFill>
                <a:latin typeface="Outfit Medium"/>
                <a:ea typeface="Outfit Medium"/>
                <a:cs typeface="Outfit Medium"/>
                <a:sym typeface="Outfit Medium"/>
              </a:defRPr>
            </a:lvl3pPr>
            <a:lvl4pPr marL="1828800" marR="0" lvl="3" indent="-317500" algn="l" rtl="0">
              <a:lnSpc>
                <a:spcPct val="115000"/>
              </a:lnSpc>
              <a:spcBef>
                <a:spcPts val="0"/>
              </a:spcBef>
              <a:spcAft>
                <a:spcPts val="0"/>
              </a:spcAft>
              <a:buClr>
                <a:schemeClr val="lt1"/>
              </a:buClr>
              <a:buSzPts val="1400"/>
              <a:buFont typeface="Outfit Medium"/>
              <a:buChar char="●"/>
              <a:defRPr sz="1400" b="0" i="0" u="none" strike="noStrike" cap="none">
                <a:solidFill>
                  <a:schemeClr val="lt1"/>
                </a:solidFill>
                <a:latin typeface="Outfit Medium"/>
                <a:ea typeface="Outfit Medium"/>
                <a:cs typeface="Outfit Medium"/>
                <a:sym typeface="Outfit Medium"/>
              </a:defRPr>
            </a:lvl4pPr>
            <a:lvl5pPr marL="2286000" marR="0" lvl="4"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5pPr>
            <a:lvl6pPr marL="2743200" marR="0" lvl="5"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6pPr>
            <a:lvl7pPr marL="3200400" marR="0" lvl="6"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7pPr>
            <a:lvl8pPr marL="3657600" marR="0" lvl="7"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8pPr>
            <a:lvl9pPr marL="4114800" marR="0" lvl="8" indent="-317500" algn="l" rtl="0">
              <a:lnSpc>
                <a:spcPct val="115000"/>
              </a:lnSpc>
              <a:spcBef>
                <a:spcPts val="0"/>
              </a:spcBef>
              <a:spcAft>
                <a:spcPts val="0"/>
              </a:spcAft>
              <a:buClr>
                <a:schemeClr val="lt1"/>
              </a:buClr>
              <a:buSzPts val="1400"/>
              <a:buFont typeface="Inter"/>
              <a:buChar char="■"/>
              <a:defRPr sz="1400" b="0" i="0" u="none" strike="noStrike" cap="none">
                <a:solidFill>
                  <a:schemeClr val="lt1"/>
                </a:solidFill>
                <a:latin typeface="Inter"/>
                <a:ea typeface="Inter"/>
                <a:cs typeface="Inter"/>
                <a:sym typeface="Inter"/>
              </a:defRPr>
            </a:lvl9pPr>
          </a:lstStyle>
          <a:p>
            <a:endParaRPr/>
          </a:p>
        </p:txBody>
      </p:sp>
      <p:sp>
        <p:nvSpPr>
          <p:cNvPr id="93" name="Google Shape;93;g22bb317cfc9_0_85"/>
          <p:cNvSpPr txBox="1">
            <a:spLocks noGrp="1"/>
          </p:cNvSpPr>
          <p:nvPr>
            <p:ph type="sldNum" idx="12"/>
          </p:nvPr>
        </p:nvSpPr>
        <p:spPr>
          <a:xfrm>
            <a:off x="31170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Inter"/>
                <a:ea typeface="Inter"/>
                <a:cs typeface="Inter"/>
                <a:sym typeface="Inter"/>
              </a:defRPr>
            </a:lvl9pPr>
          </a:lstStyle>
          <a:p>
            <a:pPr marL="0" lvl="0" indent="0" algn="l"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0"/>
        <p:cNvGrpSpPr/>
        <p:nvPr/>
      </p:nvGrpSpPr>
      <p:grpSpPr>
        <a:xfrm>
          <a:off x="0" y="0"/>
          <a:ext cx="0" cy="0"/>
          <a:chOff x="0" y="0"/>
          <a:chExt cx="0" cy="0"/>
        </a:xfrm>
      </p:grpSpPr>
      <p:sp>
        <p:nvSpPr>
          <p:cNvPr id="171" name="Google Shape;171;g1e506489c48_0_0"/>
          <p:cNvSpPr txBox="1">
            <a:spLocks noGrp="1"/>
          </p:cNvSpPr>
          <p:nvPr>
            <p:ph type="ctrTitle"/>
          </p:nvPr>
        </p:nvSpPr>
        <p:spPr>
          <a:xfrm>
            <a:off x="348674" y="3365500"/>
            <a:ext cx="7880926" cy="14295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4000"/>
              <a:buNone/>
            </a:pPr>
            <a:r>
              <a:rPr lang="it-IT" sz="3000" b="0" dirty="0">
                <a:solidFill>
                  <a:schemeClr val="lt1"/>
                </a:solidFill>
              </a:rPr>
              <a:t>Modificare ed eliminare i dati</a:t>
            </a:r>
            <a:endParaRPr sz="3000" b="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8" name="TextBox 7">
            <a:extLst>
              <a:ext uri="{FF2B5EF4-FFF2-40B4-BE49-F238E27FC236}">
                <a16:creationId xmlns:a16="http://schemas.microsoft.com/office/drawing/2014/main" id="{887CB27D-A85A-43F2-AFA1-6E95ED3555C4}"/>
              </a:ext>
            </a:extLst>
          </p:cNvPr>
          <p:cNvSpPr txBox="1"/>
          <p:nvPr/>
        </p:nvSpPr>
        <p:spPr>
          <a:xfrm>
            <a:off x="258326" y="1412844"/>
            <a:ext cx="3484516" cy="2123658"/>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CREATE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TABLE</a:t>
            </a:r>
            <a:r>
              <a:rPr lang="en-GB" sz="1200" dirty="0">
                <a:solidFill>
                  <a:srgbClr val="000000"/>
                </a:solidFill>
                <a:latin typeface="Consolas" panose="020B0609020204030204" pitchFamily="49" charset="0"/>
              </a:rPr>
              <a:t> SalesTerritory</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TerritoryID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RegionName </a:t>
            </a:r>
            <a:r>
              <a:rPr lang="en-GB" sz="1200" dirty="0">
                <a:solidFill>
                  <a:srgbClr val="0000FF"/>
                </a:solidFill>
                <a:latin typeface="Consolas" panose="020B0609020204030204" pitchFamily="49" charset="0"/>
              </a:rPr>
              <a:t>VARCHAR</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PK_TerritoryID </a:t>
            </a:r>
          </a:p>
          <a:p>
            <a:r>
              <a:rPr lang="en-GB" sz="1200" dirty="0">
                <a:solidFill>
                  <a:srgbClr val="0000FF"/>
                </a:solidFill>
                <a:latin typeface="Consolas" panose="020B0609020204030204" pitchFamily="49" charset="0"/>
              </a:rPr>
              <a:t>    PRIMARY</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INSERT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INTO</a:t>
            </a:r>
            <a:r>
              <a:rPr lang="en-GB" sz="1200" dirty="0">
                <a:solidFill>
                  <a:srgbClr val="000000"/>
                </a:solidFill>
                <a:latin typeface="Consolas" panose="020B0609020204030204" pitchFamily="49" charset="0"/>
              </a:rPr>
              <a:t> SalesTerritory </a:t>
            </a:r>
          </a:p>
          <a:p>
            <a:r>
              <a:rPr lang="en-GB" sz="1200" dirty="0">
                <a:solidFill>
                  <a:srgbClr val="0000FF"/>
                </a:solidFill>
                <a:latin typeface="Consolas" panose="020B0609020204030204" pitchFamily="49" charset="0"/>
              </a:rPr>
              <a:t>VALUES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1</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'Italy'</a:t>
            </a:r>
            <a:r>
              <a:rPr lang="en-GB" sz="1200" dirty="0">
                <a:solidFill>
                  <a:srgbClr val="808080"/>
                </a:solidFill>
                <a:latin typeface="Consolas" panose="020B0609020204030204" pitchFamily="49" charset="0"/>
              </a:rPr>
              <a:t>),</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r>
              <a:rPr lang="en-GB" sz="1200" dirty="0">
                <a:solidFill>
                  <a:srgbClr val="FF0000"/>
                </a:solidFill>
                <a:latin typeface="Consolas" panose="020B0609020204030204" pitchFamily="49" charset="0"/>
              </a:rPr>
              <a:t>'Germany'</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2</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SELECT</a:t>
            </a:r>
            <a:r>
              <a:rPr lang="en-GB" sz="1200" dirty="0">
                <a:solidFill>
                  <a:srgbClr val="000000"/>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FROM</a:t>
            </a:r>
            <a:r>
              <a:rPr lang="en-GB" sz="1200" dirty="0">
                <a:solidFill>
                  <a:srgbClr val="000000"/>
                </a:solidFill>
                <a:latin typeface="Consolas" panose="020B0609020204030204" pitchFamily="49" charset="0"/>
              </a:rPr>
              <a:t> SalesTerritory</a:t>
            </a:r>
          </a:p>
        </p:txBody>
      </p:sp>
      <p:sp>
        <p:nvSpPr>
          <p:cNvPr id="10" name="Arrow: Down 9">
            <a:extLst>
              <a:ext uri="{FF2B5EF4-FFF2-40B4-BE49-F238E27FC236}">
                <a16:creationId xmlns:a16="http://schemas.microsoft.com/office/drawing/2014/main" id="{20BCFECF-A29B-4ED5-AA52-71BEF9D6D1EC}"/>
              </a:ext>
            </a:extLst>
          </p:cNvPr>
          <p:cNvSpPr/>
          <p:nvPr/>
        </p:nvSpPr>
        <p:spPr>
          <a:xfrm>
            <a:off x="1742222" y="3627844"/>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a:solidFill>
                <a:schemeClr val="tx1"/>
              </a:solidFill>
              <a:latin typeface="Inter" panose="020B0604020202020204" charset="0"/>
              <a:ea typeface="Inter" panose="020B0604020202020204" charset="0"/>
            </a:endParaRPr>
          </a:p>
        </p:txBody>
      </p:sp>
      <p:graphicFrame>
        <p:nvGraphicFramePr>
          <p:cNvPr id="12" name="Table 11">
            <a:extLst>
              <a:ext uri="{FF2B5EF4-FFF2-40B4-BE49-F238E27FC236}">
                <a16:creationId xmlns:a16="http://schemas.microsoft.com/office/drawing/2014/main" id="{D794AB89-9439-429D-ADE4-E97C8CCD89AA}"/>
              </a:ext>
            </a:extLst>
          </p:cNvPr>
          <p:cNvGraphicFramePr>
            <a:graphicFrameLocks noGrp="1"/>
          </p:cNvGraphicFramePr>
          <p:nvPr>
            <p:extLst>
              <p:ext uri="{D42A27DB-BD31-4B8C-83A1-F6EECF244321}">
                <p14:modId xmlns:p14="http://schemas.microsoft.com/office/powerpoint/2010/main" val="1352650047"/>
              </p:ext>
            </p:extLst>
          </p:nvPr>
        </p:nvGraphicFramePr>
        <p:xfrm>
          <a:off x="741377" y="3933545"/>
          <a:ext cx="2652323" cy="7459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tblGrid>
              <a:tr h="288760">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RegionName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Italy</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Germany</a:t>
                      </a:r>
                    </a:p>
                  </a:txBody>
                  <a:tcPr/>
                </a:tc>
                <a:extLst>
                  <a:ext uri="{0D108BD9-81ED-4DB2-BD59-A6C34878D82A}">
                    <a16:rowId xmlns:a16="http://schemas.microsoft.com/office/drawing/2014/main" val="530166374"/>
                  </a:ext>
                </a:extLst>
              </a:tr>
            </a:tbl>
          </a:graphicData>
        </a:graphic>
      </p:graphicFrame>
      <p:sp>
        <p:nvSpPr>
          <p:cNvPr id="13" name="TextBox 12">
            <a:extLst>
              <a:ext uri="{FF2B5EF4-FFF2-40B4-BE49-F238E27FC236}">
                <a16:creationId xmlns:a16="http://schemas.microsoft.com/office/drawing/2014/main" id="{53580BB8-4215-4056-9D15-FEE4C7775888}"/>
              </a:ext>
            </a:extLst>
          </p:cNvPr>
          <p:cNvSpPr txBox="1"/>
          <p:nvPr/>
        </p:nvSpPr>
        <p:spPr>
          <a:xfrm>
            <a:off x="4174250" y="1370920"/>
            <a:ext cx="4073451" cy="2677656"/>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CREATE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TABLE</a:t>
            </a:r>
            <a:r>
              <a:rPr lang="en-GB" sz="1200" dirty="0">
                <a:solidFill>
                  <a:srgbClr val="000000"/>
                </a:solidFill>
                <a:latin typeface="Consolas" panose="020B0609020204030204" pitchFamily="49" charset="0"/>
              </a:rPr>
              <a:t> SalesPerson</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SalespersonID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TerritoryID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FirstName </a:t>
            </a:r>
            <a:r>
              <a:rPr lang="en-GB" sz="1200" dirty="0">
                <a:solidFill>
                  <a:srgbClr val="0000FF"/>
                </a:solidFill>
                <a:latin typeface="Consolas" panose="020B0609020204030204" pitchFamily="49" charset="0"/>
              </a:rPr>
              <a:t>VARCHAR</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LastName </a:t>
            </a:r>
            <a:r>
              <a:rPr lang="en-GB" sz="1200" dirty="0">
                <a:solidFill>
                  <a:srgbClr val="0000FF"/>
                </a:solidFill>
                <a:latin typeface="Consolas" panose="020B0609020204030204" pitchFamily="49" charset="0"/>
              </a:rPr>
              <a:t>VARCHAR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PK_SalespersonID </a:t>
            </a:r>
            <a:r>
              <a:rPr lang="en-GB" sz="1200" dirty="0">
                <a:solidFill>
                  <a:srgbClr val="0000FF"/>
                </a:solidFill>
                <a:latin typeface="Consolas" panose="020B0609020204030204" pitchFamily="49" charset="0"/>
              </a:rPr>
              <a:t>PRIMARY</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SalespersonID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FK_SalesTerritory_SalesPerson_TerritoryID</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FOREIGN</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REFERENCES</a:t>
            </a:r>
            <a:r>
              <a:rPr lang="en-GB" sz="1200" dirty="0">
                <a:solidFill>
                  <a:srgbClr val="000000"/>
                </a:solidFill>
                <a:latin typeface="Consolas" panose="020B0609020204030204" pitchFamily="49" charset="0"/>
              </a:rPr>
              <a:t> SalesTerritory</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INSERT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INTO</a:t>
            </a:r>
            <a:r>
              <a:rPr lang="en-GB" sz="1200" dirty="0">
                <a:solidFill>
                  <a:srgbClr val="000000"/>
                </a:solidFill>
                <a:latin typeface="Consolas" panose="020B0609020204030204" pitchFamily="49" charset="0"/>
              </a:rPr>
              <a:t> SalesPerson </a:t>
            </a:r>
          </a:p>
          <a:p>
            <a:r>
              <a:rPr lang="en-GB" sz="1200" dirty="0">
                <a:solidFill>
                  <a:srgbClr val="0000FF"/>
                </a:solidFill>
                <a:latin typeface="Consolas" panose="020B0609020204030204" pitchFamily="49" charset="0"/>
              </a:rPr>
              <a:t>VALUES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1</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3</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a:t>
            </a:r>
            <a:r>
              <a:rPr lang="en-GB" sz="1200" dirty="0" err="1">
                <a:solidFill>
                  <a:srgbClr val="FF0000"/>
                </a:solidFill>
                <a:latin typeface="Consolas" panose="020B0609020204030204" pitchFamily="49" charset="0"/>
              </a:rPr>
              <a:t>xyz</a:t>
            </a:r>
            <a:r>
              <a:rPr lang="en-GB" sz="1200" dirty="0">
                <a:solidFill>
                  <a:srgbClr val="FF0000"/>
                </a:solidFill>
                <a:latin typeface="Consolas" panose="020B0609020204030204" pitchFamily="49" charset="0"/>
              </a:rPr>
              <a:t>'</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a:t>
            </a:r>
            <a:r>
              <a:rPr lang="en-GB" sz="1200" dirty="0" err="1">
                <a:solidFill>
                  <a:srgbClr val="FF0000"/>
                </a:solidFill>
                <a:latin typeface="Consolas" panose="020B0609020204030204" pitchFamily="49" charset="0"/>
              </a:rPr>
              <a:t>zzz</a:t>
            </a:r>
            <a:r>
              <a:rPr lang="en-GB" sz="1200" dirty="0">
                <a:solidFill>
                  <a:srgbClr val="FF0000"/>
                </a:solidFill>
                <a:latin typeface="Consolas" panose="020B0609020204030204" pitchFamily="49" charset="0"/>
              </a:rPr>
              <a:t>'</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p:txBody>
      </p:sp>
      <p:sp>
        <p:nvSpPr>
          <p:cNvPr id="14" name="Callout: Line 13">
            <a:extLst>
              <a:ext uri="{FF2B5EF4-FFF2-40B4-BE49-F238E27FC236}">
                <a16:creationId xmlns:a16="http://schemas.microsoft.com/office/drawing/2014/main" id="{7897136D-696C-41D2-BE6A-A5EC868C8887}"/>
              </a:ext>
            </a:extLst>
          </p:cNvPr>
          <p:cNvSpPr/>
          <p:nvPr/>
        </p:nvSpPr>
        <p:spPr>
          <a:xfrm>
            <a:off x="6138471" y="4209019"/>
            <a:ext cx="2323475" cy="745960"/>
          </a:xfrm>
          <a:prstGeom prst="borderCallout1">
            <a:avLst>
              <a:gd name="adj1" fmla="val 57939"/>
              <a:gd name="adj2" fmla="val -231"/>
              <a:gd name="adj3" fmla="val -34118"/>
              <a:gd name="adj4" fmla="val -3654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La transazione fallisce. Il database è lasciato in uno stato consistente!</a:t>
            </a:r>
          </a:p>
        </p:txBody>
      </p:sp>
    </p:spTree>
    <p:extLst>
      <p:ext uri="{BB962C8B-B14F-4D97-AF65-F5344CB8AC3E}">
        <p14:creationId xmlns:p14="http://schemas.microsoft.com/office/powerpoint/2010/main" val="202645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8" name="TextBox 7">
            <a:extLst>
              <a:ext uri="{FF2B5EF4-FFF2-40B4-BE49-F238E27FC236}">
                <a16:creationId xmlns:a16="http://schemas.microsoft.com/office/drawing/2014/main" id="{887CB27D-A85A-43F2-AFA1-6E95ED3555C4}"/>
              </a:ext>
            </a:extLst>
          </p:cNvPr>
          <p:cNvSpPr txBox="1"/>
          <p:nvPr/>
        </p:nvSpPr>
        <p:spPr>
          <a:xfrm>
            <a:off x="258326" y="1412844"/>
            <a:ext cx="3484516" cy="2123658"/>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CREATE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TABLE</a:t>
            </a:r>
            <a:r>
              <a:rPr lang="en-GB" sz="1200" dirty="0">
                <a:solidFill>
                  <a:srgbClr val="000000"/>
                </a:solidFill>
                <a:latin typeface="Consolas" panose="020B0609020204030204" pitchFamily="49" charset="0"/>
              </a:rPr>
              <a:t> SalesTerritory</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TerritoryID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RegionName </a:t>
            </a:r>
            <a:r>
              <a:rPr lang="en-GB" sz="1200" dirty="0">
                <a:solidFill>
                  <a:srgbClr val="0000FF"/>
                </a:solidFill>
                <a:latin typeface="Consolas" panose="020B0609020204030204" pitchFamily="49" charset="0"/>
              </a:rPr>
              <a:t>VARCHAR</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PK_TerritoryID </a:t>
            </a:r>
          </a:p>
          <a:p>
            <a:r>
              <a:rPr lang="en-GB" sz="1200" dirty="0">
                <a:solidFill>
                  <a:srgbClr val="0000FF"/>
                </a:solidFill>
                <a:latin typeface="Consolas" panose="020B0609020204030204" pitchFamily="49" charset="0"/>
              </a:rPr>
              <a:t>    PRIMARY</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INSERT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INTO</a:t>
            </a:r>
            <a:r>
              <a:rPr lang="en-GB" sz="1200" dirty="0">
                <a:solidFill>
                  <a:srgbClr val="000000"/>
                </a:solidFill>
                <a:latin typeface="Consolas" panose="020B0609020204030204" pitchFamily="49" charset="0"/>
              </a:rPr>
              <a:t> SalesTerritory </a:t>
            </a:r>
          </a:p>
          <a:p>
            <a:r>
              <a:rPr lang="en-GB" sz="1200" dirty="0">
                <a:solidFill>
                  <a:srgbClr val="0000FF"/>
                </a:solidFill>
                <a:latin typeface="Consolas" panose="020B0609020204030204" pitchFamily="49" charset="0"/>
              </a:rPr>
              <a:t>VALUES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1</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'Italy'</a:t>
            </a:r>
            <a:r>
              <a:rPr lang="en-GB" sz="1200" dirty="0">
                <a:solidFill>
                  <a:srgbClr val="808080"/>
                </a:solidFill>
                <a:latin typeface="Consolas" panose="020B0609020204030204" pitchFamily="49" charset="0"/>
              </a:rPr>
              <a:t>),</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r>
              <a:rPr lang="en-GB" sz="1200" dirty="0">
                <a:solidFill>
                  <a:srgbClr val="FF0000"/>
                </a:solidFill>
                <a:latin typeface="Consolas" panose="020B0609020204030204" pitchFamily="49" charset="0"/>
              </a:rPr>
              <a:t>'Germany'</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2</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SELECT</a:t>
            </a:r>
            <a:r>
              <a:rPr lang="en-GB" sz="1200" dirty="0">
                <a:solidFill>
                  <a:srgbClr val="000000"/>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FROM</a:t>
            </a:r>
            <a:r>
              <a:rPr lang="en-GB" sz="1200" dirty="0">
                <a:solidFill>
                  <a:srgbClr val="000000"/>
                </a:solidFill>
                <a:latin typeface="Consolas" panose="020B0609020204030204" pitchFamily="49" charset="0"/>
              </a:rPr>
              <a:t> SalesTerritory</a:t>
            </a:r>
          </a:p>
        </p:txBody>
      </p:sp>
      <p:sp>
        <p:nvSpPr>
          <p:cNvPr id="10" name="Arrow: Down 9">
            <a:extLst>
              <a:ext uri="{FF2B5EF4-FFF2-40B4-BE49-F238E27FC236}">
                <a16:creationId xmlns:a16="http://schemas.microsoft.com/office/drawing/2014/main" id="{20BCFECF-A29B-4ED5-AA52-71BEF9D6D1EC}"/>
              </a:ext>
            </a:extLst>
          </p:cNvPr>
          <p:cNvSpPr/>
          <p:nvPr/>
        </p:nvSpPr>
        <p:spPr>
          <a:xfrm>
            <a:off x="1742222" y="3627844"/>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a:solidFill>
                <a:schemeClr val="tx1"/>
              </a:solidFill>
              <a:latin typeface="Inter" panose="020B0604020202020204" charset="0"/>
              <a:ea typeface="Inter" panose="020B0604020202020204" charset="0"/>
            </a:endParaRPr>
          </a:p>
        </p:txBody>
      </p:sp>
      <p:graphicFrame>
        <p:nvGraphicFramePr>
          <p:cNvPr id="12" name="Table 11">
            <a:extLst>
              <a:ext uri="{FF2B5EF4-FFF2-40B4-BE49-F238E27FC236}">
                <a16:creationId xmlns:a16="http://schemas.microsoft.com/office/drawing/2014/main" id="{D794AB89-9439-429D-ADE4-E97C8CCD89AA}"/>
              </a:ext>
            </a:extLst>
          </p:cNvPr>
          <p:cNvGraphicFramePr>
            <a:graphicFrameLocks noGrp="1"/>
          </p:cNvGraphicFramePr>
          <p:nvPr/>
        </p:nvGraphicFramePr>
        <p:xfrm>
          <a:off x="741377" y="3933545"/>
          <a:ext cx="2652323" cy="7459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tblGrid>
              <a:tr h="288760">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RegionName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Italy</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Germany</a:t>
                      </a:r>
                    </a:p>
                  </a:txBody>
                  <a:tcPr/>
                </a:tc>
                <a:extLst>
                  <a:ext uri="{0D108BD9-81ED-4DB2-BD59-A6C34878D82A}">
                    <a16:rowId xmlns:a16="http://schemas.microsoft.com/office/drawing/2014/main" val="530166374"/>
                  </a:ext>
                </a:extLst>
              </a:tr>
            </a:tbl>
          </a:graphicData>
        </a:graphic>
      </p:graphicFrame>
      <p:sp>
        <p:nvSpPr>
          <p:cNvPr id="13" name="TextBox 12">
            <a:extLst>
              <a:ext uri="{FF2B5EF4-FFF2-40B4-BE49-F238E27FC236}">
                <a16:creationId xmlns:a16="http://schemas.microsoft.com/office/drawing/2014/main" id="{53580BB8-4215-4056-9D15-FEE4C7775888}"/>
              </a:ext>
            </a:extLst>
          </p:cNvPr>
          <p:cNvSpPr txBox="1"/>
          <p:nvPr/>
        </p:nvSpPr>
        <p:spPr>
          <a:xfrm>
            <a:off x="4174250" y="1370920"/>
            <a:ext cx="4073451" cy="2677656"/>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CREATE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TABLE</a:t>
            </a:r>
            <a:r>
              <a:rPr lang="en-GB" sz="1200" dirty="0">
                <a:solidFill>
                  <a:srgbClr val="000000"/>
                </a:solidFill>
                <a:latin typeface="Consolas" panose="020B0609020204030204" pitchFamily="49" charset="0"/>
              </a:rPr>
              <a:t> SalesPerson</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SalespersonID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TerritoryID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FirstName </a:t>
            </a:r>
            <a:r>
              <a:rPr lang="en-GB" sz="1200" dirty="0">
                <a:solidFill>
                  <a:srgbClr val="0000FF"/>
                </a:solidFill>
                <a:latin typeface="Consolas" panose="020B0609020204030204" pitchFamily="49" charset="0"/>
              </a:rPr>
              <a:t>VARCHAR</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LastName </a:t>
            </a:r>
            <a:r>
              <a:rPr lang="en-GB" sz="1200" dirty="0">
                <a:solidFill>
                  <a:srgbClr val="0000FF"/>
                </a:solidFill>
                <a:latin typeface="Consolas" panose="020B0609020204030204" pitchFamily="49" charset="0"/>
              </a:rPr>
              <a:t>VARCHAR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PK_SalespersonID </a:t>
            </a:r>
            <a:r>
              <a:rPr lang="en-GB" sz="1200" dirty="0">
                <a:solidFill>
                  <a:srgbClr val="0000FF"/>
                </a:solidFill>
                <a:latin typeface="Consolas" panose="020B0609020204030204" pitchFamily="49" charset="0"/>
              </a:rPr>
              <a:t>PRIMARY</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SalespersonID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FK_SalesTerritory_SalesPerson_TerritoryID</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FOREIGN</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REFERENCES</a:t>
            </a:r>
            <a:r>
              <a:rPr lang="en-GB" sz="1200" dirty="0">
                <a:solidFill>
                  <a:srgbClr val="000000"/>
                </a:solidFill>
                <a:latin typeface="Consolas" panose="020B0609020204030204" pitchFamily="49" charset="0"/>
              </a:rPr>
              <a:t> SalesTerritory</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INSERT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INTO</a:t>
            </a:r>
            <a:r>
              <a:rPr lang="en-GB" sz="1200" dirty="0">
                <a:solidFill>
                  <a:srgbClr val="000000"/>
                </a:solidFill>
                <a:latin typeface="Consolas" panose="020B0609020204030204" pitchFamily="49" charset="0"/>
              </a:rPr>
              <a:t> SalesPerson </a:t>
            </a:r>
          </a:p>
          <a:p>
            <a:r>
              <a:rPr lang="en-GB" sz="1200" dirty="0">
                <a:solidFill>
                  <a:srgbClr val="0000FF"/>
                </a:solidFill>
                <a:latin typeface="Consolas" panose="020B0609020204030204" pitchFamily="49" charset="0"/>
              </a:rPr>
              <a:t>VALUES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1</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2</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a:t>
            </a:r>
            <a:r>
              <a:rPr lang="en-GB" sz="1200" dirty="0" err="1">
                <a:solidFill>
                  <a:srgbClr val="FF0000"/>
                </a:solidFill>
                <a:latin typeface="Consolas" panose="020B0609020204030204" pitchFamily="49" charset="0"/>
              </a:rPr>
              <a:t>xyz</a:t>
            </a:r>
            <a:r>
              <a:rPr lang="en-GB" sz="1200" dirty="0">
                <a:solidFill>
                  <a:srgbClr val="FF0000"/>
                </a:solidFill>
                <a:latin typeface="Consolas" panose="020B0609020204030204" pitchFamily="49" charset="0"/>
              </a:rPr>
              <a:t>'</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a:t>
            </a:r>
            <a:r>
              <a:rPr lang="en-GB" sz="1200" dirty="0" err="1">
                <a:solidFill>
                  <a:srgbClr val="FF0000"/>
                </a:solidFill>
                <a:latin typeface="Consolas" panose="020B0609020204030204" pitchFamily="49" charset="0"/>
              </a:rPr>
              <a:t>zzz</a:t>
            </a:r>
            <a:r>
              <a:rPr lang="en-GB" sz="1200" dirty="0">
                <a:solidFill>
                  <a:srgbClr val="FF0000"/>
                </a:solidFill>
                <a:latin typeface="Consolas" panose="020B0609020204030204" pitchFamily="49" charset="0"/>
              </a:rPr>
              <a:t>'</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p:txBody>
      </p:sp>
      <p:sp>
        <p:nvSpPr>
          <p:cNvPr id="14" name="Callout: Line 13">
            <a:extLst>
              <a:ext uri="{FF2B5EF4-FFF2-40B4-BE49-F238E27FC236}">
                <a16:creationId xmlns:a16="http://schemas.microsoft.com/office/drawing/2014/main" id="{7897136D-696C-41D2-BE6A-A5EC868C8887}"/>
              </a:ext>
            </a:extLst>
          </p:cNvPr>
          <p:cNvSpPr/>
          <p:nvPr/>
        </p:nvSpPr>
        <p:spPr>
          <a:xfrm>
            <a:off x="6138471" y="4209019"/>
            <a:ext cx="2652323" cy="745960"/>
          </a:xfrm>
          <a:prstGeom prst="borderCallout1">
            <a:avLst>
              <a:gd name="adj1" fmla="val 57939"/>
              <a:gd name="adj2" fmla="val -231"/>
              <a:gd name="adj3" fmla="val -32040"/>
              <a:gd name="adj4" fmla="val -32746"/>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L’integrità referenziale non è violata. La transazione si conclude correttamente.</a:t>
            </a:r>
          </a:p>
        </p:txBody>
      </p:sp>
    </p:spTree>
    <p:extLst>
      <p:ext uri="{BB962C8B-B14F-4D97-AF65-F5344CB8AC3E}">
        <p14:creationId xmlns:p14="http://schemas.microsoft.com/office/powerpoint/2010/main" val="337433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8" name="TextBox 7">
            <a:extLst>
              <a:ext uri="{FF2B5EF4-FFF2-40B4-BE49-F238E27FC236}">
                <a16:creationId xmlns:a16="http://schemas.microsoft.com/office/drawing/2014/main" id="{887CB27D-A85A-43F2-AFA1-6E95ED3555C4}"/>
              </a:ext>
            </a:extLst>
          </p:cNvPr>
          <p:cNvSpPr txBox="1"/>
          <p:nvPr/>
        </p:nvSpPr>
        <p:spPr>
          <a:xfrm>
            <a:off x="258326" y="1412844"/>
            <a:ext cx="4995599" cy="2308324"/>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CREATE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TABLE</a:t>
            </a:r>
            <a:r>
              <a:rPr lang="en-GB" sz="1200" dirty="0">
                <a:solidFill>
                  <a:srgbClr val="000000"/>
                </a:solidFill>
                <a:latin typeface="Consolas" panose="020B0609020204030204" pitchFamily="49" charset="0"/>
              </a:rPr>
              <a:t> SalesPerson</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SalespersonID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TerritoryID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FirstName </a:t>
            </a:r>
            <a:r>
              <a:rPr lang="en-GB" sz="1200" dirty="0">
                <a:solidFill>
                  <a:srgbClr val="0000FF"/>
                </a:solidFill>
                <a:latin typeface="Consolas" panose="020B0609020204030204" pitchFamily="49" charset="0"/>
              </a:rPr>
              <a:t>VARCHAR</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LastName </a:t>
            </a:r>
            <a:r>
              <a:rPr lang="en-GB" sz="1200" dirty="0">
                <a:solidFill>
                  <a:srgbClr val="0000FF"/>
                </a:solidFill>
                <a:latin typeface="Consolas" panose="020B0609020204030204" pitchFamily="49" charset="0"/>
              </a:rPr>
              <a:t>VARCHAR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PK_SalespersonID </a:t>
            </a:r>
            <a:r>
              <a:rPr lang="en-GB" sz="1200" dirty="0">
                <a:solidFill>
                  <a:srgbClr val="0000FF"/>
                </a:solidFill>
                <a:latin typeface="Consolas" panose="020B0609020204030204" pitchFamily="49" charset="0"/>
              </a:rPr>
              <a:t>PRIMARY</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SalespersonID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FK_SalesTerritory_SalesPerson_TerritoryID </a:t>
            </a:r>
            <a:r>
              <a:rPr lang="en-GB" sz="1200" dirty="0">
                <a:solidFill>
                  <a:srgbClr val="0000FF"/>
                </a:solidFill>
                <a:latin typeface="Consolas" panose="020B0609020204030204" pitchFamily="49" charset="0"/>
              </a:rPr>
              <a:t>FOREIGN</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REFERENCES</a:t>
            </a:r>
            <a:r>
              <a:rPr lang="en-GB" sz="1200" dirty="0">
                <a:solidFill>
                  <a:srgbClr val="000000"/>
                </a:solidFill>
                <a:latin typeface="Consolas" panose="020B0609020204030204" pitchFamily="49" charset="0"/>
              </a:rPr>
              <a:t> SalesTerritory</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INSERT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INTO</a:t>
            </a:r>
            <a:r>
              <a:rPr lang="en-GB" sz="1200" dirty="0">
                <a:solidFill>
                  <a:srgbClr val="000000"/>
                </a:solidFill>
                <a:latin typeface="Consolas" panose="020B0609020204030204" pitchFamily="49" charset="0"/>
              </a:rPr>
              <a:t> SalesPerson </a:t>
            </a:r>
          </a:p>
          <a:p>
            <a:r>
              <a:rPr lang="en-GB" sz="1200" dirty="0">
                <a:solidFill>
                  <a:srgbClr val="0000FF"/>
                </a:solidFill>
                <a:latin typeface="Consolas" panose="020B0609020204030204" pitchFamily="49" charset="0"/>
              </a:rPr>
              <a:t>VALUES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1</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2</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a:t>
            </a:r>
            <a:r>
              <a:rPr lang="en-GB" sz="1200" dirty="0" err="1">
                <a:solidFill>
                  <a:srgbClr val="FF0000"/>
                </a:solidFill>
                <a:latin typeface="Consolas" panose="020B0609020204030204" pitchFamily="49" charset="0"/>
              </a:rPr>
              <a:t>xyz</a:t>
            </a:r>
            <a:r>
              <a:rPr lang="en-GB" sz="1200" dirty="0">
                <a:solidFill>
                  <a:srgbClr val="FF0000"/>
                </a:solidFill>
                <a:latin typeface="Consolas" panose="020B0609020204030204" pitchFamily="49" charset="0"/>
              </a:rPr>
              <a:t>'</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a:t>
            </a:r>
            <a:r>
              <a:rPr lang="en-GB" sz="1200" dirty="0" err="1">
                <a:solidFill>
                  <a:srgbClr val="FF0000"/>
                </a:solidFill>
                <a:latin typeface="Consolas" panose="020B0609020204030204" pitchFamily="49" charset="0"/>
              </a:rPr>
              <a:t>zzz</a:t>
            </a:r>
            <a:r>
              <a:rPr lang="en-GB" sz="1200" dirty="0">
                <a:solidFill>
                  <a:srgbClr val="FF0000"/>
                </a:solidFill>
                <a:latin typeface="Consolas" panose="020B0609020204030204" pitchFamily="49" charset="0"/>
              </a:rPr>
              <a:t>'</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p:txBody>
      </p:sp>
      <p:graphicFrame>
        <p:nvGraphicFramePr>
          <p:cNvPr id="12" name="Table 11">
            <a:extLst>
              <a:ext uri="{FF2B5EF4-FFF2-40B4-BE49-F238E27FC236}">
                <a16:creationId xmlns:a16="http://schemas.microsoft.com/office/drawing/2014/main" id="{D794AB89-9439-429D-ADE4-E97C8CCD89AA}"/>
              </a:ext>
            </a:extLst>
          </p:cNvPr>
          <p:cNvGraphicFramePr>
            <a:graphicFrameLocks noGrp="1"/>
          </p:cNvGraphicFramePr>
          <p:nvPr>
            <p:extLst>
              <p:ext uri="{D42A27DB-BD31-4B8C-83A1-F6EECF244321}">
                <p14:modId xmlns:p14="http://schemas.microsoft.com/office/powerpoint/2010/main" val="823591369"/>
              </p:ext>
            </p:extLst>
          </p:nvPr>
        </p:nvGraphicFramePr>
        <p:xfrm>
          <a:off x="541006" y="4191798"/>
          <a:ext cx="3944319" cy="5173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bl>
          </a:graphicData>
        </a:graphic>
      </p:graphicFrame>
      <p:sp>
        <p:nvSpPr>
          <p:cNvPr id="9" name="Arrow: Down 8">
            <a:extLst>
              <a:ext uri="{FF2B5EF4-FFF2-40B4-BE49-F238E27FC236}">
                <a16:creationId xmlns:a16="http://schemas.microsoft.com/office/drawing/2014/main" id="{FC4AF101-E22E-458D-B35F-F103F9BC3C84}"/>
              </a:ext>
            </a:extLst>
          </p:cNvPr>
          <p:cNvSpPr/>
          <p:nvPr/>
        </p:nvSpPr>
        <p:spPr>
          <a:xfrm>
            <a:off x="2187849" y="3849303"/>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a:solidFill>
                <a:schemeClr val="tx1"/>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146155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graphicFrame>
        <p:nvGraphicFramePr>
          <p:cNvPr id="12" name="Table 11">
            <a:extLst>
              <a:ext uri="{FF2B5EF4-FFF2-40B4-BE49-F238E27FC236}">
                <a16:creationId xmlns:a16="http://schemas.microsoft.com/office/drawing/2014/main" id="{D794AB89-9439-429D-ADE4-E97C8CCD89AA}"/>
              </a:ext>
            </a:extLst>
          </p:cNvPr>
          <p:cNvGraphicFramePr>
            <a:graphicFrameLocks noGrp="1"/>
          </p:cNvGraphicFramePr>
          <p:nvPr/>
        </p:nvGraphicFramePr>
        <p:xfrm>
          <a:off x="258325" y="1408892"/>
          <a:ext cx="3944319" cy="9745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abc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yyy</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3197211563"/>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graphicFrame>
        <p:nvGraphicFramePr>
          <p:cNvPr id="7" name="Table 6">
            <a:extLst>
              <a:ext uri="{FF2B5EF4-FFF2-40B4-BE49-F238E27FC236}">
                <a16:creationId xmlns:a16="http://schemas.microsoft.com/office/drawing/2014/main" id="{55BB6372-964E-4A09-A8E9-4E0A95970611}"/>
              </a:ext>
            </a:extLst>
          </p:cNvPr>
          <p:cNvGraphicFramePr>
            <a:graphicFrameLocks noGrp="1"/>
          </p:cNvGraphicFramePr>
          <p:nvPr/>
        </p:nvGraphicFramePr>
        <p:xfrm>
          <a:off x="5039552" y="1765838"/>
          <a:ext cx="2652323" cy="7459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tblGrid>
              <a:tr h="288760">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RegionName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Italy</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Germany</a:t>
                      </a:r>
                    </a:p>
                  </a:txBody>
                  <a:tcPr/>
                </a:tc>
                <a:extLst>
                  <a:ext uri="{0D108BD9-81ED-4DB2-BD59-A6C34878D82A}">
                    <a16:rowId xmlns:a16="http://schemas.microsoft.com/office/drawing/2014/main" val="530166374"/>
                  </a:ext>
                </a:extLst>
              </a:tr>
            </a:tbl>
          </a:graphicData>
        </a:graphic>
      </p:graphicFrame>
      <p:cxnSp>
        <p:nvCxnSpPr>
          <p:cNvPr id="5" name="Connector: Elbow 4">
            <a:extLst>
              <a:ext uri="{FF2B5EF4-FFF2-40B4-BE49-F238E27FC236}">
                <a16:creationId xmlns:a16="http://schemas.microsoft.com/office/drawing/2014/main" id="{2E0993B1-F548-4DE8-98C3-E10915B7F8FA}"/>
              </a:ext>
            </a:extLst>
          </p:cNvPr>
          <p:cNvCxnSpPr>
            <a:cxnSpLocks/>
          </p:cNvCxnSpPr>
          <p:nvPr/>
        </p:nvCxnSpPr>
        <p:spPr>
          <a:xfrm>
            <a:off x="4251741" y="1886052"/>
            <a:ext cx="738714" cy="42857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F33AB40-0DF2-44E5-8C4A-C0009B48A8EA}"/>
              </a:ext>
            </a:extLst>
          </p:cNvPr>
          <p:cNvSpPr txBox="1"/>
          <p:nvPr/>
        </p:nvSpPr>
        <p:spPr>
          <a:xfrm>
            <a:off x="258325" y="3321377"/>
            <a:ext cx="3073811" cy="646331"/>
          </a:xfrm>
          <a:prstGeom prst="rect">
            <a:avLst/>
          </a:prstGeom>
          <a:solidFill>
            <a:schemeClr val="bg1">
              <a:lumMod val="95000"/>
            </a:schemeClr>
          </a:solidFill>
        </p:spPr>
        <p:txBody>
          <a:bodyPr wrap="square">
            <a:spAutoFit/>
          </a:bodyPr>
          <a:lstStyle/>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SalesPerson</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TerritoryID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4</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SalespersonID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1</a:t>
            </a:r>
          </a:p>
        </p:txBody>
      </p:sp>
      <p:sp>
        <p:nvSpPr>
          <p:cNvPr id="15" name="Callout: Line 14">
            <a:extLst>
              <a:ext uri="{FF2B5EF4-FFF2-40B4-BE49-F238E27FC236}">
                <a16:creationId xmlns:a16="http://schemas.microsoft.com/office/drawing/2014/main" id="{367420E7-88B8-4803-9636-93DD48741B65}"/>
              </a:ext>
            </a:extLst>
          </p:cNvPr>
          <p:cNvSpPr/>
          <p:nvPr/>
        </p:nvSpPr>
        <p:spPr>
          <a:xfrm>
            <a:off x="5039551" y="3214434"/>
            <a:ext cx="3197798" cy="1225829"/>
          </a:xfrm>
          <a:prstGeom prst="borderCallout1">
            <a:avLst>
              <a:gd name="adj1" fmla="val 57939"/>
              <a:gd name="adj2" fmla="val -231"/>
              <a:gd name="adj3" fmla="val 34299"/>
              <a:gd name="adj4" fmla="val -9335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Il numero di record affette da aggiornamento è 0!</a:t>
            </a:r>
          </a:p>
          <a:p>
            <a:r>
              <a:rPr lang="it-IT" dirty="0">
                <a:solidFill>
                  <a:schemeClr val="tx1"/>
                </a:solidFill>
                <a:latin typeface="Inter" panose="020B0604020202020204" charset="0"/>
                <a:ea typeface="Inter" panose="020B0604020202020204" charset="0"/>
              </a:rPr>
              <a:t>Il database è lasciato in uno stato consistente. Non c’è alcuna violazione di integrità referenziale.</a:t>
            </a:r>
          </a:p>
        </p:txBody>
      </p:sp>
    </p:spTree>
    <p:extLst>
      <p:ext uri="{BB962C8B-B14F-4D97-AF65-F5344CB8AC3E}">
        <p14:creationId xmlns:p14="http://schemas.microsoft.com/office/powerpoint/2010/main" val="267600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14" name="TextBox 13">
            <a:extLst>
              <a:ext uri="{FF2B5EF4-FFF2-40B4-BE49-F238E27FC236}">
                <a16:creationId xmlns:a16="http://schemas.microsoft.com/office/drawing/2014/main" id="{7F33AB40-0DF2-44E5-8C4A-C0009B48A8EA}"/>
              </a:ext>
            </a:extLst>
          </p:cNvPr>
          <p:cNvSpPr txBox="1"/>
          <p:nvPr/>
        </p:nvSpPr>
        <p:spPr>
          <a:xfrm>
            <a:off x="676776" y="3372896"/>
            <a:ext cx="2580155" cy="646331"/>
          </a:xfrm>
          <a:prstGeom prst="rect">
            <a:avLst/>
          </a:prstGeom>
          <a:solidFill>
            <a:schemeClr val="bg1">
              <a:lumMod val="95000"/>
            </a:schemeClr>
          </a:solidFill>
        </p:spPr>
        <p:txBody>
          <a:bodyPr wrap="square">
            <a:spAutoFit/>
          </a:bodyPr>
          <a:lstStyle/>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SalesPerson</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TerritoryID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1</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SalespersonID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1</a:t>
            </a:r>
          </a:p>
        </p:txBody>
      </p:sp>
      <p:sp>
        <p:nvSpPr>
          <p:cNvPr id="16" name="TextBox 15">
            <a:extLst>
              <a:ext uri="{FF2B5EF4-FFF2-40B4-BE49-F238E27FC236}">
                <a16:creationId xmlns:a16="http://schemas.microsoft.com/office/drawing/2014/main" id="{77830B6C-AE41-43D3-A751-DAE0BB5A2DFD}"/>
              </a:ext>
            </a:extLst>
          </p:cNvPr>
          <p:cNvSpPr txBox="1"/>
          <p:nvPr/>
        </p:nvSpPr>
        <p:spPr>
          <a:xfrm>
            <a:off x="258325" y="1214322"/>
            <a:ext cx="8454000" cy="276999"/>
          </a:xfrm>
          <a:prstGeom prst="rect">
            <a:avLst/>
          </a:prstGeom>
          <a:noFill/>
        </p:spPr>
        <p:txBody>
          <a:bodyPr wrap="square" rtlCol="0">
            <a:spAutoFit/>
          </a:bodyPr>
          <a:lstStyle/>
          <a:p>
            <a:pPr algn="l"/>
            <a:r>
              <a:rPr lang="it-IT" sz="1200" dirty="0">
                <a:solidFill>
                  <a:schemeClr val="tx1"/>
                </a:solidFill>
                <a:latin typeface="Inter" panose="020B0604020202020204" charset="0"/>
                <a:ea typeface="Inter" panose="020B0604020202020204" charset="0"/>
              </a:rPr>
              <a:t>Supponiamo di dover aggiornare l’anagrafica agenti (Salesperson) per assegnare la regione </a:t>
            </a:r>
            <a:r>
              <a:rPr lang="it-IT" sz="1100" i="1" dirty="0" err="1">
                <a:solidFill>
                  <a:schemeClr val="tx1"/>
                </a:solidFill>
                <a:latin typeface="Inter" panose="020B0604020202020204" charset="0"/>
                <a:ea typeface="Inter" panose="020B0604020202020204" charset="0"/>
              </a:rPr>
              <a:t>Italy</a:t>
            </a:r>
            <a:r>
              <a:rPr lang="it-IT" sz="1100" dirty="0">
                <a:solidFill>
                  <a:schemeClr val="tx1"/>
                </a:solidFill>
                <a:latin typeface="Inter" panose="020B0604020202020204" charset="0"/>
                <a:ea typeface="Inter" panose="020B0604020202020204" charset="0"/>
              </a:rPr>
              <a:t> all’agente </a:t>
            </a:r>
            <a:r>
              <a:rPr lang="it-IT" sz="1100" i="1" dirty="0">
                <a:solidFill>
                  <a:schemeClr val="tx1"/>
                </a:solidFill>
                <a:latin typeface="Inter" panose="020B0604020202020204" charset="0"/>
                <a:ea typeface="Inter" panose="020B0604020202020204" charset="0"/>
              </a:rPr>
              <a:t>abc </a:t>
            </a:r>
            <a:r>
              <a:rPr lang="it-IT" sz="1100" i="1" dirty="0" err="1">
                <a:solidFill>
                  <a:schemeClr val="tx1"/>
                </a:solidFill>
                <a:latin typeface="Inter" panose="020B0604020202020204" charset="0"/>
                <a:ea typeface="Inter" panose="020B0604020202020204" charset="0"/>
              </a:rPr>
              <a:t>yyy</a:t>
            </a:r>
            <a:r>
              <a:rPr lang="it-IT" sz="1100" i="1" dirty="0">
                <a:solidFill>
                  <a:schemeClr val="tx1"/>
                </a:solidFill>
                <a:latin typeface="Inter" panose="020B0604020202020204" charset="0"/>
                <a:ea typeface="Inter" panose="020B0604020202020204" charset="0"/>
              </a:rPr>
              <a:t> </a:t>
            </a:r>
            <a:endParaRPr lang="it-IT" sz="1200" b="1" i="0" dirty="0">
              <a:solidFill>
                <a:schemeClr val="tx1"/>
              </a:solidFill>
              <a:effectLst/>
              <a:latin typeface="Inter" panose="020B0604020202020204" charset="0"/>
              <a:ea typeface="Inter" panose="020B0604020202020204" charset="0"/>
            </a:endParaRPr>
          </a:p>
        </p:txBody>
      </p:sp>
      <p:graphicFrame>
        <p:nvGraphicFramePr>
          <p:cNvPr id="17" name="Table 16">
            <a:extLst>
              <a:ext uri="{FF2B5EF4-FFF2-40B4-BE49-F238E27FC236}">
                <a16:creationId xmlns:a16="http://schemas.microsoft.com/office/drawing/2014/main" id="{ADE22116-F0B4-4D6A-940C-4ABFEF550455}"/>
              </a:ext>
            </a:extLst>
          </p:cNvPr>
          <p:cNvGraphicFramePr>
            <a:graphicFrameLocks noGrp="1"/>
          </p:cNvGraphicFramePr>
          <p:nvPr>
            <p:extLst>
              <p:ext uri="{D42A27DB-BD31-4B8C-83A1-F6EECF244321}">
                <p14:modId xmlns:p14="http://schemas.microsoft.com/office/powerpoint/2010/main" val="2259842984"/>
              </p:ext>
            </p:extLst>
          </p:nvPr>
        </p:nvGraphicFramePr>
        <p:xfrm>
          <a:off x="258325" y="1620126"/>
          <a:ext cx="3944319" cy="9745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abc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yyy</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3197211563"/>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graphicFrame>
        <p:nvGraphicFramePr>
          <p:cNvPr id="18" name="Table 17">
            <a:extLst>
              <a:ext uri="{FF2B5EF4-FFF2-40B4-BE49-F238E27FC236}">
                <a16:creationId xmlns:a16="http://schemas.microsoft.com/office/drawing/2014/main" id="{CFEEC1E2-D6E7-4DCE-9B39-74079B0CE215}"/>
              </a:ext>
            </a:extLst>
          </p:cNvPr>
          <p:cNvGraphicFramePr>
            <a:graphicFrameLocks noGrp="1"/>
          </p:cNvGraphicFramePr>
          <p:nvPr>
            <p:extLst>
              <p:ext uri="{D42A27DB-BD31-4B8C-83A1-F6EECF244321}">
                <p14:modId xmlns:p14="http://schemas.microsoft.com/office/powerpoint/2010/main" val="495586381"/>
              </p:ext>
            </p:extLst>
          </p:nvPr>
        </p:nvGraphicFramePr>
        <p:xfrm>
          <a:off x="5039552" y="1977072"/>
          <a:ext cx="2652323" cy="7459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tblGrid>
              <a:tr h="288760">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RegionName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Italy</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Germany</a:t>
                      </a:r>
                    </a:p>
                  </a:txBody>
                  <a:tcPr/>
                </a:tc>
                <a:extLst>
                  <a:ext uri="{0D108BD9-81ED-4DB2-BD59-A6C34878D82A}">
                    <a16:rowId xmlns:a16="http://schemas.microsoft.com/office/drawing/2014/main" val="530166374"/>
                  </a:ext>
                </a:extLst>
              </a:tr>
            </a:tbl>
          </a:graphicData>
        </a:graphic>
      </p:graphicFrame>
      <p:cxnSp>
        <p:nvCxnSpPr>
          <p:cNvPr id="19" name="Connector: Elbow 18">
            <a:extLst>
              <a:ext uri="{FF2B5EF4-FFF2-40B4-BE49-F238E27FC236}">
                <a16:creationId xmlns:a16="http://schemas.microsoft.com/office/drawing/2014/main" id="{145981AF-81BB-45CD-A28C-626C88A133F8}"/>
              </a:ext>
            </a:extLst>
          </p:cNvPr>
          <p:cNvCxnSpPr>
            <a:cxnSpLocks/>
          </p:cNvCxnSpPr>
          <p:nvPr/>
        </p:nvCxnSpPr>
        <p:spPr>
          <a:xfrm>
            <a:off x="4251741" y="2097286"/>
            <a:ext cx="738714" cy="42857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35D047A0-7147-4D02-9CB9-FA5D35D364E6}"/>
              </a:ext>
            </a:extLst>
          </p:cNvPr>
          <p:cNvSpPr/>
          <p:nvPr/>
        </p:nvSpPr>
        <p:spPr>
          <a:xfrm rot="16200000">
            <a:off x="3350300" y="3588883"/>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dirty="0">
              <a:solidFill>
                <a:schemeClr val="tx1"/>
              </a:solidFill>
              <a:latin typeface="Inter" panose="020B0604020202020204" charset="0"/>
              <a:ea typeface="Inter" panose="020B0604020202020204" charset="0"/>
            </a:endParaRPr>
          </a:p>
        </p:txBody>
      </p:sp>
      <p:graphicFrame>
        <p:nvGraphicFramePr>
          <p:cNvPr id="21" name="Table 20">
            <a:extLst>
              <a:ext uri="{FF2B5EF4-FFF2-40B4-BE49-F238E27FC236}">
                <a16:creationId xmlns:a16="http://schemas.microsoft.com/office/drawing/2014/main" id="{3AA29CE5-3657-4190-9250-7EEDEC08CB67}"/>
              </a:ext>
            </a:extLst>
          </p:cNvPr>
          <p:cNvGraphicFramePr>
            <a:graphicFrameLocks noGrp="1"/>
          </p:cNvGraphicFramePr>
          <p:nvPr>
            <p:extLst>
              <p:ext uri="{D42A27DB-BD31-4B8C-83A1-F6EECF244321}">
                <p14:modId xmlns:p14="http://schemas.microsoft.com/office/powerpoint/2010/main" val="1945533111"/>
              </p:ext>
            </p:extLst>
          </p:nvPr>
        </p:nvGraphicFramePr>
        <p:xfrm>
          <a:off x="4094299" y="3208783"/>
          <a:ext cx="3944319" cy="9745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abc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yyy</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3197211563"/>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sp>
        <p:nvSpPr>
          <p:cNvPr id="23" name="Rectangle 22">
            <a:extLst>
              <a:ext uri="{FF2B5EF4-FFF2-40B4-BE49-F238E27FC236}">
                <a16:creationId xmlns:a16="http://schemas.microsoft.com/office/drawing/2014/main" id="{7C463F57-2F60-4A4B-BC7B-F18816E98059}"/>
              </a:ext>
            </a:extLst>
          </p:cNvPr>
          <p:cNvSpPr/>
          <p:nvPr/>
        </p:nvSpPr>
        <p:spPr>
          <a:xfrm>
            <a:off x="4037309" y="3498634"/>
            <a:ext cx="4117694" cy="2519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386F4D7E-D409-4173-9CE5-0439A6C95F31}"/>
              </a:ext>
            </a:extLst>
          </p:cNvPr>
          <p:cNvSpPr txBox="1"/>
          <p:nvPr/>
        </p:nvSpPr>
        <p:spPr>
          <a:xfrm>
            <a:off x="258325" y="4454515"/>
            <a:ext cx="8454000" cy="461665"/>
          </a:xfrm>
          <a:prstGeom prst="rect">
            <a:avLst/>
          </a:prstGeom>
          <a:noFill/>
        </p:spPr>
        <p:txBody>
          <a:bodyPr wrap="square" rtlCol="0">
            <a:spAutoFit/>
          </a:bodyPr>
          <a:lstStyle/>
          <a:p>
            <a:pPr algn="l"/>
            <a:r>
              <a:rPr lang="it-IT" sz="1200" dirty="0">
                <a:solidFill>
                  <a:schemeClr val="tx1"/>
                </a:solidFill>
                <a:latin typeface="Inter" panose="020B0604020202020204" charset="0"/>
                <a:ea typeface="Inter" panose="020B0604020202020204" charset="0"/>
              </a:rPr>
              <a:t>Come ci comportiamo se abbiamo sbagliato la transazione?</a:t>
            </a:r>
          </a:p>
          <a:p>
            <a:pPr algn="l"/>
            <a:r>
              <a:rPr lang="it-IT" sz="1200" dirty="0">
                <a:solidFill>
                  <a:schemeClr val="tx1"/>
                </a:solidFill>
                <a:latin typeface="Inter" panose="020B0604020202020204" charset="0"/>
                <a:ea typeface="Inter" panose="020B0604020202020204" charset="0"/>
              </a:rPr>
              <a:t>… Il risultato della transazione è persistente</a:t>
            </a:r>
            <a:endParaRPr lang="it-IT" sz="1200" i="0" dirty="0">
              <a:solidFill>
                <a:schemeClr val="tx1"/>
              </a:solidFill>
              <a:effectLst/>
              <a:latin typeface="Inter" panose="020B0604020202020204" charset="0"/>
              <a:ea typeface="Inter" panose="020B0604020202020204" charset="0"/>
            </a:endParaRPr>
          </a:p>
        </p:txBody>
      </p:sp>
    </p:spTree>
    <p:extLst>
      <p:ext uri="{BB962C8B-B14F-4D97-AF65-F5344CB8AC3E}">
        <p14:creationId xmlns:p14="http://schemas.microsoft.com/office/powerpoint/2010/main" val="84036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14" name="TextBox 13">
            <a:extLst>
              <a:ext uri="{FF2B5EF4-FFF2-40B4-BE49-F238E27FC236}">
                <a16:creationId xmlns:a16="http://schemas.microsoft.com/office/drawing/2014/main" id="{7F33AB40-0DF2-44E5-8C4A-C0009B48A8EA}"/>
              </a:ext>
            </a:extLst>
          </p:cNvPr>
          <p:cNvSpPr txBox="1"/>
          <p:nvPr/>
        </p:nvSpPr>
        <p:spPr>
          <a:xfrm>
            <a:off x="676776" y="3372896"/>
            <a:ext cx="2580155" cy="646331"/>
          </a:xfrm>
          <a:prstGeom prst="rect">
            <a:avLst/>
          </a:prstGeom>
          <a:solidFill>
            <a:schemeClr val="bg1">
              <a:lumMod val="95000"/>
            </a:schemeClr>
          </a:solidFill>
        </p:spPr>
        <p:txBody>
          <a:bodyPr wrap="square">
            <a:spAutoFit/>
          </a:bodyPr>
          <a:lstStyle/>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SalesPerson</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TerritoryID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1</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SalespersonID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1</a:t>
            </a:r>
          </a:p>
        </p:txBody>
      </p:sp>
      <p:sp>
        <p:nvSpPr>
          <p:cNvPr id="16" name="TextBox 15">
            <a:extLst>
              <a:ext uri="{FF2B5EF4-FFF2-40B4-BE49-F238E27FC236}">
                <a16:creationId xmlns:a16="http://schemas.microsoft.com/office/drawing/2014/main" id="{77830B6C-AE41-43D3-A751-DAE0BB5A2DFD}"/>
              </a:ext>
            </a:extLst>
          </p:cNvPr>
          <p:cNvSpPr txBox="1"/>
          <p:nvPr/>
        </p:nvSpPr>
        <p:spPr>
          <a:xfrm>
            <a:off x="258325" y="1214322"/>
            <a:ext cx="8454000" cy="276999"/>
          </a:xfrm>
          <a:prstGeom prst="rect">
            <a:avLst/>
          </a:prstGeom>
          <a:noFill/>
        </p:spPr>
        <p:txBody>
          <a:bodyPr wrap="square" rtlCol="0">
            <a:spAutoFit/>
          </a:bodyPr>
          <a:lstStyle/>
          <a:p>
            <a:pPr algn="l"/>
            <a:r>
              <a:rPr lang="it-IT" sz="1200" dirty="0">
                <a:solidFill>
                  <a:schemeClr val="tx1"/>
                </a:solidFill>
                <a:latin typeface="Inter" panose="020B0604020202020204" charset="0"/>
                <a:ea typeface="Inter" panose="020B0604020202020204" charset="0"/>
              </a:rPr>
              <a:t>Supponiamo di dover aggiornare l’anagrafica agenti (Salesperson) per assegnare la regione </a:t>
            </a:r>
            <a:r>
              <a:rPr lang="it-IT" sz="1100" i="1" dirty="0" err="1">
                <a:solidFill>
                  <a:schemeClr val="tx1"/>
                </a:solidFill>
                <a:latin typeface="Inter" panose="020B0604020202020204" charset="0"/>
                <a:ea typeface="Inter" panose="020B0604020202020204" charset="0"/>
              </a:rPr>
              <a:t>Italy</a:t>
            </a:r>
            <a:r>
              <a:rPr lang="it-IT" sz="1100" dirty="0">
                <a:solidFill>
                  <a:schemeClr val="tx1"/>
                </a:solidFill>
                <a:latin typeface="Inter" panose="020B0604020202020204" charset="0"/>
                <a:ea typeface="Inter" panose="020B0604020202020204" charset="0"/>
              </a:rPr>
              <a:t> all’agente </a:t>
            </a:r>
            <a:r>
              <a:rPr lang="it-IT" sz="1100" i="1" dirty="0">
                <a:solidFill>
                  <a:schemeClr val="tx1"/>
                </a:solidFill>
                <a:latin typeface="Inter" panose="020B0604020202020204" charset="0"/>
                <a:ea typeface="Inter" panose="020B0604020202020204" charset="0"/>
              </a:rPr>
              <a:t>abc </a:t>
            </a:r>
            <a:r>
              <a:rPr lang="it-IT" sz="1100" i="1" dirty="0" err="1">
                <a:solidFill>
                  <a:schemeClr val="tx1"/>
                </a:solidFill>
                <a:latin typeface="Inter" panose="020B0604020202020204" charset="0"/>
                <a:ea typeface="Inter" panose="020B0604020202020204" charset="0"/>
              </a:rPr>
              <a:t>yyy</a:t>
            </a:r>
            <a:r>
              <a:rPr lang="it-IT" sz="1100" i="1" dirty="0">
                <a:solidFill>
                  <a:schemeClr val="tx1"/>
                </a:solidFill>
                <a:latin typeface="Inter" panose="020B0604020202020204" charset="0"/>
                <a:ea typeface="Inter" panose="020B0604020202020204" charset="0"/>
              </a:rPr>
              <a:t> </a:t>
            </a:r>
            <a:endParaRPr lang="it-IT" sz="1200" b="1" i="0" dirty="0">
              <a:solidFill>
                <a:schemeClr val="tx1"/>
              </a:solidFill>
              <a:effectLst/>
              <a:latin typeface="Inter" panose="020B0604020202020204" charset="0"/>
              <a:ea typeface="Inter" panose="020B0604020202020204" charset="0"/>
            </a:endParaRPr>
          </a:p>
        </p:txBody>
      </p:sp>
      <p:graphicFrame>
        <p:nvGraphicFramePr>
          <p:cNvPr id="17" name="Table 16">
            <a:extLst>
              <a:ext uri="{FF2B5EF4-FFF2-40B4-BE49-F238E27FC236}">
                <a16:creationId xmlns:a16="http://schemas.microsoft.com/office/drawing/2014/main" id="{ADE22116-F0B4-4D6A-940C-4ABFEF550455}"/>
              </a:ext>
            </a:extLst>
          </p:cNvPr>
          <p:cNvGraphicFramePr>
            <a:graphicFrameLocks noGrp="1"/>
          </p:cNvGraphicFramePr>
          <p:nvPr/>
        </p:nvGraphicFramePr>
        <p:xfrm>
          <a:off x="258325" y="1620126"/>
          <a:ext cx="3944319" cy="9745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abc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yyy</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3197211563"/>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graphicFrame>
        <p:nvGraphicFramePr>
          <p:cNvPr id="18" name="Table 17">
            <a:extLst>
              <a:ext uri="{FF2B5EF4-FFF2-40B4-BE49-F238E27FC236}">
                <a16:creationId xmlns:a16="http://schemas.microsoft.com/office/drawing/2014/main" id="{CFEEC1E2-D6E7-4DCE-9B39-74079B0CE215}"/>
              </a:ext>
            </a:extLst>
          </p:cNvPr>
          <p:cNvGraphicFramePr>
            <a:graphicFrameLocks noGrp="1"/>
          </p:cNvGraphicFramePr>
          <p:nvPr/>
        </p:nvGraphicFramePr>
        <p:xfrm>
          <a:off x="5039552" y="1977072"/>
          <a:ext cx="2652323" cy="7459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tblGrid>
              <a:tr h="288760">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RegionName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Italy</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Germany</a:t>
                      </a:r>
                    </a:p>
                  </a:txBody>
                  <a:tcPr/>
                </a:tc>
                <a:extLst>
                  <a:ext uri="{0D108BD9-81ED-4DB2-BD59-A6C34878D82A}">
                    <a16:rowId xmlns:a16="http://schemas.microsoft.com/office/drawing/2014/main" val="530166374"/>
                  </a:ext>
                </a:extLst>
              </a:tr>
            </a:tbl>
          </a:graphicData>
        </a:graphic>
      </p:graphicFrame>
      <p:cxnSp>
        <p:nvCxnSpPr>
          <p:cNvPr id="19" name="Connector: Elbow 18">
            <a:extLst>
              <a:ext uri="{FF2B5EF4-FFF2-40B4-BE49-F238E27FC236}">
                <a16:creationId xmlns:a16="http://schemas.microsoft.com/office/drawing/2014/main" id="{145981AF-81BB-45CD-A28C-626C88A133F8}"/>
              </a:ext>
            </a:extLst>
          </p:cNvPr>
          <p:cNvCxnSpPr>
            <a:cxnSpLocks/>
          </p:cNvCxnSpPr>
          <p:nvPr/>
        </p:nvCxnSpPr>
        <p:spPr>
          <a:xfrm>
            <a:off x="4251741" y="2097286"/>
            <a:ext cx="738714" cy="42857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35D047A0-7147-4D02-9CB9-FA5D35D364E6}"/>
              </a:ext>
            </a:extLst>
          </p:cNvPr>
          <p:cNvSpPr/>
          <p:nvPr/>
        </p:nvSpPr>
        <p:spPr>
          <a:xfrm rot="16200000">
            <a:off x="3350300" y="3588883"/>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dirty="0">
              <a:solidFill>
                <a:schemeClr val="tx1"/>
              </a:solidFill>
              <a:latin typeface="Inter" panose="020B0604020202020204" charset="0"/>
              <a:ea typeface="Inter" panose="020B0604020202020204" charset="0"/>
            </a:endParaRPr>
          </a:p>
        </p:txBody>
      </p:sp>
      <p:graphicFrame>
        <p:nvGraphicFramePr>
          <p:cNvPr id="21" name="Table 20">
            <a:extLst>
              <a:ext uri="{FF2B5EF4-FFF2-40B4-BE49-F238E27FC236}">
                <a16:creationId xmlns:a16="http://schemas.microsoft.com/office/drawing/2014/main" id="{3AA29CE5-3657-4190-9250-7EEDEC08CB67}"/>
              </a:ext>
            </a:extLst>
          </p:cNvPr>
          <p:cNvGraphicFramePr>
            <a:graphicFrameLocks noGrp="1"/>
          </p:cNvGraphicFramePr>
          <p:nvPr/>
        </p:nvGraphicFramePr>
        <p:xfrm>
          <a:off x="4094299" y="3208783"/>
          <a:ext cx="3944319" cy="9745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abc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yyy</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3197211563"/>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sp>
        <p:nvSpPr>
          <p:cNvPr id="23" name="Rectangle 22">
            <a:extLst>
              <a:ext uri="{FF2B5EF4-FFF2-40B4-BE49-F238E27FC236}">
                <a16:creationId xmlns:a16="http://schemas.microsoft.com/office/drawing/2014/main" id="{7C463F57-2F60-4A4B-BC7B-F18816E98059}"/>
              </a:ext>
            </a:extLst>
          </p:cNvPr>
          <p:cNvSpPr/>
          <p:nvPr/>
        </p:nvSpPr>
        <p:spPr>
          <a:xfrm>
            <a:off x="4037309" y="3498634"/>
            <a:ext cx="4117694" cy="2519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386F4D7E-D409-4173-9CE5-0439A6C95F31}"/>
              </a:ext>
            </a:extLst>
          </p:cNvPr>
          <p:cNvSpPr txBox="1"/>
          <p:nvPr/>
        </p:nvSpPr>
        <p:spPr>
          <a:xfrm>
            <a:off x="258325" y="4454515"/>
            <a:ext cx="8454000" cy="461665"/>
          </a:xfrm>
          <a:prstGeom prst="rect">
            <a:avLst/>
          </a:prstGeom>
          <a:noFill/>
        </p:spPr>
        <p:txBody>
          <a:bodyPr wrap="square" rtlCol="0">
            <a:spAutoFit/>
          </a:bodyPr>
          <a:lstStyle/>
          <a:p>
            <a:pPr algn="l"/>
            <a:r>
              <a:rPr lang="it-IT" sz="1200" dirty="0">
                <a:solidFill>
                  <a:schemeClr val="tx1"/>
                </a:solidFill>
                <a:latin typeface="Inter" panose="020B0604020202020204" charset="0"/>
                <a:ea typeface="Inter" panose="020B0604020202020204" charset="0"/>
              </a:rPr>
              <a:t>Come ci comportiamo se abbiamo sbagliato la transazione?</a:t>
            </a:r>
          </a:p>
          <a:p>
            <a:pPr algn="l"/>
            <a:r>
              <a:rPr lang="it-IT" sz="1200" dirty="0">
                <a:solidFill>
                  <a:schemeClr val="tx1"/>
                </a:solidFill>
                <a:latin typeface="Inter" panose="020B0604020202020204" charset="0"/>
                <a:ea typeface="Inter" panose="020B0604020202020204" charset="0"/>
              </a:rPr>
              <a:t>… Il risultato della transazione è persistente</a:t>
            </a:r>
            <a:endParaRPr lang="it-IT" sz="1200" i="0" dirty="0">
              <a:solidFill>
                <a:schemeClr val="tx1"/>
              </a:solidFill>
              <a:effectLst/>
              <a:latin typeface="Inter" panose="020B0604020202020204" charset="0"/>
              <a:ea typeface="Inter" panose="020B0604020202020204" charset="0"/>
            </a:endParaRPr>
          </a:p>
        </p:txBody>
      </p:sp>
    </p:spTree>
    <p:extLst>
      <p:ext uri="{BB962C8B-B14F-4D97-AF65-F5344CB8AC3E}">
        <p14:creationId xmlns:p14="http://schemas.microsoft.com/office/powerpoint/2010/main" val="82842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13" name="TextBox 12">
            <a:extLst>
              <a:ext uri="{FF2B5EF4-FFF2-40B4-BE49-F238E27FC236}">
                <a16:creationId xmlns:a16="http://schemas.microsoft.com/office/drawing/2014/main" id="{D56EADB3-26B0-4071-A185-26A74BEE11DD}"/>
              </a:ext>
            </a:extLst>
          </p:cNvPr>
          <p:cNvSpPr txBox="1"/>
          <p:nvPr/>
        </p:nvSpPr>
        <p:spPr>
          <a:xfrm>
            <a:off x="258327" y="1412844"/>
            <a:ext cx="2539118" cy="1938992"/>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BEGIN</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TRANSACTION</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SalesPerson</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TerritoryID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4</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SalespersonID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1</a:t>
            </a: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SELECT</a:t>
            </a:r>
            <a:r>
              <a:rPr lang="en-GB" sz="1200" dirty="0">
                <a:solidFill>
                  <a:srgbClr val="000000"/>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FROM</a:t>
            </a:r>
            <a:r>
              <a:rPr lang="en-GB" sz="1200" dirty="0">
                <a:solidFill>
                  <a:srgbClr val="000000"/>
                </a:solidFill>
                <a:latin typeface="Consolas" panose="020B0609020204030204" pitchFamily="49" charset="0"/>
              </a:rPr>
              <a:t> SalesPerson</a:t>
            </a: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ROLLBACK</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TRANSACTION</a:t>
            </a:r>
            <a:endParaRPr lang="en-GB" sz="1200" dirty="0">
              <a:solidFill>
                <a:srgbClr val="000000"/>
              </a:solidFill>
              <a:latin typeface="Consolas" panose="020B0609020204030204" pitchFamily="49" charset="0"/>
            </a:endParaRPr>
          </a:p>
        </p:txBody>
      </p:sp>
      <p:sp>
        <p:nvSpPr>
          <p:cNvPr id="15" name="Callout: Line 14">
            <a:extLst>
              <a:ext uri="{FF2B5EF4-FFF2-40B4-BE49-F238E27FC236}">
                <a16:creationId xmlns:a16="http://schemas.microsoft.com/office/drawing/2014/main" id="{DD38EDC6-F1E5-4BCA-918C-A26B9BBDDF09}"/>
              </a:ext>
            </a:extLst>
          </p:cNvPr>
          <p:cNvSpPr/>
          <p:nvPr/>
        </p:nvSpPr>
        <p:spPr>
          <a:xfrm>
            <a:off x="3864284" y="1206704"/>
            <a:ext cx="3197798" cy="792709"/>
          </a:xfrm>
          <a:prstGeom prst="borderCallout1">
            <a:avLst>
              <a:gd name="adj1" fmla="val 57939"/>
              <a:gd name="adj2" fmla="val -231"/>
              <a:gd name="adj3" fmla="val 39766"/>
              <a:gd name="adj4" fmla="val -6379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con </a:t>
            </a:r>
            <a:r>
              <a:rPr lang="it-IT" b="1" dirty="0">
                <a:solidFill>
                  <a:schemeClr val="tx1"/>
                </a:solidFill>
                <a:latin typeface="Inter" panose="020B0604020202020204" charset="0"/>
                <a:ea typeface="Inter" panose="020B0604020202020204" charset="0"/>
              </a:rPr>
              <a:t>BEGIN TRANSACTION </a:t>
            </a:r>
            <a:r>
              <a:rPr lang="it-IT" dirty="0">
                <a:solidFill>
                  <a:schemeClr val="tx1"/>
                </a:solidFill>
                <a:latin typeface="Inter" panose="020B0604020202020204" charset="0"/>
                <a:ea typeface="Inter" panose="020B0604020202020204" charset="0"/>
              </a:rPr>
              <a:t>è possibile indicare l’inizio di una transazione esplicita</a:t>
            </a:r>
          </a:p>
        </p:txBody>
      </p:sp>
      <p:sp>
        <p:nvSpPr>
          <p:cNvPr id="22" name="Callout: Line 21">
            <a:extLst>
              <a:ext uri="{FF2B5EF4-FFF2-40B4-BE49-F238E27FC236}">
                <a16:creationId xmlns:a16="http://schemas.microsoft.com/office/drawing/2014/main" id="{55108364-0FB0-46FE-A1FB-4A4089467096}"/>
              </a:ext>
            </a:extLst>
          </p:cNvPr>
          <p:cNvSpPr/>
          <p:nvPr/>
        </p:nvSpPr>
        <p:spPr>
          <a:xfrm>
            <a:off x="3864284" y="3849269"/>
            <a:ext cx="4081172" cy="1089577"/>
          </a:xfrm>
          <a:prstGeom prst="borderCallout1">
            <a:avLst>
              <a:gd name="adj1" fmla="val 57939"/>
              <a:gd name="adj2" fmla="val -231"/>
              <a:gd name="adj3" fmla="val -52642"/>
              <a:gd name="adj4" fmla="val -52293"/>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b="1" dirty="0">
                <a:solidFill>
                  <a:schemeClr val="tx1"/>
                </a:solidFill>
                <a:latin typeface="Inter" panose="020B0604020202020204" charset="0"/>
                <a:ea typeface="Inter" panose="020B0604020202020204" charset="0"/>
              </a:rPr>
              <a:t>ROLLBACK TRANSACTION </a:t>
            </a:r>
            <a:r>
              <a:rPr lang="it-IT" dirty="0">
                <a:solidFill>
                  <a:schemeClr val="tx1"/>
                </a:solidFill>
                <a:latin typeface="Inter" panose="020B0604020202020204" charset="0"/>
                <a:ea typeface="Inter" panose="020B0604020202020204" charset="0"/>
              </a:rPr>
              <a:t>consente di cancellare tutte le modifiche dei dati eseguite a partire dall’inizio della transazione. I risultati della transazione non sono persistenti.</a:t>
            </a:r>
          </a:p>
        </p:txBody>
      </p:sp>
      <p:sp>
        <p:nvSpPr>
          <p:cNvPr id="24" name="Callout: Line 23">
            <a:extLst>
              <a:ext uri="{FF2B5EF4-FFF2-40B4-BE49-F238E27FC236}">
                <a16:creationId xmlns:a16="http://schemas.microsoft.com/office/drawing/2014/main" id="{ABD00DC3-881F-4A00-8499-77CEF3212326}"/>
              </a:ext>
            </a:extLst>
          </p:cNvPr>
          <p:cNvSpPr/>
          <p:nvPr/>
        </p:nvSpPr>
        <p:spPr>
          <a:xfrm>
            <a:off x="4174250" y="2196987"/>
            <a:ext cx="3197798" cy="576313"/>
          </a:xfrm>
          <a:prstGeom prst="borderCallout1">
            <a:avLst>
              <a:gd name="adj1" fmla="val 57939"/>
              <a:gd name="adj2" fmla="val -231"/>
              <a:gd name="adj3" fmla="val -15223"/>
              <a:gd name="adj4" fmla="val -65976"/>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UPDATE sui dati</a:t>
            </a:r>
          </a:p>
        </p:txBody>
      </p:sp>
      <p:sp>
        <p:nvSpPr>
          <p:cNvPr id="25" name="Callout: Line 24">
            <a:extLst>
              <a:ext uri="{FF2B5EF4-FFF2-40B4-BE49-F238E27FC236}">
                <a16:creationId xmlns:a16="http://schemas.microsoft.com/office/drawing/2014/main" id="{A1ADCECB-5F20-4EF9-8757-F5120FF23A35}"/>
              </a:ext>
            </a:extLst>
          </p:cNvPr>
          <p:cNvSpPr/>
          <p:nvPr/>
        </p:nvSpPr>
        <p:spPr>
          <a:xfrm>
            <a:off x="4174250" y="2939852"/>
            <a:ext cx="4138015" cy="816113"/>
          </a:xfrm>
          <a:prstGeom prst="borderCallout1">
            <a:avLst>
              <a:gd name="adj1" fmla="val 57939"/>
              <a:gd name="adj2" fmla="val -231"/>
              <a:gd name="adj3" fmla="val -12534"/>
              <a:gd name="adj4" fmla="val -57646"/>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È possibile eseguire una query per visualizzare il risultato ottenibile prima di ‘cancellarlo’ facendo il </a:t>
            </a:r>
            <a:r>
              <a:rPr lang="it-IT" dirty="0" err="1">
                <a:solidFill>
                  <a:schemeClr val="tx1"/>
                </a:solidFill>
                <a:latin typeface="Inter" panose="020B0604020202020204" charset="0"/>
                <a:ea typeface="Inter" panose="020B0604020202020204" charset="0"/>
              </a:rPr>
              <a:t>rollback</a:t>
            </a:r>
            <a:r>
              <a:rPr lang="it-IT" dirty="0">
                <a:solidFill>
                  <a:schemeClr val="tx1"/>
                </a:solidFill>
                <a:latin typeface="Inter" panose="020B0604020202020204" charset="0"/>
                <a:ea typeface="Inter" panose="020B0604020202020204" charset="0"/>
              </a:rPr>
              <a:t> della transazione</a:t>
            </a:r>
          </a:p>
        </p:txBody>
      </p:sp>
    </p:spTree>
    <p:extLst>
      <p:ext uri="{BB962C8B-B14F-4D97-AF65-F5344CB8AC3E}">
        <p14:creationId xmlns:p14="http://schemas.microsoft.com/office/powerpoint/2010/main" val="399928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13" name="TextBox 12">
            <a:extLst>
              <a:ext uri="{FF2B5EF4-FFF2-40B4-BE49-F238E27FC236}">
                <a16:creationId xmlns:a16="http://schemas.microsoft.com/office/drawing/2014/main" id="{D56EADB3-26B0-4071-A185-26A74BEE11DD}"/>
              </a:ext>
            </a:extLst>
          </p:cNvPr>
          <p:cNvSpPr txBox="1"/>
          <p:nvPr/>
        </p:nvSpPr>
        <p:spPr>
          <a:xfrm>
            <a:off x="258327" y="1412844"/>
            <a:ext cx="2539118" cy="1938992"/>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BEGIN</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TRANSACTION</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SalesPerson</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TerritoryID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1</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SalespersonID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2</a:t>
            </a: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SELECT</a:t>
            </a:r>
            <a:r>
              <a:rPr lang="en-GB" sz="1200" dirty="0">
                <a:solidFill>
                  <a:srgbClr val="000000"/>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FROM</a:t>
            </a:r>
            <a:r>
              <a:rPr lang="en-GB" sz="1200" dirty="0">
                <a:solidFill>
                  <a:srgbClr val="000000"/>
                </a:solidFill>
                <a:latin typeface="Consolas" panose="020B0609020204030204" pitchFamily="49" charset="0"/>
              </a:rPr>
              <a:t> SalesPerson</a:t>
            </a: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ROLLBACK</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TRANSACTION</a:t>
            </a:r>
            <a:endParaRPr lang="en-GB" sz="1200" dirty="0">
              <a:solidFill>
                <a:srgbClr val="000000"/>
              </a:solidFill>
              <a:latin typeface="Consolas" panose="020B0609020204030204" pitchFamily="49" charset="0"/>
            </a:endParaRPr>
          </a:p>
        </p:txBody>
      </p:sp>
      <p:sp>
        <p:nvSpPr>
          <p:cNvPr id="15" name="Callout: Line 14">
            <a:extLst>
              <a:ext uri="{FF2B5EF4-FFF2-40B4-BE49-F238E27FC236}">
                <a16:creationId xmlns:a16="http://schemas.microsoft.com/office/drawing/2014/main" id="{DD38EDC6-F1E5-4BCA-918C-A26B9BBDDF09}"/>
              </a:ext>
            </a:extLst>
          </p:cNvPr>
          <p:cNvSpPr/>
          <p:nvPr/>
        </p:nvSpPr>
        <p:spPr>
          <a:xfrm>
            <a:off x="3864284" y="1206704"/>
            <a:ext cx="3197798" cy="792709"/>
          </a:xfrm>
          <a:prstGeom prst="borderCallout1">
            <a:avLst>
              <a:gd name="adj1" fmla="val 57939"/>
              <a:gd name="adj2" fmla="val -231"/>
              <a:gd name="adj3" fmla="val 39766"/>
              <a:gd name="adj4" fmla="val -63795"/>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con </a:t>
            </a:r>
            <a:r>
              <a:rPr lang="it-IT" b="1" dirty="0">
                <a:solidFill>
                  <a:schemeClr val="tx1"/>
                </a:solidFill>
                <a:latin typeface="Inter" panose="020B0604020202020204" charset="0"/>
                <a:ea typeface="Inter" panose="020B0604020202020204" charset="0"/>
              </a:rPr>
              <a:t>BEGIN TRANSACTION </a:t>
            </a:r>
            <a:r>
              <a:rPr lang="it-IT" dirty="0">
                <a:solidFill>
                  <a:schemeClr val="tx1"/>
                </a:solidFill>
                <a:latin typeface="Inter" panose="020B0604020202020204" charset="0"/>
                <a:ea typeface="Inter" panose="020B0604020202020204" charset="0"/>
              </a:rPr>
              <a:t>è possibile indicare l’inizio di una transazione esplicita</a:t>
            </a:r>
          </a:p>
        </p:txBody>
      </p:sp>
      <p:sp>
        <p:nvSpPr>
          <p:cNvPr id="22" name="Callout: Line 21">
            <a:extLst>
              <a:ext uri="{FF2B5EF4-FFF2-40B4-BE49-F238E27FC236}">
                <a16:creationId xmlns:a16="http://schemas.microsoft.com/office/drawing/2014/main" id="{55108364-0FB0-46FE-A1FB-4A4089467096}"/>
              </a:ext>
            </a:extLst>
          </p:cNvPr>
          <p:cNvSpPr/>
          <p:nvPr/>
        </p:nvSpPr>
        <p:spPr>
          <a:xfrm>
            <a:off x="3864284" y="3849269"/>
            <a:ext cx="4081172" cy="1089577"/>
          </a:xfrm>
          <a:prstGeom prst="borderCallout1">
            <a:avLst>
              <a:gd name="adj1" fmla="val 57939"/>
              <a:gd name="adj2" fmla="val -231"/>
              <a:gd name="adj3" fmla="val -52642"/>
              <a:gd name="adj4" fmla="val -52293"/>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b="1" dirty="0">
                <a:solidFill>
                  <a:schemeClr val="tx1"/>
                </a:solidFill>
                <a:latin typeface="Inter" panose="020B0604020202020204" charset="0"/>
                <a:ea typeface="Inter" panose="020B0604020202020204" charset="0"/>
              </a:rPr>
              <a:t>COMMIT TRANSACTION </a:t>
            </a:r>
            <a:r>
              <a:rPr lang="it-IT" b="0" i="0" dirty="0">
                <a:solidFill>
                  <a:srgbClr val="161616"/>
                </a:solidFill>
                <a:effectLst/>
                <a:latin typeface="Segoe UI" panose="020B0502040204020203" pitchFamily="34" charset="0"/>
              </a:rPr>
              <a:t>rende permanenti nel database tutte le modifiche apportate ai dati dall'inizio della transazione.</a:t>
            </a:r>
            <a:endParaRPr lang="it-IT" dirty="0">
              <a:solidFill>
                <a:schemeClr val="tx1"/>
              </a:solidFill>
              <a:latin typeface="Inter" panose="020B0604020202020204" charset="0"/>
              <a:ea typeface="Inter" panose="020B0604020202020204" charset="0"/>
            </a:endParaRPr>
          </a:p>
        </p:txBody>
      </p:sp>
      <p:sp>
        <p:nvSpPr>
          <p:cNvPr id="24" name="Callout: Line 23">
            <a:extLst>
              <a:ext uri="{FF2B5EF4-FFF2-40B4-BE49-F238E27FC236}">
                <a16:creationId xmlns:a16="http://schemas.microsoft.com/office/drawing/2014/main" id="{ABD00DC3-881F-4A00-8499-77CEF3212326}"/>
              </a:ext>
            </a:extLst>
          </p:cNvPr>
          <p:cNvSpPr/>
          <p:nvPr/>
        </p:nvSpPr>
        <p:spPr>
          <a:xfrm>
            <a:off x="4174250" y="2196987"/>
            <a:ext cx="3197798" cy="576313"/>
          </a:xfrm>
          <a:prstGeom prst="borderCallout1">
            <a:avLst>
              <a:gd name="adj1" fmla="val 57939"/>
              <a:gd name="adj2" fmla="val -231"/>
              <a:gd name="adj3" fmla="val -15223"/>
              <a:gd name="adj4" fmla="val -65976"/>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UPDATE sui dati</a:t>
            </a:r>
          </a:p>
        </p:txBody>
      </p:sp>
      <p:sp>
        <p:nvSpPr>
          <p:cNvPr id="25" name="Callout: Line 24">
            <a:extLst>
              <a:ext uri="{FF2B5EF4-FFF2-40B4-BE49-F238E27FC236}">
                <a16:creationId xmlns:a16="http://schemas.microsoft.com/office/drawing/2014/main" id="{A1ADCECB-5F20-4EF9-8757-F5120FF23A35}"/>
              </a:ext>
            </a:extLst>
          </p:cNvPr>
          <p:cNvSpPr/>
          <p:nvPr/>
        </p:nvSpPr>
        <p:spPr>
          <a:xfrm>
            <a:off x="4174250" y="2939852"/>
            <a:ext cx="4138015" cy="816113"/>
          </a:xfrm>
          <a:prstGeom prst="borderCallout1">
            <a:avLst>
              <a:gd name="adj1" fmla="val 57939"/>
              <a:gd name="adj2" fmla="val -231"/>
              <a:gd name="adj3" fmla="val -12534"/>
              <a:gd name="adj4" fmla="val -57646"/>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È possibile eseguire una query per visualizzare il risultato ottenibile prima di ‘cancellarlo’ facendo il </a:t>
            </a:r>
            <a:r>
              <a:rPr lang="it-IT" dirty="0" err="1">
                <a:solidFill>
                  <a:schemeClr val="tx1"/>
                </a:solidFill>
                <a:latin typeface="Inter" panose="020B0604020202020204" charset="0"/>
                <a:ea typeface="Inter" panose="020B0604020202020204" charset="0"/>
              </a:rPr>
              <a:t>rollback</a:t>
            </a:r>
            <a:r>
              <a:rPr lang="it-IT" dirty="0">
                <a:solidFill>
                  <a:schemeClr val="tx1"/>
                </a:solidFill>
                <a:latin typeface="Inter" panose="020B0604020202020204" charset="0"/>
                <a:ea typeface="Inter" panose="020B0604020202020204" charset="0"/>
              </a:rPr>
              <a:t> della transazione</a:t>
            </a:r>
          </a:p>
        </p:txBody>
      </p:sp>
    </p:spTree>
    <p:extLst>
      <p:ext uri="{BB962C8B-B14F-4D97-AF65-F5344CB8AC3E}">
        <p14:creationId xmlns:p14="http://schemas.microsoft.com/office/powerpoint/2010/main" val="161654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i="0" u="none" strike="noStrike" cap="none" dirty="0">
                <a:solidFill>
                  <a:srgbClr val="9D1D8F"/>
                </a:solidFill>
                <a:latin typeface="Inter"/>
                <a:ea typeface="Inter"/>
                <a:cs typeface="Inter Medium"/>
                <a:sym typeface="Inter"/>
              </a:rPr>
              <a:t>DELETE</a:t>
            </a:r>
            <a:endParaRPr sz="1200" i="0" u="none" strike="noStrike" cap="none" dirty="0">
              <a:solidFill>
                <a:srgbClr val="000000"/>
              </a:solidFill>
              <a:latin typeface="Inter Medium"/>
              <a:ea typeface="Inter Medium"/>
              <a:cs typeface="Inter Medium"/>
              <a:sym typeface="Inter Medium"/>
            </a:endParaRPr>
          </a:p>
        </p:txBody>
      </p:sp>
      <p:sp>
        <p:nvSpPr>
          <p:cNvPr id="16" name="TextBox 15">
            <a:extLst>
              <a:ext uri="{FF2B5EF4-FFF2-40B4-BE49-F238E27FC236}">
                <a16:creationId xmlns:a16="http://schemas.microsoft.com/office/drawing/2014/main" id="{7D5819A6-B3CF-4465-B117-0E5663B8ABA2}"/>
              </a:ext>
            </a:extLst>
          </p:cNvPr>
          <p:cNvSpPr txBox="1"/>
          <p:nvPr/>
        </p:nvSpPr>
        <p:spPr>
          <a:xfrm>
            <a:off x="258325" y="1214322"/>
            <a:ext cx="8454000" cy="3046988"/>
          </a:xfrm>
          <a:prstGeom prst="rect">
            <a:avLst/>
          </a:prstGeom>
          <a:noFill/>
        </p:spPr>
        <p:txBody>
          <a:bodyPr wrap="square" rtlCol="0">
            <a:spAutoFit/>
          </a:bodyPr>
          <a:lstStyle/>
          <a:p>
            <a:r>
              <a:rPr lang="it-IT" sz="1200" b="1" dirty="0">
                <a:latin typeface="Inter" panose="020B0604020202020204" charset="0"/>
                <a:ea typeface="Inter" panose="020B0604020202020204" charset="0"/>
              </a:rPr>
              <a:t>UPDATE</a:t>
            </a:r>
            <a:r>
              <a:rPr lang="it-IT" sz="1200" dirty="0">
                <a:latin typeface="Inter" panose="020B0604020202020204" charset="0"/>
                <a:ea typeface="Inter" panose="020B0604020202020204" charset="0"/>
              </a:rPr>
              <a:t> è un'istruzione DML che  elimina le righe di una tabella.</a:t>
            </a:r>
          </a:p>
          <a:p>
            <a:endParaRPr lang="it-IT" sz="1200" dirty="0">
              <a:latin typeface="Inter" panose="020B0604020202020204" charset="0"/>
              <a:ea typeface="Inter" panose="020B0604020202020204" charset="0"/>
            </a:endParaRPr>
          </a:p>
          <a:p>
            <a:r>
              <a:rPr lang="it-IT" sz="1200" dirty="0">
                <a:latin typeface="Inter" panose="020B0604020202020204" charset="0"/>
                <a:ea typeface="Inter" panose="020B0604020202020204" charset="0"/>
              </a:rPr>
              <a:t>In generale, la sintassi è questa:</a:t>
            </a:r>
          </a:p>
          <a:p>
            <a:endParaRPr lang="it-IT" sz="1200" b="1" dirty="0">
              <a:latin typeface="Inter" panose="020B0604020202020204" charset="0"/>
              <a:ea typeface="Inter" panose="020B0604020202020204" charset="0"/>
            </a:endParaRPr>
          </a:p>
          <a:p>
            <a:r>
              <a:rPr lang="en-GB" sz="1200" b="1" dirty="0">
                <a:latin typeface="Inter" panose="020B0604020202020204" charset="0"/>
                <a:ea typeface="Inter" panose="020B0604020202020204" charset="0"/>
              </a:rPr>
              <a:t>DELETE FROM </a:t>
            </a:r>
            <a:r>
              <a:rPr lang="en-GB" sz="1200" i="1" dirty="0" err="1">
                <a:latin typeface="Inter" panose="020B0604020202020204" charset="0"/>
                <a:ea typeface="Inter" panose="020B0604020202020204" charset="0"/>
              </a:rPr>
              <a:t>NomeTabella</a:t>
            </a:r>
            <a:br>
              <a:rPr lang="en-GB" sz="1200" dirty="0">
                <a:latin typeface="Inter" panose="020B0604020202020204" charset="0"/>
                <a:ea typeface="Inter" panose="020B0604020202020204" charset="0"/>
              </a:rPr>
            </a:br>
            <a:r>
              <a:rPr lang="en-GB" sz="1200" b="1" dirty="0">
                <a:latin typeface="Inter" panose="020B0604020202020204" charset="0"/>
                <a:ea typeface="Inter" panose="020B0604020202020204" charset="0"/>
              </a:rPr>
              <a:t>WHERE</a:t>
            </a:r>
            <a:r>
              <a:rPr lang="en-GB" sz="1200" dirty="0">
                <a:latin typeface="Inter" panose="020B0604020202020204" charset="0"/>
                <a:ea typeface="Inter" panose="020B0604020202020204" charset="0"/>
              </a:rPr>
              <a:t> </a:t>
            </a:r>
            <a:r>
              <a:rPr lang="en-GB" sz="1200" i="1" dirty="0" err="1">
                <a:latin typeface="Inter" panose="020B0604020202020204" charset="0"/>
                <a:ea typeface="Inter" panose="020B0604020202020204" charset="0"/>
              </a:rPr>
              <a:t>condizione</a:t>
            </a:r>
            <a:r>
              <a:rPr lang="en-GB" sz="1200" i="1" dirty="0">
                <a:latin typeface="Inter" panose="020B0604020202020204" charset="0"/>
                <a:ea typeface="Inter" panose="020B0604020202020204" charset="0"/>
              </a:rPr>
              <a:t> di </a:t>
            </a:r>
            <a:r>
              <a:rPr lang="en-GB" sz="1200" i="1" dirty="0" err="1">
                <a:latin typeface="Inter" panose="020B0604020202020204" charset="0"/>
                <a:ea typeface="Inter" panose="020B0604020202020204" charset="0"/>
              </a:rPr>
              <a:t>ricerca</a:t>
            </a:r>
            <a:endParaRPr lang="en-GB" sz="1200" i="1" dirty="0">
              <a:latin typeface="Inter" panose="020B0604020202020204" charset="0"/>
              <a:ea typeface="Inter" panose="020B0604020202020204" charset="0"/>
            </a:endParaRPr>
          </a:p>
          <a:p>
            <a:endParaRPr lang="en-GB" sz="1200" i="1" dirty="0">
              <a:latin typeface="Inter" panose="020B0604020202020204" charset="0"/>
              <a:ea typeface="Inter" panose="020B0604020202020204" charset="0"/>
            </a:endParaRPr>
          </a:p>
          <a:p>
            <a:endParaRPr lang="en-GB" sz="1200" i="1" dirty="0">
              <a:latin typeface="Inter" panose="020B0604020202020204" charset="0"/>
              <a:ea typeface="Inter" panose="020B0604020202020204" charset="0"/>
            </a:endParaRPr>
          </a:p>
          <a:p>
            <a:r>
              <a:rPr lang="it-IT" sz="1200" i="1" dirty="0">
                <a:latin typeface="Inter" panose="020B0604020202020204" charset="0"/>
                <a:ea typeface="Inter" panose="020B0604020202020204" charset="0"/>
              </a:rPr>
              <a:t>È necessario sempre specificare una condizione di ricerca per filtrare solo i record che occorre eliminare.</a:t>
            </a:r>
          </a:p>
          <a:p>
            <a:r>
              <a:rPr lang="it-IT" sz="1200" i="1" dirty="0">
                <a:latin typeface="Inter" panose="020B0604020202020204" charset="0"/>
                <a:ea typeface="Inter" panose="020B0604020202020204" charset="0"/>
              </a:rPr>
              <a:t>Se non si specifica una condizione di ricerca (o più condizioni di ricerca) vengono cancellati tutti i record della tabella (a meno che non si verificano errori dovuti a violazione di vincoli).</a:t>
            </a:r>
          </a:p>
          <a:p>
            <a:endParaRPr lang="it-IT" sz="1200" i="1" dirty="0">
              <a:latin typeface="Inter" panose="020B0604020202020204" charset="0"/>
              <a:ea typeface="Inter" panose="020B0604020202020204" charset="0"/>
            </a:endParaRPr>
          </a:p>
          <a:p>
            <a:r>
              <a:rPr lang="it-IT" sz="1200" i="1" dirty="0">
                <a:latin typeface="Inter" panose="020B0604020202020204" charset="0"/>
                <a:ea typeface="Inter" panose="020B0604020202020204" charset="0"/>
              </a:rPr>
              <a:t>L’operazione DELET FROM </a:t>
            </a:r>
            <a:r>
              <a:rPr lang="it-IT" sz="1200" i="1" dirty="0" err="1">
                <a:latin typeface="Inter" panose="020B0604020202020204" charset="0"/>
                <a:ea typeface="Inter" panose="020B0604020202020204" charset="0"/>
              </a:rPr>
              <a:t>NomeTabella</a:t>
            </a:r>
            <a:r>
              <a:rPr lang="it-IT" sz="1200" i="1" dirty="0">
                <a:latin typeface="Inter" panose="020B0604020202020204" charset="0"/>
                <a:ea typeface="Inter" panose="020B0604020202020204" charset="0"/>
              </a:rPr>
              <a:t> cancella tutti i record della tabella </a:t>
            </a:r>
          </a:p>
          <a:p>
            <a:endParaRPr lang="it-IT" sz="1200" i="1" dirty="0">
              <a:latin typeface="Inter" panose="020B0604020202020204" charset="0"/>
              <a:ea typeface="Inter" panose="020B0604020202020204" charset="0"/>
            </a:endParaRPr>
          </a:p>
          <a:p>
            <a:endParaRPr lang="it-IT" sz="1200" dirty="0">
              <a:latin typeface="Inter" panose="020B0604020202020204" charset="0"/>
              <a:ea typeface="Inter" panose="020B0604020202020204" charset="0"/>
            </a:endParaRPr>
          </a:p>
          <a:p>
            <a:endParaRPr lang="it-IT" sz="1200" b="1" dirty="0">
              <a:latin typeface="Inter" panose="020B0604020202020204" charset="0"/>
              <a:ea typeface="Inter" panose="020B0604020202020204" charset="0"/>
            </a:endParaRPr>
          </a:p>
        </p:txBody>
      </p:sp>
    </p:spTree>
    <p:extLst>
      <p:ext uri="{BB962C8B-B14F-4D97-AF65-F5344CB8AC3E}">
        <p14:creationId xmlns:p14="http://schemas.microsoft.com/office/powerpoint/2010/main" val="3087442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i="0" u="none" strike="noStrike" cap="none" dirty="0">
                <a:solidFill>
                  <a:srgbClr val="9D1D8F"/>
                </a:solidFill>
                <a:latin typeface="Inter"/>
                <a:ea typeface="Inter"/>
                <a:cs typeface="Inter Medium"/>
                <a:sym typeface="Inter"/>
              </a:rPr>
              <a:t>DELETE</a:t>
            </a:r>
            <a:endParaRPr sz="1200" i="0" u="none" strike="noStrike" cap="none" dirty="0">
              <a:solidFill>
                <a:srgbClr val="000000"/>
              </a:solidFill>
              <a:latin typeface="Inter Medium"/>
              <a:ea typeface="Inter Medium"/>
              <a:cs typeface="Inter Medium"/>
              <a:sym typeface="Inter Medium"/>
            </a:endParaRPr>
          </a:p>
        </p:txBody>
      </p:sp>
      <p:sp>
        <p:nvSpPr>
          <p:cNvPr id="13" name="TextBox 12">
            <a:extLst>
              <a:ext uri="{FF2B5EF4-FFF2-40B4-BE49-F238E27FC236}">
                <a16:creationId xmlns:a16="http://schemas.microsoft.com/office/drawing/2014/main" id="{D56EADB3-26B0-4071-A185-26A74BEE11DD}"/>
              </a:ext>
            </a:extLst>
          </p:cNvPr>
          <p:cNvSpPr txBox="1"/>
          <p:nvPr/>
        </p:nvSpPr>
        <p:spPr>
          <a:xfrm>
            <a:off x="258325" y="2939776"/>
            <a:ext cx="2190407" cy="1754326"/>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BEGIN</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TRANSACTION</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DELETE FROM</a:t>
            </a:r>
            <a:r>
              <a:rPr lang="en-GB" sz="1200" dirty="0">
                <a:solidFill>
                  <a:srgbClr val="000000"/>
                </a:solidFill>
                <a:latin typeface="Consolas" panose="020B0609020204030204" pitchFamily="49" charset="0"/>
              </a:rPr>
              <a:t> SalesPerson</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SalespersonID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2</a:t>
            </a: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SELECT</a:t>
            </a:r>
            <a:r>
              <a:rPr lang="en-GB" sz="1200" dirty="0">
                <a:solidFill>
                  <a:srgbClr val="000000"/>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FROM</a:t>
            </a:r>
            <a:r>
              <a:rPr lang="en-GB" sz="1200" dirty="0">
                <a:solidFill>
                  <a:srgbClr val="000000"/>
                </a:solidFill>
                <a:latin typeface="Consolas" panose="020B0609020204030204" pitchFamily="49" charset="0"/>
              </a:rPr>
              <a:t> SalesPerson</a:t>
            </a: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ROLLBACK</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TRANSACTION</a:t>
            </a:r>
            <a:endParaRPr lang="en-GB" sz="1200" dirty="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C22B6821-FAAB-4C37-A6C7-EE6DD86CA775}"/>
              </a:ext>
            </a:extLst>
          </p:cNvPr>
          <p:cNvSpPr txBox="1"/>
          <p:nvPr/>
        </p:nvSpPr>
        <p:spPr>
          <a:xfrm>
            <a:off x="258325" y="1214322"/>
            <a:ext cx="8454000" cy="630942"/>
          </a:xfrm>
          <a:prstGeom prst="rect">
            <a:avLst/>
          </a:prstGeom>
          <a:noFill/>
        </p:spPr>
        <p:txBody>
          <a:bodyPr wrap="square" rtlCol="0">
            <a:spAutoFit/>
          </a:bodyPr>
          <a:lstStyle/>
          <a:p>
            <a:pPr algn="l"/>
            <a:r>
              <a:rPr lang="it-IT" sz="1200" i="1" dirty="0">
                <a:solidFill>
                  <a:schemeClr val="tx1"/>
                </a:solidFill>
                <a:latin typeface="Inter" panose="020B0604020202020204" charset="0"/>
                <a:ea typeface="Inter" panose="020B0604020202020204" charset="0"/>
              </a:rPr>
              <a:t>Supponiamo di dover eliminare un record a seguito, per esempio, di un inserimento errato.</a:t>
            </a:r>
          </a:p>
          <a:p>
            <a:pPr algn="l"/>
            <a:r>
              <a:rPr lang="it-IT" sz="1200" i="1" dirty="0">
                <a:solidFill>
                  <a:schemeClr val="tx1"/>
                </a:solidFill>
                <a:latin typeface="Inter" panose="020B0604020202020204" charset="0"/>
                <a:ea typeface="Inter" panose="020B0604020202020204" charset="0"/>
              </a:rPr>
              <a:t>Supponiamo pertanto di dover eliminare il record relativo al SalespersonID = 2</a:t>
            </a:r>
          </a:p>
          <a:p>
            <a:pPr algn="l"/>
            <a:r>
              <a:rPr lang="it-IT" sz="1100" i="1" dirty="0">
                <a:solidFill>
                  <a:schemeClr val="tx1"/>
                </a:solidFill>
                <a:latin typeface="Inter" panose="020B0604020202020204" charset="0"/>
                <a:ea typeface="Inter" panose="020B0604020202020204" charset="0"/>
              </a:rPr>
              <a:t> </a:t>
            </a:r>
            <a:endParaRPr lang="it-IT" sz="1200" b="1" i="0" dirty="0">
              <a:solidFill>
                <a:schemeClr val="tx1"/>
              </a:solidFill>
              <a:effectLst/>
              <a:latin typeface="Inter" panose="020B0604020202020204" charset="0"/>
              <a:ea typeface="Inter" panose="020B0604020202020204" charset="0"/>
            </a:endParaRPr>
          </a:p>
        </p:txBody>
      </p:sp>
      <p:sp>
        <p:nvSpPr>
          <p:cNvPr id="10" name="Arrow: Down 9">
            <a:extLst>
              <a:ext uri="{FF2B5EF4-FFF2-40B4-BE49-F238E27FC236}">
                <a16:creationId xmlns:a16="http://schemas.microsoft.com/office/drawing/2014/main" id="{63260094-610B-41B3-8443-673205538BD0}"/>
              </a:ext>
            </a:extLst>
          </p:cNvPr>
          <p:cNvSpPr/>
          <p:nvPr/>
        </p:nvSpPr>
        <p:spPr>
          <a:xfrm rot="16200000">
            <a:off x="2311913" y="3709759"/>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dirty="0">
              <a:solidFill>
                <a:schemeClr val="tx1"/>
              </a:solidFill>
              <a:latin typeface="Inter" panose="020B0604020202020204" charset="0"/>
              <a:ea typeface="Inter" panose="020B0604020202020204" charset="0"/>
            </a:endParaRPr>
          </a:p>
        </p:txBody>
      </p:sp>
      <p:graphicFrame>
        <p:nvGraphicFramePr>
          <p:cNvPr id="11" name="Table 10">
            <a:extLst>
              <a:ext uri="{FF2B5EF4-FFF2-40B4-BE49-F238E27FC236}">
                <a16:creationId xmlns:a16="http://schemas.microsoft.com/office/drawing/2014/main" id="{23D87B25-B4E7-4D15-9A1C-856C8D50F160}"/>
              </a:ext>
            </a:extLst>
          </p:cNvPr>
          <p:cNvGraphicFramePr>
            <a:graphicFrameLocks noGrp="1"/>
          </p:cNvGraphicFramePr>
          <p:nvPr>
            <p:extLst>
              <p:ext uri="{D42A27DB-BD31-4B8C-83A1-F6EECF244321}">
                <p14:modId xmlns:p14="http://schemas.microsoft.com/office/powerpoint/2010/main" val="773177904"/>
              </p:ext>
            </p:extLst>
          </p:nvPr>
        </p:nvGraphicFramePr>
        <p:xfrm>
          <a:off x="258325" y="1740597"/>
          <a:ext cx="3944319" cy="9745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abc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yyy</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3197211563"/>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graphicFrame>
        <p:nvGraphicFramePr>
          <p:cNvPr id="14" name="Table 13">
            <a:extLst>
              <a:ext uri="{FF2B5EF4-FFF2-40B4-BE49-F238E27FC236}">
                <a16:creationId xmlns:a16="http://schemas.microsoft.com/office/drawing/2014/main" id="{50E9341C-D7B4-4FCE-A92C-A2A7EDCF2874}"/>
              </a:ext>
            </a:extLst>
          </p:cNvPr>
          <p:cNvGraphicFramePr>
            <a:graphicFrameLocks noGrp="1"/>
          </p:cNvGraphicFramePr>
          <p:nvPr>
            <p:extLst>
              <p:ext uri="{D42A27DB-BD31-4B8C-83A1-F6EECF244321}">
                <p14:modId xmlns:p14="http://schemas.microsoft.com/office/powerpoint/2010/main" val="3146296483"/>
              </p:ext>
            </p:extLst>
          </p:nvPr>
        </p:nvGraphicFramePr>
        <p:xfrm>
          <a:off x="2898203" y="3269063"/>
          <a:ext cx="3944319" cy="745960"/>
        </p:xfrm>
        <a:graphic>
          <a:graphicData uri="http://schemas.openxmlformats.org/drawingml/2006/table">
            <a:tbl>
              <a:tblPr firstRow="1" bandRow="1">
                <a:tableStyleId>{2D5ABB26-0587-4C30-8999-92F81FD0307C}</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t>SalespersonID</a:t>
                      </a:r>
                      <a:endParaRPr lang="en-GB" sz="900" dirty="0">
                        <a:latin typeface="Inter" panose="020B0604020202020204" charset="0"/>
                        <a:ea typeface="Inter" panose="020B0604020202020204" charset="0"/>
                      </a:endParaRPr>
                    </a:p>
                  </a:txBody>
                  <a:tcPr/>
                </a:tc>
                <a:tc>
                  <a:txBody>
                    <a:bodyPr/>
                    <a:lstStyle/>
                    <a:p>
                      <a:r>
                        <a:rPr lang="en-GB" sz="900" dirty="0"/>
                        <a:t>TerritoryID</a:t>
                      </a:r>
                      <a:endParaRPr lang="en-GB" sz="900" dirty="0">
                        <a:latin typeface="Inter" panose="020B0604020202020204" charset="0"/>
                        <a:ea typeface="Inter" panose="020B0604020202020204" charset="0"/>
                      </a:endParaRPr>
                    </a:p>
                  </a:txBody>
                  <a:tcPr/>
                </a:tc>
                <a:tc>
                  <a:txBody>
                    <a:bodyPr/>
                    <a:lstStyle/>
                    <a:p>
                      <a:r>
                        <a:rPr lang="en-GB" sz="900" dirty="0"/>
                        <a:t>FirstName</a:t>
                      </a:r>
                      <a:endParaRPr lang="en-GB" sz="900" dirty="0">
                        <a:latin typeface="Inter" panose="020B0604020202020204" charset="0"/>
                        <a:ea typeface="Inter" panose="020B0604020202020204" charset="0"/>
                      </a:endParaRPr>
                    </a:p>
                  </a:txBody>
                  <a:tcPr/>
                </a:tc>
                <a:tc>
                  <a:txBody>
                    <a:bodyPr/>
                    <a:lstStyle/>
                    <a:p>
                      <a:r>
                        <a:rPr lang="en-GB" sz="900" dirty="0"/>
                        <a:t>LastName</a:t>
                      </a:r>
                      <a:endParaRPr lang="en-GB" sz="900" dirty="0">
                        <a:latin typeface="Inter" panose="020B0604020202020204" charset="0"/>
                        <a:ea typeface="Inter" panose="020B0604020202020204" charset="0"/>
                      </a:endParaRP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u="none" strike="noStrike" cap="none" dirty="0">
                          <a:solidFill>
                            <a:schemeClr val="dk1"/>
                          </a:solidFill>
                          <a:sym typeface="Arial"/>
                        </a:rPr>
                        <a:t>1</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u="none" strike="noStrike" cap="none" dirty="0">
                          <a:solidFill>
                            <a:schemeClr val="dk1"/>
                          </a:solidFill>
                          <a:sym typeface="Arial"/>
                        </a:rPr>
                        <a:t>2</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u="none" strike="noStrike" cap="none" dirty="0" err="1">
                          <a:solidFill>
                            <a:schemeClr val="dk1"/>
                          </a:solidFill>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u="none" strike="noStrike" cap="none" dirty="0" err="1">
                          <a:solidFill>
                            <a:schemeClr val="dk1"/>
                          </a:solidFill>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u="none" strike="noStrike" cap="none" dirty="0">
                          <a:solidFill>
                            <a:schemeClr val="dk1"/>
                          </a:solidFill>
                          <a:sym typeface="Arial"/>
                        </a:rPr>
                        <a:t>3</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u="none" strike="noStrike" cap="none" dirty="0">
                          <a:solidFill>
                            <a:schemeClr val="dk1"/>
                          </a:solidFill>
                          <a:sym typeface="Arial"/>
                        </a:rPr>
                        <a:t>1</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u="none" strike="noStrike" cap="none" dirty="0" err="1">
                          <a:solidFill>
                            <a:schemeClr val="dk1"/>
                          </a:solidFill>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u="none" strike="noStrike" cap="none" dirty="0" err="1">
                          <a:solidFill>
                            <a:schemeClr val="dk1"/>
                          </a:solidFill>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sp>
        <p:nvSpPr>
          <p:cNvPr id="17" name="Callout: Line 16">
            <a:extLst>
              <a:ext uri="{FF2B5EF4-FFF2-40B4-BE49-F238E27FC236}">
                <a16:creationId xmlns:a16="http://schemas.microsoft.com/office/drawing/2014/main" id="{6D39FF5F-0B5F-472D-8DB9-3454E4712F3A}"/>
              </a:ext>
            </a:extLst>
          </p:cNvPr>
          <p:cNvSpPr/>
          <p:nvPr/>
        </p:nvSpPr>
        <p:spPr>
          <a:xfrm>
            <a:off x="6996317" y="1740598"/>
            <a:ext cx="2040586" cy="2831402"/>
          </a:xfrm>
          <a:prstGeom prst="borderCallout1">
            <a:avLst>
              <a:gd name="adj1" fmla="val 57939"/>
              <a:gd name="adj2" fmla="val -231"/>
              <a:gd name="adj3" fmla="val 66071"/>
              <a:gd name="adj4" fmla="val -3140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sz="1200" dirty="0">
                <a:solidFill>
                  <a:schemeClr val="tx1"/>
                </a:solidFill>
                <a:latin typeface="Inter" panose="020B0604020202020204" charset="0"/>
                <a:ea typeface="Inter" panose="020B0604020202020204" charset="0"/>
              </a:rPr>
              <a:t>Risultato visualizzabile ma non persistente fintantoché non si esegue il COMMIT della transazione.</a:t>
            </a:r>
          </a:p>
          <a:p>
            <a:endParaRPr lang="it-IT" sz="1200" dirty="0">
              <a:solidFill>
                <a:schemeClr val="tx1"/>
              </a:solidFill>
              <a:latin typeface="Inter" panose="020B0604020202020204" charset="0"/>
              <a:ea typeface="Inter" panose="020B0604020202020204" charset="0"/>
            </a:endParaRPr>
          </a:p>
          <a:p>
            <a:r>
              <a:rPr lang="it-IT" sz="1200" dirty="0">
                <a:solidFill>
                  <a:schemeClr val="tx1"/>
                </a:solidFill>
                <a:latin typeface="Inter" panose="020B0604020202020204" charset="0"/>
                <a:ea typeface="Inter" panose="020B0604020202020204" charset="0"/>
              </a:rPr>
              <a:t>L’utilità della SELECT nella transazione è proprio nel poter aver un controllo sul risultato prima che venga scritto sul db! Conclusa la transazione il db resta allo stato precedente..!</a:t>
            </a:r>
          </a:p>
        </p:txBody>
      </p:sp>
    </p:spTree>
    <p:extLst>
      <p:ext uri="{BB962C8B-B14F-4D97-AF65-F5344CB8AC3E}">
        <p14:creationId xmlns:p14="http://schemas.microsoft.com/office/powerpoint/2010/main" val="4747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i="0" u="none" strike="noStrike" cap="none" dirty="0">
                <a:solidFill>
                  <a:srgbClr val="9D1D8F"/>
                </a:solidFill>
                <a:latin typeface="Inter"/>
                <a:ea typeface="Inter"/>
                <a:cs typeface="Inter Medium"/>
                <a:sym typeface="Inter"/>
              </a:rPr>
              <a:t>AGENDA</a:t>
            </a:r>
            <a:endParaRPr sz="1200" b="0" i="0" u="none" strike="noStrike" cap="none" dirty="0">
              <a:solidFill>
                <a:srgbClr val="000000"/>
              </a:solidFill>
              <a:latin typeface="Inter Medium"/>
              <a:ea typeface="Inter Medium"/>
              <a:cs typeface="Inter Medium"/>
              <a:sym typeface="Inter Medium"/>
            </a:endParaRPr>
          </a:p>
        </p:txBody>
      </p:sp>
      <p:sp>
        <p:nvSpPr>
          <p:cNvPr id="12" name="TextBox 11">
            <a:extLst>
              <a:ext uri="{FF2B5EF4-FFF2-40B4-BE49-F238E27FC236}">
                <a16:creationId xmlns:a16="http://schemas.microsoft.com/office/drawing/2014/main" id="{684A953F-7883-409E-8C85-8049640311D3}"/>
              </a:ext>
            </a:extLst>
          </p:cNvPr>
          <p:cNvSpPr txBox="1"/>
          <p:nvPr/>
        </p:nvSpPr>
        <p:spPr>
          <a:xfrm>
            <a:off x="258325" y="1214322"/>
            <a:ext cx="5488134" cy="1200329"/>
          </a:xfrm>
          <a:prstGeom prst="rect">
            <a:avLst/>
          </a:prstGeom>
          <a:noFill/>
        </p:spPr>
        <p:txBody>
          <a:bodyPr wrap="square" rtlCol="0">
            <a:spAutoFit/>
          </a:bodyPr>
          <a:lstStyle/>
          <a:p>
            <a:pPr marL="171450" indent="-171450">
              <a:buFont typeface="Wingdings" panose="05000000000000000000" pitchFamily="2" charset="2"/>
              <a:buChar char="q"/>
            </a:pPr>
            <a:r>
              <a:rPr lang="it-IT" sz="1200" dirty="0">
                <a:latin typeface="Inter" panose="020B0604020202020204" charset="0"/>
                <a:ea typeface="Inter" panose="020B0604020202020204" charset="0"/>
              </a:rPr>
              <a:t>Modificare i dati</a:t>
            </a:r>
          </a:p>
          <a:p>
            <a:pPr marL="171450" indent="-171450">
              <a:buFont typeface="Wingdings" panose="05000000000000000000" pitchFamily="2" charset="2"/>
              <a:buChar char="q"/>
            </a:pPr>
            <a:r>
              <a:rPr lang="it-IT" sz="1200" dirty="0">
                <a:latin typeface="Inter" panose="020B0604020202020204" charset="0"/>
                <a:ea typeface="Inter" panose="020B0604020202020204" charset="0"/>
              </a:rPr>
              <a:t>Eliminare i dati</a:t>
            </a:r>
          </a:p>
          <a:p>
            <a:endParaRPr lang="it-IT" sz="1200" b="1" dirty="0">
              <a:latin typeface="Inter" panose="020B0604020202020204" charset="0"/>
              <a:ea typeface="Inter" panose="020B0604020202020204" charset="0"/>
            </a:endParaRPr>
          </a:p>
          <a:p>
            <a:r>
              <a:rPr lang="it-IT" sz="1200" dirty="0">
                <a:latin typeface="Inter" panose="020B0604020202020204" charset="0"/>
                <a:ea typeface="Inter" panose="020B0604020202020204" charset="0"/>
              </a:rPr>
              <a:t>la fine di questo modulo sarai in grado di:</a:t>
            </a:r>
          </a:p>
          <a:p>
            <a:pPr marL="171450" indent="-171450">
              <a:buFont typeface="Wingdings" panose="05000000000000000000" pitchFamily="2" charset="2"/>
              <a:buChar char="ü"/>
            </a:pPr>
            <a:r>
              <a:rPr lang="it-IT" sz="1200" dirty="0">
                <a:latin typeface="Inter" panose="020B0604020202020204" charset="0"/>
                <a:ea typeface="Inter" panose="020B0604020202020204" charset="0"/>
              </a:rPr>
              <a:t>Eseguire correttamente operazioni di update </a:t>
            </a:r>
          </a:p>
          <a:p>
            <a:pPr marL="171450" indent="-171450">
              <a:buFont typeface="Wingdings" panose="05000000000000000000" pitchFamily="2" charset="2"/>
              <a:buChar char="ü"/>
            </a:pPr>
            <a:r>
              <a:rPr lang="it-IT" sz="1200" dirty="0">
                <a:latin typeface="Inter" panose="020B0604020202020204" charset="0"/>
                <a:ea typeface="Inter" panose="020B0604020202020204" charset="0"/>
              </a:rPr>
              <a:t>Eseguire correttamente operazioni di eliminazione record</a:t>
            </a:r>
          </a:p>
        </p:txBody>
      </p:sp>
    </p:spTree>
    <p:extLst>
      <p:ext uri="{BB962C8B-B14F-4D97-AF65-F5344CB8AC3E}">
        <p14:creationId xmlns:p14="http://schemas.microsoft.com/office/powerpoint/2010/main" val="255387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i="0" u="none" strike="noStrike" cap="none" dirty="0">
                <a:solidFill>
                  <a:srgbClr val="9D1D8F"/>
                </a:solidFill>
                <a:latin typeface="Inter"/>
                <a:ea typeface="Inter"/>
                <a:cs typeface="Inter Medium"/>
                <a:sym typeface="Inter"/>
              </a:rPr>
              <a:t>DELETE</a:t>
            </a:r>
            <a:endParaRPr sz="1200" i="0" u="none" strike="noStrike" cap="none" dirty="0">
              <a:solidFill>
                <a:srgbClr val="000000"/>
              </a:solidFill>
              <a:latin typeface="Inter Medium"/>
              <a:ea typeface="Inter Medium"/>
              <a:cs typeface="Inter Medium"/>
              <a:sym typeface="Inter Medium"/>
            </a:endParaRPr>
          </a:p>
        </p:txBody>
      </p:sp>
      <p:sp>
        <p:nvSpPr>
          <p:cNvPr id="13" name="TextBox 12">
            <a:extLst>
              <a:ext uri="{FF2B5EF4-FFF2-40B4-BE49-F238E27FC236}">
                <a16:creationId xmlns:a16="http://schemas.microsoft.com/office/drawing/2014/main" id="{D56EADB3-26B0-4071-A185-26A74BEE11DD}"/>
              </a:ext>
            </a:extLst>
          </p:cNvPr>
          <p:cNvSpPr txBox="1"/>
          <p:nvPr/>
        </p:nvSpPr>
        <p:spPr>
          <a:xfrm>
            <a:off x="258325" y="2939776"/>
            <a:ext cx="2190407" cy="1754326"/>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BEGIN</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TRANSACTION</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DELETE FROM</a:t>
            </a:r>
            <a:r>
              <a:rPr lang="en-GB" sz="1200" dirty="0">
                <a:solidFill>
                  <a:srgbClr val="000000"/>
                </a:solidFill>
                <a:latin typeface="Consolas" panose="020B0609020204030204" pitchFamily="49" charset="0"/>
              </a:rPr>
              <a:t> SalesPerson</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SalespersonID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2</a:t>
            </a: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SELECT</a:t>
            </a:r>
            <a:r>
              <a:rPr lang="en-GB" sz="1200" dirty="0">
                <a:solidFill>
                  <a:srgbClr val="000000"/>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FROM</a:t>
            </a:r>
            <a:r>
              <a:rPr lang="en-GB" sz="1200" dirty="0">
                <a:solidFill>
                  <a:srgbClr val="000000"/>
                </a:solidFill>
                <a:latin typeface="Consolas" panose="020B0609020204030204" pitchFamily="49" charset="0"/>
              </a:rPr>
              <a:t> SalesPerson</a:t>
            </a: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COMMIT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TRANSACTION</a:t>
            </a:r>
            <a:endParaRPr lang="en-GB" sz="1200" dirty="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C22B6821-FAAB-4C37-A6C7-EE6DD86CA775}"/>
              </a:ext>
            </a:extLst>
          </p:cNvPr>
          <p:cNvSpPr txBox="1"/>
          <p:nvPr/>
        </p:nvSpPr>
        <p:spPr>
          <a:xfrm>
            <a:off x="258325" y="1214322"/>
            <a:ext cx="8454000" cy="630942"/>
          </a:xfrm>
          <a:prstGeom prst="rect">
            <a:avLst/>
          </a:prstGeom>
          <a:noFill/>
        </p:spPr>
        <p:txBody>
          <a:bodyPr wrap="square" rtlCol="0">
            <a:spAutoFit/>
          </a:bodyPr>
          <a:lstStyle/>
          <a:p>
            <a:pPr algn="l"/>
            <a:r>
              <a:rPr lang="it-IT" sz="1200" i="1" dirty="0">
                <a:solidFill>
                  <a:schemeClr val="tx1"/>
                </a:solidFill>
                <a:latin typeface="Inter" panose="020B0604020202020204" charset="0"/>
                <a:ea typeface="Inter" panose="020B0604020202020204" charset="0"/>
              </a:rPr>
              <a:t>Supponiamo di dover eliminare un record a seguito, per esempio, di un inserimento errato.</a:t>
            </a:r>
          </a:p>
          <a:p>
            <a:pPr algn="l"/>
            <a:r>
              <a:rPr lang="it-IT" sz="1200" i="1" dirty="0">
                <a:solidFill>
                  <a:schemeClr val="tx1"/>
                </a:solidFill>
                <a:latin typeface="Inter" panose="020B0604020202020204" charset="0"/>
                <a:ea typeface="Inter" panose="020B0604020202020204" charset="0"/>
              </a:rPr>
              <a:t>Supponiamo pertanto di dover eliminare il record relativo al SalespersonID = 2</a:t>
            </a:r>
          </a:p>
          <a:p>
            <a:pPr algn="l"/>
            <a:r>
              <a:rPr lang="it-IT" sz="1100" i="1" dirty="0">
                <a:solidFill>
                  <a:schemeClr val="tx1"/>
                </a:solidFill>
                <a:latin typeface="Inter" panose="020B0604020202020204" charset="0"/>
                <a:ea typeface="Inter" panose="020B0604020202020204" charset="0"/>
              </a:rPr>
              <a:t> </a:t>
            </a:r>
            <a:endParaRPr lang="it-IT" sz="1200" b="1" i="0" dirty="0">
              <a:solidFill>
                <a:schemeClr val="tx1"/>
              </a:solidFill>
              <a:effectLst/>
              <a:latin typeface="Inter" panose="020B0604020202020204" charset="0"/>
              <a:ea typeface="Inter" panose="020B0604020202020204" charset="0"/>
            </a:endParaRPr>
          </a:p>
        </p:txBody>
      </p:sp>
      <p:sp>
        <p:nvSpPr>
          <p:cNvPr id="10" name="Arrow: Down 9">
            <a:extLst>
              <a:ext uri="{FF2B5EF4-FFF2-40B4-BE49-F238E27FC236}">
                <a16:creationId xmlns:a16="http://schemas.microsoft.com/office/drawing/2014/main" id="{63260094-610B-41B3-8443-673205538BD0}"/>
              </a:ext>
            </a:extLst>
          </p:cNvPr>
          <p:cNvSpPr/>
          <p:nvPr/>
        </p:nvSpPr>
        <p:spPr>
          <a:xfrm rot="16200000">
            <a:off x="2311913" y="3709759"/>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dirty="0">
              <a:solidFill>
                <a:schemeClr val="tx1"/>
              </a:solidFill>
              <a:latin typeface="Inter" panose="020B0604020202020204" charset="0"/>
              <a:ea typeface="Inter" panose="020B0604020202020204" charset="0"/>
            </a:endParaRPr>
          </a:p>
        </p:txBody>
      </p:sp>
      <p:graphicFrame>
        <p:nvGraphicFramePr>
          <p:cNvPr id="11" name="Table 10">
            <a:extLst>
              <a:ext uri="{FF2B5EF4-FFF2-40B4-BE49-F238E27FC236}">
                <a16:creationId xmlns:a16="http://schemas.microsoft.com/office/drawing/2014/main" id="{23D87B25-B4E7-4D15-9A1C-856C8D50F160}"/>
              </a:ext>
            </a:extLst>
          </p:cNvPr>
          <p:cNvGraphicFramePr>
            <a:graphicFrameLocks noGrp="1"/>
          </p:cNvGraphicFramePr>
          <p:nvPr/>
        </p:nvGraphicFramePr>
        <p:xfrm>
          <a:off x="258325" y="1740597"/>
          <a:ext cx="3944319" cy="9745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abc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yyy</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3197211563"/>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graphicFrame>
        <p:nvGraphicFramePr>
          <p:cNvPr id="12" name="Table 11">
            <a:extLst>
              <a:ext uri="{FF2B5EF4-FFF2-40B4-BE49-F238E27FC236}">
                <a16:creationId xmlns:a16="http://schemas.microsoft.com/office/drawing/2014/main" id="{47C66710-3C87-4C36-AF7A-C9153B1E28DF}"/>
              </a:ext>
            </a:extLst>
          </p:cNvPr>
          <p:cNvGraphicFramePr>
            <a:graphicFrameLocks noGrp="1"/>
          </p:cNvGraphicFramePr>
          <p:nvPr>
            <p:extLst>
              <p:ext uri="{D42A27DB-BD31-4B8C-83A1-F6EECF244321}">
                <p14:modId xmlns:p14="http://schemas.microsoft.com/office/powerpoint/2010/main" val="762871738"/>
              </p:ext>
            </p:extLst>
          </p:nvPr>
        </p:nvGraphicFramePr>
        <p:xfrm>
          <a:off x="2936948" y="3390832"/>
          <a:ext cx="3944319" cy="745960"/>
        </p:xfrm>
        <a:graphic>
          <a:graphicData uri="http://schemas.openxmlformats.org/drawingml/2006/table">
            <a:tbl>
              <a:tblPr firstRow="1" bandRow="1">
                <a:tableStyleId>{073A0DAA-6AF3-43AB-8588-CEC1D06C72B9}</a:tableStyleId>
              </a:tblPr>
              <a:tblGrid>
                <a:gridCol w="1077132">
                  <a:extLst>
                    <a:ext uri="{9D8B030D-6E8A-4147-A177-3AD203B41FA5}">
                      <a16:colId xmlns:a16="http://schemas.microsoft.com/office/drawing/2014/main" val="2854400442"/>
                    </a:ext>
                  </a:extLst>
                </a:gridCol>
                <a:gridCol w="945397">
                  <a:extLst>
                    <a:ext uri="{9D8B030D-6E8A-4147-A177-3AD203B41FA5}">
                      <a16:colId xmlns:a16="http://schemas.microsoft.com/office/drawing/2014/main" val="1111819666"/>
                    </a:ext>
                  </a:extLst>
                </a:gridCol>
                <a:gridCol w="914400">
                  <a:extLst>
                    <a:ext uri="{9D8B030D-6E8A-4147-A177-3AD203B41FA5}">
                      <a16:colId xmlns:a16="http://schemas.microsoft.com/office/drawing/2014/main" val="3967201501"/>
                    </a:ext>
                  </a:extLst>
                </a:gridCol>
                <a:gridCol w="1007390">
                  <a:extLst>
                    <a:ext uri="{9D8B030D-6E8A-4147-A177-3AD203B41FA5}">
                      <a16:colId xmlns:a16="http://schemas.microsoft.com/office/drawing/2014/main" val="4191082343"/>
                    </a:ext>
                  </a:extLst>
                </a:gridCol>
              </a:tblGrid>
              <a:tr h="288760">
                <a:tc>
                  <a:txBody>
                    <a:bodyPr/>
                    <a:lstStyle/>
                    <a:p>
                      <a:r>
                        <a:rPr lang="en-GB" sz="900" dirty="0">
                          <a:latin typeface="Inter" panose="020B0604020202020204" charset="0"/>
                          <a:ea typeface="Inter" panose="020B0604020202020204" charset="0"/>
                        </a:rPr>
                        <a:t>SalespersonID</a:t>
                      </a:r>
                    </a:p>
                  </a:txBody>
                  <a:tcPr/>
                </a:tc>
                <a:tc>
                  <a:txBody>
                    <a:bodyPr/>
                    <a:lstStyle/>
                    <a:p>
                      <a:r>
                        <a:rPr lang="en-GB" sz="900" dirty="0">
                          <a:latin typeface="Inter" panose="020B0604020202020204" charset="0"/>
                          <a:ea typeface="Inter" panose="020B0604020202020204" charset="0"/>
                        </a:rPr>
                        <a:t>TerritoryID</a:t>
                      </a:r>
                    </a:p>
                  </a:txBody>
                  <a:tcPr/>
                </a:tc>
                <a:tc>
                  <a:txBody>
                    <a:bodyPr/>
                    <a:lstStyle/>
                    <a:p>
                      <a:r>
                        <a:rPr lang="en-GB" sz="900" dirty="0">
                          <a:latin typeface="Inter" panose="020B0604020202020204" charset="0"/>
                          <a:ea typeface="Inter" panose="020B0604020202020204" charset="0"/>
                        </a:rPr>
                        <a:t>FirstName</a:t>
                      </a:r>
                    </a:p>
                  </a:txBody>
                  <a:tcPr/>
                </a:tc>
                <a:tc>
                  <a:txBody>
                    <a:bodyPr/>
                    <a:lstStyle/>
                    <a:p>
                      <a:r>
                        <a:rPr lang="en-GB" sz="900" dirty="0">
                          <a:latin typeface="Inter" panose="020B0604020202020204" charset="0"/>
                          <a:ea typeface="Inter" panose="020B0604020202020204" charset="0"/>
                        </a:rPr>
                        <a:t>LastName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xyz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zzz</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1</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luc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err="1">
                          <a:solidFill>
                            <a:schemeClr val="dk1"/>
                          </a:solidFill>
                          <a:latin typeface="Inter" panose="020B0604020202020204" charset="0"/>
                          <a:ea typeface="Inter" panose="020B0604020202020204" charset="0"/>
                          <a:cs typeface="+mn-cs"/>
                          <a:sym typeface="Arial"/>
                        </a:rPr>
                        <a:t>cnc</a:t>
                      </a:r>
                      <a:endParaRPr lang="en-GB" sz="900" b="0" i="0" u="none" strike="noStrike" cap="none" dirty="0">
                        <a:solidFill>
                          <a:schemeClr val="dk1"/>
                        </a:solidFill>
                        <a:latin typeface="Inter" panose="020B0604020202020204" charset="0"/>
                        <a:ea typeface="Inter" panose="020B0604020202020204" charset="0"/>
                        <a:cs typeface="+mn-cs"/>
                        <a:sym typeface="Arial"/>
                      </a:endParaRPr>
                    </a:p>
                  </a:txBody>
                  <a:tcPr anchor="ctr"/>
                </a:tc>
                <a:extLst>
                  <a:ext uri="{0D108BD9-81ED-4DB2-BD59-A6C34878D82A}">
                    <a16:rowId xmlns:a16="http://schemas.microsoft.com/office/drawing/2014/main" val="431124016"/>
                  </a:ext>
                </a:extLst>
              </a:tr>
            </a:tbl>
          </a:graphicData>
        </a:graphic>
      </p:graphicFrame>
      <p:sp>
        <p:nvSpPr>
          <p:cNvPr id="15" name="Callout: Line 14">
            <a:extLst>
              <a:ext uri="{FF2B5EF4-FFF2-40B4-BE49-F238E27FC236}">
                <a16:creationId xmlns:a16="http://schemas.microsoft.com/office/drawing/2014/main" id="{E4DC8593-71A5-4A39-BDCE-CAB7AEF13921}"/>
              </a:ext>
            </a:extLst>
          </p:cNvPr>
          <p:cNvSpPr/>
          <p:nvPr/>
        </p:nvSpPr>
        <p:spPr>
          <a:xfrm>
            <a:off x="6996317" y="2571750"/>
            <a:ext cx="2040586" cy="2000250"/>
          </a:xfrm>
          <a:prstGeom prst="borderCallout1">
            <a:avLst>
              <a:gd name="adj1" fmla="val 57939"/>
              <a:gd name="adj2" fmla="val -231"/>
              <a:gd name="adj3" fmla="val 66071"/>
              <a:gd name="adj4" fmla="val -3140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sz="1200" dirty="0">
                <a:solidFill>
                  <a:schemeClr val="tx1"/>
                </a:solidFill>
                <a:latin typeface="Inter" panose="020B0604020202020204" charset="0"/>
                <a:ea typeface="Inter" panose="020B0604020202020204" charset="0"/>
              </a:rPr>
              <a:t>Il risultato è scritto in maniera persistente sul database.</a:t>
            </a:r>
          </a:p>
        </p:txBody>
      </p:sp>
    </p:spTree>
    <p:extLst>
      <p:ext uri="{BB962C8B-B14F-4D97-AF65-F5344CB8AC3E}">
        <p14:creationId xmlns:p14="http://schemas.microsoft.com/office/powerpoint/2010/main" val="1605890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690000" y="868689"/>
            <a:ext cx="8454000" cy="1154122"/>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6000" b="1" i="0" u="none" strike="noStrike" cap="none" dirty="0">
                <a:solidFill>
                  <a:srgbClr val="9D1D8F"/>
                </a:solidFill>
                <a:latin typeface="Inter"/>
                <a:ea typeface="Inter"/>
                <a:cs typeface="Inter Medium"/>
                <a:sym typeface="Inter"/>
              </a:rPr>
              <a:t>SQL</a:t>
            </a:r>
            <a:endParaRPr sz="6000" b="0" i="0" u="none" strike="noStrike" cap="none" dirty="0">
              <a:solidFill>
                <a:srgbClr val="000000"/>
              </a:solidFill>
              <a:latin typeface="Inter Medium"/>
              <a:ea typeface="Inter Medium"/>
              <a:cs typeface="Inter Medium"/>
              <a:sym typeface="Inter Medium"/>
            </a:endParaRPr>
          </a:p>
        </p:txBody>
      </p:sp>
      <p:sp>
        <p:nvSpPr>
          <p:cNvPr id="2" name="TextBox 1">
            <a:extLst>
              <a:ext uri="{FF2B5EF4-FFF2-40B4-BE49-F238E27FC236}">
                <a16:creationId xmlns:a16="http://schemas.microsoft.com/office/drawing/2014/main" id="{1EE7F1B6-4C4B-4AAE-AF95-84973CAE376E}"/>
              </a:ext>
            </a:extLst>
          </p:cNvPr>
          <p:cNvSpPr txBox="1"/>
          <p:nvPr/>
        </p:nvSpPr>
        <p:spPr>
          <a:xfrm>
            <a:off x="2587083" y="1412489"/>
            <a:ext cx="4720682" cy="2862322"/>
          </a:xfrm>
          <a:prstGeom prst="rect">
            <a:avLst/>
          </a:prstGeom>
          <a:noFill/>
        </p:spPr>
        <p:txBody>
          <a:bodyPr wrap="square" rtlCol="0">
            <a:spAutoFit/>
          </a:bodyPr>
          <a:lstStyle/>
          <a:p>
            <a:r>
              <a:rPr lang="en-GB" sz="6000" dirty="0">
                <a:solidFill>
                  <a:schemeClr val="tx1"/>
                </a:solidFill>
                <a:latin typeface="Inter" panose="020B0604020202020204" charset="0"/>
                <a:ea typeface="Inter" panose="020B0604020202020204" charset="0"/>
              </a:rPr>
              <a:t>LET’S </a:t>
            </a:r>
          </a:p>
          <a:p>
            <a:r>
              <a:rPr lang="en-GB" sz="6000" dirty="0">
                <a:solidFill>
                  <a:schemeClr val="tx1"/>
                </a:solidFill>
                <a:latin typeface="Inter" panose="020B0604020202020204" charset="0"/>
                <a:ea typeface="Inter" panose="020B0604020202020204" charset="0"/>
              </a:rPr>
              <a:t>TAKE A LOOK!</a:t>
            </a:r>
          </a:p>
        </p:txBody>
      </p:sp>
    </p:spTree>
    <p:extLst>
      <p:ext uri="{BB962C8B-B14F-4D97-AF65-F5344CB8AC3E}">
        <p14:creationId xmlns:p14="http://schemas.microsoft.com/office/powerpoint/2010/main" val="374566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2"/>
        <p:cNvGrpSpPr/>
        <p:nvPr/>
      </p:nvGrpSpPr>
      <p:grpSpPr>
        <a:xfrm>
          <a:off x="0" y="0"/>
          <a:ext cx="0" cy="0"/>
          <a:chOff x="0" y="0"/>
          <a:chExt cx="0" cy="0"/>
        </a:xfrm>
      </p:grpSpPr>
      <p:sp>
        <p:nvSpPr>
          <p:cNvPr id="743" name="Google Shape;743;g22bb317cfc9_0_81"/>
          <p:cNvSpPr txBox="1">
            <a:spLocks noGrp="1"/>
          </p:cNvSpPr>
          <p:nvPr>
            <p:ph type="ctrTitle"/>
          </p:nvPr>
        </p:nvSpPr>
        <p:spPr>
          <a:xfrm>
            <a:off x="347000" y="3885850"/>
            <a:ext cx="3679800" cy="1047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ct val="133333"/>
              <a:buNone/>
            </a:pPr>
            <a:r>
              <a:rPr lang="it-IT" sz="3000"/>
              <a:t>GRAZIE</a:t>
            </a:r>
            <a:br>
              <a:rPr lang="it-IT" sz="3000"/>
            </a:br>
            <a:r>
              <a:rPr lang="it-IT" sz="1200"/>
              <a:t>Epicode</a:t>
            </a:r>
            <a:br>
              <a:rPr lang="it-IT" sz="1200"/>
            </a:br>
            <a:endParaRPr sz="1200" b="0">
              <a:solidFill>
                <a:srgbClr val="5E5E5E"/>
              </a:solidFill>
            </a:endParaRPr>
          </a:p>
          <a:p>
            <a:pPr marL="0" lvl="0" indent="0" algn="l" rtl="0">
              <a:lnSpc>
                <a:spcPct val="100000"/>
              </a:lnSpc>
              <a:spcBef>
                <a:spcPts val="0"/>
              </a:spcBef>
              <a:spcAft>
                <a:spcPts val="0"/>
              </a:spcAft>
              <a:buSzPct val="133333"/>
              <a:buNone/>
            </a:pPr>
            <a:endParaRPr sz="30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i="0" u="none" strike="noStrike" cap="none" dirty="0">
                <a:solidFill>
                  <a:srgbClr val="9D1D8F"/>
                </a:solidFill>
                <a:latin typeface="Inter"/>
                <a:ea typeface="Inter"/>
                <a:cs typeface="Inter Medium"/>
                <a:sym typeface="Inter"/>
              </a:rPr>
              <a:t>UPDATE</a:t>
            </a:r>
            <a:endParaRPr sz="1200" i="0" u="none" strike="noStrike" cap="none" dirty="0">
              <a:solidFill>
                <a:srgbClr val="000000"/>
              </a:solidFill>
              <a:latin typeface="Inter Medium"/>
              <a:ea typeface="Inter Medium"/>
              <a:cs typeface="Inter Medium"/>
              <a:sym typeface="Inter Medium"/>
            </a:endParaRPr>
          </a:p>
        </p:txBody>
      </p:sp>
      <p:sp>
        <p:nvSpPr>
          <p:cNvPr id="16" name="TextBox 15">
            <a:extLst>
              <a:ext uri="{FF2B5EF4-FFF2-40B4-BE49-F238E27FC236}">
                <a16:creationId xmlns:a16="http://schemas.microsoft.com/office/drawing/2014/main" id="{7D5819A6-B3CF-4465-B117-0E5663B8ABA2}"/>
              </a:ext>
            </a:extLst>
          </p:cNvPr>
          <p:cNvSpPr txBox="1"/>
          <p:nvPr/>
        </p:nvSpPr>
        <p:spPr>
          <a:xfrm>
            <a:off x="258325" y="1214322"/>
            <a:ext cx="8454000" cy="1569660"/>
          </a:xfrm>
          <a:prstGeom prst="rect">
            <a:avLst/>
          </a:prstGeom>
          <a:noFill/>
        </p:spPr>
        <p:txBody>
          <a:bodyPr wrap="square" rtlCol="0">
            <a:spAutoFit/>
          </a:bodyPr>
          <a:lstStyle/>
          <a:p>
            <a:r>
              <a:rPr lang="it-IT" sz="1200" b="1" dirty="0">
                <a:latin typeface="Inter" panose="020B0604020202020204" charset="0"/>
                <a:ea typeface="Inter" panose="020B0604020202020204" charset="0"/>
              </a:rPr>
              <a:t>UPDATE</a:t>
            </a:r>
            <a:r>
              <a:rPr lang="it-IT" sz="1200" dirty="0">
                <a:latin typeface="Inter" panose="020B0604020202020204" charset="0"/>
                <a:ea typeface="Inter" panose="020B0604020202020204" charset="0"/>
              </a:rPr>
              <a:t> è un'istruzione DML che modifica le righe di una tabella.</a:t>
            </a:r>
          </a:p>
          <a:p>
            <a:endParaRPr lang="it-IT" sz="1200" dirty="0">
              <a:latin typeface="Inter" panose="020B0604020202020204" charset="0"/>
              <a:ea typeface="Inter" panose="020B0604020202020204" charset="0"/>
            </a:endParaRPr>
          </a:p>
          <a:p>
            <a:r>
              <a:rPr lang="it-IT" sz="1200" dirty="0">
                <a:latin typeface="Inter" panose="020B0604020202020204" charset="0"/>
                <a:ea typeface="Inter" panose="020B0604020202020204" charset="0"/>
              </a:rPr>
              <a:t>In generale, la sintassi è questa:</a:t>
            </a:r>
          </a:p>
          <a:p>
            <a:endParaRPr lang="it-IT" sz="1200" b="1" dirty="0">
              <a:latin typeface="Inter" panose="020B0604020202020204" charset="0"/>
              <a:ea typeface="Inter" panose="020B0604020202020204" charset="0"/>
            </a:endParaRPr>
          </a:p>
          <a:p>
            <a:r>
              <a:rPr lang="en-GB" sz="1200" b="1" dirty="0">
                <a:latin typeface="Inter" panose="020B0604020202020204" charset="0"/>
                <a:ea typeface="Inter" panose="020B0604020202020204" charset="0"/>
              </a:rPr>
              <a:t>UPDATE </a:t>
            </a:r>
            <a:r>
              <a:rPr lang="en-GB" sz="1200" i="1" dirty="0" err="1">
                <a:latin typeface="Inter" panose="020B0604020202020204" charset="0"/>
                <a:ea typeface="Inter" panose="020B0604020202020204" charset="0"/>
              </a:rPr>
              <a:t>NomeTabella</a:t>
            </a:r>
            <a:br>
              <a:rPr lang="en-GB" sz="1200" dirty="0">
                <a:latin typeface="Inter" panose="020B0604020202020204" charset="0"/>
                <a:ea typeface="Inter" panose="020B0604020202020204" charset="0"/>
              </a:rPr>
            </a:br>
            <a:r>
              <a:rPr lang="en-GB" sz="1200" b="1" dirty="0">
                <a:latin typeface="Inter" panose="020B0604020202020204" charset="0"/>
                <a:ea typeface="Inter" panose="020B0604020202020204" charset="0"/>
              </a:rPr>
              <a:t>SET</a:t>
            </a:r>
            <a:r>
              <a:rPr lang="en-GB" sz="1200" dirty="0">
                <a:latin typeface="Inter" panose="020B0604020202020204" charset="0"/>
                <a:ea typeface="Inter" panose="020B0604020202020204" charset="0"/>
              </a:rPr>
              <a:t> </a:t>
            </a:r>
            <a:r>
              <a:rPr lang="en-GB" sz="1200" i="1" dirty="0">
                <a:latin typeface="Inter" panose="020B0604020202020204" charset="0"/>
                <a:ea typeface="Inter" panose="020B0604020202020204" charset="0"/>
              </a:rPr>
              <a:t>colonna1</a:t>
            </a:r>
            <a:r>
              <a:rPr lang="en-GB" sz="1200" dirty="0">
                <a:latin typeface="Inter" panose="020B0604020202020204" charset="0"/>
                <a:ea typeface="Inter" panose="020B0604020202020204" charset="0"/>
              </a:rPr>
              <a:t> = </a:t>
            </a:r>
            <a:r>
              <a:rPr lang="en-GB" sz="1200" i="1" dirty="0">
                <a:latin typeface="Inter" panose="020B0604020202020204" charset="0"/>
                <a:ea typeface="Inter" panose="020B0604020202020204" charset="0"/>
              </a:rPr>
              <a:t>valore1</a:t>
            </a:r>
            <a:r>
              <a:rPr lang="en-GB" sz="1200" dirty="0">
                <a:latin typeface="Inter" panose="020B0604020202020204" charset="0"/>
                <a:ea typeface="Inter" panose="020B0604020202020204" charset="0"/>
              </a:rPr>
              <a:t>, </a:t>
            </a:r>
            <a:r>
              <a:rPr lang="en-GB" sz="1200" i="1" dirty="0">
                <a:latin typeface="Inter" panose="020B0604020202020204" charset="0"/>
                <a:ea typeface="Inter" panose="020B0604020202020204" charset="0"/>
              </a:rPr>
              <a:t>colonna2</a:t>
            </a:r>
            <a:r>
              <a:rPr lang="en-GB" sz="1200" dirty="0">
                <a:latin typeface="Inter" panose="020B0604020202020204" charset="0"/>
                <a:ea typeface="Inter" panose="020B0604020202020204" charset="0"/>
              </a:rPr>
              <a:t> = </a:t>
            </a:r>
            <a:r>
              <a:rPr lang="en-GB" sz="1200" i="1" dirty="0">
                <a:latin typeface="Inter" panose="020B0604020202020204" charset="0"/>
                <a:ea typeface="Inter" panose="020B0604020202020204" charset="0"/>
              </a:rPr>
              <a:t>valore2</a:t>
            </a:r>
            <a:r>
              <a:rPr lang="en-GB" sz="1200" dirty="0">
                <a:latin typeface="Inter" panose="020B0604020202020204" charset="0"/>
                <a:ea typeface="Inter" panose="020B0604020202020204" charset="0"/>
              </a:rPr>
              <a:t>, ...</a:t>
            </a:r>
            <a:br>
              <a:rPr lang="en-GB" sz="1200" dirty="0">
                <a:latin typeface="Inter" panose="020B0604020202020204" charset="0"/>
                <a:ea typeface="Inter" panose="020B0604020202020204" charset="0"/>
              </a:rPr>
            </a:br>
            <a:r>
              <a:rPr lang="en-GB" sz="1200" b="1" dirty="0">
                <a:latin typeface="Inter" panose="020B0604020202020204" charset="0"/>
                <a:ea typeface="Inter" panose="020B0604020202020204" charset="0"/>
              </a:rPr>
              <a:t>WHERE</a:t>
            </a:r>
            <a:r>
              <a:rPr lang="en-GB" sz="1200" dirty="0">
                <a:latin typeface="Inter" panose="020B0604020202020204" charset="0"/>
                <a:ea typeface="Inter" panose="020B0604020202020204" charset="0"/>
              </a:rPr>
              <a:t> </a:t>
            </a:r>
            <a:r>
              <a:rPr lang="en-GB" sz="1200" i="1" dirty="0" err="1">
                <a:latin typeface="Inter" panose="020B0604020202020204" charset="0"/>
                <a:ea typeface="Inter" panose="020B0604020202020204" charset="0"/>
              </a:rPr>
              <a:t>condizione</a:t>
            </a:r>
            <a:r>
              <a:rPr lang="en-GB" sz="1200" i="1" dirty="0">
                <a:latin typeface="Inter" panose="020B0604020202020204" charset="0"/>
                <a:ea typeface="Inter" panose="020B0604020202020204" charset="0"/>
              </a:rPr>
              <a:t> di </a:t>
            </a:r>
            <a:r>
              <a:rPr lang="en-GB" sz="1200" i="1" dirty="0" err="1">
                <a:latin typeface="Inter" panose="020B0604020202020204" charset="0"/>
                <a:ea typeface="Inter" panose="020B0604020202020204" charset="0"/>
              </a:rPr>
              <a:t>ricerca</a:t>
            </a:r>
            <a:r>
              <a:rPr lang="en-GB" sz="1200" dirty="0">
                <a:latin typeface="Inter" panose="020B0604020202020204" charset="0"/>
                <a:ea typeface="Inter" panose="020B0604020202020204" charset="0"/>
              </a:rPr>
              <a:t>;</a:t>
            </a:r>
            <a:endParaRPr lang="it-IT" sz="1200" dirty="0">
              <a:latin typeface="Inter" panose="020B0604020202020204" charset="0"/>
              <a:ea typeface="Inter" panose="020B0604020202020204" charset="0"/>
            </a:endParaRPr>
          </a:p>
          <a:p>
            <a:endParaRPr lang="it-IT" sz="1200" b="1" dirty="0">
              <a:latin typeface="Inter" panose="020B0604020202020204" charset="0"/>
              <a:ea typeface="Inter" panose="020B0604020202020204" charset="0"/>
            </a:endParaRPr>
          </a:p>
        </p:txBody>
      </p:sp>
    </p:spTree>
    <p:extLst>
      <p:ext uri="{BB962C8B-B14F-4D97-AF65-F5344CB8AC3E}">
        <p14:creationId xmlns:p14="http://schemas.microsoft.com/office/powerpoint/2010/main" val="298052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i="0" u="none" strike="noStrike" cap="none" dirty="0">
                <a:solidFill>
                  <a:srgbClr val="9D1D8F"/>
                </a:solidFill>
                <a:latin typeface="Inter"/>
                <a:ea typeface="Inter"/>
                <a:cs typeface="Inter Medium"/>
                <a:sym typeface="Inter"/>
              </a:rPr>
              <a:t>UPDATE</a:t>
            </a:r>
            <a:endParaRPr sz="1200" i="0" u="none" strike="noStrike" cap="none" dirty="0">
              <a:solidFill>
                <a:srgbClr val="000000"/>
              </a:solidFill>
              <a:latin typeface="Inter Medium"/>
              <a:ea typeface="Inter Medium"/>
              <a:cs typeface="Inter Medium"/>
              <a:sym typeface="Inter Medium"/>
            </a:endParaRPr>
          </a:p>
        </p:txBody>
      </p:sp>
      <p:sp>
        <p:nvSpPr>
          <p:cNvPr id="16" name="TextBox 15">
            <a:extLst>
              <a:ext uri="{FF2B5EF4-FFF2-40B4-BE49-F238E27FC236}">
                <a16:creationId xmlns:a16="http://schemas.microsoft.com/office/drawing/2014/main" id="{7D5819A6-B3CF-4465-B117-0E5663B8ABA2}"/>
              </a:ext>
            </a:extLst>
          </p:cNvPr>
          <p:cNvSpPr txBox="1"/>
          <p:nvPr/>
        </p:nvSpPr>
        <p:spPr>
          <a:xfrm>
            <a:off x="258325" y="1214322"/>
            <a:ext cx="8454000" cy="1015663"/>
          </a:xfrm>
          <a:prstGeom prst="rect">
            <a:avLst/>
          </a:prstGeom>
          <a:noFill/>
        </p:spPr>
        <p:txBody>
          <a:bodyPr wrap="square" rtlCol="0">
            <a:spAutoFit/>
          </a:bodyPr>
          <a:lstStyle/>
          <a:p>
            <a:r>
              <a:rPr lang="it-IT" sz="1200" b="1" dirty="0">
                <a:latin typeface="Inter" panose="020B0604020202020204" charset="0"/>
                <a:ea typeface="Inter" panose="020B0604020202020204" charset="0"/>
              </a:rPr>
              <a:t>UPDATE</a:t>
            </a:r>
            <a:r>
              <a:rPr lang="it-IT" sz="1200" dirty="0">
                <a:latin typeface="Inter" panose="020B0604020202020204" charset="0"/>
                <a:ea typeface="Inter" panose="020B0604020202020204" charset="0"/>
              </a:rPr>
              <a:t> è un'istruzione DML che modifica le righe di una tabella.</a:t>
            </a:r>
          </a:p>
          <a:p>
            <a:endParaRPr lang="it-IT" sz="1200" dirty="0">
              <a:latin typeface="Inter" panose="020B0604020202020204" charset="0"/>
              <a:ea typeface="Inter" panose="020B0604020202020204" charset="0"/>
            </a:endParaRPr>
          </a:p>
          <a:p>
            <a:r>
              <a:rPr lang="it-IT" sz="1200" i="1" dirty="0">
                <a:latin typeface="Inter" panose="020B0604020202020204" charset="0"/>
                <a:ea typeface="Inter" panose="020B0604020202020204" charset="0"/>
              </a:rPr>
              <a:t>Supponiamo di dover correggere un valore del campo </a:t>
            </a:r>
            <a:r>
              <a:rPr lang="it-IT" sz="1200" i="1" dirty="0" err="1">
                <a:latin typeface="Inter" panose="020B0604020202020204" charset="0"/>
                <a:ea typeface="Inter" panose="020B0604020202020204" charset="0"/>
              </a:rPr>
              <a:t>ProductName</a:t>
            </a:r>
            <a:r>
              <a:rPr lang="it-IT" sz="1200" i="1" dirty="0">
                <a:latin typeface="Inter" panose="020B0604020202020204" charset="0"/>
                <a:ea typeface="Inter" panose="020B0604020202020204" charset="0"/>
              </a:rPr>
              <a:t> nell’anagrafica prodotti.</a:t>
            </a:r>
          </a:p>
          <a:p>
            <a:r>
              <a:rPr lang="it-IT" sz="1200" i="1" dirty="0">
                <a:latin typeface="Inter" panose="020B0604020202020204" charset="0"/>
                <a:ea typeface="Inter" panose="020B0604020202020204" charset="0"/>
              </a:rPr>
              <a:t>Ipotizziamo pertanto che ci sia un errore in fase di inserimento dati e bisogna correggere il valore del campo </a:t>
            </a:r>
            <a:r>
              <a:rPr lang="it-IT" sz="1200" i="1" dirty="0" err="1">
                <a:latin typeface="Inter" panose="020B0604020202020204" charset="0"/>
                <a:ea typeface="Inter" panose="020B0604020202020204" charset="0"/>
              </a:rPr>
              <a:t>ProductName</a:t>
            </a:r>
            <a:r>
              <a:rPr lang="it-IT" sz="1200" i="1" dirty="0">
                <a:latin typeface="Inter" panose="020B0604020202020204" charset="0"/>
                <a:ea typeface="Inter" panose="020B0604020202020204" charset="0"/>
              </a:rPr>
              <a:t> del codice prodotto 349 da ‘</a:t>
            </a:r>
            <a:r>
              <a:rPr lang="en-GB" sz="1200" b="0" i="0" u="none" strike="noStrike" cap="none" dirty="0">
                <a:solidFill>
                  <a:schemeClr val="dk1"/>
                </a:solidFill>
                <a:latin typeface="Inter" panose="020B0604020202020204" charset="0"/>
                <a:ea typeface="Inter" panose="020B0604020202020204" charset="0"/>
                <a:cs typeface="+mn-cs"/>
                <a:sym typeface="Arial"/>
              </a:rPr>
              <a:t>Motain-100 Black, 42’ a ‘Mountain-100 Black, 42’</a:t>
            </a:r>
            <a:r>
              <a:rPr lang="it-IT" sz="1200" i="1" dirty="0">
                <a:latin typeface="Inter" panose="020B0604020202020204" charset="0"/>
                <a:ea typeface="Inter" panose="020B0604020202020204" charset="0"/>
              </a:rPr>
              <a:t> </a:t>
            </a:r>
          </a:p>
        </p:txBody>
      </p:sp>
      <p:graphicFrame>
        <p:nvGraphicFramePr>
          <p:cNvPr id="5" name="Table 4">
            <a:extLst>
              <a:ext uri="{FF2B5EF4-FFF2-40B4-BE49-F238E27FC236}">
                <a16:creationId xmlns:a16="http://schemas.microsoft.com/office/drawing/2014/main" id="{C6A94D3E-00E4-4545-A9AC-33617B49541F}"/>
              </a:ext>
            </a:extLst>
          </p:cNvPr>
          <p:cNvGraphicFramePr>
            <a:graphicFrameLocks noGrp="1"/>
          </p:cNvGraphicFramePr>
          <p:nvPr>
            <p:extLst>
              <p:ext uri="{D42A27DB-BD31-4B8C-83A1-F6EECF244321}">
                <p14:modId xmlns:p14="http://schemas.microsoft.com/office/powerpoint/2010/main" val="935401869"/>
              </p:ext>
            </p:extLst>
          </p:nvPr>
        </p:nvGraphicFramePr>
        <p:xfrm>
          <a:off x="258323" y="2532728"/>
          <a:ext cx="3407059" cy="9745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gridCol w="754736">
                  <a:extLst>
                    <a:ext uri="{9D8B030D-6E8A-4147-A177-3AD203B41FA5}">
                      <a16:colId xmlns:a16="http://schemas.microsoft.com/office/drawing/2014/main" val="14929232"/>
                    </a:ext>
                  </a:extLst>
                </a:gridCol>
              </a:tblGrid>
              <a:tr h="288760">
                <a:tc>
                  <a:txBody>
                    <a:bodyPr/>
                    <a:lstStyle/>
                    <a:p>
                      <a:r>
                        <a:rPr lang="en-GB" sz="900" dirty="0">
                          <a:latin typeface="Inter" panose="020B0604020202020204" charset="0"/>
                          <a:ea typeface="Inter" panose="020B0604020202020204" charset="0"/>
                        </a:rPr>
                        <a:t>ProductID</a:t>
                      </a:r>
                    </a:p>
                  </a:txBody>
                  <a:tcPr/>
                </a:tc>
                <a:tc>
                  <a:txBody>
                    <a:bodyPr/>
                    <a:lstStyle/>
                    <a:p>
                      <a:r>
                        <a:rPr lang="en-GB" sz="900" dirty="0">
                          <a:latin typeface="Inter" panose="020B0604020202020204" charset="0"/>
                          <a:ea typeface="Inter" panose="020B0604020202020204" charset="0"/>
                        </a:rPr>
                        <a:t>ProductName</a:t>
                      </a:r>
                    </a:p>
                  </a:txBody>
                  <a:tcPr/>
                </a:tc>
                <a:tc>
                  <a:txBody>
                    <a:bodyPr/>
                    <a:lstStyle/>
                    <a:p>
                      <a:r>
                        <a:rPr lang="en-GB" sz="900" dirty="0">
                          <a:latin typeface="Inter" panose="020B0604020202020204" charset="0"/>
                          <a:ea typeface="Inter" panose="020B0604020202020204" charset="0"/>
                        </a:rPr>
                        <a:t>Size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349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Motain-100 Black, 42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42</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350</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44</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44</a:t>
                      </a:r>
                    </a:p>
                  </a:txBody>
                  <a:tcPr/>
                </a:tc>
                <a:extLst>
                  <a:ext uri="{0D108BD9-81ED-4DB2-BD59-A6C34878D82A}">
                    <a16:rowId xmlns:a16="http://schemas.microsoft.com/office/drawing/2014/main" val="53016637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351</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48</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48</a:t>
                      </a:r>
                    </a:p>
                  </a:txBody>
                  <a:tcPr/>
                </a:tc>
                <a:extLst>
                  <a:ext uri="{0D108BD9-81ED-4DB2-BD59-A6C34878D82A}">
                    <a16:rowId xmlns:a16="http://schemas.microsoft.com/office/drawing/2014/main" val="4157948219"/>
                  </a:ext>
                </a:extLst>
              </a:tr>
            </a:tbl>
          </a:graphicData>
        </a:graphic>
      </p:graphicFrame>
      <p:sp>
        <p:nvSpPr>
          <p:cNvPr id="2" name="Rectangle 1">
            <a:extLst>
              <a:ext uri="{FF2B5EF4-FFF2-40B4-BE49-F238E27FC236}">
                <a16:creationId xmlns:a16="http://schemas.microsoft.com/office/drawing/2014/main" id="{3AA4A50B-BAA8-4124-A1DF-52DA5FE0489B}"/>
              </a:ext>
            </a:extLst>
          </p:cNvPr>
          <p:cNvSpPr/>
          <p:nvPr/>
        </p:nvSpPr>
        <p:spPr>
          <a:xfrm>
            <a:off x="258322" y="2791109"/>
            <a:ext cx="3407059" cy="2448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167204D-E058-459A-AA63-A2AC202D9CF3}"/>
              </a:ext>
            </a:extLst>
          </p:cNvPr>
          <p:cNvSpPr txBox="1"/>
          <p:nvPr/>
        </p:nvSpPr>
        <p:spPr>
          <a:xfrm>
            <a:off x="4174250" y="2568297"/>
            <a:ext cx="4414603" cy="646331"/>
          </a:xfrm>
          <a:prstGeom prst="rect">
            <a:avLst/>
          </a:prstGeom>
          <a:solidFill>
            <a:schemeClr val="bg1">
              <a:lumMod val="95000"/>
            </a:schemeClr>
          </a:solidFill>
        </p:spPr>
        <p:txBody>
          <a:bodyPr wrap="square">
            <a:spAutoFit/>
          </a:bodyPr>
          <a:lstStyle/>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Product</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ProductName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'Mountain-100 Black, 42'</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ProductID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349</a:t>
            </a:r>
          </a:p>
        </p:txBody>
      </p:sp>
      <p:graphicFrame>
        <p:nvGraphicFramePr>
          <p:cNvPr id="8" name="Table 7">
            <a:extLst>
              <a:ext uri="{FF2B5EF4-FFF2-40B4-BE49-F238E27FC236}">
                <a16:creationId xmlns:a16="http://schemas.microsoft.com/office/drawing/2014/main" id="{0E70F6C3-2DE0-4949-B7FD-2AC01AB42524}"/>
              </a:ext>
            </a:extLst>
          </p:cNvPr>
          <p:cNvGraphicFramePr>
            <a:graphicFrameLocks noGrp="1"/>
          </p:cNvGraphicFramePr>
          <p:nvPr>
            <p:extLst>
              <p:ext uri="{D42A27DB-BD31-4B8C-83A1-F6EECF244321}">
                <p14:modId xmlns:p14="http://schemas.microsoft.com/office/powerpoint/2010/main" val="185381924"/>
              </p:ext>
            </p:extLst>
          </p:nvPr>
        </p:nvGraphicFramePr>
        <p:xfrm>
          <a:off x="4174251" y="3666984"/>
          <a:ext cx="3407059" cy="9745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gridCol w="754736">
                  <a:extLst>
                    <a:ext uri="{9D8B030D-6E8A-4147-A177-3AD203B41FA5}">
                      <a16:colId xmlns:a16="http://schemas.microsoft.com/office/drawing/2014/main" val="14929232"/>
                    </a:ext>
                  </a:extLst>
                </a:gridCol>
              </a:tblGrid>
              <a:tr h="288760">
                <a:tc>
                  <a:txBody>
                    <a:bodyPr/>
                    <a:lstStyle/>
                    <a:p>
                      <a:r>
                        <a:rPr lang="en-GB" sz="900" dirty="0">
                          <a:latin typeface="Inter" panose="020B0604020202020204" charset="0"/>
                          <a:ea typeface="Inter" panose="020B0604020202020204" charset="0"/>
                        </a:rPr>
                        <a:t>ProductID</a:t>
                      </a:r>
                    </a:p>
                  </a:txBody>
                  <a:tcPr/>
                </a:tc>
                <a:tc>
                  <a:txBody>
                    <a:bodyPr/>
                    <a:lstStyle/>
                    <a:p>
                      <a:r>
                        <a:rPr lang="en-GB" sz="900" dirty="0">
                          <a:latin typeface="Inter" panose="020B0604020202020204" charset="0"/>
                          <a:ea typeface="Inter" panose="020B0604020202020204" charset="0"/>
                        </a:rPr>
                        <a:t>ProductName</a:t>
                      </a:r>
                    </a:p>
                  </a:txBody>
                  <a:tcPr/>
                </a:tc>
                <a:tc>
                  <a:txBody>
                    <a:bodyPr/>
                    <a:lstStyle/>
                    <a:p>
                      <a:r>
                        <a:rPr lang="en-GB" sz="900" dirty="0">
                          <a:latin typeface="Inter" panose="020B0604020202020204" charset="0"/>
                          <a:ea typeface="Inter" panose="020B0604020202020204" charset="0"/>
                        </a:rPr>
                        <a:t>Size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349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42</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350</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44</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44</a:t>
                      </a:r>
                    </a:p>
                  </a:txBody>
                  <a:tcPr/>
                </a:tc>
                <a:extLst>
                  <a:ext uri="{0D108BD9-81ED-4DB2-BD59-A6C34878D82A}">
                    <a16:rowId xmlns:a16="http://schemas.microsoft.com/office/drawing/2014/main" val="53016637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351</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48</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48</a:t>
                      </a:r>
                    </a:p>
                  </a:txBody>
                  <a:tcPr/>
                </a:tc>
                <a:extLst>
                  <a:ext uri="{0D108BD9-81ED-4DB2-BD59-A6C34878D82A}">
                    <a16:rowId xmlns:a16="http://schemas.microsoft.com/office/drawing/2014/main" val="4157948219"/>
                  </a:ext>
                </a:extLst>
              </a:tr>
            </a:tbl>
          </a:graphicData>
        </a:graphic>
      </p:graphicFrame>
      <p:sp>
        <p:nvSpPr>
          <p:cNvPr id="9" name="Rectangle 8">
            <a:extLst>
              <a:ext uri="{FF2B5EF4-FFF2-40B4-BE49-F238E27FC236}">
                <a16:creationId xmlns:a16="http://schemas.microsoft.com/office/drawing/2014/main" id="{85DA7678-AA52-4DDF-9E40-9EFB1683EE6C}"/>
              </a:ext>
            </a:extLst>
          </p:cNvPr>
          <p:cNvSpPr/>
          <p:nvPr/>
        </p:nvSpPr>
        <p:spPr>
          <a:xfrm>
            <a:off x="4174250" y="3925365"/>
            <a:ext cx="3407059" cy="2448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5F009153-3BB3-45E2-9DD8-C00D8936BF25}"/>
              </a:ext>
            </a:extLst>
          </p:cNvPr>
          <p:cNvSpPr/>
          <p:nvPr/>
        </p:nvSpPr>
        <p:spPr>
          <a:xfrm>
            <a:off x="5730920" y="3333626"/>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a:solidFill>
                <a:schemeClr val="tx1"/>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151415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i="0" u="none" strike="noStrike" cap="none" dirty="0">
                <a:solidFill>
                  <a:srgbClr val="9D1D8F"/>
                </a:solidFill>
                <a:latin typeface="Inter"/>
                <a:ea typeface="Inter"/>
                <a:cs typeface="Inter Medium"/>
                <a:sym typeface="Inter"/>
              </a:rPr>
              <a:t>UPDATE</a:t>
            </a:r>
            <a:endParaRPr sz="1200" i="0" u="none" strike="noStrike" cap="none" dirty="0">
              <a:solidFill>
                <a:srgbClr val="000000"/>
              </a:solidFill>
              <a:latin typeface="Inter Medium"/>
              <a:ea typeface="Inter Medium"/>
              <a:cs typeface="Inter Medium"/>
              <a:sym typeface="Inter Medium"/>
            </a:endParaRPr>
          </a:p>
        </p:txBody>
      </p:sp>
      <p:sp>
        <p:nvSpPr>
          <p:cNvPr id="16" name="TextBox 15">
            <a:extLst>
              <a:ext uri="{FF2B5EF4-FFF2-40B4-BE49-F238E27FC236}">
                <a16:creationId xmlns:a16="http://schemas.microsoft.com/office/drawing/2014/main" id="{7D5819A6-B3CF-4465-B117-0E5663B8ABA2}"/>
              </a:ext>
            </a:extLst>
          </p:cNvPr>
          <p:cNvSpPr txBox="1"/>
          <p:nvPr/>
        </p:nvSpPr>
        <p:spPr>
          <a:xfrm>
            <a:off x="258325" y="1214322"/>
            <a:ext cx="8454000" cy="1015663"/>
          </a:xfrm>
          <a:prstGeom prst="rect">
            <a:avLst/>
          </a:prstGeom>
          <a:noFill/>
        </p:spPr>
        <p:txBody>
          <a:bodyPr wrap="square" rtlCol="0">
            <a:spAutoFit/>
          </a:bodyPr>
          <a:lstStyle/>
          <a:p>
            <a:r>
              <a:rPr lang="it-IT" sz="1200" b="1" dirty="0">
                <a:latin typeface="Inter" panose="020B0604020202020204" charset="0"/>
                <a:ea typeface="Inter" panose="020B0604020202020204" charset="0"/>
              </a:rPr>
              <a:t>UPDATE</a:t>
            </a:r>
            <a:r>
              <a:rPr lang="it-IT" sz="1200" dirty="0">
                <a:latin typeface="Inter" panose="020B0604020202020204" charset="0"/>
                <a:ea typeface="Inter" panose="020B0604020202020204" charset="0"/>
              </a:rPr>
              <a:t> è un'istruzione DML che modifica le righe di una tabella.</a:t>
            </a:r>
          </a:p>
          <a:p>
            <a:endParaRPr lang="it-IT" sz="1200" dirty="0">
              <a:latin typeface="Inter" panose="020B0604020202020204" charset="0"/>
              <a:ea typeface="Inter" panose="020B0604020202020204" charset="0"/>
            </a:endParaRPr>
          </a:p>
          <a:p>
            <a:r>
              <a:rPr lang="it-IT" sz="1200" i="1" dirty="0">
                <a:latin typeface="Inter" panose="020B0604020202020204" charset="0"/>
                <a:ea typeface="Inter" panose="020B0604020202020204" charset="0"/>
              </a:rPr>
              <a:t>Supponiamo di dover correggere un valore del campo Size nell’anagrafica prodotti.</a:t>
            </a:r>
          </a:p>
          <a:p>
            <a:r>
              <a:rPr lang="it-IT" sz="1200" i="1" dirty="0">
                <a:latin typeface="Inter" panose="020B0604020202020204" charset="0"/>
                <a:ea typeface="Inter" panose="020B0604020202020204" charset="0"/>
              </a:rPr>
              <a:t>Ipotizziamo pertanto che ci sia un errore in fase di inserimento dati nel campo Size. In particolare, il codice prodotto 350 ha una valore in Size di 45 quando dovrebbe essere 44</a:t>
            </a:r>
          </a:p>
        </p:txBody>
      </p:sp>
      <p:graphicFrame>
        <p:nvGraphicFramePr>
          <p:cNvPr id="5" name="Table 4">
            <a:extLst>
              <a:ext uri="{FF2B5EF4-FFF2-40B4-BE49-F238E27FC236}">
                <a16:creationId xmlns:a16="http://schemas.microsoft.com/office/drawing/2014/main" id="{C6A94D3E-00E4-4545-A9AC-33617B49541F}"/>
              </a:ext>
            </a:extLst>
          </p:cNvPr>
          <p:cNvGraphicFramePr>
            <a:graphicFrameLocks noGrp="1"/>
          </p:cNvGraphicFramePr>
          <p:nvPr>
            <p:extLst>
              <p:ext uri="{D42A27DB-BD31-4B8C-83A1-F6EECF244321}">
                <p14:modId xmlns:p14="http://schemas.microsoft.com/office/powerpoint/2010/main" val="1587552942"/>
              </p:ext>
            </p:extLst>
          </p:nvPr>
        </p:nvGraphicFramePr>
        <p:xfrm>
          <a:off x="258323" y="2532728"/>
          <a:ext cx="3407059" cy="9745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gridCol w="754736">
                  <a:extLst>
                    <a:ext uri="{9D8B030D-6E8A-4147-A177-3AD203B41FA5}">
                      <a16:colId xmlns:a16="http://schemas.microsoft.com/office/drawing/2014/main" val="14929232"/>
                    </a:ext>
                  </a:extLst>
                </a:gridCol>
              </a:tblGrid>
              <a:tr h="288760">
                <a:tc>
                  <a:txBody>
                    <a:bodyPr/>
                    <a:lstStyle/>
                    <a:p>
                      <a:r>
                        <a:rPr lang="en-GB" sz="900" dirty="0">
                          <a:latin typeface="Inter" panose="020B0604020202020204" charset="0"/>
                          <a:ea typeface="Inter" panose="020B0604020202020204" charset="0"/>
                        </a:rPr>
                        <a:t>ProductID</a:t>
                      </a:r>
                    </a:p>
                  </a:txBody>
                  <a:tcPr/>
                </a:tc>
                <a:tc>
                  <a:txBody>
                    <a:bodyPr/>
                    <a:lstStyle/>
                    <a:p>
                      <a:r>
                        <a:rPr lang="en-GB" sz="900" dirty="0">
                          <a:latin typeface="Inter" panose="020B0604020202020204" charset="0"/>
                          <a:ea typeface="Inter" panose="020B0604020202020204" charset="0"/>
                        </a:rPr>
                        <a:t>ProductName</a:t>
                      </a:r>
                    </a:p>
                  </a:txBody>
                  <a:tcPr/>
                </a:tc>
                <a:tc>
                  <a:txBody>
                    <a:bodyPr/>
                    <a:lstStyle/>
                    <a:p>
                      <a:r>
                        <a:rPr lang="en-GB" sz="900" dirty="0">
                          <a:latin typeface="Inter" panose="020B0604020202020204" charset="0"/>
                          <a:ea typeface="Inter" panose="020B0604020202020204" charset="0"/>
                        </a:rPr>
                        <a:t>Size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349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42</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350</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44</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45</a:t>
                      </a:r>
                    </a:p>
                  </a:txBody>
                  <a:tcPr/>
                </a:tc>
                <a:extLst>
                  <a:ext uri="{0D108BD9-81ED-4DB2-BD59-A6C34878D82A}">
                    <a16:rowId xmlns:a16="http://schemas.microsoft.com/office/drawing/2014/main" val="53016637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351</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48</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48</a:t>
                      </a:r>
                    </a:p>
                  </a:txBody>
                  <a:tcPr/>
                </a:tc>
                <a:extLst>
                  <a:ext uri="{0D108BD9-81ED-4DB2-BD59-A6C34878D82A}">
                    <a16:rowId xmlns:a16="http://schemas.microsoft.com/office/drawing/2014/main" val="4157948219"/>
                  </a:ext>
                </a:extLst>
              </a:tr>
            </a:tbl>
          </a:graphicData>
        </a:graphic>
      </p:graphicFrame>
      <p:sp>
        <p:nvSpPr>
          <p:cNvPr id="2" name="Rectangle 1">
            <a:extLst>
              <a:ext uri="{FF2B5EF4-FFF2-40B4-BE49-F238E27FC236}">
                <a16:creationId xmlns:a16="http://schemas.microsoft.com/office/drawing/2014/main" id="{3AA4A50B-BAA8-4124-A1DF-52DA5FE0489B}"/>
              </a:ext>
            </a:extLst>
          </p:cNvPr>
          <p:cNvSpPr/>
          <p:nvPr/>
        </p:nvSpPr>
        <p:spPr>
          <a:xfrm>
            <a:off x="258322" y="3020008"/>
            <a:ext cx="3407059" cy="2448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167204D-E058-459A-AA63-A2AC202D9CF3}"/>
              </a:ext>
            </a:extLst>
          </p:cNvPr>
          <p:cNvSpPr txBox="1"/>
          <p:nvPr/>
        </p:nvSpPr>
        <p:spPr>
          <a:xfrm>
            <a:off x="4174250" y="2568297"/>
            <a:ext cx="4414603" cy="646331"/>
          </a:xfrm>
          <a:prstGeom prst="rect">
            <a:avLst/>
          </a:prstGeom>
          <a:solidFill>
            <a:schemeClr val="bg1">
              <a:lumMod val="95000"/>
            </a:schemeClr>
          </a:solidFill>
        </p:spPr>
        <p:txBody>
          <a:bodyPr wrap="square">
            <a:spAutoFit/>
          </a:bodyPr>
          <a:lstStyle/>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Product</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Size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44</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ProductID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350</a:t>
            </a:r>
          </a:p>
        </p:txBody>
      </p:sp>
      <p:graphicFrame>
        <p:nvGraphicFramePr>
          <p:cNvPr id="8" name="Table 7">
            <a:extLst>
              <a:ext uri="{FF2B5EF4-FFF2-40B4-BE49-F238E27FC236}">
                <a16:creationId xmlns:a16="http://schemas.microsoft.com/office/drawing/2014/main" id="{0E70F6C3-2DE0-4949-B7FD-2AC01AB42524}"/>
              </a:ext>
            </a:extLst>
          </p:cNvPr>
          <p:cNvGraphicFramePr>
            <a:graphicFrameLocks noGrp="1"/>
          </p:cNvGraphicFramePr>
          <p:nvPr>
            <p:extLst>
              <p:ext uri="{D42A27DB-BD31-4B8C-83A1-F6EECF244321}">
                <p14:modId xmlns:p14="http://schemas.microsoft.com/office/powerpoint/2010/main" val="1992019088"/>
              </p:ext>
            </p:extLst>
          </p:nvPr>
        </p:nvGraphicFramePr>
        <p:xfrm>
          <a:off x="4174251" y="3666984"/>
          <a:ext cx="3407059" cy="9745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gridCol w="754736">
                  <a:extLst>
                    <a:ext uri="{9D8B030D-6E8A-4147-A177-3AD203B41FA5}">
                      <a16:colId xmlns:a16="http://schemas.microsoft.com/office/drawing/2014/main" val="14929232"/>
                    </a:ext>
                  </a:extLst>
                </a:gridCol>
              </a:tblGrid>
              <a:tr h="288760">
                <a:tc>
                  <a:txBody>
                    <a:bodyPr/>
                    <a:lstStyle/>
                    <a:p>
                      <a:r>
                        <a:rPr lang="en-GB" sz="900" dirty="0">
                          <a:latin typeface="Inter" panose="020B0604020202020204" charset="0"/>
                          <a:ea typeface="Inter" panose="020B0604020202020204" charset="0"/>
                        </a:rPr>
                        <a:t>ProductID</a:t>
                      </a:r>
                    </a:p>
                  </a:txBody>
                  <a:tcPr/>
                </a:tc>
                <a:tc>
                  <a:txBody>
                    <a:bodyPr/>
                    <a:lstStyle/>
                    <a:p>
                      <a:r>
                        <a:rPr lang="en-GB" sz="900" dirty="0">
                          <a:latin typeface="Inter" panose="020B0604020202020204" charset="0"/>
                          <a:ea typeface="Inter" panose="020B0604020202020204" charset="0"/>
                        </a:rPr>
                        <a:t>ProductName</a:t>
                      </a:r>
                    </a:p>
                  </a:txBody>
                  <a:tcPr/>
                </a:tc>
                <a:tc>
                  <a:txBody>
                    <a:bodyPr/>
                    <a:lstStyle/>
                    <a:p>
                      <a:r>
                        <a:rPr lang="en-GB" sz="900" dirty="0">
                          <a:latin typeface="Inter" panose="020B0604020202020204" charset="0"/>
                          <a:ea typeface="Inter" panose="020B0604020202020204" charset="0"/>
                        </a:rPr>
                        <a:t>Size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349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42</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350</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44</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44</a:t>
                      </a:r>
                    </a:p>
                  </a:txBody>
                  <a:tcPr/>
                </a:tc>
                <a:extLst>
                  <a:ext uri="{0D108BD9-81ED-4DB2-BD59-A6C34878D82A}">
                    <a16:rowId xmlns:a16="http://schemas.microsoft.com/office/drawing/2014/main" val="53016637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351</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48</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48</a:t>
                      </a:r>
                    </a:p>
                  </a:txBody>
                  <a:tcPr/>
                </a:tc>
                <a:extLst>
                  <a:ext uri="{0D108BD9-81ED-4DB2-BD59-A6C34878D82A}">
                    <a16:rowId xmlns:a16="http://schemas.microsoft.com/office/drawing/2014/main" val="4157948219"/>
                  </a:ext>
                </a:extLst>
              </a:tr>
            </a:tbl>
          </a:graphicData>
        </a:graphic>
      </p:graphicFrame>
      <p:sp>
        <p:nvSpPr>
          <p:cNvPr id="9" name="Rectangle 8">
            <a:extLst>
              <a:ext uri="{FF2B5EF4-FFF2-40B4-BE49-F238E27FC236}">
                <a16:creationId xmlns:a16="http://schemas.microsoft.com/office/drawing/2014/main" id="{85DA7678-AA52-4DDF-9E40-9EFB1683EE6C}"/>
              </a:ext>
            </a:extLst>
          </p:cNvPr>
          <p:cNvSpPr/>
          <p:nvPr/>
        </p:nvSpPr>
        <p:spPr>
          <a:xfrm>
            <a:off x="4174250" y="4182218"/>
            <a:ext cx="3407059" cy="2448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5F009153-3BB3-45E2-9DD8-C00D8936BF25}"/>
              </a:ext>
            </a:extLst>
          </p:cNvPr>
          <p:cNvSpPr/>
          <p:nvPr/>
        </p:nvSpPr>
        <p:spPr>
          <a:xfrm>
            <a:off x="5730920" y="3333626"/>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a:solidFill>
                <a:schemeClr val="tx1"/>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351367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i="0" u="none" strike="noStrike" cap="none" dirty="0">
                <a:solidFill>
                  <a:srgbClr val="9D1D8F"/>
                </a:solidFill>
                <a:latin typeface="Inter"/>
                <a:ea typeface="Inter"/>
                <a:cs typeface="Inter Medium"/>
                <a:sym typeface="Inter"/>
              </a:rPr>
              <a:t>UPDATE</a:t>
            </a:r>
            <a:endParaRPr sz="1200" i="0" u="none" strike="noStrike" cap="none" dirty="0">
              <a:solidFill>
                <a:srgbClr val="000000"/>
              </a:solidFill>
              <a:latin typeface="Inter Medium"/>
              <a:ea typeface="Inter Medium"/>
              <a:cs typeface="Inter Medium"/>
              <a:sym typeface="Inter Medium"/>
            </a:endParaRPr>
          </a:p>
        </p:txBody>
      </p:sp>
      <p:sp>
        <p:nvSpPr>
          <p:cNvPr id="16" name="TextBox 15">
            <a:extLst>
              <a:ext uri="{FF2B5EF4-FFF2-40B4-BE49-F238E27FC236}">
                <a16:creationId xmlns:a16="http://schemas.microsoft.com/office/drawing/2014/main" id="{7D5819A6-B3CF-4465-B117-0E5663B8ABA2}"/>
              </a:ext>
            </a:extLst>
          </p:cNvPr>
          <p:cNvSpPr txBox="1"/>
          <p:nvPr/>
        </p:nvSpPr>
        <p:spPr>
          <a:xfrm>
            <a:off x="258325" y="1214322"/>
            <a:ext cx="8454000" cy="830997"/>
          </a:xfrm>
          <a:prstGeom prst="rect">
            <a:avLst/>
          </a:prstGeom>
          <a:noFill/>
        </p:spPr>
        <p:txBody>
          <a:bodyPr wrap="square" rtlCol="0">
            <a:spAutoFit/>
          </a:bodyPr>
          <a:lstStyle/>
          <a:p>
            <a:r>
              <a:rPr lang="it-IT" sz="1200" b="1" dirty="0">
                <a:latin typeface="Inter" panose="020B0604020202020204" charset="0"/>
                <a:ea typeface="Inter" panose="020B0604020202020204" charset="0"/>
              </a:rPr>
              <a:t>UPDATE</a:t>
            </a:r>
            <a:r>
              <a:rPr lang="it-IT" sz="1200" dirty="0">
                <a:latin typeface="Inter" panose="020B0604020202020204" charset="0"/>
                <a:ea typeface="Inter" panose="020B0604020202020204" charset="0"/>
              </a:rPr>
              <a:t> è un'istruzione DML che modifica le righe di una tabella.</a:t>
            </a:r>
          </a:p>
          <a:p>
            <a:endParaRPr lang="it-IT" sz="1200" dirty="0">
              <a:latin typeface="Inter" panose="020B0604020202020204" charset="0"/>
              <a:ea typeface="Inter" panose="020B0604020202020204" charset="0"/>
            </a:endParaRPr>
          </a:p>
          <a:p>
            <a:r>
              <a:rPr lang="it-IT" sz="1200" i="1" dirty="0">
                <a:latin typeface="Inter" panose="020B0604020202020204" charset="0"/>
                <a:ea typeface="Inter" panose="020B0604020202020204" charset="0"/>
              </a:rPr>
              <a:t>Supponiamo di dover correggere i valori di più campi contemporaneamente.</a:t>
            </a:r>
          </a:p>
          <a:p>
            <a:r>
              <a:rPr lang="it-IT" sz="1200" i="1" dirty="0">
                <a:latin typeface="Inter" panose="020B0604020202020204" charset="0"/>
                <a:ea typeface="Inter" panose="020B0604020202020204" charset="0"/>
              </a:rPr>
              <a:t>In questo caso, occorre correggere il valore 43 di Size in 42 e il nome del prodotto per il codice prodotto 349.</a:t>
            </a:r>
          </a:p>
        </p:txBody>
      </p:sp>
      <p:graphicFrame>
        <p:nvGraphicFramePr>
          <p:cNvPr id="5" name="Table 4">
            <a:extLst>
              <a:ext uri="{FF2B5EF4-FFF2-40B4-BE49-F238E27FC236}">
                <a16:creationId xmlns:a16="http://schemas.microsoft.com/office/drawing/2014/main" id="{C6A94D3E-00E4-4545-A9AC-33617B49541F}"/>
              </a:ext>
            </a:extLst>
          </p:cNvPr>
          <p:cNvGraphicFramePr>
            <a:graphicFrameLocks noGrp="1"/>
          </p:cNvGraphicFramePr>
          <p:nvPr>
            <p:extLst>
              <p:ext uri="{D42A27DB-BD31-4B8C-83A1-F6EECF244321}">
                <p14:modId xmlns:p14="http://schemas.microsoft.com/office/powerpoint/2010/main" val="4007581269"/>
              </p:ext>
            </p:extLst>
          </p:nvPr>
        </p:nvGraphicFramePr>
        <p:xfrm>
          <a:off x="258323" y="2532728"/>
          <a:ext cx="3407059" cy="9745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gridCol w="754736">
                  <a:extLst>
                    <a:ext uri="{9D8B030D-6E8A-4147-A177-3AD203B41FA5}">
                      <a16:colId xmlns:a16="http://schemas.microsoft.com/office/drawing/2014/main" val="14929232"/>
                    </a:ext>
                  </a:extLst>
                </a:gridCol>
              </a:tblGrid>
              <a:tr h="288760">
                <a:tc>
                  <a:txBody>
                    <a:bodyPr/>
                    <a:lstStyle/>
                    <a:p>
                      <a:r>
                        <a:rPr lang="en-GB" sz="900" dirty="0">
                          <a:latin typeface="Inter" panose="020B0604020202020204" charset="0"/>
                          <a:ea typeface="Inter" panose="020B0604020202020204" charset="0"/>
                        </a:rPr>
                        <a:t>ProductID</a:t>
                      </a:r>
                    </a:p>
                  </a:txBody>
                  <a:tcPr/>
                </a:tc>
                <a:tc>
                  <a:txBody>
                    <a:bodyPr/>
                    <a:lstStyle/>
                    <a:p>
                      <a:r>
                        <a:rPr lang="en-GB" sz="900" dirty="0">
                          <a:latin typeface="Inter" panose="020B0604020202020204" charset="0"/>
                          <a:ea typeface="Inter" panose="020B0604020202020204" charset="0"/>
                        </a:rPr>
                        <a:t>ProductName</a:t>
                      </a:r>
                    </a:p>
                  </a:txBody>
                  <a:tcPr/>
                </a:tc>
                <a:tc>
                  <a:txBody>
                    <a:bodyPr/>
                    <a:lstStyle/>
                    <a:p>
                      <a:r>
                        <a:rPr lang="en-GB" sz="900" dirty="0">
                          <a:latin typeface="Inter" panose="020B0604020202020204" charset="0"/>
                          <a:ea typeface="Inter" panose="020B0604020202020204" charset="0"/>
                        </a:rPr>
                        <a:t>Size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349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Motain-100 Black, 42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43</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350</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44</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44</a:t>
                      </a:r>
                    </a:p>
                  </a:txBody>
                  <a:tcPr/>
                </a:tc>
                <a:extLst>
                  <a:ext uri="{0D108BD9-81ED-4DB2-BD59-A6C34878D82A}">
                    <a16:rowId xmlns:a16="http://schemas.microsoft.com/office/drawing/2014/main" val="53016637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351</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48</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48</a:t>
                      </a:r>
                    </a:p>
                  </a:txBody>
                  <a:tcPr/>
                </a:tc>
                <a:extLst>
                  <a:ext uri="{0D108BD9-81ED-4DB2-BD59-A6C34878D82A}">
                    <a16:rowId xmlns:a16="http://schemas.microsoft.com/office/drawing/2014/main" val="4157948219"/>
                  </a:ext>
                </a:extLst>
              </a:tr>
            </a:tbl>
          </a:graphicData>
        </a:graphic>
      </p:graphicFrame>
      <p:sp>
        <p:nvSpPr>
          <p:cNvPr id="2" name="Rectangle 1">
            <a:extLst>
              <a:ext uri="{FF2B5EF4-FFF2-40B4-BE49-F238E27FC236}">
                <a16:creationId xmlns:a16="http://schemas.microsoft.com/office/drawing/2014/main" id="{3AA4A50B-BAA8-4124-A1DF-52DA5FE0489B}"/>
              </a:ext>
            </a:extLst>
          </p:cNvPr>
          <p:cNvSpPr/>
          <p:nvPr/>
        </p:nvSpPr>
        <p:spPr>
          <a:xfrm>
            <a:off x="258322" y="2791109"/>
            <a:ext cx="3407059" cy="2448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167204D-E058-459A-AA63-A2AC202D9CF3}"/>
              </a:ext>
            </a:extLst>
          </p:cNvPr>
          <p:cNvSpPr txBox="1"/>
          <p:nvPr/>
        </p:nvSpPr>
        <p:spPr>
          <a:xfrm>
            <a:off x="4174249" y="2568297"/>
            <a:ext cx="4711427" cy="646331"/>
          </a:xfrm>
          <a:prstGeom prst="rect">
            <a:avLst/>
          </a:prstGeom>
          <a:solidFill>
            <a:schemeClr val="bg1">
              <a:lumMod val="95000"/>
            </a:schemeClr>
          </a:solidFill>
        </p:spPr>
        <p:txBody>
          <a:bodyPr wrap="square">
            <a:spAutoFit/>
          </a:bodyPr>
          <a:lstStyle/>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Product</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ProductName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'Mountain-100 Black, 42'</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Size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42</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ProductKey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349</a:t>
            </a:r>
          </a:p>
        </p:txBody>
      </p:sp>
      <p:graphicFrame>
        <p:nvGraphicFramePr>
          <p:cNvPr id="8" name="Table 7">
            <a:extLst>
              <a:ext uri="{FF2B5EF4-FFF2-40B4-BE49-F238E27FC236}">
                <a16:creationId xmlns:a16="http://schemas.microsoft.com/office/drawing/2014/main" id="{0E70F6C3-2DE0-4949-B7FD-2AC01AB42524}"/>
              </a:ext>
            </a:extLst>
          </p:cNvPr>
          <p:cNvGraphicFramePr>
            <a:graphicFrameLocks noGrp="1"/>
          </p:cNvGraphicFramePr>
          <p:nvPr/>
        </p:nvGraphicFramePr>
        <p:xfrm>
          <a:off x="4174251" y="3666984"/>
          <a:ext cx="3407059" cy="9745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gridCol w="754736">
                  <a:extLst>
                    <a:ext uri="{9D8B030D-6E8A-4147-A177-3AD203B41FA5}">
                      <a16:colId xmlns:a16="http://schemas.microsoft.com/office/drawing/2014/main" val="14929232"/>
                    </a:ext>
                  </a:extLst>
                </a:gridCol>
              </a:tblGrid>
              <a:tr h="288760">
                <a:tc>
                  <a:txBody>
                    <a:bodyPr/>
                    <a:lstStyle/>
                    <a:p>
                      <a:r>
                        <a:rPr lang="en-GB" sz="900" dirty="0">
                          <a:latin typeface="Inter" panose="020B0604020202020204" charset="0"/>
                          <a:ea typeface="Inter" panose="020B0604020202020204" charset="0"/>
                        </a:rPr>
                        <a:t>ProductID</a:t>
                      </a:r>
                    </a:p>
                  </a:txBody>
                  <a:tcPr/>
                </a:tc>
                <a:tc>
                  <a:txBody>
                    <a:bodyPr/>
                    <a:lstStyle/>
                    <a:p>
                      <a:r>
                        <a:rPr lang="en-GB" sz="900" dirty="0">
                          <a:latin typeface="Inter" panose="020B0604020202020204" charset="0"/>
                          <a:ea typeface="Inter" panose="020B0604020202020204" charset="0"/>
                        </a:rPr>
                        <a:t>ProductName</a:t>
                      </a:r>
                    </a:p>
                  </a:txBody>
                  <a:tcPr/>
                </a:tc>
                <a:tc>
                  <a:txBody>
                    <a:bodyPr/>
                    <a:lstStyle/>
                    <a:p>
                      <a:r>
                        <a:rPr lang="en-GB" sz="900" dirty="0">
                          <a:latin typeface="Inter" panose="020B0604020202020204" charset="0"/>
                          <a:ea typeface="Inter" panose="020B0604020202020204" charset="0"/>
                        </a:rPr>
                        <a:t>Size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349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42</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350</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44</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44</a:t>
                      </a:r>
                    </a:p>
                  </a:txBody>
                  <a:tcPr/>
                </a:tc>
                <a:extLst>
                  <a:ext uri="{0D108BD9-81ED-4DB2-BD59-A6C34878D82A}">
                    <a16:rowId xmlns:a16="http://schemas.microsoft.com/office/drawing/2014/main" val="53016637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351</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48</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48</a:t>
                      </a:r>
                    </a:p>
                  </a:txBody>
                  <a:tcPr/>
                </a:tc>
                <a:extLst>
                  <a:ext uri="{0D108BD9-81ED-4DB2-BD59-A6C34878D82A}">
                    <a16:rowId xmlns:a16="http://schemas.microsoft.com/office/drawing/2014/main" val="4157948219"/>
                  </a:ext>
                </a:extLst>
              </a:tr>
            </a:tbl>
          </a:graphicData>
        </a:graphic>
      </p:graphicFrame>
      <p:sp>
        <p:nvSpPr>
          <p:cNvPr id="9" name="Rectangle 8">
            <a:extLst>
              <a:ext uri="{FF2B5EF4-FFF2-40B4-BE49-F238E27FC236}">
                <a16:creationId xmlns:a16="http://schemas.microsoft.com/office/drawing/2014/main" id="{85DA7678-AA52-4DDF-9E40-9EFB1683EE6C}"/>
              </a:ext>
            </a:extLst>
          </p:cNvPr>
          <p:cNvSpPr/>
          <p:nvPr/>
        </p:nvSpPr>
        <p:spPr>
          <a:xfrm>
            <a:off x="4174250" y="3925365"/>
            <a:ext cx="3407059" cy="2448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5F009153-3BB3-45E2-9DD8-C00D8936BF25}"/>
              </a:ext>
            </a:extLst>
          </p:cNvPr>
          <p:cNvSpPr/>
          <p:nvPr/>
        </p:nvSpPr>
        <p:spPr>
          <a:xfrm>
            <a:off x="5730920" y="3333626"/>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a:solidFill>
                <a:schemeClr val="tx1"/>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357874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16" name="TextBox 15">
            <a:extLst>
              <a:ext uri="{FF2B5EF4-FFF2-40B4-BE49-F238E27FC236}">
                <a16:creationId xmlns:a16="http://schemas.microsoft.com/office/drawing/2014/main" id="{7D5819A6-B3CF-4465-B117-0E5663B8ABA2}"/>
              </a:ext>
            </a:extLst>
          </p:cNvPr>
          <p:cNvSpPr txBox="1"/>
          <p:nvPr/>
        </p:nvSpPr>
        <p:spPr>
          <a:xfrm>
            <a:off x="258325" y="1214322"/>
            <a:ext cx="8454000" cy="1200329"/>
          </a:xfrm>
          <a:prstGeom prst="rect">
            <a:avLst/>
          </a:prstGeom>
          <a:noFill/>
        </p:spPr>
        <p:txBody>
          <a:bodyPr wrap="square" rtlCol="0">
            <a:spAutoFit/>
          </a:bodyPr>
          <a:lstStyle/>
          <a:p>
            <a:pPr algn="l"/>
            <a:r>
              <a:rPr lang="it-IT" sz="1200" b="0" i="0" dirty="0">
                <a:solidFill>
                  <a:schemeClr val="tx1"/>
                </a:solidFill>
                <a:effectLst/>
                <a:latin typeface="Inter" panose="020B0604020202020204" charset="0"/>
                <a:ea typeface="Inter" panose="020B0604020202020204" charset="0"/>
              </a:rPr>
              <a:t>I database relazioni sono progettati per garantire:</a:t>
            </a:r>
          </a:p>
          <a:p>
            <a:pPr marL="171450" indent="-171450" algn="l">
              <a:buFont typeface="Wingdings" panose="05000000000000000000" pitchFamily="2" charset="2"/>
              <a:buChar char="§"/>
            </a:pPr>
            <a:r>
              <a:rPr lang="it-IT" sz="1200" b="1" dirty="0">
                <a:solidFill>
                  <a:schemeClr val="tx1"/>
                </a:solidFill>
                <a:latin typeface="Inter" panose="020B0604020202020204" charset="0"/>
                <a:ea typeface="Inter" panose="020B0604020202020204" charset="0"/>
              </a:rPr>
              <a:t>A</a:t>
            </a:r>
            <a:r>
              <a:rPr lang="it-IT" sz="1200" b="1" i="0" dirty="0">
                <a:solidFill>
                  <a:schemeClr val="tx1"/>
                </a:solidFill>
                <a:effectLst/>
                <a:latin typeface="Inter" panose="020B0604020202020204" charset="0"/>
                <a:ea typeface="Inter" panose="020B0604020202020204" charset="0"/>
              </a:rPr>
              <a:t>tomicità</a:t>
            </a:r>
            <a:r>
              <a:rPr lang="it-IT" sz="1200" b="0" i="0" dirty="0">
                <a:solidFill>
                  <a:schemeClr val="tx1"/>
                </a:solidFill>
                <a:effectLst/>
                <a:latin typeface="Inter" panose="020B0604020202020204" charset="0"/>
                <a:ea typeface="Inter" panose="020B0604020202020204" charset="0"/>
              </a:rPr>
              <a:t> delle transazioni</a:t>
            </a:r>
            <a:r>
              <a:rPr lang="it-IT" sz="1200" dirty="0">
                <a:solidFill>
                  <a:schemeClr val="tx1"/>
                </a:solidFill>
                <a:latin typeface="Inter" panose="020B0604020202020204" charset="0"/>
                <a:ea typeface="Inter" panose="020B0604020202020204" charset="0"/>
              </a:rPr>
              <a:t>: le transazioni </a:t>
            </a:r>
            <a:r>
              <a:rPr lang="it-IT" sz="1200" b="0" i="0" dirty="0">
                <a:solidFill>
                  <a:schemeClr val="tx1"/>
                </a:solidFill>
                <a:effectLst/>
                <a:latin typeface="Inter" panose="020B0604020202020204" charset="0"/>
                <a:ea typeface="Inter" panose="020B0604020202020204" charset="0"/>
              </a:rPr>
              <a:t>vengono eseguite come singola unità di lavoro.</a:t>
            </a:r>
            <a:endParaRPr lang="it-IT" sz="1200" dirty="0">
              <a:solidFill>
                <a:schemeClr val="tx1"/>
              </a:solidFill>
              <a:latin typeface="Inter" panose="020B0604020202020204" charset="0"/>
              <a:ea typeface="Inter" panose="020B0604020202020204" charset="0"/>
            </a:endParaRPr>
          </a:p>
          <a:p>
            <a:pPr marL="171450" indent="-171450" algn="l">
              <a:buFont typeface="Wingdings" panose="05000000000000000000" pitchFamily="2" charset="2"/>
              <a:buChar char="§"/>
            </a:pPr>
            <a:r>
              <a:rPr lang="it-IT" sz="1200" b="1" i="0" dirty="0">
                <a:solidFill>
                  <a:schemeClr val="tx1"/>
                </a:solidFill>
                <a:effectLst/>
                <a:latin typeface="Inter" panose="020B0604020202020204" charset="0"/>
                <a:ea typeface="Inter" panose="020B0604020202020204" charset="0"/>
              </a:rPr>
              <a:t>Coerenza (o consistenza) </a:t>
            </a:r>
            <a:r>
              <a:rPr lang="it-IT" sz="1200" i="0" dirty="0">
                <a:solidFill>
                  <a:schemeClr val="tx1"/>
                </a:solidFill>
                <a:effectLst/>
                <a:latin typeface="Inter" panose="020B0604020202020204" charset="0"/>
                <a:ea typeface="Inter" panose="020B0604020202020204" charset="0"/>
              </a:rPr>
              <a:t>del db:</a:t>
            </a:r>
            <a:r>
              <a:rPr lang="it-IT" sz="1200" b="0" i="0" dirty="0">
                <a:solidFill>
                  <a:schemeClr val="tx1"/>
                </a:solidFill>
                <a:effectLst/>
                <a:latin typeface="Inter" panose="020B0604020202020204" charset="0"/>
                <a:ea typeface="Inter" panose="020B0604020202020204" charset="0"/>
              </a:rPr>
              <a:t> le transazioni lasciano il db in uno stato coerente.</a:t>
            </a:r>
            <a:endParaRPr lang="it-IT" sz="1200" dirty="0">
              <a:solidFill>
                <a:schemeClr val="tx1"/>
              </a:solidFill>
              <a:latin typeface="Inter" panose="020B0604020202020204" charset="0"/>
              <a:ea typeface="Inter" panose="020B0604020202020204" charset="0"/>
            </a:endParaRPr>
          </a:p>
          <a:p>
            <a:pPr marL="171450" indent="-171450" algn="l">
              <a:buFont typeface="Wingdings" panose="05000000000000000000" pitchFamily="2" charset="2"/>
              <a:buChar char="§"/>
            </a:pPr>
            <a:r>
              <a:rPr lang="it-IT" sz="1200" b="1" i="0" dirty="0">
                <a:solidFill>
                  <a:schemeClr val="tx1"/>
                </a:solidFill>
                <a:effectLst/>
                <a:latin typeface="Inter" panose="020B0604020202020204" charset="0"/>
                <a:ea typeface="Inter" panose="020B0604020202020204" charset="0"/>
              </a:rPr>
              <a:t>Isolamento</a:t>
            </a:r>
            <a:r>
              <a:rPr lang="it-IT" sz="1200" i="0" dirty="0">
                <a:solidFill>
                  <a:schemeClr val="tx1"/>
                </a:solidFill>
                <a:effectLst/>
                <a:latin typeface="Inter" panose="020B0604020202020204" charset="0"/>
                <a:ea typeface="Inter" panose="020B0604020202020204" charset="0"/>
              </a:rPr>
              <a:t>: le</a:t>
            </a:r>
            <a:r>
              <a:rPr lang="it-IT" sz="1200" b="0" i="0" dirty="0">
                <a:solidFill>
                  <a:schemeClr val="tx1"/>
                </a:solidFill>
                <a:effectLst/>
                <a:latin typeface="Inter" panose="020B0604020202020204" charset="0"/>
                <a:ea typeface="Inter" panose="020B0604020202020204" charset="0"/>
              </a:rPr>
              <a:t> transazioni non possono interferire una con l’altra.. Le transazioni simultanee sono gestite in maniera sequenziale</a:t>
            </a:r>
          </a:p>
          <a:p>
            <a:pPr marL="171450" indent="-171450" algn="l">
              <a:buFont typeface="Wingdings" panose="05000000000000000000" pitchFamily="2" charset="2"/>
              <a:buChar char="§"/>
            </a:pPr>
            <a:r>
              <a:rPr lang="it-IT" sz="1200" b="1" i="0" dirty="0">
                <a:solidFill>
                  <a:schemeClr val="tx1"/>
                </a:solidFill>
                <a:effectLst/>
                <a:latin typeface="Inter" panose="020B0604020202020204" charset="0"/>
                <a:ea typeface="Inter" panose="020B0604020202020204" charset="0"/>
              </a:rPr>
              <a:t>Durabilità</a:t>
            </a:r>
            <a:r>
              <a:rPr lang="it-IT" sz="1200" i="0" dirty="0">
                <a:solidFill>
                  <a:schemeClr val="tx1"/>
                </a:solidFill>
                <a:effectLst/>
                <a:latin typeface="Inter" panose="020B0604020202020204" charset="0"/>
                <a:ea typeface="Inter" panose="020B0604020202020204" charset="0"/>
              </a:rPr>
              <a:t>: il risultato delle transazion</a:t>
            </a:r>
            <a:r>
              <a:rPr lang="it-IT" sz="1200" dirty="0">
                <a:solidFill>
                  <a:schemeClr val="tx1"/>
                </a:solidFill>
                <a:latin typeface="Inter" panose="020B0604020202020204" charset="0"/>
                <a:ea typeface="Inter" panose="020B0604020202020204" charset="0"/>
              </a:rPr>
              <a:t>i è persistente</a:t>
            </a:r>
            <a:endParaRPr lang="it-IT" sz="1200" b="1" i="0" dirty="0">
              <a:solidFill>
                <a:schemeClr val="tx1"/>
              </a:solidFill>
              <a:effectLst/>
              <a:latin typeface="Inter" panose="020B0604020202020204" charset="0"/>
              <a:ea typeface="Inter" panose="020B0604020202020204" charset="0"/>
            </a:endParaRPr>
          </a:p>
        </p:txBody>
      </p:sp>
      <p:graphicFrame>
        <p:nvGraphicFramePr>
          <p:cNvPr id="5" name="Table 4">
            <a:extLst>
              <a:ext uri="{FF2B5EF4-FFF2-40B4-BE49-F238E27FC236}">
                <a16:creationId xmlns:a16="http://schemas.microsoft.com/office/drawing/2014/main" id="{C6A94D3E-00E4-4545-A9AC-33617B49541F}"/>
              </a:ext>
            </a:extLst>
          </p:cNvPr>
          <p:cNvGraphicFramePr>
            <a:graphicFrameLocks noGrp="1"/>
          </p:cNvGraphicFramePr>
          <p:nvPr/>
        </p:nvGraphicFramePr>
        <p:xfrm>
          <a:off x="258323" y="2532728"/>
          <a:ext cx="3407059" cy="9745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gridCol w="754736">
                  <a:extLst>
                    <a:ext uri="{9D8B030D-6E8A-4147-A177-3AD203B41FA5}">
                      <a16:colId xmlns:a16="http://schemas.microsoft.com/office/drawing/2014/main" val="14929232"/>
                    </a:ext>
                  </a:extLst>
                </a:gridCol>
              </a:tblGrid>
              <a:tr h="288760">
                <a:tc>
                  <a:txBody>
                    <a:bodyPr/>
                    <a:lstStyle/>
                    <a:p>
                      <a:r>
                        <a:rPr lang="en-GB" sz="900" dirty="0">
                          <a:latin typeface="Inter" panose="020B0604020202020204" charset="0"/>
                          <a:ea typeface="Inter" panose="020B0604020202020204" charset="0"/>
                        </a:rPr>
                        <a:t>ProductID</a:t>
                      </a:r>
                    </a:p>
                  </a:txBody>
                  <a:tcPr/>
                </a:tc>
                <a:tc>
                  <a:txBody>
                    <a:bodyPr/>
                    <a:lstStyle/>
                    <a:p>
                      <a:r>
                        <a:rPr lang="en-GB" sz="900" dirty="0">
                          <a:latin typeface="Inter" panose="020B0604020202020204" charset="0"/>
                          <a:ea typeface="Inter" panose="020B0604020202020204" charset="0"/>
                        </a:rPr>
                        <a:t>ProductName</a:t>
                      </a:r>
                    </a:p>
                  </a:txBody>
                  <a:tcPr/>
                </a:tc>
                <a:tc>
                  <a:txBody>
                    <a:bodyPr/>
                    <a:lstStyle/>
                    <a:p>
                      <a:r>
                        <a:rPr lang="en-GB" sz="900" dirty="0">
                          <a:latin typeface="Inter" panose="020B0604020202020204" charset="0"/>
                          <a:ea typeface="Inter" panose="020B0604020202020204" charset="0"/>
                        </a:rPr>
                        <a:t>Size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349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Motain-100 Black, 42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43</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350</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44</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44</a:t>
                      </a:r>
                    </a:p>
                  </a:txBody>
                  <a:tcPr/>
                </a:tc>
                <a:extLst>
                  <a:ext uri="{0D108BD9-81ED-4DB2-BD59-A6C34878D82A}">
                    <a16:rowId xmlns:a16="http://schemas.microsoft.com/office/drawing/2014/main" val="53016637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351</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48</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48</a:t>
                      </a:r>
                    </a:p>
                  </a:txBody>
                  <a:tcPr/>
                </a:tc>
                <a:extLst>
                  <a:ext uri="{0D108BD9-81ED-4DB2-BD59-A6C34878D82A}">
                    <a16:rowId xmlns:a16="http://schemas.microsoft.com/office/drawing/2014/main" val="4157948219"/>
                  </a:ext>
                </a:extLst>
              </a:tr>
            </a:tbl>
          </a:graphicData>
        </a:graphic>
      </p:graphicFrame>
      <p:sp>
        <p:nvSpPr>
          <p:cNvPr id="2" name="Rectangle 1">
            <a:extLst>
              <a:ext uri="{FF2B5EF4-FFF2-40B4-BE49-F238E27FC236}">
                <a16:creationId xmlns:a16="http://schemas.microsoft.com/office/drawing/2014/main" id="{3AA4A50B-BAA8-4124-A1DF-52DA5FE0489B}"/>
              </a:ext>
            </a:extLst>
          </p:cNvPr>
          <p:cNvSpPr/>
          <p:nvPr/>
        </p:nvSpPr>
        <p:spPr>
          <a:xfrm>
            <a:off x="258322" y="2791109"/>
            <a:ext cx="3407059" cy="2448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C167204D-E058-459A-AA63-A2AC202D9CF3}"/>
              </a:ext>
            </a:extLst>
          </p:cNvPr>
          <p:cNvSpPr txBox="1"/>
          <p:nvPr/>
        </p:nvSpPr>
        <p:spPr>
          <a:xfrm>
            <a:off x="4174249" y="2568297"/>
            <a:ext cx="4711427" cy="646331"/>
          </a:xfrm>
          <a:prstGeom prst="rect">
            <a:avLst/>
          </a:prstGeom>
          <a:solidFill>
            <a:schemeClr val="bg1">
              <a:lumMod val="95000"/>
            </a:schemeClr>
          </a:solidFill>
        </p:spPr>
        <p:txBody>
          <a:bodyPr wrap="square">
            <a:spAutoFit/>
          </a:bodyPr>
          <a:lstStyle/>
          <a:p>
            <a:r>
              <a:rPr lang="en-GB" sz="1200" dirty="0">
                <a:solidFill>
                  <a:srgbClr val="FF00FF"/>
                </a:solidFill>
                <a:latin typeface="Consolas" panose="020B0609020204030204" pitchFamily="49" charset="0"/>
              </a:rPr>
              <a:t>UPDATE</a:t>
            </a:r>
            <a:r>
              <a:rPr lang="en-GB" sz="1200" dirty="0">
                <a:solidFill>
                  <a:srgbClr val="000000"/>
                </a:solidFill>
                <a:latin typeface="Consolas" panose="020B0609020204030204" pitchFamily="49" charset="0"/>
              </a:rPr>
              <a:t> Product</a:t>
            </a:r>
          </a:p>
          <a:p>
            <a:r>
              <a:rPr lang="en-GB" sz="1200" dirty="0">
                <a:solidFill>
                  <a:srgbClr val="0000FF"/>
                </a:solidFill>
                <a:latin typeface="Consolas" panose="020B0609020204030204" pitchFamily="49" charset="0"/>
              </a:rPr>
              <a:t>SET</a:t>
            </a:r>
            <a:r>
              <a:rPr lang="en-GB" sz="1200" dirty="0">
                <a:solidFill>
                  <a:srgbClr val="000000"/>
                </a:solidFill>
                <a:latin typeface="Consolas" panose="020B0609020204030204" pitchFamily="49" charset="0"/>
              </a:rPr>
              <a:t> ProductName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'Mountain-100 Black, 42'</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Size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42</a:t>
            </a:r>
          </a:p>
          <a:p>
            <a:r>
              <a:rPr lang="en-GB" sz="1200" dirty="0">
                <a:solidFill>
                  <a:srgbClr val="0000FF"/>
                </a:solidFill>
                <a:latin typeface="Consolas" panose="020B0609020204030204" pitchFamily="49" charset="0"/>
              </a:rPr>
              <a:t>WHERE</a:t>
            </a:r>
            <a:r>
              <a:rPr lang="en-GB" sz="1200" dirty="0">
                <a:solidFill>
                  <a:srgbClr val="000000"/>
                </a:solidFill>
                <a:latin typeface="Consolas" panose="020B0609020204030204" pitchFamily="49" charset="0"/>
              </a:rPr>
              <a:t> ProductKey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349</a:t>
            </a:r>
          </a:p>
        </p:txBody>
      </p:sp>
      <p:graphicFrame>
        <p:nvGraphicFramePr>
          <p:cNvPr id="8" name="Table 7">
            <a:extLst>
              <a:ext uri="{FF2B5EF4-FFF2-40B4-BE49-F238E27FC236}">
                <a16:creationId xmlns:a16="http://schemas.microsoft.com/office/drawing/2014/main" id="{0E70F6C3-2DE0-4949-B7FD-2AC01AB42524}"/>
              </a:ext>
            </a:extLst>
          </p:cNvPr>
          <p:cNvGraphicFramePr>
            <a:graphicFrameLocks noGrp="1"/>
          </p:cNvGraphicFramePr>
          <p:nvPr/>
        </p:nvGraphicFramePr>
        <p:xfrm>
          <a:off x="4174251" y="3666984"/>
          <a:ext cx="3407059" cy="974560"/>
        </p:xfrm>
        <a:graphic>
          <a:graphicData uri="http://schemas.openxmlformats.org/drawingml/2006/table">
            <a:tbl>
              <a:tblPr firstRow="1" bandRow="1">
                <a:tableStyleId>{073A0DAA-6AF3-43AB-8588-CEC1D06C72B9}</a:tableStyleId>
              </a:tblPr>
              <a:tblGrid>
                <a:gridCol w="1004094">
                  <a:extLst>
                    <a:ext uri="{9D8B030D-6E8A-4147-A177-3AD203B41FA5}">
                      <a16:colId xmlns:a16="http://schemas.microsoft.com/office/drawing/2014/main" val="1111819666"/>
                    </a:ext>
                  </a:extLst>
                </a:gridCol>
                <a:gridCol w="1648229">
                  <a:extLst>
                    <a:ext uri="{9D8B030D-6E8A-4147-A177-3AD203B41FA5}">
                      <a16:colId xmlns:a16="http://schemas.microsoft.com/office/drawing/2014/main" val="3967201501"/>
                    </a:ext>
                  </a:extLst>
                </a:gridCol>
                <a:gridCol w="754736">
                  <a:extLst>
                    <a:ext uri="{9D8B030D-6E8A-4147-A177-3AD203B41FA5}">
                      <a16:colId xmlns:a16="http://schemas.microsoft.com/office/drawing/2014/main" val="14929232"/>
                    </a:ext>
                  </a:extLst>
                </a:gridCol>
              </a:tblGrid>
              <a:tr h="288760">
                <a:tc>
                  <a:txBody>
                    <a:bodyPr/>
                    <a:lstStyle/>
                    <a:p>
                      <a:r>
                        <a:rPr lang="en-GB" sz="900" dirty="0">
                          <a:latin typeface="Inter" panose="020B0604020202020204" charset="0"/>
                          <a:ea typeface="Inter" panose="020B0604020202020204" charset="0"/>
                        </a:rPr>
                        <a:t>ProductID</a:t>
                      </a:r>
                    </a:p>
                  </a:txBody>
                  <a:tcPr/>
                </a:tc>
                <a:tc>
                  <a:txBody>
                    <a:bodyPr/>
                    <a:lstStyle/>
                    <a:p>
                      <a:r>
                        <a:rPr lang="en-GB" sz="900" dirty="0">
                          <a:latin typeface="Inter" panose="020B0604020202020204" charset="0"/>
                          <a:ea typeface="Inter" panose="020B0604020202020204" charset="0"/>
                        </a:rPr>
                        <a:t>ProductName</a:t>
                      </a:r>
                    </a:p>
                  </a:txBody>
                  <a:tcPr/>
                </a:tc>
                <a:tc>
                  <a:txBody>
                    <a:bodyPr/>
                    <a:lstStyle/>
                    <a:p>
                      <a:r>
                        <a:rPr lang="en-GB" sz="900" dirty="0">
                          <a:latin typeface="Inter" panose="020B0604020202020204" charset="0"/>
                          <a:ea typeface="Inter" panose="020B0604020202020204" charset="0"/>
                        </a:rPr>
                        <a:t>Size</a:t>
                      </a:r>
                    </a:p>
                  </a:txBody>
                  <a:tcPr/>
                </a:tc>
                <a:extLst>
                  <a:ext uri="{0D108BD9-81ED-4DB2-BD59-A6C34878D82A}">
                    <a16:rowId xmlns:a16="http://schemas.microsoft.com/office/drawing/2014/main" val="2611684510"/>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349</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42</a:t>
                      </a:r>
                    </a:p>
                  </a:txBody>
                  <a:tcPr anchor="ctr"/>
                </a:tc>
                <a:extLst>
                  <a:ext uri="{0D108BD9-81ED-4DB2-BD59-A6C34878D82A}">
                    <a16:rowId xmlns:a16="http://schemas.microsoft.com/office/drawing/2014/main" val="228984908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350</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44</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44</a:t>
                      </a:r>
                    </a:p>
                  </a:txBody>
                  <a:tcPr/>
                </a:tc>
                <a:extLst>
                  <a:ext uri="{0D108BD9-81ED-4DB2-BD59-A6C34878D82A}">
                    <a16:rowId xmlns:a16="http://schemas.microsoft.com/office/drawing/2014/main" val="530166374"/>
                  </a:ext>
                </a:extLst>
              </a:tr>
              <a:tr h="2208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b="0" i="0" u="none" strike="noStrike" cap="none" dirty="0">
                          <a:solidFill>
                            <a:schemeClr val="dk1"/>
                          </a:solidFill>
                          <a:latin typeface="Inter" panose="020B0604020202020204" charset="0"/>
                          <a:ea typeface="Inter" panose="020B0604020202020204" charset="0"/>
                          <a:cs typeface="+mn-cs"/>
                          <a:sym typeface="Arial"/>
                        </a:rPr>
                        <a:t>351</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Mountain-100 Black, 48</a:t>
                      </a:r>
                    </a:p>
                  </a:txBody>
                  <a:tcPr/>
                </a:tc>
                <a:tc>
                  <a:txBody>
                    <a:bodyPr/>
                    <a:lstStyle/>
                    <a:p>
                      <a:pPr marR="0" algn="l" rtl="0">
                        <a:lnSpc>
                          <a:spcPct val="100000"/>
                        </a:lnSpc>
                        <a:spcBef>
                          <a:spcPts val="0"/>
                        </a:spcBef>
                        <a:spcAft>
                          <a:spcPts val="0"/>
                        </a:spcAft>
                        <a:buClr>
                          <a:srgbClr val="000000"/>
                        </a:buClr>
                        <a:buFont typeface="Arial"/>
                      </a:pPr>
                      <a:r>
                        <a:rPr lang="en-GB" sz="900" b="0" i="0" u="none" strike="noStrike" cap="none" dirty="0">
                          <a:solidFill>
                            <a:schemeClr val="dk1"/>
                          </a:solidFill>
                          <a:latin typeface="Inter" panose="020B0604020202020204" charset="0"/>
                          <a:ea typeface="Inter" panose="020B0604020202020204" charset="0"/>
                          <a:cs typeface="+mn-cs"/>
                          <a:sym typeface="Arial"/>
                        </a:rPr>
                        <a:t>48</a:t>
                      </a:r>
                    </a:p>
                  </a:txBody>
                  <a:tcPr/>
                </a:tc>
                <a:extLst>
                  <a:ext uri="{0D108BD9-81ED-4DB2-BD59-A6C34878D82A}">
                    <a16:rowId xmlns:a16="http://schemas.microsoft.com/office/drawing/2014/main" val="4157948219"/>
                  </a:ext>
                </a:extLst>
              </a:tr>
            </a:tbl>
          </a:graphicData>
        </a:graphic>
      </p:graphicFrame>
      <p:sp>
        <p:nvSpPr>
          <p:cNvPr id="9" name="Rectangle 8">
            <a:extLst>
              <a:ext uri="{FF2B5EF4-FFF2-40B4-BE49-F238E27FC236}">
                <a16:creationId xmlns:a16="http://schemas.microsoft.com/office/drawing/2014/main" id="{85DA7678-AA52-4DDF-9E40-9EFB1683EE6C}"/>
              </a:ext>
            </a:extLst>
          </p:cNvPr>
          <p:cNvSpPr/>
          <p:nvPr/>
        </p:nvSpPr>
        <p:spPr>
          <a:xfrm>
            <a:off x="4174250" y="3925365"/>
            <a:ext cx="3407059" cy="24481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5F009153-3BB3-45E2-9DD8-C00D8936BF25}"/>
              </a:ext>
            </a:extLst>
          </p:cNvPr>
          <p:cNvSpPr/>
          <p:nvPr/>
        </p:nvSpPr>
        <p:spPr>
          <a:xfrm>
            <a:off x="5730920" y="3333626"/>
            <a:ext cx="650631" cy="21435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GB" sz="800" b="1">
              <a:solidFill>
                <a:schemeClr val="tx1"/>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378349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16" name="TextBox 15">
            <a:extLst>
              <a:ext uri="{FF2B5EF4-FFF2-40B4-BE49-F238E27FC236}">
                <a16:creationId xmlns:a16="http://schemas.microsoft.com/office/drawing/2014/main" id="{7D5819A6-B3CF-4465-B117-0E5663B8ABA2}"/>
              </a:ext>
            </a:extLst>
          </p:cNvPr>
          <p:cNvSpPr txBox="1"/>
          <p:nvPr/>
        </p:nvSpPr>
        <p:spPr>
          <a:xfrm>
            <a:off x="258325" y="1214322"/>
            <a:ext cx="8454000" cy="3046988"/>
          </a:xfrm>
          <a:prstGeom prst="rect">
            <a:avLst/>
          </a:prstGeom>
          <a:noFill/>
        </p:spPr>
        <p:txBody>
          <a:bodyPr wrap="square" rtlCol="0">
            <a:spAutoFit/>
          </a:bodyPr>
          <a:lstStyle/>
          <a:p>
            <a:pPr algn="l"/>
            <a:r>
              <a:rPr lang="it-IT" sz="1600" b="0" i="0" dirty="0">
                <a:solidFill>
                  <a:schemeClr val="tx1"/>
                </a:solidFill>
                <a:effectLst/>
                <a:latin typeface="Inter" panose="020B0604020202020204" charset="0"/>
                <a:ea typeface="Inter" panose="020B0604020202020204" charset="0"/>
              </a:rPr>
              <a:t>I database relazioni sono progettati per garantire:</a:t>
            </a:r>
          </a:p>
          <a:p>
            <a:pPr algn="l"/>
            <a:endParaRPr lang="it-IT" sz="1600" b="0" i="0" dirty="0">
              <a:solidFill>
                <a:schemeClr val="tx1"/>
              </a:solidFill>
              <a:effectLst/>
              <a:latin typeface="Inter" panose="020B0604020202020204" charset="0"/>
              <a:ea typeface="Inter" panose="020B0604020202020204" charset="0"/>
            </a:endParaRPr>
          </a:p>
          <a:p>
            <a:pPr marL="171450" indent="-171450" algn="l">
              <a:buFont typeface="Wingdings" panose="05000000000000000000" pitchFamily="2" charset="2"/>
              <a:buChar char="§"/>
            </a:pPr>
            <a:r>
              <a:rPr lang="it-IT" sz="1600" dirty="0">
                <a:solidFill>
                  <a:schemeClr val="tx1"/>
                </a:solidFill>
                <a:latin typeface="Inter" panose="020B0604020202020204" charset="0"/>
                <a:ea typeface="Inter" panose="020B0604020202020204" charset="0"/>
              </a:rPr>
              <a:t>L’</a:t>
            </a:r>
            <a:r>
              <a:rPr lang="it-IT" sz="1600" b="1" dirty="0">
                <a:solidFill>
                  <a:schemeClr val="tx1"/>
                </a:solidFill>
                <a:latin typeface="Inter" panose="020B0604020202020204" charset="0"/>
                <a:ea typeface="Inter" panose="020B0604020202020204" charset="0"/>
              </a:rPr>
              <a:t>A</a:t>
            </a:r>
            <a:r>
              <a:rPr lang="it-IT" sz="1600" b="1" i="0" dirty="0">
                <a:solidFill>
                  <a:schemeClr val="tx1"/>
                </a:solidFill>
                <a:effectLst/>
                <a:latin typeface="Inter" panose="020B0604020202020204" charset="0"/>
                <a:ea typeface="Inter" panose="020B0604020202020204" charset="0"/>
              </a:rPr>
              <a:t>tomicità</a:t>
            </a:r>
            <a:r>
              <a:rPr lang="it-IT" sz="1600" b="0" i="0" dirty="0">
                <a:solidFill>
                  <a:schemeClr val="tx1"/>
                </a:solidFill>
                <a:effectLst/>
                <a:latin typeface="Inter" panose="020B0604020202020204" charset="0"/>
                <a:ea typeface="Inter" panose="020B0604020202020204" charset="0"/>
              </a:rPr>
              <a:t> delle transazioni</a:t>
            </a:r>
            <a:r>
              <a:rPr lang="it-IT" sz="1600" dirty="0">
                <a:solidFill>
                  <a:schemeClr val="tx1"/>
                </a:solidFill>
                <a:latin typeface="Inter" panose="020B0604020202020204" charset="0"/>
                <a:ea typeface="Inter" panose="020B0604020202020204" charset="0"/>
              </a:rPr>
              <a:t>: le transazioni </a:t>
            </a:r>
            <a:r>
              <a:rPr lang="it-IT" sz="1600" b="0" i="0" dirty="0">
                <a:solidFill>
                  <a:schemeClr val="tx1"/>
                </a:solidFill>
                <a:effectLst/>
                <a:latin typeface="Inter" panose="020B0604020202020204" charset="0"/>
                <a:ea typeface="Inter" panose="020B0604020202020204" charset="0"/>
              </a:rPr>
              <a:t>vengono eseguite come singola unità di lavoro (con un approccio ‘o tutto o niente’).</a:t>
            </a:r>
          </a:p>
          <a:p>
            <a:pPr algn="l"/>
            <a:endParaRPr lang="it-IT" sz="1600" dirty="0">
              <a:solidFill>
                <a:schemeClr val="tx1"/>
              </a:solidFill>
              <a:latin typeface="Inter" panose="020B0604020202020204" charset="0"/>
              <a:ea typeface="Inter" panose="020B0604020202020204" charset="0"/>
            </a:endParaRPr>
          </a:p>
          <a:p>
            <a:pPr marL="171450" indent="-171450" algn="l">
              <a:buFont typeface="Wingdings" panose="05000000000000000000" pitchFamily="2" charset="2"/>
              <a:buChar char="§"/>
            </a:pPr>
            <a:r>
              <a:rPr lang="it-IT" sz="1600" i="0" dirty="0">
                <a:solidFill>
                  <a:schemeClr val="tx1"/>
                </a:solidFill>
                <a:effectLst/>
                <a:latin typeface="Inter" panose="020B0604020202020204" charset="0"/>
                <a:ea typeface="Inter" panose="020B0604020202020204" charset="0"/>
              </a:rPr>
              <a:t>La</a:t>
            </a:r>
            <a:r>
              <a:rPr lang="it-IT" sz="1600" b="1" i="0" dirty="0">
                <a:solidFill>
                  <a:schemeClr val="tx1"/>
                </a:solidFill>
                <a:effectLst/>
                <a:latin typeface="Inter" panose="020B0604020202020204" charset="0"/>
                <a:ea typeface="Inter" panose="020B0604020202020204" charset="0"/>
              </a:rPr>
              <a:t> Coerenza (o consistenza) </a:t>
            </a:r>
            <a:r>
              <a:rPr lang="it-IT" sz="1600" i="0" dirty="0">
                <a:solidFill>
                  <a:schemeClr val="tx1"/>
                </a:solidFill>
                <a:effectLst/>
                <a:latin typeface="Inter" panose="020B0604020202020204" charset="0"/>
                <a:ea typeface="Inter" panose="020B0604020202020204" charset="0"/>
              </a:rPr>
              <a:t>del db:</a:t>
            </a:r>
            <a:r>
              <a:rPr lang="it-IT" sz="1600" b="0" i="0" dirty="0">
                <a:solidFill>
                  <a:schemeClr val="tx1"/>
                </a:solidFill>
                <a:effectLst/>
                <a:latin typeface="Inter" panose="020B0604020202020204" charset="0"/>
                <a:ea typeface="Inter" panose="020B0604020202020204" charset="0"/>
              </a:rPr>
              <a:t> le transazioni lasciano il db in uno stato coerente.</a:t>
            </a:r>
          </a:p>
          <a:p>
            <a:pPr algn="l"/>
            <a:endParaRPr lang="it-IT" sz="1600" dirty="0">
              <a:solidFill>
                <a:schemeClr val="tx1"/>
              </a:solidFill>
              <a:latin typeface="Inter" panose="020B0604020202020204" charset="0"/>
              <a:ea typeface="Inter" panose="020B0604020202020204" charset="0"/>
            </a:endParaRPr>
          </a:p>
          <a:p>
            <a:pPr marL="171450" indent="-171450" algn="l">
              <a:buFont typeface="Wingdings" panose="05000000000000000000" pitchFamily="2" charset="2"/>
              <a:buChar char="§"/>
            </a:pPr>
            <a:r>
              <a:rPr lang="it-IT" sz="1600" b="1" i="0" dirty="0">
                <a:solidFill>
                  <a:schemeClr val="tx1"/>
                </a:solidFill>
                <a:effectLst/>
                <a:latin typeface="Inter" panose="020B0604020202020204" charset="0"/>
                <a:ea typeface="Inter" panose="020B0604020202020204" charset="0"/>
              </a:rPr>
              <a:t>Isolamento</a:t>
            </a:r>
            <a:r>
              <a:rPr lang="it-IT" sz="1600" i="0" dirty="0">
                <a:solidFill>
                  <a:schemeClr val="tx1"/>
                </a:solidFill>
                <a:effectLst/>
                <a:latin typeface="Inter" panose="020B0604020202020204" charset="0"/>
                <a:ea typeface="Inter" panose="020B0604020202020204" charset="0"/>
              </a:rPr>
              <a:t>: le</a:t>
            </a:r>
            <a:r>
              <a:rPr lang="it-IT" sz="1600" b="0" i="0" dirty="0">
                <a:solidFill>
                  <a:schemeClr val="tx1"/>
                </a:solidFill>
                <a:effectLst/>
                <a:latin typeface="Inter" panose="020B0604020202020204" charset="0"/>
                <a:ea typeface="Inter" panose="020B0604020202020204" charset="0"/>
              </a:rPr>
              <a:t> transazioni non possono interferire una con l’altra.. Le transazioni simultanee sono gestite in maniera sequenziale.</a:t>
            </a:r>
          </a:p>
          <a:p>
            <a:pPr algn="l"/>
            <a:endParaRPr lang="it-IT" sz="1600" b="0" i="0" dirty="0">
              <a:solidFill>
                <a:schemeClr val="tx1"/>
              </a:solidFill>
              <a:effectLst/>
              <a:latin typeface="Inter" panose="020B0604020202020204" charset="0"/>
              <a:ea typeface="Inter" panose="020B0604020202020204" charset="0"/>
            </a:endParaRPr>
          </a:p>
          <a:p>
            <a:pPr marL="171450" indent="-171450" algn="l">
              <a:buFont typeface="Wingdings" panose="05000000000000000000" pitchFamily="2" charset="2"/>
              <a:buChar char="§"/>
            </a:pPr>
            <a:r>
              <a:rPr lang="it-IT" sz="1600" b="1" i="0" dirty="0">
                <a:solidFill>
                  <a:schemeClr val="tx1"/>
                </a:solidFill>
                <a:effectLst/>
                <a:latin typeface="Inter" panose="020B0604020202020204" charset="0"/>
                <a:ea typeface="Inter" panose="020B0604020202020204" charset="0"/>
              </a:rPr>
              <a:t>Durabilità</a:t>
            </a:r>
            <a:r>
              <a:rPr lang="it-IT" sz="1600" i="0" dirty="0">
                <a:solidFill>
                  <a:schemeClr val="tx1"/>
                </a:solidFill>
                <a:effectLst/>
                <a:latin typeface="Inter" panose="020B0604020202020204" charset="0"/>
                <a:ea typeface="Inter" panose="020B0604020202020204" charset="0"/>
              </a:rPr>
              <a:t>: il risultato delle transazion</a:t>
            </a:r>
            <a:r>
              <a:rPr lang="it-IT" sz="1600" dirty="0">
                <a:solidFill>
                  <a:schemeClr val="tx1"/>
                </a:solidFill>
                <a:latin typeface="Inter" panose="020B0604020202020204" charset="0"/>
                <a:ea typeface="Inter" panose="020B0604020202020204" charset="0"/>
              </a:rPr>
              <a:t>i è persistente (non volatile).</a:t>
            </a:r>
            <a:endParaRPr lang="it-IT" sz="1600" b="1" i="0" dirty="0">
              <a:solidFill>
                <a:schemeClr val="tx1"/>
              </a:solidFill>
              <a:effectLst/>
              <a:latin typeface="Inter" panose="020B0604020202020204" charset="0"/>
              <a:ea typeface="Inter" panose="020B0604020202020204" charset="0"/>
            </a:endParaRPr>
          </a:p>
        </p:txBody>
      </p:sp>
    </p:spTree>
    <p:extLst>
      <p:ext uri="{BB962C8B-B14F-4D97-AF65-F5344CB8AC3E}">
        <p14:creationId xmlns:p14="http://schemas.microsoft.com/office/powerpoint/2010/main" val="30440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15" name="Google Shape;215;p8"/>
          <p:cNvSpPr txBox="1"/>
          <p:nvPr/>
        </p:nvSpPr>
        <p:spPr>
          <a:xfrm>
            <a:off x="4174250" y="69125"/>
            <a:ext cx="4837500" cy="316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78"/>
              <a:buFont typeface="Arial"/>
              <a:buNone/>
            </a:pPr>
            <a:r>
              <a:rPr lang="it-IT" sz="1878" b="1" i="0" u="none" strike="noStrike" cap="none" dirty="0">
                <a:solidFill>
                  <a:srgbClr val="FFFFFF"/>
                </a:solidFill>
                <a:latin typeface="Outfit"/>
                <a:ea typeface="Outfit"/>
                <a:cs typeface="Outfit"/>
                <a:sym typeface="Outfit"/>
              </a:rPr>
              <a:t>Progettazione di basi dati</a:t>
            </a:r>
            <a:endParaRPr sz="1878" b="1" i="0" u="none" strike="noStrike" cap="none" dirty="0">
              <a:solidFill>
                <a:srgbClr val="FFFFFF"/>
              </a:solidFill>
              <a:latin typeface="Outfit"/>
              <a:ea typeface="Outfit"/>
              <a:cs typeface="Outfit"/>
              <a:sym typeface="Outfit"/>
            </a:endParaRPr>
          </a:p>
        </p:txBody>
      </p:sp>
      <p:sp>
        <p:nvSpPr>
          <p:cNvPr id="217" name="Google Shape;217;p8"/>
          <p:cNvSpPr txBox="1"/>
          <p:nvPr/>
        </p:nvSpPr>
        <p:spPr>
          <a:xfrm>
            <a:off x="258325" y="838875"/>
            <a:ext cx="8454000" cy="375447"/>
          </a:xfrm>
          <a:prstGeom prst="rect">
            <a:avLst/>
          </a:prstGeom>
          <a:noFill/>
          <a:ln>
            <a:noFill/>
          </a:ln>
        </p:spPr>
        <p:txBody>
          <a:bodyPr spcFirstLastPara="1" wrap="square" lIns="91425" tIns="45700" rIns="91425" bIns="45700" anchor="ctr" anchorCtr="0">
            <a:spAutoFit/>
          </a:bodyPr>
          <a:lstStyle/>
          <a:p>
            <a:pPr marL="0" marR="0" lvl="0" indent="0" algn="just" rtl="0">
              <a:lnSpc>
                <a:spcPct val="115000"/>
              </a:lnSpc>
              <a:spcBef>
                <a:spcPts val="0"/>
              </a:spcBef>
              <a:spcAft>
                <a:spcPts val="0"/>
              </a:spcAft>
              <a:buClr>
                <a:srgbClr val="000000"/>
              </a:buClr>
              <a:buSzPts val="1800"/>
              <a:buFont typeface="Arial"/>
              <a:buNone/>
            </a:pPr>
            <a:r>
              <a:rPr lang="it-IT" sz="1600" b="1" dirty="0">
                <a:solidFill>
                  <a:srgbClr val="9D1D8F"/>
                </a:solidFill>
                <a:latin typeface="Inter"/>
                <a:ea typeface="Inter"/>
                <a:cs typeface="Inter Medium"/>
                <a:sym typeface="Inter"/>
              </a:rPr>
              <a:t>ACID</a:t>
            </a:r>
            <a:endParaRPr sz="1200" i="0" u="none" strike="noStrike" cap="none" dirty="0">
              <a:solidFill>
                <a:srgbClr val="000000"/>
              </a:solidFill>
              <a:latin typeface="Inter Medium"/>
              <a:ea typeface="Inter Medium"/>
              <a:cs typeface="Inter Medium"/>
              <a:sym typeface="Inter Medium"/>
            </a:endParaRPr>
          </a:p>
        </p:txBody>
      </p:sp>
      <p:sp>
        <p:nvSpPr>
          <p:cNvPr id="16" name="TextBox 15">
            <a:extLst>
              <a:ext uri="{FF2B5EF4-FFF2-40B4-BE49-F238E27FC236}">
                <a16:creationId xmlns:a16="http://schemas.microsoft.com/office/drawing/2014/main" id="{7D5819A6-B3CF-4465-B117-0E5663B8ABA2}"/>
              </a:ext>
            </a:extLst>
          </p:cNvPr>
          <p:cNvSpPr txBox="1"/>
          <p:nvPr/>
        </p:nvSpPr>
        <p:spPr>
          <a:xfrm>
            <a:off x="258325" y="1214322"/>
            <a:ext cx="8454000" cy="1384995"/>
          </a:xfrm>
          <a:prstGeom prst="rect">
            <a:avLst/>
          </a:prstGeom>
          <a:noFill/>
        </p:spPr>
        <p:txBody>
          <a:bodyPr wrap="square" rtlCol="0">
            <a:spAutoFit/>
          </a:bodyPr>
          <a:lstStyle/>
          <a:p>
            <a:pPr algn="l"/>
            <a:r>
              <a:rPr lang="it-IT" sz="1200" b="0" i="0" dirty="0">
                <a:solidFill>
                  <a:schemeClr val="tx1"/>
                </a:solidFill>
                <a:effectLst/>
                <a:latin typeface="Inter" panose="020B0604020202020204" charset="0"/>
                <a:ea typeface="Inter" panose="020B0604020202020204" charset="0"/>
              </a:rPr>
              <a:t>I database relazioni sono progettati per garantire:</a:t>
            </a:r>
          </a:p>
          <a:p>
            <a:pPr algn="l"/>
            <a:endParaRPr lang="it-IT" sz="1200" b="0" i="0" dirty="0">
              <a:solidFill>
                <a:schemeClr val="tx1"/>
              </a:solidFill>
              <a:effectLst/>
              <a:latin typeface="Inter" panose="020B0604020202020204" charset="0"/>
              <a:ea typeface="Inter" panose="020B0604020202020204" charset="0"/>
            </a:endParaRPr>
          </a:p>
          <a:p>
            <a:pPr marL="171450" indent="-171450" algn="l">
              <a:buFont typeface="Wingdings" panose="05000000000000000000" pitchFamily="2" charset="2"/>
              <a:buChar char="§"/>
            </a:pPr>
            <a:r>
              <a:rPr lang="it-IT" sz="1200" dirty="0">
                <a:solidFill>
                  <a:schemeClr val="tx1"/>
                </a:solidFill>
                <a:latin typeface="Inter" panose="020B0604020202020204" charset="0"/>
                <a:ea typeface="Inter" panose="020B0604020202020204" charset="0"/>
              </a:rPr>
              <a:t>L’</a:t>
            </a:r>
            <a:r>
              <a:rPr lang="it-IT" sz="1200" b="1" dirty="0">
                <a:solidFill>
                  <a:schemeClr val="tx1"/>
                </a:solidFill>
                <a:latin typeface="Inter" panose="020B0604020202020204" charset="0"/>
                <a:ea typeface="Inter" panose="020B0604020202020204" charset="0"/>
              </a:rPr>
              <a:t>A</a:t>
            </a:r>
            <a:r>
              <a:rPr lang="it-IT" sz="1200" b="1" i="0" dirty="0">
                <a:solidFill>
                  <a:schemeClr val="tx1"/>
                </a:solidFill>
                <a:effectLst/>
                <a:latin typeface="Inter" panose="020B0604020202020204" charset="0"/>
                <a:ea typeface="Inter" panose="020B0604020202020204" charset="0"/>
              </a:rPr>
              <a:t>tomicità</a:t>
            </a:r>
            <a:r>
              <a:rPr lang="it-IT" sz="1200" b="0" i="0" dirty="0">
                <a:solidFill>
                  <a:schemeClr val="tx1"/>
                </a:solidFill>
                <a:effectLst/>
                <a:latin typeface="Inter" panose="020B0604020202020204" charset="0"/>
                <a:ea typeface="Inter" panose="020B0604020202020204" charset="0"/>
              </a:rPr>
              <a:t> delle transazioni</a:t>
            </a:r>
            <a:r>
              <a:rPr lang="it-IT" sz="1200" dirty="0">
                <a:solidFill>
                  <a:schemeClr val="tx1"/>
                </a:solidFill>
                <a:latin typeface="Inter" panose="020B0604020202020204" charset="0"/>
                <a:ea typeface="Inter" panose="020B0604020202020204" charset="0"/>
              </a:rPr>
              <a:t>: le transazioni </a:t>
            </a:r>
            <a:r>
              <a:rPr lang="it-IT" sz="1200" b="0" i="0" dirty="0">
                <a:solidFill>
                  <a:schemeClr val="tx1"/>
                </a:solidFill>
                <a:effectLst/>
                <a:latin typeface="Inter" panose="020B0604020202020204" charset="0"/>
                <a:ea typeface="Inter" panose="020B0604020202020204" charset="0"/>
              </a:rPr>
              <a:t>vengono eseguite come singola unità di lavoro (‘o tutto o niente’)</a:t>
            </a:r>
            <a:endParaRPr lang="it-IT" sz="1200" dirty="0">
              <a:solidFill>
                <a:schemeClr val="tx1"/>
              </a:solidFill>
              <a:latin typeface="Inter" panose="020B0604020202020204" charset="0"/>
              <a:ea typeface="Inter" panose="020B0604020202020204" charset="0"/>
            </a:endParaRPr>
          </a:p>
          <a:p>
            <a:pPr marL="171450" indent="-171450" algn="l">
              <a:buFont typeface="Wingdings" panose="05000000000000000000" pitchFamily="2" charset="2"/>
              <a:buChar char="§"/>
            </a:pPr>
            <a:r>
              <a:rPr lang="it-IT" sz="1200" i="0" dirty="0">
                <a:solidFill>
                  <a:schemeClr val="tx1"/>
                </a:solidFill>
                <a:effectLst/>
                <a:latin typeface="Inter" panose="020B0604020202020204" charset="0"/>
                <a:ea typeface="Inter" panose="020B0604020202020204" charset="0"/>
              </a:rPr>
              <a:t>La</a:t>
            </a:r>
            <a:r>
              <a:rPr lang="it-IT" sz="1200" b="1" i="0" dirty="0">
                <a:solidFill>
                  <a:schemeClr val="tx1"/>
                </a:solidFill>
                <a:effectLst/>
                <a:latin typeface="Inter" panose="020B0604020202020204" charset="0"/>
                <a:ea typeface="Inter" panose="020B0604020202020204" charset="0"/>
              </a:rPr>
              <a:t> Coerenza (o consistenza) </a:t>
            </a:r>
            <a:r>
              <a:rPr lang="it-IT" sz="1200" i="0" dirty="0">
                <a:solidFill>
                  <a:schemeClr val="tx1"/>
                </a:solidFill>
                <a:effectLst/>
                <a:latin typeface="Inter" panose="020B0604020202020204" charset="0"/>
                <a:ea typeface="Inter" panose="020B0604020202020204" charset="0"/>
              </a:rPr>
              <a:t>del db:</a:t>
            </a:r>
            <a:r>
              <a:rPr lang="it-IT" sz="1200" b="0" i="0" dirty="0">
                <a:solidFill>
                  <a:schemeClr val="tx1"/>
                </a:solidFill>
                <a:effectLst/>
                <a:latin typeface="Inter" panose="020B0604020202020204" charset="0"/>
                <a:ea typeface="Inter" panose="020B0604020202020204" charset="0"/>
              </a:rPr>
              <a:t> le transazioni lasciano il db in uno stato coerente.</a:t>
            </a:r>
            <a:endParaRPr lang="it-IT" sz="1200" dirty="0">
              <a:solidFill>
                <a:schemeClr val="tx1"/>
              </a:solidFill>
              <a:latin typeface="Inter" panose="020B0604020202020204" charset="0"/>
              <a:ea typeface="Inter" panose="020B0604020202020204" charset="0"/>
            </a:endParaRPr>
          </a:p>
          <a:p>
            <a:pPr marL="171450" indent="-171450" algn="l">
              <a:buFont typeface="Wingdings" panose="05000000000000000000" pitchFamily="2" charset="2"/>
              <a:buChar char="§"/>
            </a:pPr>
            <a:r>
              <a:rPr lang="it-IT" sz="1200" b="1" i="0" dirty="0">
                <a:solidFill>
                  <a:schemeClr val="tx1"/>
                </a:solidFill>
                <a:effectLst/>
                <a:latin typeface="Inter" panose="020B0604020202020204" charset="0"/>
                <a:ea typeface="Inter" panose="020B0604020202020204" charset="0"/>
              </a:rPr>
              <a:t>Isolamento</a:t>
            </a:r>
            <a:r>
              <a:rPr lang="it-IT" sz="1200" i="0" dirty="0">
                <a:solidFill>
                  <a:schemeClr val="tx1"/>
                </a:solidFill>
                <a:effectLst/>
                <a:latin typeface="Inter" panose="020B0604020202020204" charset="0"/>
                <a:ea typeface="Inter" panose="020B0604020202020204" charset="0"/>
              </a:rPr>
              <a:t>: le</a:t>
            </a:r>
            <a:r>
              <a:rPr lang="it-IT" sz="1200" b="0" i="0" dirty="0">
                <a:solidFill>
                  <a:schemeClr val="tx1"/>
                </a:solidFill>
                <a:effectLst/>
                <a:latin typeface="Inter" panose="020B0604020202020204" charset="0"/>
                <a:ea typeface="Inter" panose="020B0604020202020204" charset="0"/>
              </a:rPr>
              <a:t> transazioni non possono interferire una con l’altra.. Le transazioni simultanee sono gestite in maniera sequenziale</a:t>
            </a:r>
          </a:p>
          <a:p>
            <a:pPr marL="171450" indent="-171450" algn="l">
              <a:buFont typeface="Wingdings" panose="05000000000000000000" pitchFamily="2" charset="2"/>
              <a:buChar char="§"/>
            </a:pPr>
            <a:r>
              <a:rPr lang="it-IT" sz="1200" b="1" i="0" dirty="0">
                <a:solidFill>
                  <a:schemeClr val="tx1"/>
                </a:solidFill>
                <a:effectLst/>
                <a:latin typeface="Inter" panose="020B0604020202020204" charset="0"/>
                <a:ea typeface="Inter" panose="020B0604020202020204" charset="0"/>
              </a:rPr>
              <a:t>Durabilità</a:t>
            </a:r>
            <a:r>
              <a:rPr lang="it-IT" sz="1200" i="0" dirty="0">
                <a:solidFill>
                  <a:schemeClr val="tx1"/>
                </a:solidFill>
                <a:effectLst/>
                <a:latin typeface="Inter" panose="020B0604020202020204" charset="0"/>
                <a:ea typeface="Inter" panose="020B0604020202020204" charset="0"/>
              </a:rPr>
              <a:t>: il risultato delle transazion</a:t>
            </a:r>
            <a:r>
              <a:rPr lang="it-IT" sz="1200" dirty="0">
                <a:solidFill>
                  <a:schemeClr val="tx1"/>
                </a:solidFill>
                <a:latin typeface="Inter" panose="020B0604020202020204" charset="0"/>
                <a:ea typeface="Inter" panose="020B0604020202020204" charset="0"/>
              </a:rPr>
              <a:t>i è persistente</a:t>
            </a:r>
            <a:endParaRPr lang="it-IT" sz="1200" b="1" i="0" dirty="0">
              <a:solidFill>
                <a:schemeClr val="tx1"/>
              </a:solidFill>
              <a:effectLst/>
              <a:latin typeface="Inter" panose="020B0604020202020204" charset="0"/>
              <a:ea typeface="Inter" panose="020B0604020202020204" charset="0"/>
            </a:endParaRPr>
          </a:p>
        </p:txBody>
      </p:sp>
      <p:sp>
        <p:nvSpPr>
          <p:cNvPr id="8" name="TextBox 7">
            <a:extLst>
              <a:ext uri="{FF2B5EF4-FFF2-40B4-BE49-F238E27FC236}">
                <a16:creationId xmlns:a16="http://schemas.microsoft.com/office/drawing/2014/main" id="{887CB27D-A85A-43F2-AFA1-6E95ED3555C4}"/>
              </a:ext>
            </a:extLst>
          </p:cNvPr>
          <p:cNvSpPr txBox="1"/>
          <p:nvPr/>
        </p:nvSpPr>
        <p:spPr>
          <a:xfrm>
            <a:off x="516650" y="2764024"/>
            <a:ext cx="5449435" cy="1938992"/>
          </a:xfrm>
          <a:prstGeom prst="rect">
            <a:avLst/>
          </a:prstGeom>
          <a:solidFill>
            <a:schemeClr val="bg1">
              <a:lumMod val="95000"/>
            </a:schemeClr>
          </a:solidFill>
        </p:spPr>
        <p:txBody>
          <a:bodyPr wrap="square">
            <a:spAutoFit/>
          </a:bodyPr>
          <a:lstStyle/>
          <a:p>
            <a:r>
              <a:rPr lang="en-GB" sz="1200" dirty="0">
                <a:solidFill>
                  <a:srgbClr val="0000FF"/>
                </a:solidFill>
                <a:latin typeface="Consolas" panose="020B0609020204030204" pitchFamily="49" charset="0"/>
              </a:rPr>
              <a:t>CREATE</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TABLE</a:t>
            </a:r>
            <a:r>
              <a:rPr lang="en-GB" sz="1200" dirty="0">
                <a:solidFill>
                  <a:srgbClr val="000000"/>
                </a:solidFill>
                <a:latin typeface="Consolas" panose="020B0609020204030204" pitchFamily="49" charset="0"/>
              </a:rPr>
              <a:t> SalesTerritory</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TerritoryID </a:t>
            </a:r>
            <a:r>
              <a:rPr lang="en-GB" sz="1200" dirty="0">
                <a:solidFill>
                  <a:srgbClr val="0000FF"/>
                </a:solidFill>
                <a:latin typeface="Consolas" panose="020B0609020204030204" pitchFamily="49" charset="0"/>
              </a:rPr>
              <a:t>INT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RegionName </a:t>
            </a:r>
            <a:r>
              <a:rPr lang="en-GB" sz="1200" dirty="0">
                <a:solidFill>
                  <a:srgbClr val="0000FF"/>
                </a:solidFill>
                <a:latin typeface="Consolas" panose="020B0609020204030204" pitchFamily="49" charset="0"/>
              </a:rPr>
              <a:t>VARCHAR</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25</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CONSTRAINT</a:t>
            </a:r>
            <a:r>
              <a:rPr lang="en-GB" sz="1200" dirty="0">
                <a:solidFill>
                  <a:srgbClr val="000000"/>
                </a:solidFill>
                <a:latin typeface="Consolas" panose="020B0609020204030204" pitchFamily="49" charset="0"/>
              </a:rPr>
              <a:t> PK_TerritoryID </a:t>
            </a:r>
            <a:r>
              <a:rPr lang="en-GB" sz="1200" dirty="0">
                <a:solidFill>
                  <a:srgbClr val="0000FF"/>
                </a:solidFill>
                <a:latin typeface="Consolas" panose="020B0609020204030204" pitchFamily="49" charset="0"/>
              </a:rPr>
              <a:t>PRIMARY</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KEY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TerritoryID</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INSERT</a:t>
            </a:r>
            <a:r>
              <a:rPr lang="en-GB" sz="1200" dirty="0">
                <a:solidFill>
                  <a:srgbClr val="000000"/>
                </a:solidFill>
                <a:latin typeface="Consolas" panose="020B0609020204030204" pitchFamily="49" charset="0"/>
              </a:rPr>
              <a:t> </a:t>
            </a:r>
            <a:r>
              <a:rPr lang="en-GB" sz="1200" dirty="0">
                <a:solidFill>
                  <a:srgbClr val="0000FF"/>
                </a:solidFill>
                <a:latin typeface="Consolas" panose="020B0609020204030204" pitchFamily="49" charset="0"/>
              </a:rPr>
              <a:t>INTO</a:t>
            </a:r>
            <a:r>
              <a:rPr lang="en-GB" sz="1200" dirty="0">
                <a:solidFill>
                  <a:srgbClr val="000000"/>
                </a:solidFill>
                <a:latin typeface="Consolas" panose="020B0609020204030204" pitchFamily="49" charset="0"/>
              </a:rPr>
              <a:t> SalesTerritory </a:t>
            </a:r>
          </a:p>
          <a:p>
            <a:r>
              <a:rPr lang="en-GB" sz="1200" dirty="0">
                <a:solidFill>
                  <a:srgbClr val="0000FF"/>
                </a:solidFill>
                <a:latin typeface="Consolas" panose="020B0609020204030204" pitchFamily="49" charset="0"/>
              </a:rPr>
              <a:t>VALUES </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1</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a:solidFill>
                  <a:srgbClr val="FF0000"/>
                </a:solidFill>
                <a:latin typeface="Consolas" panose="020B0609020204030204" pitchFamily="49" charset="0"/>
              </a:rPr>
              <a:t>'Italy'</a:t>
            </a:r>
            <a:r>
              <a:rPr lang="en-GB" sz="1200" dirty="0">
                <a:solidFill>
                  <a:srgbClr val="808080"/>
                </a:solidFill>
                <a:latin typeface="Consolas" panose="020B0609020204030204" pitchFamily="49" charset="0"/>
              </a:rPr>
              <a:t>),</a:t>
            </a:r>
            <a:r>
              <a:rPr lang="en-GB" sz="1200" dirty="0">
                <a:solidFill>
                  <a:srgbClr val="0000FF"/>
                </a:solidFill>
                <a:latin typeface="Consolas" panose="020B0609020204030204" pitchFamily="49" charset="0"/>
              </a:rPr>
              <a:t> </a:t>
            </a:r>
            <a:r>
              <a:rPr lang="en-GB" sz="1200" dirty="0">
                <a:solidFill>
                  <a:srgbClr val="808080"/>
                </a:solidFill>
                <a:latin typeface="Consolas" panose="020B0609020204030204" pitchFamily="49" charset="0"/>
              </a:rPr>
              <a:t>(</a:t>
            </a:r>
            <a:r>
              <a:rPr lang="en-GB" sz="1200" dirty="0">
                <a:solidFill>
                  <a:srgbClr val="FF0000"/>
                </a:solidFill>
                <a:latin typeface="Consolas" panose="020B0609020204030204" pitchFamily="49" charset="0"/>
              </a:rPr>
              <a:t>'Germany'</a:t>
            </a:r>
            <a:r>
              <a:rPr lang="en-GB" sz="1200" dirty="0">
                <a:solidFill>
                  <a:srgbClr val="808080"/>
                </a:solidFill>
                <a:latin typeface="Consolas" panose="020B0609020204030204" pitchFamily="49" charset="0"/>
              </a:rPr>
              <a:t>,</a:t>
            </a:r>
            <a:r>
              <a:rPr lang="en-GB" sz="1200" dirty="0">
                <a:solidFill>
                  <a:srgbClr val="000000"/>
                </a:solidFill>
                <a:latin typeface="Consolas" panose="020B0609020204030204" pitchFamily="49" charset="0"/>
              </a:rPr>
              <a:t> 2</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SELECT</a:t>
            </a:r>
            <a:r>
              <a:rPr lang="en-GB" sz="1200" dirty="0">
                <a:solidFill>
                  <a:srgbClr val="000000"/>
                </a:solidFill>
                <a:latin typeface="Consolas" panose="020B0609020204030204" pitchFamily="49" charset="0"/>
              </a:rPr>
              <a:t> </a:t>
            </a:r>
            <a:r>
              <a:rPr lang="en-GB" sz="1200" dirty="0">
                <a:solidFill>
                  <a:srgbClr val="808080"/>
                </a:solidFill>
                <a:latin typeface="Consolas" panose="020B0609020204030204" pitchFamily="49" charset="0"/>
              </a:rPr>
              <a:t>*</a:t>
            </a:r>
            <a:endParaRPr lang="en-GB" sz="1200" dirty="0">
              <a:solidFill>
                <a:srgbClr val="000000"/>
              </a:solidFill>
              <a:latin typeface="Consolas" panose="020B0609020204030204" pitchFamily="49" charset="0"/>
            </a:endParaRPr>
          </a:p>
          <a:p>
            <a:r>
              <a:rPr lang="en-GB" sz="1200" dirty="0">
                <a:solidFill>
                  <a:srgbClr val="0000FF"/>
                </a:solidFill>
                <a:latin typeface="Consolas" panose="020B0609020204030204" pitchFamily="49" charset="0"/>
              </a:rPr>
              <a:t>FROM</a:t>
            </a:r>
            <a:r>
              <a:rPr lang="en-GB" sz="1200" dirty="0">
                <a:solidFill>
                  <a:srgbClr val="000000"/>
                </a:solidFill>
                <a:latin typeface="Consolas" panose="020B0609020204030204" pitchFamily="49" charset="0"/>
              </a:rPr>
              <a:t> SalesTerritory</a:t>
            </a:r>
          </a:p>
        </p:txBody>
      </p:sp>
      <p:sp>
        <p:nvSpPr>
          <p:cNvPr id="2" name="Callout: Line 1">
            <a:extLst>
              <a:ext uri="{FF2B5EF4-FFF2-40B4-BE49-F238E27FC236}">
                <a16:creationId xmlns:a16="http://schemas.microsoft.com/office/drawing/2014/main" id="{57FE3C29-0B4F-49FC-AD13-CB1098171F86}"/>
              </a:ext>
            </a:extLst>
          </p:cNvPr>
          <p:cNvSpPr/>
          <p:nvPr/>
        </p:nvSpPr>
        <p:spPr>
          <a:xfrm>
            <a:off x="6138472" y="2754205"/>
            <a:ext cx="2323475" cy="1384995"/>
          </a:xfrm>
          <a:prstGeom prst="borderCallout1">
            <a:avLst>
              <a:gd name="adj1" fmla="val 57939"/>
              <a:gd name="adj2" fmla="val -231"/>
              <a:gd name="adj3" fmla="val 89832"/>
              <a:gd name="adj4" fmla="val -111881"/>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La transazione viene eseguita come singola unità di lavoro: non viene scritto nessun record e l’intera transazione ha esito negativo.</a:t>
            </a:r>
          </a:p>
        </p:txBody>
      </p:sp>
      <p:sp>
        <p:nvSpPr>
          <p:cNvPr id="11" name="Callout: Line 10">
            <a:extLst>
              <a:ext uri="{FF2B5EF4-FFF2-40B4-BE49-F238E27FC236}">
                <a16:creationId xmlns:a16="http://schemas.microsoft.com/office/drawing/2014/main" id="{B14F2FA2-FECA-4353-8DFD-1AC53CD3A782}"/>
              </a:ext>
            </a:extLst>
          </p:cNvPr>
          <p:cNvSpPr/>
          <p:nvPr/>
        </p:nvSpPr>
        <p:spPr>
          <a:xfrm>
            <a:off x="6138471" y="4304625"/>
            <a:ext cx="2323475" cy="485083"/>
          </a:xfrm>
          <a:prstGeom prst="borderCallout1">
            <a:avLst>
              <a:gd name="adj1" fmla="val 57939"/>
              <a:gd name="adj2" fmla="val -231"/>
              <a:gd name="adj3" fmla="val 54294"/>
              <a:gd name="adj4" fmla="val -159946"/>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dirty="0">
                <a:solidFill>
                  <a:schemeClr val="tx1"/>
                </a:solidFill>
                <a:latin typeface="Inter" panose="020B0604020202020204" charset="0"/>
                <a:ea typeface="Inter" panose="020B0604020202020204" charset="0"/>
              </a:rPr>
              <a:t>Il result set è vuoto.</a:t>
            </a:r>
          </a:p>
        </p:txBody>
      </p:sp>
    </p:spTree>
    <p:extLst>
      <p:ext uri="{BB962C8B-B14F-4D97-AF65-F5344CB8AC3E}">
        <p14:creationId xmlns:p14="http://schemas.microsoft.com/office/powerpoint/2010/main" val="2502868106"/>
      </p:ext>
    </p:extLst>
  </p:cSld>
  <p:clrMapOvr>
    <a:masterClrMapping/>
  </p:clrMapOvr>
</p:sld>
</file>

<file path=ppt/theme/theme1.xml><?xml version="1.0" encoding="utf-8"?>
<a:theme xmlns:a="http://schemas.openxmlformats.org/drawingml/2006/main" name="Struttura personalizzat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picode-mis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4126</TotalTime>
  <Words>1837</Words>
  <Application>Microsoft Office PowerPoint</Application>
  <PresentationFormat>Presentazione su schermo (16:9)</PresentationFormat>
  <Paragraphs>523</Paragraphs>
  <Slides>22</Slides>
  <Notes>22</Notes>
  <HiddenSlides>0</HiddenSlides>
  <MMClips>0</MMClips>
  <ScaleCrop>false</ScaleCrop>
  <HeadingPairs>
    <vt:vector size="6" baseType="variant">
      <vt:variant>
        <vt:lpstr>Caratteri utilizzati</vt:lpstr>
      </vt:variant>
      <vt:variant>
        <vt:i4>11</vt:i4>
      </vt:variant>
      <vt:variant>
        <vt:lpstr>Tema</vt:lpstr>
      </vt:variant>
      <vt:variant>
        <vt:i4>2</vt:i4>
      </vt:variant>
      <vt:variant>
        <vt:lpstr>Titoli diapositive</vt:lpstr>
      </vt:variant>
      <vt:variant>
        <vt:i4>22</vt:i4>
      </vt:variant>
    </vt:vector>
  </HeadingPairs>
  <TitlesOfParts>
    <vt:vector size="35" baseType="lpstr">
      <vt:lpstr>Avenir</vt:lpstr>
      <vt:lpstr>Wingdings</vt:lpstr>
      <vt:lpstr>Outfit SemiBold</vt:lpstr>
      <vt:lpstr>Inter Medium</vt:lpstr>
      <vt:lpstr>Consolas</vt:lpstr>
      <vt:lpstr>Inter</vt:lpstr>
      <vt:lpstr>Outfit</vt:lpstr>
      <vt:lpstr>Outfit Medium</vt:lpstr>
      <vt:lpstr>Arial</vt:lpstr>
      <vt:lpstr>Calibri</vt:lpstr>
      <vt:lpstr>Segoe UI</vt:lpstr>
      <vt:lpstr>Struttura personalizzata</vt:lpstr>
      <vt:lpstr>Epicode-misto</vt:lpstr>
      <vt:lpstr>Modificare ed eliminare i dati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Epicode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Concettuale di un DB</dc:title>
  <dc:creator>###</dc:creator>
  <cp:lastModifiedBy>Luca Canonico</cp:lastModifiedBy>
  <cp:revision>37</cp:revision>
  <dcterms:created xsi:type="dcterms:W3CDTF">2016-12-07T15:06:44Z</dcterms:created>
  <dcterms:modified xsi:type="dcterms:W3CDTF">2024-10-22T15:27:02Z</dcterms:modified>
</cp:coreProperties>
</file>