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Nixie One"/>
      <p:regular r:id="rId18"/>
    </p:embeddedFont>
    <p:embeddedFont>
      <p:font typeface="Helvetica Neue"/>
      <p:regular r:id="rId19"/>
      <p:bold r:id="rId20"/>
      <p:italic r:id="rId21"/>
      <p:boldItalic r:id="rId22"/>
    </p:embeddedFont>
    <p:embeddedFont>
      <p:font typeface="Archivo Black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ArchivoBlack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2.xml"/><Relationship Id="rId18" Type="http://schemas.openxmlformats.org/officeDocument/2006/relationships/font" Target="fonts/NixieO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6442b3670b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6442b3670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6442b3670b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6442b3670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6442b3670b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6442b3670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6442b3670b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6442b367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442b3670b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6442b3670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500625" y="2426975"/>
            <a:ext cx="6891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3000">
                <a:solidFill>
                  <a:srgbClr val="19BBD5"/>
                </a:solidFill>
              </a:rPr>
              <a:t>Faster R-CNN: Towards Real-Time Object Detection with Region Proposal Networks</a:t>
            </a:r>
            <a:r>
              <a:rPr lang="en"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1"/>
          <p:cNvSpPr txBox="1"/>
          <p:nvPr/>
        </p:nvSpPr>
        <p:spPr>
          <a:xfrm>
            <a:off x="191925" y="3887200"/>
            <a:ext cx="28341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Name: Sameer Sadman Chowdhury</a:t>
            </a:r>
            <a:endParaRPr sz="17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ID: 23341118</a:t>
            </a:r>
            <a:endParaRPr sz="17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" name="Google Shape;3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900" y="651500"/>
            <a:ext cx="521017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0"/>
          <p:cNvSpPr txBox="1"/>
          <p:nvPr/>
        </p:nvSpPr>
        <p:spPr>
          <a:xfrm>
            <a:off x="3349400" y="2001625"/>
            <a:ext cx="2610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Pascal VOC 2012 test set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97" name="Google Shape;397;p20"/>
          <p:cNvPicPr preferRelativeResize="0"/>
          <p:nvPr/>
        </p:nvPicPr>
        <p:blipFill rotWithShape="1">
          <a:blip r:embed="rId4">
            <a:alphaModFix/>
          </a:blip>
          <a:srcRect b="4388" l="0" r="0" t="0"/>
          <a:stretch/>
        </p:blipFill>
        <p:spPr>
          <a:xfrm>
            <a:off x="1964325" y="2562825"/>
            <a:ext cx="5381076" cy="23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"/>
          <p:cNvSpPr txBox="1"/>
          <p:nvPr>
            <p:ph type="title"/>
          </p:nvPr>
        </p:nvSpPr>
        <p:spPr>
          <a:xfrm>
            <a:off x="2099850" y="7314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Limitations</a:t>
            </a:r>
            <a:endParaRPr b="1" sz="4500"/>
          </a:p>
        </p:txBody>
      </p:sp>
      <p:sp>
        <p:nvSpPr>
          <p:cNvPr id="403" name="Google Shape;403;p21"/>
          <p:cNvSpPr txBox="1"/>
          <p:nvPr>
            <p:ph idx="1" type="body"/>
          </p:nvPr>
        </p:nvSpPr>
        <p:spPr>
          <a:xfrm>
            <a:off x="1263000" y="1741800"/>
            <a:ext cx="5781300" cy="29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b="1" lang="en" sz="1800"/>
              <a:t>Focused on 2D object detection, not 3D</a:t>
            </a:r>
            <a:endParaRPr b="1"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◇"/>
            </a:pPr>
            <a:r>
              <a:rPr b="1" lang="en" sz="1800"/>
              <a:t>Assumes that the images are preprocessed</a:t>
            </a:r>
            <a:endParaRPr b="1"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◇"/>
            </a:pPr>
            <a:r>
              <a:rPr b="1" lang="en" sz="1800"/>
              <a:t>No detailed analysis of the computational requirements</a:t>
            </a:r>
            <a:endParaRPr b="1"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◇"/>
            </a:pPr>
            <a:r>
              <a:rPr b="1" lang="en" sz="1800"/>
              <a:t>May not generalize well to other datasets</a:t>
            </a:r>
            <a:endParaRPr b="1" sz="1800"/>
          </a:p>
        </p:txBody>
      </p:sp>
      <p:sp>
        <p:nvSpPr>
          <p:cNvPr id="404" name="Google Shape;404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/>
          <p:nvPr>
            <p:ph type="title"/>
          </p:nvPr>
        </p:nvSpPr>
        <p:spPr>
          <a:xfrm>
            <a:off x="1734000" y="1222375"/>
            <a:ext cx="5788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Future Work</a:t>
            </a:r>
            <a:endParaRPr b="1" sz="4400"/>
          </a:p>
        </p:txBody>
      </p:sp>
      <p:sp>
        <p:nvSpPr>
          <p:cNvPr id="410" name="Google Shape;410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22"/>
          <p:cNvSpPr txBox="1"/>
          <p:nvPr/>
        </p:nvSpPr>
        <p:spPr>
          <a:xfrm>
            <a:off x="1564250" y="1923525"/>
            <a:ext cx="60138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700"/>
              <a:buFont typeface="Muli"/>
              <a:buChar char="●"/>
            </a:pPr>
            <a:r>
              <a:rPr b="1" lang="en" sz="17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Improvements in Speed and Efficiency</a:t>
            </a:r>
            <a:endParaRPr b="1" sz="17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700"/>
              <a:buFont typeface="Muli"/>
              <a:buChar char="●"/>
            </a:pPr>
            <a:r>
              <a:rPr b="1" lang="en" sz="17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Robustness and Generalization</a:t>
            </a:r>
            <a:endParaRPr b="1" sz="17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700"/>
              <a:buFont typeface="Muli"/>
              <a:buChar char="●"/>
            </a:pPr>
            <a:r>
              <a:rPr b="1" lang="en" sz="17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3D Object Detection</a:t>
            </a:r>
            <a:endParaRPr b="1" sz="17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700"/>
              <a:buFont typeface="Muli"/>
              <a:buChar char="●"/>
            </a:pPr>
            <a:r>
              <a:rPr b="1" lang="en" sz="17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Real-Time Applications</a:t>
            </a:r>
            <a:endParaRPr b="1" sz="17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700"/>
              <a:buFont typeface="Muli"/>
              <a:buChar char="●"/>
            </a:pPr>
            <a:r>
              <a:rPr b="1" lang="en" sz="17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Semi-Supervised and Unsupervised Learning</a:t>
            </a:r>
            <a:endParaRPr b="1" sz="17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700"/>
              <a:buFont typeface="Muli"/>
              <a:buChar char="●"/>
            </a:pPr>
            <a:r>
              <a:rPr b="1" lang="en" sz="17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Integration with Multi-Modal Data</a:t>
            </a:r>
            <a:endParaRPr b="1" sz="17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700"/>
              <a:buFont typeface="Muli"/>
              <a:buChar char="●"/>
            </a:pPr>
            <a:r>
              <a:rPr b="1" lang="en" sz="17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Adversarial Robustness</a:t>
            </a:r>
            <a:endParaRPr b="1" sz="17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700"/>
              <a:buFont typeface="Muli"/>
              <a:buChar char="●"/>
            </a:pPr>
            <a:r>
              <a:rPr b="1" lang="en" sz="17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Scalability</a:t>
            </a:r>
            <a:endParaRPr b="1" sz="17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700"/>
              <a:buFont typeface="Muli"/>
              <a:buChar char="●"/>
            </a:pPr>
            <a:r>
              <a:rPr b="1" lang="en" sz="17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Cross Domain Object Detection</a:t>
            </a:r>
            <a:endParaRPr b="1" sz="17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700"/>
              <a:buFont typeface="Muli"/>
              <a:buChar char="●"/>
            </a:pPr>
            <a:r>
              <a:rPr b="1" lang="en" sz="17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Interpretability</a:t>
            </a:r>
            <a:endParaRPr b="1" sz="17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3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7" name="Google Shape;417;p23"/>
          <p:cNvSpPr txBox="1"/>
          <p:nvPr>
            <p:ph idx="4294967295" type="ctrTitle"/>
          </p:nvPr>
        </p:nvSpPr>
        <p:spPr>
          <a:xfrm>
            <a:off x="3119900" y="810925"/>
            <a:ext cx="5585100" cy="23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 You</a:t>
            </a:r>
            <a:endParaRPr sz="8000"/>
          </a:p>
        </p:txBody>
      </p:sp>
      <p:sp>
        <p:nvSpPr>
          <p:cNvPr id="418" name="Google Shape;418;p23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 txBox="1"/>
          <p:nvPr>
            <p:ph type="title"/>
          </p:nvPr>
        </p:nvSpPr>
        <p:spPr>
          <a:xfrm>
            <a:off x="1732700" y="973600"/>
            <a:ext cx="6849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 and Purpose</a:t>
            </a:r>
            <a:endParaRPr b="1"/>
          </a:p>
        </p:txBody>
      </p:sp>
      <p:sp>
        <p:nvSpPr>
          <p:cNvPr id="344" name="Google Shape;344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12"/>
          <p:cNvSpPr txBox="1"/>
          <p:nvPr/>
        </p:nvSpPr>
        <p:spPr>
          <a:xfrm>
            <a:off x="1530775" y="1878875"/>
            <a:ext cx="6849600" cy="27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What is Faster R-CNN ?</a:t>
            </a:r>
            <a:endParaRPr b="1" sz="20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An object detection model</a:t>
            </a:r>
            <a:endParaRPr sz="20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What is Region Proposal Networks (RPN) ?</a:t>
            </a:r>
            <a:endParaRPr b="1" sz="20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A fully convolutional network</a:t>
            </a:r>
            <a:endParaRPr sz="200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6DAE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13"/>
          <p:cNvSpPr txBox="1"/>
          <p:nvPr/>
        </p:nvSpPr>
        <p:spPr>
          <a:xfrm>
            <a:off x="1381000" y="1048775"/>
            <a:ext cx="7033800" cy="3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600"/>
              <a:buFont typeface="Muli"/>
              <a:buChar char="●"/>
            </a:pPr>
            <a:r>
              <a:rPr lang="en" sz="2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Need for efficient and accurate object detection </a:t>
            </a:r>
            <a:endParaRPr sz="26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600"/>
              <a:buFont typeface="Muli"/>
              <a:buChar char="●"/>
            </a:pPr>
            <a:r>
              <a:rPr lang="en" sz="2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 unified deep learning based network</a:t>
            </a:r>
            <a:endParaRPr sz="26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600"/>
              <a:buFont typeface="Muli"/>
              <a:buChar char="●"/>
            </a:pPr>
            <a:r>
              <a:rPr lang="en" sz="2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More efficient and effective approach </a:t>
            </a:r>
            <a:endParaRPr sz="26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"/>
          <p:cNvSpPr txBox="1"/>
          <p:nvPr>
            <p:ph type="ctrTitle"/>
          </p:nvPr>
        </p:nvSpPr>
        <p:spPr>
          <a:xfrm>
            <a:off x="2743200" y="1982400"/>
            <a:ext cx="563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Contribution</a:t>
            </a:r>
            <a:endParaRPr b="1" sz="4500"/>
          </a:p>
        </p:txBody>
      </p:sp>
      <p:sp>
        <p:nvSpPr>
          <p:cNvPr id="357" name="Google Shape;357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15"/>
          <p:cNvSpPr txBox="1"/>
          <p:nvPr/>
        </p:nvSpPr>
        <p:spPr>
          <a:xfrm>
            <a:off x="2340600" y="869325"/>
            <a:ext cx="6141300" cy="3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Char char="●"/>
            </a:pPr>
            <a:r>
              <a:rPr b="1"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Intro to RPN</a:t>
            </a:r>
            <a:endParaRPr b="1" sz="2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Char char="●"/>
            </a:pPr>
            <a:r>
              <a:rPr b="1"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Unified Framework for </a:t>
            </a:r>
            <a:r>
              <a:rPr b="1"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Object</a:t>
            </a:r>
            <a:r>
              <a:rPr b="1"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Detection</a:t>
            </a:r>
            <a:endParaRPr b="1" sz="2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Char char="●"/>
            </a:pPr>
            <a:r>
              <a:rPr b="1"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End to End Training of RPN</a:t>
            </a:r>
            <a:endParaRPr b="1" sz="2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Char char="●"/>
            </a:pPr>
            <a:r>
              <a:rPr b="1"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Real-Time Object Detection</a:t>
            </a:r>
            <a:endParaRPr b="1" sz="2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6"/>
          <p:cNvSpPr txBox="1"/>
          <p:nvPr>
            <p:ph type="ctrTitle"/>
          </p:nvPr>
        </p:nvSpPr>
        <p:spPr>
          <a:xfrm>
            <a:off x="2743200" y="1982400"/>
            <a:ext cx="563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Related Work</a:t>
            </a:r>
            <a:endParaRPr b="1" sz="4400"/>
          </a:p>
        </p:txBody>
      </p:sp>
      <p:sp>
        <p:nvSpPr>
          <p:cNvPr id="369" name="Google Shape;369;p1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17"/>
          <p:cNvSpPr txBox="1"/>
          <p:nvPr/>
        </p:nvSpPr>
        <p:spPr>
          <a:xfrm>
            <a:off x="2340600" y="673900"/>
            <a:ext cx="4462800" cy="3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Char char="●"/>
            </a:pPr>
            <a:r>
              <a:rPr b="1"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Selective Search</a:t>
            </a:r>
            <a:endParaRPr b="1" sz="2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Char char="●"/>
            </a:pPr>
            <a:r>
              <a:rPr b="1"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Region-based CNNs</a:t>
            </a:r>
            <a:endParaRPr b="1" sz="2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Char char="●"/>
            </a:pPr>
            <a:r>
              <a:rPr b="1"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OverFeat</a:t>
            </a:r>
            <a:endParaRPr b="1" sz="2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Char char="●"/>
            </a:pPr>
            <a:r>
              <a:rPr b="1"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MultiBox</a:t>
            </a:r>
            <a:endParaRPr b="1" sz="2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Char char="●"/>
            </a:pPr>
            <a:r>
              <a:rPr b="1"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DeepMask</a:t>
            </a:r>
            <a:endParaRPr b="1" sz="2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000"/>
              <a:buFont typeface="Muli"/>
              <a:buChar char="●"/>
            </a:pPr>
            <a:r>
              <a:rPr b="1" lang="en" sz="2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Efficient Visual Recognition</a:t>
            </a:r>
            <a:endParaRPr b="1" sz="2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"/>
          <p:cNvSpPr txBox="1"/>
          <p:nvPr>
            <p:ph type="ctrTitle"/>
          </p:nvPr>
        </p:nvSpPr>
        <p:spPr>
          <a:xfrm>
            <a:off x="2743200" y="1982400"/>
            <a:ext cx="563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Methodology</a:t>
            </a:r>
            <a:endParaRPr b="1" sz="4400"/>
          </a:p>
        </p:txBody>
      </p:sp>
      <p:sp>
        <p:nvSpPr>
          <p:cNvPr id="381" name="Google Shape;381;p1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73" y="514375"/>
            <a:ext cx="2833750" cy="22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857" y="3085600"/>
            <a:ext cx="5248275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9"/>
          <p:cNvSpPr txBox="1"/>
          <p:nvPr/>
        </p:nvSpPr>
        <p:spPr>
          <a:xfrm>
            <a:off x="2868138" y="4545475"/>
            <a:ext cx="3407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Pascal VOC 2007 test set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