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embeddedFontLst>
    <p:embeddedFont>
      <p:font typeface="Average" panose="020B0604020202020204" charset="0"/>
      <p:regular r:id="rId32"/>
    </p:embeddedFont>
    <p:embeddedFont>
      <p:font typeface="Oswald" panose="020B0604020202020204" charset="0"/>
      <p:regular r:id="rId33"/>
      <p:bold r:id="rId34"/>
    </p:embeddedFon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4AE76D-79D0-462D-9E28-2DD10A7515CA}">
  <a:tblStyle styleId="{C94AE76D-79D0-462D-9E28-2DD10A7515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d340c695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d340c695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d340c6953_0_2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d340c6953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340c6953_0_2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340c6953_0_2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d340c6953_0_3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d340c6953_0_3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d340c6953_0_3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d340c6953_0_3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d340c6953_0_3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4d340c6953_0_3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340c6953_0_38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340c6953_0_3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d340c6953_0_39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d340c6953_0_3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d340c6953_0_3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4d340c6953_0_3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4d65571c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4d65571c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d65571c7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d65571c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d340c6953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d340c695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d6703ad3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d6703ad3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4d6703ad3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4d6703ad3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d6703ad3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4d6703ad3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d6703ad37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d6703ad37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d6703ad37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d6703ad37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4d6703ad37_2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4d6703ad3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d6703ad37_2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4d6703ad37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4d6703ad37_2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4d6703ad37_2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d6703ad37_2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d6703ad37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d340c6953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d340c6953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340c6953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340c695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d340c6953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d340c695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d340c6953_0_2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d340c6953_0_2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d340c6953_0_2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d340c6953_0_2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d340c6953_0_2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d340c6953_0_2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d340c6953_0_2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d340c6953_0_2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0" name="Google Shape;60;p14"/>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Google Shape;61;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3" name="Google Shape;83;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7" name="Google Shape;87;p21"/>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0" name="Google Shape;90;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93" name="Google Shape;93;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7">
  <p:cSld name="AUTOLAYOUT_8">
    <p:bg>
      <p:bgPr>
        <a:solidFill>
          <a:srgbClr val="FFFFFF"/>
        </a:solidFill>
        <a:effectLst/>
      </p:bgPr>
    </p:bg>
    <p:spTree>
      <p:nvGrpSpPr>
        <p:cNvPr id="1" name="Shape 100"/>
        <p:cNvGrpSpPr/>
        <p:nvPr/>
      </p:nvGrpSpPr>
      <p:grpSpPr>
        <a:xfrm>
          <a:off x="0" y="0"/>
          <a:ext cx="0" cy="0"/>
          <a:chOff x="0" y="0"/>
          <a:chExt cx="0" cy="0"/>
        </a:xfrm>
      </p:grpSpPr>
      <p:sp>
        <p:nvSpPr>
          <p:cNvPr id="101" name="Google Shape;101;p2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5"/>
          <p:cNvSpPr txBox="1">
            <a:spLocks noGrp="1"/>
          </p:cNvSpPr>
          <p:nvPr>
            <p:ph type="title"/>
          </p:nvPr>
        </p:nvSpPr>
        <p:spPr>
          <a:xfrm rot="-5400000">
            <a:off x="-620225" y="1797500"/>
            <a:ext cx="4064100" cy="1506900"/>
          </a:xfrm>
          <a:prstGeom prst="rect">
            <a:avLst/>
          </a:prstGeom>
          <a:noFill/>
        </p:spPr>
        <p:txBody>
          <a:bodyPr spcFirstLastPara="1" wrap="square" lIns="91425" tIns="91425" rIns="91425" bIns="91425" anchor="b" anchorCtr="0"/>
          <a:lstStyle>
            <a:lvl1pPr lvl="0" algn="r" rtl="0">
              <a:lnSpc>
                <a:spcPct val="100000"/>
              </a:lnSpc>
              <a:spcBef>
                <a:spcPts val="0"/>
              </a:spcBef>
              <a:spcAft>
                <a:spcPts val="0"/>
              </a:spcAft>
              <a:buClr>
                <a:schemeClr val="dk1"/>
              </a:buClr>
              <a:buSzPts val="4800"/>
              <a:buNone/>
              <a:defRPr sz="4800" b="1">
                <a:solidFill>
                  <a:schemeClr val="dk1"/>
                </a:solidFill>
              </a:defRPr>
            </a:lvl1pPr>
            <a:lvl2pPr lvl="1" algn="r" rtl="0">
              <a:lnSpc>
                <a:spcPct val="100000"/>
              </a:lnSpc>
              <a:spcBef>
                <a:spcPts val="0"/>
              </a:spcBef>
              <a:spcAft>
                <a:spcPts val="0"/>
              </a:spcAft>
              <a:buClr>
                <a:schemeClr val="dk1"/>
              </a:buClr>
              <a:buSzPts val="4800"/>
              <a:buNone/>
              <a:defRPr sz="4800" b="1">
                <a:solidFill>
                  <a:schemeClr val="dk1"/>
                </a:solidFill>
              </a:defRPr>
            </a:lvl2pPr>
            <a:lvl3pPr lvl="2" algn="r" rtl="0">
              <a:lnSpc>
                <a:spcPct val="100000"/>
              </a:lnSpc>
              <a:spcBef>
                <a:spcPts val="0"/>
              </a:spcBef>
              <a:spcAft>
                <a:spcPts val="0"/>
              </a:spcAft>
              <a:buClr>
                <a:schemeClr val="dk1"/>
              </a:buClr>
              <a:buSzPts val="4800"/>
              <a:buNone/>
              <a:defRPr sz="4800" b="1">
                <a:solidFill>
                  <a:schemeClr val="dk1"/>
                </a:solidFill>
              </a:defRPr>
            </a:lvl3pPr>
            <a:lvl4pPr lvl="3" algn="r" rtl="0">
              <a:lnSpc>
                <a:spcPct val="100000"/>
              </a:lnSpc>
              <a:spcBef>
                <a:spcPts val="0"/>
              </a:spcBef>
              <a:spcAft>
                <a:spcPts val="0"/>
              </a:spcAft>
              <a:buClr>
                <a:schemeClr val="dk1"/>
              </a:buClr>
              <a:buSzPts val="4800"/>
              <a:buNone/>
              <a:defRPr sz="4800" b="1">
                <a:solidFill>
                  <a:schemeClr val="dk1"/>
                </a:solidFill>
              </a:defRPr>
            </a:lvl4pPr>
            <a:lvl5pPr lvl="4" algn="r" rtl="0">
              <a:lnSpc>
                <a:spcPct val="100000"/>
              </a:lnSpc>
              <a:spcBef>
                <a:spcPts val="0"/>
              </a:spcBef>
              <a:spcAft>
                <a:spcPts val="0"/>
              </a:spcAft>
              <a:buClr>
                <a:schemeClr val="dk1"/>
              </a:buClr>
              <a:buSzPts val="4800"/>
              <a:buNone/>
              <a:defRPr sz="4800" b="1">
                <a:solidFill>
                  <a:schemeClr val="dk1"/>
                </a:solidFill>
              </a:defRPr>
            </a:lvl5pPr>
            <a:lvl6pPr lvl="5" algn="r" rtl="0">
              <a:lnSpc>
                <a:spcPct val="100000"/>
              </a:lnSpc>
              <a:spcBef>
                <a:spcPts val="0"/>
              </a:spcBef>
              <a:spcAft>
                <a:spcPts val="0"/>
              </a:spcAft>
              <a:buClr>
                <a:schemeClr val="dk1"/>
              </a:buClr>
              <a:buSzPts val="4800"/>
              <a:buNone/>
              <a:defRPr sz="4800" b="1">
                <a:solidFill>
                  <a:schemeClr val="dk1"/>
                </a:solidFill>
              </a:defRPr>
            </a:lvl6pPr>
            <a:lvl7pPr lvl="6" algn="r" rtl="0">
              <a:lnSpc>
                <a:spcPct val="100000"/>
              </a:lnSpc>
              <a:spcBef>
                <a:spcPts val="0"/>
              </a:spcBef>
              <a:spcAft>
                <a:spcPts val="0"/>
              </a:spcAft>
              <a:buClr>
                <a:schemeClr val="dk1"/>
              </a:buClr>
              <a:buSzPts val="4800"/>
              <a:buNone/>
              <a:defRPr sz="4800" b="1">
                <a:solidFill>
                  <a:schemeClr val="dk1"/>
                </a:solidFill>
              </a:defRPr>
            </a:lvl7pPr>
            <a:lvl8pPr lvl="7" algn="r" rtl="0">
              <a:lnSpc>
                <a:spcPct val="100000"/>
              </a:lnSpc>
              <a:spcBef>
                <a:spcPts val="0"/>
              </a:spcBef>
              <a:spcAft>
                <a:spcPts val="0"/>
              </a:spcAft>
              <a:buClr>
                <a:schemeClr val="dk1"/>
              </a:buClr>
              <a:buSzPts val="4800"/>
              <a:buNone/>
              <a:defRPr sz="4800" b="1">
                <a:solidFill>
                  <a:schemeClr val="dk1"/>
                </a:solidFill>
              </a:defRPr>
            </a:lvl8pPr>
            <a:lvl9pPr lvl="8" algn="r" rtl="0">
              <a:lnSpc>
                <a:spcPct val="100000"/>
              </a:lnSpc>
              <a:spcBef>
                <a:spcPts val="0"/>
              </a:spcBef>
              <a:spcAft>
                <a:spcPts val="0"/>
              </a:spcAft>
              <a:buClr>
                <a:schemeClr val="dk1"/>
              </a:buClr>
              <a:buSzPts val="4800"/>
              <a:buNone/>
              <a:defRPr sz="4800" b="1">
                <a:solidFill>
                  <a:schemeClr val="dk1"/>
                </a:solidFill>
              </a:defRPr>
            </a:lvl9pPr>
          </a:lstStyle>
          <a:p>
            <a:endParaRPr/>
          </a:p>
        </p:txBody>
      </p:sp>
      <p:sp>
        <p:nvSpPr>
          <p:cNvPr id="103" name="Google Shape;103;p25"/>
          <p:cNvSpPr txBox="1">
            <a:spLocks noGrp="1"/>
          </p:cNvSpPr>
          <p:nvPr>
            <p:ph type="body" idx="1"/>
          </p:nvPr>
        </p:nvSpPr>
        <p:spPr>
          <a:xfrm>
            <a:off x="2601000" y="518875"/>
            <a:ext cx="5913300" cy="4064100"/>
          </a:xfrm>
          <a:prstGeom prst="rect">
            <a:avLst/>
          </a:prstGeom>
          <a:noFill/>
        </p:spPr>
        <p:txBody>
          <a:bodyPr spcFirstLastPara="1" wrap="square" lIns="91425" tIns="91425" rIns="91425" bIns="91425" anchor="t"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04" name="Google Shape;104;p2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9">
  <p:cSld name="AUTOLAYOUT_10">
    <p:bg>
      <p:bgPr>
        <a:solidFill>
          <a:srgbClr val="FFFFFF"/>
        </a:solidFill>
        <a:effectLst/>
      </p:bgPr>
    </p:bg>
    <p:spTree>
      <p:nvGrpSpPr>
        <p:cNvPr id="1" name="Shape 105"/>
        <p:cNvGrpSpPr/>
        <p:nvPr/>
      </p:nvGrpSpPr>
      <p:grpSpPr>
        <a:xfrm>
          <a:off x="0" y="0"/>
          <a:ext cx="0" cy="0"/>
          <a:chOff x="0" y="0"/>
          <a:chExt cx="0" cy="0"/>
        </a:xfrm>
      </p:grpSpPr>
      <p:pic>
        <p:nvPicPr>
          <p:cNvPr id="106" name="Google Shape;106;p26"/>
          <p:cNvPicPr preferRelativeResize="0"/>
          <p:nvPr/>
        </p:nvPicPr>
        <p:blipFill>
          <a:blip r:embed="rId2">
            <a:alphaModFix/>
          </a:blip>
          <a:stretch>
            <a:fillRect/>
          </a:stretch>
        </p:blipFill>
        <p:spPr>
          <a:xfrm>
            <a:off x="-1" y="-3"/>
            <a:ext cx="9144007" cy="5143500"/>
          </a:xfrm>
          <a:prstGeom prst="rect">
            <a:avLst/>
          </a:prstGeom>
          <a:noFill/>
          <a:ln>
            <a:noFill/>
          </a:ln>
        </p:spPr>
      </p:pic>
      <p:sp>
        <p:nvSpPr>
          <p:cNvPr id="107" name="Google Shape;107;p26"/>
          <p:cNvSpPr txBox="1">
            <a:spLocks noGrp="1"/>
          </p:cNvSpPr>
          <p:nvPr>
            <p:ph type="ctrTitle"/>
          </p:nvPr>
        </p:nvSpPr>
        <p:spPr>
          <a:xfrm>
            <a:off x="436825" y="901200"/>
            <a:ext cx="4065900" cy="3341100"/>
          </a:xfrm>
          <a:prstGeom prst="rect">
            <a:avLst/>
          </a:prstGeom>
          <a:noFill/>
        </p:spPr>
        <p:txBody>
          <a:bodyPr spcFirstLastPara="1" wrap="square" lIns="91425" tIns="91425" rIns="91425" bIns="91425" anchor="ctr" anchorCtr="0"/>
          <a:lstStyle>
            <a:lvl1pPr lvl="0" algn="l" rtl="0">
              <a:lnSpc>
                <a:spcPct val="100000"/>
              </a:lnSpc>
              <a:spcBef>
                <a:spcPts val="0"/>
              </a:spcBef>
              <a:spcAft>
                <a:spcPts val="0"/>
              </a:spcAft>
              <a:buClr>
                <a:srgbClr val="424242"/>
              </a:buClr>
              <a:buSzPts val="3600"/>
              <a:buNone/>
              <a:defRPr sz="3600" b="1">
                <a:solidFill>
                  <a:srgbClr val="424242"/>
                </a:solidFill>
              </a:defRPr>
            </a:lvl1pPr>
            <a:lvl2pPr lvl="1" algn="l" rtl="0">
              <a:lnSpc>
                <a:spcPct val="100000"/>
              </a:lnSpc>
              <a:spcBef>
                <a:spcPts val="0"/>
              </a:spcBef>
              <a:spcAft>
                <a:spcPts val="0"/>
              </a:spcAft>
              <a:buClr>
                <a:srgbClr val="424242"/>
              </a:buClr>
              <a:buSzPts val="3600"/>
              <a:buNone/>
              <a:defRPr sz="3600" b="1">
                <a:solidFill>
                  <a:srgbClr val="424242"/>
                </a:solidFill>
              </a:defRPr>
            </a:lvl2pPr>
            <a:lvl3pPr lvl="2" algn="l" rtl="0">
              <a:lnSpc>
                <a:spcPct val="100000"/>
              </a:lnSpc>
              <a:spcBef>
                <a:spcPts val="0"/>
              </a:spcBef>
              <a:spcAft>
                <a:spcPts val="0"/>
              </a:spcAft>
              <a:buClr>
                <a:srgbClr val="424242"/>
              </a:buClr>
              <a:buSzPts val="3600"/>
              <a:buNone/>
              <a:defRPr sz="3600" b="1">
                <a:solidFill>
                  <a:srgbClr val="424242"/>
                </a:solidFill>
              </a:defRPr>
            </a:lvl3pPr>
            <a:lvl4pPr lvl="3" algn="l" rtl="0">
              <a:lnSpc>
                <a:spcPct val="100000"/>
              </a:lnSpc>
              <a:spcBef>
                <a:spcPts val="0"/>
              </a:spcBef>
              <a:spcAft>
                <a:spcPts val="0"/>
              </a:spcAft>
              <a:buClr>
                <a:srgbClr val="424242"/>
              </a:buClr>
              <a:buSzPts val="3600"/>
              <a:buNone/>
              <a:defRPr sz="3600" b="1">
                <a:solidFill>
                  <a:srgbClr val="424242"/>
                </a:solidFill>
              </a:defRPr>
            </a:lvl4pPr>
            <a:lvl5pPr lvl="4" algn="l" rtl="0">
              <a:lnSpc>
                <a:spcPct val="100000"/>
              </a:lnSpc>
              <a:spcBef>
                <a:spcPts val="0"/>
              </a:spcBef>
              <a:spcAft>
                <a:spcPts val="0"/>
              </a:spcAft>
              <a:buClr>
                <a:srgbClr val="424242"/>
              </a:buClr>
              <a:buSzPts val="3600"/>
              <a:buNone/>
              <a:defRPr sz="3600" b="1">
                <a:solidFill>
                  <a:srgbClr val="424242"/>
                </a:solidFill>
              </a:defRPr>
            </a:lvl5pPr>
            <a:lvl6pPr lvl="5" algn="l" rtl="0">
              <a:lnSpc>
                <a:spcPct val="100000"/>
              </a:lnSpc>
              <a:spcBef>
                <a:spcPts val="0"/>
              </a:spcBef>
              <a:spcAft>
                <a:spcPts val="0"/>
              </a:spcAft>
              <a:buClr>
                <a:srgbClr val="424242"/>
              </a:buClr>
              <a:buSzPts val="3600"/>
              <a:buNone/>
              <a:defRPr sz="3600" b="1">
                <a:solidFill>
                  <a:srgbClr val="424242"/>
                </a:solidFill>
              </a:defRPr>
            </a:lvl6pPr>
            <a:lvl7pPr lvl="6" algn="l" rtl="0">
              <a:lnSpc>
                <a:spcPct val="100000"/>
              </a:lnSpc>
              <a:spcBef>
                <a:spcPts val="0"/>
              </a:spcBef>
              <a:spcAft>
                <a:spcPts val="0"/>
              </a:spcAft>
              <a:buClr>
                <a:srgbClr val="424242"/>
              </a:buClr>
              <a:buSzPts val="3600"/>
              <a:buNone/>
              <a:defRPr sz="3600" b="1">
                <a:solidFill>
                  <a:srgbClr val="424242"/>
                </a:solidFill>
              </a:defRPr>
            </a:lvl7pPr>
            <a:lvl8pPr lvl="7" algn="l" rtl="0">
              <a:lnSpc>
                <a:spcPct val="100000"/>
              </a:lnSpc>
              <a:spcBef>
                <a:spcPts val="0"/>
              </a:spcBef>
              <a:spcAft>
                <a:spcPts val="0"/>
              </a:spcAft>
              <a:buClr>
                <a:srgbClr val="424242"/>
              </a:buClr>
              <a:buSzPts val="3600"/>
              <a:buNone/>
              <a:defRPr sz="3600" b="1">
                <a:solidFill>
                  <a:srgbClr val="424242"/>
                </a:solidFill>
              </a:defRPr>
            </a:lvl8pPr>
            <a:lvl9pPr lvl="8" algn="l" rtl="0">
              <a:lnSpc>
                <a:spcPct val="100000"/>
              </a:lnSpc>
              <a:spcBef>
                <a:spcPts val="0"/>
              </a:spcBef>
              <a:spcAft>
                <a:spcPts val="0"/>
              </a:spcAft>
              <a:buClr>
                <a:srgbClr val="424242"/>
              </a:buClr>
              <a:buSzPts val="3600"/>
              <a:buNone/>
              <a:defRPr sz="3600" b="1">
                <a:solidFill>
                  <a:srgbClr val="424242"/>
                </a:solidFill>
              </a:defRPr>
            </a:lvl9pPr>
          </a:lstStyle>
          <a:p>
            <a:endParaRPr/>
          </a:p>
        </p:txBody>
      </p:sp>
      <p:sp>
        <p:nvSpPr>
          <p:cNvPr id="108" name="Google Shape;108;p2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6">
  <p:cSld name="AUTOLAYOUT_7">
    <p:bg>
      <p:bgPr>
        <a:solidFill>
          <a:srgbClr val="FFFFFF"/>
        </a:solidFill>
        <a:effectLst/>
      </p:bgPr>
    </p:bg>
    <p:spTree>
      <p:nvGrpSpPr>
        <p:cNvPr id="1" name="Shape 109"/>
        <p:cNvGrpSpPr/>
        <p:nvPr/>
      </p:nvGrpSpPr>
      <p:grpSpPr>
        <a:xfrm>
          <a:off x="0" y="0"/>
          <a:ext cx="0" cy="0"/>
          <a:chOff x="0" y="0"/>
          <a:chExt cx="0" cy="0"/>
        </a:xfrm>
      </p:grpSpPr>
      <p:sp>
        <p:nvSpPr>
          <p:cNvPr id="110" name="Google Shape;110;p27"/>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29" y="0"/>
            <a:ext cx="9144000" cy="17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114" name="Google Shape;114;p27"/>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1600"/>
              </a:spcBef>
              <a:spcAft>
                <a:spcPts val="0"/>
              </a:spcAft>
              <a:buClr>
                <a:srgbClr val="616161"/>
              </a:buClr>
              <a:buSzPts val="1400"/>
              <a:buChar char="○"/>
              <a:defRPr sz="1400">
                <a:solidFill>
                  <a:srgbClr val="616161"/>
                </a:solidFill>
              </a:defRPr>
            </a:lvl2pPr>
            <a:lvl3pPr marL="1371600" lvl="2" indent="-317500" algn="l" rtl="0">
              <a:lnSpc>
                <a:spcPct val="115000"/>
              </a:lnSpc>
              <a:spcBef>
                <a:spcPts val="1600"/>
              </a:spcBef>
              <a:spcAft>
                <a:spcPts val="0"/>
              </a:spcAft>
              <a:buClr>
                <a:srgbClr val="616161"/>
              </a:buClr>
              <a:buSzPts val="1400"/>
              <a:buChar char="■"/>
              <a:defRPr sz="1400">
                <a:solidFill>
                  <a:srgbClr val="616161"/>
                </a:solidFill>
              </a:defRPr>
            </a:lvl3pPr>
            <a:lvl4pPr marL="1828800" lvl="3" indent="-317500" algn="l" rtl="0">
              <a:lnSpc>
                <a:spcPct val="115000"/>
              </a:lnSpc>
              <a:spcBef>
                <a:spcPts val="1600"/>
              </a:spcBef>
              <a:spcAft>
                <a:spcPts val="0"/>
              </a:spcAft>
              <a:buClr>
                <a:srgbClr val="616161"/>
              </a:buClr>
              <a:buSzPts val="1400"/>
              <a:buChar char="●"/>
              <a:defRPr sz="1400">
                <a:solidFill>
                  <a:srgbClr val="616161"/>
                </a:solidFill>
              </a:defRPr>
            </a:lvl4pPr>
            <a:lvl5pPr marL="2286000" lvl="4" indent="-317500" algn="l" rtl="0">
              <a:lnSpc>
                <a:spcPct val="115000"/>
              </a:lnSpc>
              <a:spcBef>
                <a:spcPts val="1600"/>
              </a:spcBef>
              <a:spcAft>
                <a:spcPts val="0"/>
              </a:spcAft>
              <a:buClr>
                <a:srgbClr val="616161"/>
              </a:buClr>
              <a:buSzPts val="1400"/>
              <a:buChar char="○"/>
              <a:defRPr sz="1400">
                <a:solidFill>
                  <a:srgbClr val="616161"/>
                </a:solidFill>
              </a:defRPr>
            </a:lvl5pPr>
            <a:lvl6pPr marL="2743200" lvl="5" indent="-317500" algn="l" rtl="0">
              <a:lnSpc>
                <a:spcPct val="115000"/>
              </a:lnSpc>
              <a:spcBef>
                <a:spcPts val="1600"/>
              </a:spcBef>
              <a:spcAft>
                <a:spcPts val="0"/>
              </a:spcAft>
              <a:buClr>
                <a:srgbClr val="616161"/>
              </a:buClr>
              <a:buSzPts val="1400"/>
              <a:buChar char="■"/>
              <a:defRPr sz="1400">
                <a:solidFill>
                  <a:srgbClr val="616161"/>
                </a:solidFill>
              </a:defRPr>
            </a:lvl6pPr>
            <a:lvl7pPr marL="3200400" lvl="6" indent="-317500" algn="l" rtl="0">
              <a:lnSpc>
                <a:spcPct val="115000"/>
              </a:lnSpc>
              <a:spcBef>
                <a:spcPts val="1600"/>
              </a:spcBef>
              <a:spcAft>
                <a:spcPts val="0"/>
              </a:spcAft>
              <a:buClr>
                <a:srgbClr val="616161"/>
              </a:buClr>
              <a:buSzPts val="1400"/>
              <a:buChar char="●"/>
              <a:defRPr sz="1400">
                <a:solidFill>
                  <a:srgbClr val="616161"/>
                </a:solidFill>
              </a:defRPr>
            </a:lvl7pPr>
            <a:lvl8pPr marL="3657600" lvl="7" indent="-317500" algn="l" rtl="0">
              <a:lnSpc>
                <a:spcPct val="115000"/>
              </a:lnSpc>
              <a:spcBef>
                <a:spcPts val="1600"/>
              </a:spcBef>
              <a:spcAft>
                <a:spcPts val="0"/>
              </a:spcAft>
              <a:buClr>
                <a:srgbClr val="616161"/>
              </a:buClr>
              <a:buSzPts val="1400"/>
              <a:buChar char="○"/>
              <a:defRPr sz="1400">
                <a:solidFill>
                  <a:srgbClr val="616161"/>
                </a:solidFill>
              </a:defRPr>
            </a:lvl8pPr>
            <a:lvl9pPr marL="4114800" lvl="8" indent="-317500" algn="l" rtl="0">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115" name="Google Shape;115;p2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AUTOLAYOUT_5">
    <p:bg>
      <p:bgPr>
        <a:solidFill>
          <a:srgbClr val="FFFFFF"/>
        </a:solidFill>
        <a:effectLst/>
      </p:bgPr>
    </p:bg>
    <p:spTree>
      <p:nvGrpSpPr>
        <p:cNvPr id="1" name="Shape 116"/>
        <p:cNvGrpSpPr/>
        <p:nvPr/>
      </p:nvGrpSpPr>
      <p:grpSpPr>
        <a:xfrm>
          <a:off x="0" y="0"/>
          <a:ext cx="0" cy="0"/>
          <a:chOff x="0" y="0"/>
          <a:chExt cx="0" cy="0"/>
        </a:xfrm>
      </p:grpSpPr>
      <p:sp>
        <p:nvSpPr>
          <p:cNvPr id="117" name="Google Shape;117;p28"/>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8"/>
          <p:cNvSpPr/>
          <p:nvPr/>
        </p:nvSpPr>
        <p:spPr>
          <a:xfrm>
            <a:off x="-29" y="0"/>
            <a:ext cx="9144000" cy="17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8"/>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8"/>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121" name="Google Shape;121;p28"/>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1600"/>
              </a:spcBef>
              <a:spcAft>
                <a:spcPts val="0"/>
              </a:spcAft>
              <a:buClr>
                <a:srgbClr val="616161"/>
              </a:buClr>
              <a:buSzPts val="1400"/>
              <a:buChar char="○"/>
              <a:defRPr sz="1400">
                <a:solidFill>
                  <a:srgbClr val="616161"/>
                </a:solidFill>
              </a:defRPr>
            </a:lvl2pPr>
            <a:lvl3pPr marL="1371600" lvl="2" indent="-317500" algn="l" rtl="0">
              <a:lnSpc>
                <a:spcPct val="115000"/>
              </a:lnSpc>
              <a:spcBef>
                <a:spcPts val="1600"/>
              </a:spcBef>
              <a:spcAft>
                <a:spcPts val="0"/>
              </a:spcAft>
              <a:buClr>
                <a:srgbClr val="616161"/>
              </a:buClr>
              <a:buSzPts val="1400"/>
              <a:buChar char="■"/>
              <a:defRPr sz="1400">
                <a:solidFill>
                  <a:srgbClr val="616161"/>
                </a:solidFill>
              </a:defRPr>
            </a:lvl3pPr>
            <a:lvl4pPr marL="1828800" lvl="3" indent="-317500" algn="l" rtl="0">
              <a:lnSpc>
                <a:spcPct val="115000"/>
              </a:lnSpc>
              <a:spcBef>
                <a:spcPts val="1600"/>
              </a:spcBef>
              <a:spcAft>
                <a:spcPts val="0"/>
              </a:spcAft>
              <a:buClr>
                <a:srgbClr val="616161"/>
              </a:buClr>
              <a:buSzPts val="1400"/>
              <a:buChar char="●"/>
              <a:defRPr sz="1400">
                <a:solidFill>
                  <a:srgbClr val="616161"/>
                </a:solidFill>
              </a:defRPr>
            </a:lvl4pPr>
            <a:lvl5pPr marL="2286000" lvl="4" indent="-317500" algn="l" rtl="0">
              <a:lnSpc>
                <a:spcPct val="115000"/>
              </a:lnSpc>
              <a:spcBef>
                <a:spcPts val="1600"/>
              </a:spcBef>
              <a:spcAft>
                <a:spcPts val="0"/>
              </a:spcAft>
              <a:buClr>
                <a:srgbClr val="616161"/>
              </a:buClr>
              <a:buSzPts val="1400"/>
              <a:buChar char="○"/>
              <a:defRPr sz="1400">
                <a:solidFill>
                  <a:srgbClr val="616161"/>
                </a:solidFill>
              </a:defRPr>
            </a:lvl5pPr>
            <a:lvl6pPr marL="2743200" lvl="5" indent="-317500" algn="l" rtl="0">
              <a:lnSpc>
                <a:spcPct val="115000"/>
              </a:lnSpc>
              <a:spcBef>
                <a:spcPts val="1600"/>
              </a:spcBef>
              <a:spcAft>
                <a:spcPts val="0"/>
              </a:spcAft>
              <a:buClr>
                <a:srgbClr val="616161"/>
              </a:buClr>
              <a:buSzPts val="1400"/>
              <a:buChar char="■"/>
              <a:defRPr sz="1400">
                <a:solidFill>
                  <a:srgbClr val="616161"/>
                </a:solidFill>
              </a:defRPr>
            </a:lvl6pPr>
            <a:lvl7pPr marL="3200400" lvl="6" indent="-317500" algn="l" rtl="0">
              <a:lnSpc>
                <a:spcPct val="115000"/>
              </a:lnSpc>
              <a:spcBef>
                <a:spcPts val="1600"/>
              </a:spcBef>
              <a:spcAft>
                <a:spcPts val="0"/>
              </a:spcAft>
              <a:buClr>
                <a:srgbClr val="616161"/>
              </a:buClr>
              <a:buSzPts val="1400"/>
              <a:buChar char="●"/>
              <a:defRPr sz="1400">
                <a:solidFill>
                  <a:srgbClr val="616161"/>
                </a:solidFill>
              </a:defRPr>
            </a:lvl7pPr>
            <a:lvl8pPr marL="3657600" lvl="7" indent="-317500" algn="l" rtl="0">
              <a:lnSpc>
                <a:spcPct val="115000"/>
              </a:lnSpc>
              <a:spcBef>
                <a:spcPts val="1600"/>
              </a:spcBef>
              <a:spcAft>
                <a:spcPts val="0"/>
              </a:spcAft>
              <a:buClr>
                <a:srgbClr val="616161"/>
              </a:buClr>
              <a:buSzPts val="1400"/>
              <a:buChar char="○"/>
              <a:defRPr sz="1400">
                <a:solidFill>
                  <a:srgbClr val="616161"/>
                </a:solidFill>
              </a:defRPr>
            </a:lvl8pPr>
            <a:lvl9pPr marL="4114800" lvl="8" indent="-317500" algn="l" rtl="0">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122" name="Google Shape;122;p2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3">
  <p:cSld name="AUTOLAYOUT_4">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9"/>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9"/>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lstStyle>
            <a:lvl1pPr lvl="0" algn="ctr" rtl="0">
              <a:lnSpc>
                <a:spcPct val="100000"/>
              </a:lnSpc>
              <a:spcBef>
                <a:spcPts val="0"/>
              </a:spcBef>
              <a:spcAft>
                <a:spcPts val="0"/>
              </a:spcAft>
              <a:buClr>
                <a:schemeClr val="lt1"/>
              </a:buClr>
              <a:buSzPts val="3600"/>
              <a:buNone/>
              <a:defRPr sz="3600">
                <a:solidFill>
                  <a:schemeClr val="lt1"/>
                </a:solidFill>
              </a:defRPr>
            </a:lvl1pPr>
            <a:lvl2pPr lvl="1" algn="ctr" rtl="0">
              <a:lnSpc>
                <a:spcPct val="100000"/>
              </a:lnSpc>
              <a:spcBef>
                <a:spcPts val="0"/>
              </a:spcBef>
              <a:spcAft>
                <a:spcPts val="0"/>
              </a:spcAft>
              <a:buClr>
                <a:schemeClr val="lt1"/>
              </a:buClr>
              <a:buSzPts val="3600"/>
              <a:buNone/>
              <a:defRPr sz="3600">
                <a:solidFill>
                  <a:schemeClr val="lt1"/>
                </a:solidFill>
              </a:defRPr>
            </a:lvl2pPr>
            <a:lvl3pPr lvl="2" algn="ctr" rtl="0">
              <a:lnSpc>
                <a:spcPct val="100000"/>
              </a:lnSpc>
              <a:spcBef>
                <a:spcPts val="0"/>
              </a:spcBef>
              <a:spcAft>
                <a:spcPts val="0"/>
              </a:spcAft>
              <a:buClr>
                <a:schemeClr val="lt1"/>
              </a:buClr>
              <a:buSzPts val="3600"/>
              <a:buNone/>
              <a:defRPr sz="3600">
                <a:solidFill>
                  <a:schemeClr val="lt1"/>
                </a:solidFill>
              </a:defRPr>
            </a:lvl3pPr>
            <a:lvl4pPr lvl="3" algn="ctr" rtl="0">
              <a:lnSpc>
                <a:spcPct val="100000"/>
              </a:lnSpc>
              <a:spcBef>
                <a:spcPts val="0"/>
              </a:spcBef>
              <a:spcAft>
                <a:spcPts val="0"/>
              </a:spcAft>
              <a:buClr>
                <a:schemeClr val="lt1"/>
              </a:buClr>
              <a:buSzPts val="3600"/>
              <a:buNone/>
              <a:defRPr sz="3600">
                <a:solidFill>
                  <a:schemeClr val="lt1"/>
                </a:solidFill>
              </a:defRPr>
            </a:lvl4pPr>
            <a:lvl5pPr lvl="4" algn="ctr" rtl="0">
              <a:lnSpc>
                <a:spcPct val="100000"/>
              </a:lnSpc>
              <a:spcBef>
                <a:spcPts val="0"/>
              </a:spcBef>
              <a:spcAft>
                <a:spcPts val="0"/>
              </a:spcAft>
              <a:buClr>
                <a:schemeClr val="lt1"/>
              </a:buClr>
              <a:buSzPts val="3600"/>
              <a:buNone/>
              <a:defRPr sz="3600">
                <a:solidFill>
                  <a:schemeClr val="lt1"/>
                </a:solidFill>
              </a:defRPr>
            </a:lvl5pPr>
            <a:lvl6pPr lvl="5" algn="ctr" rtl="0">
              <a:lnSpc>
                <a:spcPct val="100000"/>
              </a:lnSpc>
              <a:spcBef>
                <a:spcPts val="0"/>
              </a:spcBef>
              <a:spcAft>
                <a:spcPts val="0"/>
              </a:spcAft>
              <a:buClr>
                <a:schemeClr val="lt1"/>
              </a:buClr>
              <a:buSzPts val="3600"/>
              <a:buNone/>
              <a:defRPr sz="3600">
                <a:solidFill>
                  <a:schemeClr val="lt1"/>
                </a:solidFill>
              </a:defRPr>
            </a:lvl6pPr>
            <a:lvl7pPr lvl="6" algn="ctr" rtl="0">
              <a:lnSpc>
                <a:spcPct val="100000"/>
              </a:lnSpc>
              <a:spcBef>
                <a:spcPts val="0"/>
              </a:spcBef>
              <a:spcAft>
                <a:spcPts val="0"/>
              </a:spcAft>
              <a:buClr>
                <a:schemeClr val="lt1"/>
              </a:buClr>
              <a:buSzPts val="3600"/>
              <a:buNone/>
              <a:defRPr sz="3600">
                <a:solidFill>
                  <a:schemeClr val="lt1"/>
                </a:solidFill>
              </a:defRPr>
            </a:lvl7pPr>
            <a:lvl8pPr lvl="7" algn="ctr" rtl="0">
              <a:lnSpc>
                <a:spcPct val="100000"/>
              </a:lnSpc>
              <a:spcBef>
                <a:spcPts val="0"/>
              </a:spcBef>
              <a:spcAft>
                <a:spcPts val="0"/>
              </a:spcAft>
              <a:buClr>
                <a:schemeClr val="lt1"/>
              </a:buClr>
              <a:buSzPts val="3600"/>
              <a:buNone/>
              <a:defRPr sz="3600">
                <a:solidFill>
                  <a:schemeClr val="lt1"/>
                </a:solidFill>
              </a:defRPr>
            </a:lvl8pPr>
            <a:lvl9pPr lvl="8" algn="ctr"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7" name="Google Shape;127;p29"/>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28" name="Google Shape;128;p2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53" name="Google Shape;53;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sLGwa6zh2NI" TargetMode="External"/><Relationship Id="rId3" Type="http://schemas.openxmlformats.org/officeDocument/2006/relationships/hyperlink" Target="https://en.wikipedia.org/wiki/Requirement_prioritization" TargetMode="External"/><Relationship Id="rId7" Type="http://schemas.openxmlformats.org/officeDocument/2006/relationships/hyperlink" Target="http://www.requirements.com/Glossary/RequirementsPrioritization/tabid/121/Default.aspx" TargetMode="External"/><Relationship Id="rId2" Type="http://schemas.openxmlformats.org/officeDocument/2006/relationships/notesSlide" Target="../notesSlides/notesSlide27.xml"/><Relationship Id="rId1" Type="http://schemas.openxmlformats.org/officeDocument/2006/relationships/slideLayout" Target="../slideLayouts/slideLayout23.xml"/><Relationship Id="rId6" Type="http://schemas.openxmlformats.org/officeDocument/2006/relationships/hyperlink" Target="https://www.modernanalyst.com/Resources/Articles/tabid/115/ID/3332/Techniques-to-Prioritize-Requirements.aspx" TargetMode="External"/><Relationship Id="rId5" Type="http://schemas.openxmlformats.org/officeDocument/2006/relationships/hyperlink" Target="http://www.businessanalyststoolkit.com/requirements-prioritisation-techniques/" TargetMode="External"/><Relationship Id="rId10" Type="http://schemas.openxmlformats.org/officeDocument/2006/relationships/hyperlink" Target="https://www.youtube.com/watch?v=MY1MaRYfE7Q" TargetMode="External"/><Relationship Id="rId4" Type="http://schemas.openxmlformats.org/officeDocument/2006/relationships/hyperlink" Target="https://businessanalystlearnings.com/blog/2016/8/18/a-list-of-requirements-prioritization-techniques-you-should-know-about" TargetMode="External"/><Relationship Id="rId9" Type="http://schemas.openxmlformats.org/officeDocument/2006/relationships/hyperlink" Target="https://www.youtube.com/watch?v=0AoqfS7ZI0c"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ctrTitle"/>
          </p:nvPr>
        </p:nvSpPr>
        <p:spPr>
          <a:xfrm>
            <a:off x="0" y="1167575"/>
            <a:ext cx="9144000" cy="15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a:t>Selection of Appropriate Requirement Prioritization Technique for Various Software Domain's.</a:t>
            </a:r>
            <a:endParaRPr u="sng"/>
          </a:p>
        </p:txBody>
      </p:sp>
      <p:sp>
        <p:nvSpPr>
          <p:cNvPr id="134" name="Google Shape;134;p30"/>
          <p:cNvSpPr txBox="1">
            <a:spLocks noGrp="1"/>
          </p:cNvSpPr>
          <p:nvPr>
            <p:ph type="subTitle" idx="1"/>
          </p:nvPr>
        </p:nvSpPr>
        <p:spPr>
          <a:xfrm>
            <a:off x="858527" y="3609425"/>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SAMEER SITOULA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MOSCOW Technique</a:t>
            </a:r>
            <a:endParaRPr/>
          </a:p>
        </p:txBody>
      </p:sp>
      <p:sp>
        <p:nvSpPr>
          <p:cNvPr id="252" name="Google Shape;252;p39"/>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a:solidFill>
                  <a:srgbClr val="000000"/>
                </a:solidFill>
              </a:rPr>
              <a:t>Instead of numbers, this method uses four priority groups: MUST have, SHOULD have, COULD have, and WON'T have. With this technique, stakeholders can prioritise requirements in a collaborative fashion. The acronym represents the following:</a:t>
            </a:r>
            <a:endParaRPr>
              <a:solidFill>
                <a:srgbClr val="000000"/>
              </a:solidFill>
            </a:endParaRPr>
          </a:p>
          <a:p>
            <a:pPr marL="457200" lvl="0" indent="-342900" algn="l" rtl="0">
              <a:lnSpc>
                <a:spcPct val="115000"/>
              </a:lnSpc>
              <a:spcBef>
                <a:spcPts val="2200"/>
              </a:spcBef>
              <a:spcAft>
                <a:spcPts val="0"/>
              </a:spcAft>
              <a:buClr>
                <a:srgbClr val="000000"/>
              </a:buClr>
              <a:buSzPts val="1800"/>
              <a:buFont typeface="Average"/>
              <a:buChar char="●"/>
            </a:pPr>
            <a:r>
              <a:rPr lang="en">
                <a:solidFill>
                  <a:srgbClr val="000000"/>
                </a:solidFill>
              </a:rPr>
              <a:t>MUST (Mandatory)</a:t>
            </a:r>
            <a:endParaRPr>
              <a:solidFill>
                <a:srgbClr val="000000"/>
              </a:solidFill>
            </a:endParaRPr>
          </a:p>
          <a:p>
            <a:pPr marL="457200" lvl="0" indent="-342900" algn="l" rtl="0">
              <a:lnSpc>
                <a:spcPct val="115000"/>
              </a:lnSpc>
              <a:spcBef>
                <a:spcPts val="0"/>
              </a:spcBef>
              <a:spcAft>
                <a:spcPts val="0"/>
              </a:spcAft>
              <a:buClr>
                <a:srgbClr val="000000"/>
              </a:buClr>
              <a:buSzPts val="1800"/>
              <a:buFont typeface="Average"/>
              <a:buChar char="●"/>
            </a:pPr>
            <a:r>
              <a:rPr lang="en">
                <a:solidFill>
                  <a:srgbClr val="000000"/>
                </a:solidFill>
              </a:rPr>
              <a:t>SHOULD (Of high priority)</a:t>
            </a:r>
            <a:endParaRPr>
              <a:solidFill>
                <a:srgbClr val="000000"/>
              </a:solidFill>
            </a:endParaRPr>
          </a:p>
          <a:p>
            <a:pPr marL="457200" lvl="0" indent="-342900" algn="l" rtl="0">
              <a:lnSpc>
                <a:spcPct val="115000"/>
              </a:lnSpc>
              <a:spcBef>
                <a:spcPts val="0"/>
              </a:spcBef>
              <a:spcAft>
                <a:spcPts val="0"/>
              </a:spcAft>
              <a:buClr>
                <a:srgbClr val="000000"/>
              </a:buClr>
              <a:buSzPts val="1800"/>
              <a:buFont typeface="Average"/>
              <a:buChar char="●"/>
            </a:pPr>
            <a:r>
              <a:rPr lang="en">
                <a:solidFill>
                  <a:srgbClr val="000000"/>
                </a:solidFill>
              </a:rPr>
              <a:t>COULD (Preferred but not necessary)</a:t>
            </a:r>
            <a:endParaRPr>
              <a:solidFill>
                <a:srgbClr val="000000"/>
              </a:solidFill>
            </a:endParaRPr>
          </a:p>
          <a:p>
            <a:pPr marL="457200" lvl="0" indent="-342900" algn="l" rtl="0">
              <a:lnSpc>
                <a:spcPct val="115000"/>
              </a:lnSpc>
              <a:spcBef>
                <a:spcPts val="0"/>
              </a:spcBef>
              <a:spcAft>
                <a:spcPts val="0"/>
              </a:spcAft>
              <a:buClr>
                <a:srgbClr val="000000"/>
              </a:buClr>
              <a:buSzPts val="1800"/>
              <a:buFont typeface="Average"/>
              <a:buChar char="●"/>
            </a:pPr>
            <a:r>
              <a:rPr lang="en">
                <a:solidFill>
                  <a:srgbClr val="000000"/>
                </a:solidFill>
              </a:rPr>
              <a:t>WOULD (Can be postponed and suggested for future execution)</a:t>
            </a:r>
            <a:endParaRPr>
              <a:solidFill>
                <a:srgbClr val="000000"/>
              </a:solidFill>
            </a:endParaRPr>
          </a:p>
          <a:p>
            <a:pPr marL="0" lvl="0" indent="0" algn="l" rtl="0">
              <a:lnSpc>
                <a:spcPct val="115000"/>
              </a:lnSpc>
              <a:spcBef>
                <a:spcPts val="3600"/>
              </a:spcBef>
              <a:spcAft>
                <a:spcPts val="16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MOSCOW Technique</a:t>
            </a:r>
            <a:endParaRPr/>
          </a:p>
        </p:txBody>
      </p:sp>
      <p:sp>
        <p:nvSpPr>
          <p:cNvPr id="258" name="Google Shape;258;p40"/>
          <p:cNvSpPr txBox="1">
            <a:spLocks noGrp="1"/>
          </p:cNvSpPr>
          <p:nvPr>
            <p:ph type="body" idx="1"/>
          </p:nvPr>
        </p:nvSpPr>
        <p:spPr>
          <a:xfrm>
            <a:off x="324600" y="1803575"/>
            <a:ext cx="8494800" cy="2704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Char char="●"/>
            </a:pPr>
            <a:r>
              <a:rPr lang="en">
                <a:solidFill>
                  <a:srgbClr val="000000"/>
                </a:solidFill>
                <a:highlight>
                  <a:srgbClr val="FFFFFF"/>
                </a:highlight>
              </a:rPr>
              <a:t>The MoSCoW technique is used by analysts and stakeholders for prioritizing requirements in a collaborative fashion.</a:t>
            </a:r>
            <a:endParaRPr>
              <a:solidFill>
                <a:srgbClr val="000000"/>
              </a:solidFill>
              <a:highlight>
                <a:srgbClr val="FFFFFF"/>
              </a:highlight>
            </a:endParaRPr>
          </a:p>
          <a:p>
            <a:pPr marL="0" lvl="0" indent="0" algn="l" rtl="0">
              <a:lnSpc>
                <a:spcPct val="100000"/>
              </a:lnSpc>
              <a:spcBef>
                <a:spcPts val="1600"/>
              </a:spcBef>
              <a:spcAft>
                <a:spcPts val="0"/>
              </a:spcAft>
              <a:buNone/>
            </a:pPr>
            <a:r>
              <a:rPr lang="en">
                <a:solidFill>
                  <a:srgbClr val="000000"/>
                </a:solidFill>
                <a:highlight>
                  <a:srgbClr val="FFFFFF"/>
                </a:highlight>
              </a:rPr>
              <a:t>Using a </a:t>
            </a:r>
            <a:r>
              <a:rPr lang="en" b="1">
                <a:solidFill>
                  <a:srgbClr val="000000"/>
                </a:solidFill>
                <a:highlight>
                  <a:srgbClr val="FFFFFF"/>
                </a:highlight>
              </a:rPr>
              <a:t>Human Resources System</a:t>
            </a:r>
            <a:r>
              <a:rPr lang="en">
                <a:solidFill>
                  <a:srgbClr val="000000"/>
                </a:solidFill>
                <a:highlight>
                  <a:srgbClr val="FFFFFF"/>
                </a:highlight>
              </a:rPr>
              <a:t> as an example, here’s an explanation of the MoSCoW Technique:</a:t>
            </a:r>
            <a:endParaRPr>
              <a:solidFill>
                <a:srgbClr val="000000"/>
              </a:solidFill>
              <a:highlight>
                <a:srgbClr val="FFFFFF"/>
              </a:highlight>
            </a:endParaRPr>
          </a:p>
          <a:p>
            <a:pPr marL="457200" lvl="0" indent="-342900" algn="l" rtl="0">
              <a:lnSpc>
                <a:spcPct val="100000"/>
              </a:lnSpc>
              <a:spcBef>
                <a:spcPts val="1600"/>
              </a:spcBef>
              <a:spcAft>
                <a:spcPts val="0"/>
              </a:spcAft>
              <a:buClr>
                <a:srgbClr val="000000"/>
              </a:buClr>
              <a:buSzPts val="1800"/>
              <a:buChar char="●"/>
            </a:pPr>
            <a:r>
              <a:rPr lang="en" b="1">
                <a:solidFill>
                  <a:srgbClr val="000000"/>
                </a:solidFill>
                <a:highlight>
                  <a:srgbClr val="FFFFFF"/>
                </a:highlight>
              </a:rPr>
              <a:t>MUST (M) - </a:t>
            </a:r>
            <a:r>
              <a:rPr lang="en">
                <a:solidFill>
                  <a:srgbClr val="000000"/>
                </a:solidFill>
                <a:highlight>
                  <a:srgbClr val="FFFFFF"/>
                </a:highlight>
              </a:rPr>
              <a:t>Defines a requirement that has to be satisfied for the final solution to be acceptable e.g. The HR system “must” store employee leave history.</a:t>
            </a:r>
            <a:endParaRPr>
              <a:solidFill>
                <a:srgbClr val="000000"/>
              </a:solidFill>
              <a:highlight>
                <a:srgbClr val="FFFFFF"/>
              </a:highlight>
            </a:endParaRPr>
          </a:p>
          <a:p>
            <a:pPr marL="457200" lvl="0" indent="-342900" algn="l" rtl="0">
              <a:lnSpc>
                <a:spcPct val="100000"/>
              </a:lnSpc>
              <a:spcBef>
                <a:spcPts val="0"/>
              </a:spcBef>
              <a:spcAft>
                <a:spcPts val="0"/>
              </a:spcAft>
              <a:buClr>
                <a:srgbClr val="000000"/>
              </a:buClr>
              <a:buSzPts val="1800"/>
              <a:buChar char="●"/>
            </a:pPr>
            <a:r>
              <a:rPr lang="en" b="1">
                <a:solidFill>
                  <a:srgbClr val="000000"/>
                </a:solidFill>
                <a:highlight>
                  <a:srgbClr val="FFFFFF"/>
                </a:highlight>
              </a:rPr>
              <a:t>SHOULD (S) - </a:t>
            </a:r>
            <a:r>
              <a:rPr lang="en">
                <a:solidFill>
                  <a:srgbClr val="000000"/>
                </a:solidFill>
                <a:highlight>
                  <a:srgbClr val="FFFFFF"/>
                </a:highlight>
              </a:rPr>
              <a:t>This is a high-priority requirement that should be included if possible, within the delivery time frame. Workarounds may be available for such requirements and they are not usually considered as time-critical or must-haves. e.g. The HR system “should” allow printing of leave letters.</a:t>
            </a:r>
            <a:endParaRPr>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MOSCOW Technique</a:t>
            </a:r>
            <a:endParaRPr/>
          </a:p>
        </p:txBody>
      </p:sp>
      <p:sp>
        <p:nvSpPr>
          <p:cNvPr id="264" name="Google Shape;264;p41"/>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b="1">
                <a:solidFill>
                  <a:srgbClr val="000000"/>
                </a:solidFill>
                <a:highlight>
                  <a:srgbClr val="FFFFFF"/>
                </a:highlight>
              </a:rPr>
              <a:t>COULD (C) - </a:t>
            </a:r>
            <a:r>
              <a:rPr lang="en">
                <a:solidFill>
                  <a:srgbClr val="000000"/>
                </a:solidFill>
                <a:highlight>
                  <a:srgbClr val="FFFFFF"/>
                </a:highlight>
              </a:rPr>
              <a:t>This is a desirable or nice-to-have requirement (time and resources permitting) but the solution will still be accepted if the functionality is not included e.g. The HR system “could” send out notifications on pending leave dates.</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b="1">
                <a:solidFill>
                  <a:srgbClr val="000000"/>
                </a:solidFill>
                <a:highlight>
                  <a:srgbClr val="FFFFFF"/>
                </a:highlight>
              </a:rPr>
              <a:t>WON’T or WOULD (W) - </a:t>
            </a:r>
            <a:r>
              <a:rPr lang="en">
                <a:solidFill>
                  <a:srgbClr val="000000"/>
                </a:solidFill>
                <a:highlight>
                  <a:srgbClr val="FFFFFF"/>
                </a:highlight>
              </a:rPr>
              <a:t>This represents a requirement that stakeholders want to have, but have agreed will not be implemented in the current version of the system. That is, they have decided it will be postponed till the next round of developments e.g. The HR system “won’t” support remote access but may do so in the next release. </a:t>
            </a:r>
            <a:endParaRPr>
              <a:solidFill>
                <a:srgbClr val="000000"/>
              </a:solidFill>
              <a:highlight>
                <a:srgbClr val="FFFFFF"/>
              </a:highlight>
            </a:endParaRPr>
          </a:p>
          <a:p>
            <a:pPr marL="0" lvl="0" indent="0" algn="l" rtl="0">
              <a:spcBef>
                <a:spcPts val="1600"/>
              </a:spcBef>
              <a:spcAft>
                <a:spcPts val="1600"/>
              </a:spcAft>
              <a:buNone/>
            </a:pP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Bubble Sort Technique</a:t>
            </a:r>
            <a:endParaRPr/>
          </a:p>
        </p:txBody>
      </p:sp>
      <p:sp>
        <p:nvSpPr>
          <p:cNvPr id="270" name="Google Shape;270;p42"/>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Bubble Sort is a simple sorting algorithm which repeatedly traverses through the list, compares the data and changes there ordering if required.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To prioritize requirements using bubble sort, you take two requirements and compare them with each other. If you find out that one requirement should have greater priority over the other, you swap them accordingly. You then continue in this fashion until the very last requirement is properly sorted. The result is a list of requirements that are ranked.</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324475" y="1321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Bubble Sort Technique</a:t>
            </a:r>
            <a:endParaRPr/>
          </a:p>
        </p:txBody>
      </p:sp>
      <p:sp>
        <p:nvSpPr>
          <p:cNvPr id="276" name="Google Shape;276;p43"/>
          <p:cNvSpPr txBox="1">
            <a:spLocks noGrp="1"/>
          </p:cNvSpPr>
          <p:nvPr>
            <p:ph type="body" idx="1"/>
          </p:nvPr>
        </p:nvSpPr>
        <p:spPr>
          <a:xfrm>
            <a:off x="324600" y="1964300"/>
            <a:ext cx="8494800" cy="270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000000"/>
              </a:buClr>
              <a:buSzPts val="1100"/>
              <a:buFont typeface="Arial"/>
              <a:buNone/>
            </a:pPr>
            <a:r>
              <a:rPr lang="en">
                <a:solidFill>
                  <a:srgbClr val="000000"/>
                </a:solidFill>
              </a:rPr>
              <a:t>Using </a:t>
            </a:r>
            <a:r>
              <a:rPr lang="en" b="1">
                <a:solidFill>
                  <a:srgbClr val="FF9900"/>
                </a:solidFill>
              </a:rPr>
              <a:t>SWIGGY</a:t>
            </a:r>
            <a:r>
              <a:rPr lang="en">
                <a:solidFill>
                  <a:srgbClr val="000000"/>
                </a:solidFill>
              </a:rPr>
              <a:t> as an example, here’s is the explanation of Ranking Technique - </a:t>
            </a:r>
            <a:endParaRPr>
              <a:solidFill>
                <a:srgbClr val="000000"/>
              </a:solidFill>
            </a:endParaRPr>
          </a:p>
        </p:txBody>
      </p:sp>
      <p:sp>
        <p:nvSpPr>
          <p:cNvPr id="277" name="Google Shape;277;p43"/>
          <p:cNvSpPr/>
          <p:nvPr/>
        </p:nvSpPr>
        <p:spPr>
          <a:xfrm>
            <a:off x="3768324" y="2444000"/>
            <a:ext cx="1911900" cy="1106700"/>
          </a:xfrm>
          <a:prstGeom prst="roundRect">
            <a:avLst>
              <a:gd name="adj" fmla="val 3547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Roboto"/>
                <a:ea typeface="Roboto"/>
                <a:cs typeface="Roboto"/>
                <a:sym typeface="Roboto"/>
              </a:rPr>
              <a:t>Requirement Prioritization (</a:t>
            </a:r>
            <a:r>
              <a:rPr lang="en" sz="1200" b="1" u="sng">
                <a:latin typeface="Roboto"/>
                <a:ea typeface="Roboto"/>
                <a:cs typeface="Roboto"/>
                <a:sym typeface="Roboto"/>
              </a:rPr>
              <a:t>BUBBLE SORT</a:t>
            </a:r>
            <a:r>
              <a:rPr lang="en" sz="1200" b="1">
                <a:latin typeface="Roboto"/>
                <a:ea typeface="Roboto"/>
                <a:cs typeface="Roboto"/>
                <a:sym typeface="Roboto"/>
              </a:rPr>
              <a:t>)</a:t>
            </a:r>
            <a:endParaRPr sz="1200" b="1"/>
          </a:p>
        </p:txBody>
      </p:sp>
      <p:sp>
        <p:nvSpPr>
          <p:cNvPr id="278" name="Google Shape;278;p43"/>
          <p:cNvSpPr/>
          <p:nvPr/>
        </p:nvSpPr>
        <p:spPr>
          <a:xfrm>
            <a:off x="6681906" y="4137389"/>
            <a:ext cx="1557900" cy="6843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Ordering of food</a:t>
            </a:r>
            <a:endParaRPr b="1"/>
          </a:p>
        </p:txBody>
      </p:sp>
      <p:sp>
        <p:nvSpPr>
          <p:cNvPr id="279" name="Google Shape;279;p43"/>
          <p:cNvSpPr/>
          <p:nvPr/>
        </p:nvSpPr>
        <p:spPr>
          <a:xfrm>
            <a:off x="904175" y="4137389"/>
            <a:ext cx="1690500" cy="6843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Apply Coupons</a:t>
            </a:r>
            <a:endParaRPr b="1"/>
          </a:p>
        </p:txBody>
      </p:sp>
      <p:sp>
        <p:nvSpPr>
          <p:cNvPr id="280" name="Google Shape;280;p43"/>
          <p:cNvSpPr/>
          <p:nvPr/>
        </p:nvSpPr>
        <p:spPr>
          <a:xfrm>
            <a:off x="3879024" y="4263094"/>
            <a:ext cx="1690500" cy="5586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Consistency &amp; Standards</a:t>
            </a:r>
            <a:endParaRPr b="1"/>
          </a:p>
        </p:txBody>
      </p:sp>
      <p:cxnSp>
        <p:nvCxnSpPr>
          <p:cNvPr id="281" name="Google Shape;281;p43"/>
          <p:cNvCxnSpPr>
            <a:stCxn id="277" idx="2"/>
            <a:endCxn id="278" idx="0"/>
          </p:cNvCxnSpPr>
          <p:nvPr/>
        </p:nvCxnSpPr>
        <p:spPr>
          <a:xfrm rot="-5400000" flipH="1">
            <a:off x="5799174" y="2475800"/>
            <a:ext cx="586800" cy="2736600"/>
          </a:xfrm>
          <a:prstGeom prst="bentConnector3">
            <a:avLst>
              <a:gd name="adj1" fmla="val 49991"/>
            </a:avLst>
          </a:prstGeom>
          <a:noFill/>
          <a:ln w="9525" cap="flat" cmpd="sng">
            <a:solidFill>
              <a:srgbClr val="C2C2C2"/>
            </a:solidFill>
            <a:prstDash val="solid"/>
            <a:round/>
            <a:headEnd type="none" w="sm" len="sm"/>
            <a:tailEnd type="none" w="sm" len="sm"/>
          </a:ln>
        </p:spPr>
      </p:cxnSp>
      <p:cxnSp>
        <p:nvCxnSpPr>
          <p:cNvPr id="282" name="Google Shape;282;p43"/>
          <p:cNvCxnSpPr>
            <a:stCxn id="279" idx="0"/>
            <a:endCxn id="277" idx="2"/>
          </p:cNvCxnSpPr>
          <p:nvPr/>
        </p:nvCxnSpPr>
        <p:spPr>
          <a:xfrm rot="-5400000">
            <a:off x="2943425" y="2356589"/>
            <a:ext cx="586800" cy="2974800"/>
          </a:xfrm>
          <a:prstGeom prst="bentConnector3">
            <a:avLst>
              <a:gd name="adj1" fmla="val 49991"/>
            </a:avLst>
          </a:prstGeom>
          <a:noFill/>
          <a:ln w="9525" cap="flat" cmpd="sng">
            <a:solidFill>
              <a:srgbClr val="C2C2C2"/>
            </a:solidFill>
            <a:prstDash val="solid"/>
            <a:round/>
            <a:headEnd type="none" w="sm" len="sm"/>
            <a:tailEnd type="none" w="sm" len="sm"/>
          </a:ln>
        </p:spPr>
      </p:cxnSp>
      <p:cxnSp>
        <p:nvCxnSpPr>
          <p:cNvPr id="283" name="Google Shape;283;p43"/>
          <p:cNvCxnSpPr>
            <a:stCxn id="280" idx="0"/>
            <a:endCxn id="277" idx="2"/>
          </p:cNvCxnSpPr>
          <p:nvPr/>
        </p:nvCxnSpPr>
        <p:spPr>
          <a:xfrm rot="-5400000">
            <a:off x="4368324" y="3906544"/>
            <a:ext cx="712500" cy="600"/>
          </a:xfrm>
          <a:prstGeom prst="bentConnector3">
            <a:avLst>
              <a:gd name="adj1" fmla="val 49993"/>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Bubble Sort Technique</a:t>
            </a:r>
            <a:endParaRPr/>
          </a:p>
        </p:txBody>
      </p:sp>
      <p:sp>
        <p:nvSpPr>
          <p:cNvPr id="289" name="Google Shape;289;p44"/>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000000"/>
                </a:solidFill>
              </a:rPr>
              <a:t>Ranking</a:t>
            </a:r>
            <a:r>
              <a:rPr lang="en" b="1">
                <a:solidFill>
                  <a:srgbClr val="000000"/>
                </a:solidFill>
              </a:rPr>
              <a:t> -</a:t>
            </a:r>
            <a:endParaRPr b="1">
              <a:solidFill>
                <a:srgbClr val="000000"/>
              </a:solidFill>
            </a:endParaRPr>
          </a:p>
          <a:p>
            <a:pPr marL="0" lvl="0" indent="0" algn="l" rtl="0">
              <a:spcBef>
                <a:spcPts val="1600"/>
              </a:spcBef>
              <a:spcAft>
                <a:spcPts val="0"/>
              </a:spcAft>
              <a:buNone/>
            </a:pPr>
            <a:endParaRPr b="1" u="sng">
              <a:solidFill>
                <a:srgbClr val="000000"/>
              </a:solidFill>
            </a:endParaRPr>
          </a:p>
          <a:p>
            <a:pPr marL="0" lvl="0" indent="0" algn="l" rtl="0">
              <a:spcBef>
                <a:spcPts val="1600"/>
              </a:spcBef>
              <a:spcAft>
                <a:spcPts val="0"/>
              </a:spcAft>
              <a:buNone/>
            </a:pPr>
            <a:r>
              <a:rPr lang="en" b="1" u="sng">
                <a:solidFill>
                  <a:srgbClr val="000000"/>
                </a:solidFill>
              </a:rPr>
              <a:t>After Bubble Sort</a:t>
            </a:r>
            <a:r>
              <a:rPr lang="en" b="1">
                <a:solidFill>
                  <a:srgbClr val="000000"/>
                </a:solidFill>
              </a:rPr>
              <a:t> -  </a:t>
            </a:r>
            <a:endParaRPr b="1">
              <a:solidFill>
                <a:srgbClr val="000000"/>
              </a:solidFill>
            </a:endParaRPr>
          </a:p>
          <a:p>
            <a:pPr marL="0" lvl="0" indent="0" algn="l" rtl="0">
              <a:spcBef>
                <a:spcPts val="1600"/>
              </a:spcBef>
              <a:spcAft>
                <a:spcPts val="0"/>
              </a:spcAft>
              <a:buNone/>
            </a:pPr>
            <a:endParaRPr b="1">
              <a:solidFill>
                <a:srgbClr val="000000"/>
              </a:solidFill>
            </a:endParaRPr>
          </a:p>
          <a:p>
            <a:pPr marL="0" lvl="0" indent="0" algn="l" rtl="0">
              <a:spcBef>
                <a:spcPts val="1600"/>
              </a:spcBef>
              <a:spcAft>
                <a:spcPts val="1600"/>
              </a:spcAft>
              <a:buNone/>
            </a:pPr>
            <a:endParaRPr/>
          </a:p>
        </p:txBody>
      </p:sp>
      <p:sp>
        <p:nvSpPr>
          <p:cNvPr id="290" name="Google Shape;290;p44"/>
          <p:cNvSpPr/>
          <p:nvPr/>
        </p:nvSpPr>
        <p:spPr>
          <a:xfrm>
            <a:off x="6114350" y="2418325"/>
            <a:ext cx="1512600" cy="5598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Ordering of food</a:t>
            </a:r>
            <a:endParaRPr b="1"/>
          </a:p>
        </p:txBody>
      </p:sp>
      <p:sp>
        <p:nvSpPr>
          <p:cNvPr id="291" name="Google Shape;291;p44"/>
          <p:cNvSpPr/>
          <p:nvPr/>
        </p:nvSpPr>
        <p:spPr>
          <a:xfrm>
            <a:off x="1736750" y="2418325"/>
            <a:ext cx="1641900" cy="5598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Apply Coupons</a:t>
            </a:r>
            <a:endParaRPr b="1"/>
          </a:p>
        </p:txBody>
      </p:sp>
      <p:sp>
        <p:nvSpPr>
          <p:cNvPr id="292" name="Google Shape;292;p44"/>
          <p:cNvSpPr/>
          <p:nvPr/>
        </p:nvSpPr>
        <p:spPr>
          <a:xfrm>
            <a:off x="3925538" y="2418325"/>
            <a:ext cx="1641900" cy="5598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Consistency &amp; Standards</a:t>
            </a:r>
            <a:endParaRPr b="1"/>
          </a:p>
        </p:txBody>
      </p:sp>
      <p:sp>
        <p:nvSpPr>
          <p:cNvPr id="293" name="Google Shape;293;p44"/>
          <p:cNvSpPr/>
          <p:nvPr/>
        </p:nvSpPr>
        <p:spPr>
          <a:xfrm flipH="1">
            <a:off x="3458288" y="2469475"/>
            <a:ext cx="387600" cy="4575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4"/>
          <p:cNvSpPr/>
          <p:nvPr/>
        </p:nvSpPr>
        <p:spPr>
          <a:xfrm flipH="1">
            <a:off x="5647095" y="2469475"/>
            <a:ext cx="387600" cy="4575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4"/>
          <p:cNvSpPr/>
          <p:nvPr/>
        </p:nvSpPr>
        <p:spPr>
          <a:xfrm>
            <a:off x="3563776" y="3423838"/>
            <a:ext cx="2334600" cy="735000"/>
          </a:xfrm>
          <a:prstGeom prst="roundRect">
            <a:avLst>
              <a:gd name="adj" fmla="val 3547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Roboto"/>
                <a:ea typeface="Roboto"/>
                <a:cs typeface="Roboto"/>
                <a:sym typeface="Roboto"/>
              </a:rPr>
              <a:t>Requirement Prioritization (</a:t>
            </a:r>
            <a:r>
              <a:rPr lang="en" sz="1200" b="1" u="sng">
                <a:latin typeface="Roboto"/>
                <a:ea typeface="Roboto"/>
                <a:cs typeface="Roboto"/>
                <a:sym typeface="Roboto"/>
              </a:rPr>
              <a:t>BUBBLE SORT</a:t>
            </a:r>
            <a:r>
              <a:rPr lang="en" sz="1200" b="1">
                <a:latin typeface="Roboto"/>
                <a:ea typeface="Roboto"/>
                <a:cs typeface="Roboto"/>
                <a:sym typeface="Roboto"/>
              </a:rPr>
              <a:t>)</a:t>
            </a:r>
            <a:endParaRPr sz="1200" b="1"/>
          </a:p>
        </p:txBody>
      </p:sp>
      <p:sp>
        <p:nvSpPr>
          <p:cNvPr id="296" name="Google Shape;296;p44"/>
          <p:cNvSpPr/>
          <p:nvPr/>
        </p:nvSpPr>
        <p:spPr>
          <a:xfrm>
            <a:off x="6681900" y="4553597"/>
            <a:ext cx="1512600" cy="4725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Apply Coupons</a:t>
            </a:r>
            <a:endParaRPr b="1"/>
          </a:p>
        </p:txBody>
      </p:sp>
      <p:sp>
        <p:nvSpPr>
          <p:cNvPr id="297" name="Google Shape;297;p44"/>
          <p:cNvSpPr/>
          <p:nvPr/>
        </p:nvSpPr>
        <p:spPr>
          <a:xfrm>
            <a:off x="904175" y="4572251"/>
            <a:ext cx="1693500" cy="4542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Ordering of food</a:t>
            </a:r>
            <a:endParaRPr b="1"/>
          </a:p>
        </p:txBody>
      </p:sp>
      <p:sp>
        <p:nvSpPr>
          <p:cNvPr id="298" name="Google Shape;298;p44"/>
          <p:cNvSpPr/>
          <p:nvPr/>
        </p:nvSpPr>
        <p:spPr>
          <a:xfrm>
            <a:off x="3884318" y="4655700"/>
            <a:ext cx="1693500" cy="370500"/>
          </a:xfrm>
          <a:prstGeom prst="roundRect">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Roboto"/>
                <a:ea typeface="Roboto"/>
                <a:cs typeface="Roboto"/>
                <a:sym typeface="Roboto"/>
              </a:rPr>
              <a:t>Consistency &amp; Standards</a:t>
            </a:r>
            <a:endParaRPr b="1"/>
          </a:p>
        </p:txBody>
      </p:sp>
      <p:cxnSp>
        <p:nvCxnSpPr>
          <p:cNvPr id="299" name="Google Shape;299;p44"/>
          <p:cNvCxnSpPr>
            <a:stCxn id="295" idx="2"/>
            <a:endCxn id="296" idx="0"/>
          </p:cNvCxnSpPr>
          <p:nvPr/>
        </p:nvCxnSpPr>
        <p:spPr>
          <a:xfrm rot="-5400000" flipH="1">
            <a:off x="5887276" y="3002638"/>
            <a:ext cx="394800" cy="27072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300" name="Google Shape;300;p44"/>
          <p:cNvCxnSpPr>
            <a:stCxn id="297" idx="0"/>
            <a:endCxn id="295" idx="2"/>
          </p:cNvCxnSpPr>
          <p:nvPr/>
        </p:nvCxnSpPr>
        <p:spPr>
          <a:xfrm rot="-5400000">
            <a:off x="3034325" y="2875451"/>
            <a:ext cx="413400" cy="2980200"/>
          </a:xfrm>
          <a:prstGeom prst="bentConnector3">
            <a:avLst>
              <a:gd name="adj1" fmla="val 50002"/>
            </a:avLst>
          </a:prstGeom>
          <a:noFill/>
          <a:ln w="9525" cap="flat" cmpd="sng">
            <a:solidFill>
              <a:srgbClr val="C2C2C2"/>
            </a:solidFill>
            <a:prstDash val="solid"/>
            <a:round/>
            <a:headEnd type="none" w="sm" len="sm"/>
            <a:tailEnd type="none" w="sm" len="sm"/>
          </a:ln>
        </p:spPr>
      </p:cxnSp>
      <p:cxnSp>
        <p:nvCxnSpPr>
          <p:cNvPr id="301" name="Google Shape;301;p44"/>
          <p:cNvCxnSpPr>
            <a:stCxn id="298" idx="0"/>
            <a:endCxn id="295" idx="2"/>
          </p:cNvCxnSpPr>
          <p:nvPr/>
        </p:nvCxnSpPr>
        <p:spPr>
          <a:xfrm rot="-5400000">
            <a:off x="4482968" y="4407000"/>
            <a:ext cx="496800" cy="600"/>
          </a:xfrm>
          <a:prstGeom prst="bentConnector3">
            <a:avLst>
              <a:gd name="adj1" fmla="val 50006"/>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Hundred Dollar Method</a:t>
            </a:r>
            <a:endParaRPr/>
          </a:p>
        </p:txBody>
      </p:sp>
      <p:sp>
        <p:nvSpPr>
          <p:cNvPr id="307" name="Google Shape;307;p45"/>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This simple method is useful anywhere multiple stakeholders need to democratically vote on which requirements are the most important. </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All stakeholders get a conceptual 100 dollars, which they can distribute among the requirements. As such, the stakeholder may choose to give all 100 dollars to a single requirement, or the person may distribute the points more evenly.</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The higher the amount allocated to each requirement, the higher the priority of the requirement. At the end, the total is counted and the requirements are sorted based on the number of points received.</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Hundred Dollar Method</a:t>
            </a:r>
            <a:endParaRPr/>
          </a:p>
        </p:txBody>
      </p:sp>
      <p:sp>
        <p:nvSpPr>
          <p:cNvPr id="313" name="Google Shape;313;p46"/>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This technique should only be used when you have a small group of requirements to prioritize and when you have the same set of requirements to prevent respondents from influencing their results by assigning more dollars to their favourite requirement.</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324475" y="148225"/>
            <a:ext cx="84948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SELECTION OF APPROPRIATE REQUIREMENT PRIORITIZATION TECHNIQUE</a:t>
            </a:r>
            <a:endParaRPr/>
          </a:p>
        </p:txBody>
      </p:sp>
      <p:sp>
        <p:nvSpPr>
          <p:cNvPr id="319" name="Google Shape;319;p47"/>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selection of an appropriate prioritization method from a given set of various prioritization methods {M1 ,M2 ,….Mn} is guided by comparing their profile with distinct characteristics {C1 , C2 ,….Cn }against a desired profile of a specific software application in terms of given criteria. </a:t>
            </a:r>
            <a:endParaRPr/>
          </a:p>
          <a:p>
            <a:pPr marL="457200" lvl="0" indent="-342900" algn="l" rtl="0">
              <a:spcBef>
                <a:spcPts val="0"/>
              </a:spcBef>
              <a:spcAft>
                <a:spcPts val="0"/>
              </a:spcAft>
              <a:buSzPts val="1800"/>
              <a:buChar char="●"/>
            </a:pPr>
            <a:r>
              <a:rPr lang="en"/>
              <a:t>Here </a:t>
            </a:r>
            <a:r>
              <a:rPr lang="en">
                <a:solidFill>
                  <a:schemeClr val="accent1"/>
                </a:solidFill>
              </a:rPr>
              <a:t>various prioritization methods {M1 ,M2 ,….Mn} are the ones discussed above and characteristics {C1 , C2 ,….Cn } are size of the project, ease of implementation, speed, complexity, etc,.</a:t>
            </a:r>
            <a:endParaRPr>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311700" y="214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Algorithm to select appropriate prioritization method is given as:</a:t>
            </a:r>
            <a:endParaRPr>
              <a:solidFill>
                <a:srgbClr val="FFFFFF"/>
              </a:solidFill>
            </a:endParaRPr>
          </a:p>
        </p:txBody>
      </p:sp>
      <p:sp>
        <p:nvSpPr>
          <p:cNvPr id="325" name="Google Shape;32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dirty="0">
                <a:solidFill>
                  <a:srgbClr val="FFFFFF"/>
                </a:solidFill>
              </a:rPr>
              <a:t>Convert fuzzy values specified  to its corresponding crisp values using defuzzification method . This matrix of all crisp values can be termed as: R = [rij] i.e </a:t>
            </a:r>
            <a:endParaRPr dirty="0">
              <a:solidFill>
                <a:srgbClr val="FFFFFF"/>
              </a:solidFill>
            </a:endParaRPr>
          </a:p>
          <a:p>
            <a:pPr marL="0" lvl="0" indent="0" algn="l" rtl="0">
              <a:spcBef>
                <a:spcPts val="1600"/>
              </a:spcBef>
              <a:spcAft>
                <a:spcPts val="0"/>
              </a:spcAft>
              <a:buNone/>
            </a:pPr>
            <a:endParaRPr dirty="0">
              <a:solidFill>
                <a:srgbClr val="FFFFFF"/>
              </a:solidFill>
            </a:endParaRPr>
          </a:p>
          <a:p>
            <a:pPr marL="0" lvl="0" indent="0" algn="l" rtl="0">
              <a:spcBef>
                <a:spcPts val="1600"/>
              </a:spcBef>
              <a:spcAft>
                <a:spcPts val="0"/>
              </a:spcAft>
              <a:buNone/>
            </a:pPr>
            <a:endParaRPr dirty="0">
              <a:solidFill>
                <a:srgbClr val="FFFFFF"/>
              </a:solidFill>
            </a:endParaRPr>
          </a:p>
          <a:p>
            <a:pPr marL="0" lvl="0" indent="0" algn="l" rtl="0">
              <a:spcBef>
                <a:spcPts val="1600"/>
              </a:spcBef>
              <a:spcAft>
                <a:spcPts val="0"/>
              </a:spcAft>
              <a:buNone/>
            </a:pPr>
            <a:endParaRPr dirty="0">
              <a:solidFill>
                <a:srgbClr val="FFFFFF"/>
              </a:solidFill>
            </a:endParaRPr>
          </a:p>
        </p:txBody>
      </p:sp>
      <p:sp>
        <p:nvSpPr>
          <p:cNvPr id="326" name="Google Shape;326;p48"/>
          <p:cNvSpPr/>
          <p:nvPr/>
        </p:nvSpPr>
        <p:spPr>
          <a:xfrm>
            <a:off x="2385750" y="2244650"/>
            <a:ext cx="666900" cy="2564114"/>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7" name="Google Shape;327;p48"/>
          <p:cNvSpPr txBox="1"/>
          <p:nvPr/>
        </p:nvSpPr>
        <p:spPr>
          <a:xfrm>
            <a:off x="2680775" y="2244650"/>
            <a:ext cx="37455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	 C1	C2	..	..	CN</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r>
              <a:rPr lang="en" b="1" dirty="0">
                <a:solidFill>
                  <a:srgbClr val="FFFFFF"/>
                </a:solidFill>
              </a:rPr>
              <a:t>P1	 r11	r12	..	..	r1n</a:t>
            </a:r>
            <a:endParaRPr b="1" dirty="0">
              <a:solidFill>
                <a:srgbClr val="FFFFFF"/>
              </a:solidFill>
            </a:endParaRPr>
          </a:p>
          <a:p>
            <a:pPr marL="0" lvl="0" indent="0" algn="l" rtl="0">
              <a:spcBef>
                <a:spcPts val="0"/>
              </a:spcBef>
              <a:spcAft>
                <a:spcPts val="0"/>
              </a:spcAft>
              <a:buNone/>
            </a:pPr>
            <a:r>
              <a:rPr lang="en" b="1" dirty="0">
                <a:solidFill>
                  <a:srgbClr val="FFFFFF"/>
                </a:solidFill>
              </a:rPr>
              <a:t>P2 	 r21	..	..	..	r2n</a:t>
            </a:r>
            <a:endParaRPr b="1" dirty="0">
              <a:solidFill>
                <a:srgbClr val="FFFFFF"/>
              </a:solidFill>
            </a:endParaRPr>
          </a:p>
          <a:p>
            <a:pPr marL="0" lvl="0" indent="0" algn="l" rtl="0">
              <a:spcBef>
                <a:spcPts val="0"/>
              </a:spcBef>
              <a:spcAft>
                <a:spcPts val="0"/>
              </a:spcAft>
              <a:buNone/>
            </a:pPr>
            <a:r>
              <a:rPr lang="en" b="1" dirty="0">
                <a:solidFill>
                  <a:srgbClr val="FFFFFF"/>
                </a:solidFill>
              </a:rPr>
              <a:t>..	 ..	..	..	..	..	</a:t>
            </a:r>
            <a:endParaRPr b="1" dirty="0">
              <a:solidFill>
                <a:srgbClr val="FFFFFF"/>
              </a:solidFill>
            </a:endParaRPr>
          </a:p>
          <a:p>
            <a:pPr marL="0" lvl="0" indent="0" algn="l" rtl="0">
              <a:spcBef>
                <a:spcPts val="0"/>
              </a:spcBef>
              <a:spcAft>
                <a:spcPts val="0"/>
              </a:spcAft>
              <a:buNone/>
            </a:pPr>
            <a:r>
              <a:rPr lang="en" b="1" dirty="0">
                <a:solidFill>
                  <a:srgbClr val="FFFFFF"/>
                </a:solidFill>
              </a:rPr>
              <a:t>PM	 rm1	rm2	..	..	rmn</a:t>
            </a:r>
            <a:endParaRPr b="1" dirty="0">
              <a:solidFill>
                <a:srgbClr val="FFFFFF"/>
              </a:solidFill>
            </a:endParaRPr>
          </a:p>
        </p:txBody>
      </p:sp>
      <p:sp>
        <p:nvSpPr>
          <p:cNvPr id="328" name="Google Shape;328;p48"/>
          <p:cNvSpPr/>
          <p:nvPr/>
        </p:nvSpPr>
        <p:spPr>
          <a:xfrm flipH="1">
            <a:off x="5401450" y="2244650"/>
            <a:ext cx="666900" cy="2564114"/>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ABSTRACT</a:t>
            </a:r>
            <a:endParaRPr u="sng"/>
          </a:p>
        </p:txBody>
      </p:sp>
      <p:sp>
        <p:nvSpPr>
          <p:cNvPr id="140" name="Google Shape;140;p3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Requirement prioritization is regarded as one of the most essential tactics in the requirement engineering process.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Requirement prioritization is used to define the ordering or scheduling for executing requirement primarily based on the priority or importance in accordance to the stakeholders viewpoint.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Various researchers have led to many requirement prioritization strategies, and there is no single approach of requirement prioritization that can be used for all project types.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In this paper we provide an overview for selecting appropriate requirement prioritization technique for various software domain's. We also present the most famous strategies used to prioritize the software domain requirements and compare these strategies against each other.</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10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fade">
                                      <p:cBhvr>
                                        <p:cTn id="22" dur="1000"/>
                                        <p:tgtEl>
                                          <p:spTgt spid="1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9"/>
          <p:cNvSpPr txBox="1">
            <a:spLocks noGrp="1"/>
          </p:cNvSpPr>
          <p:nvPr>
            <p:ph type="body" idx="1"/>
          </p:nvPr>
        </p:nvSpPr>
        <p:spPr>
          <a:xfrm>
            <a:off x="311700" y="228950"/>
            <a:ext cx="8520600" cy="473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Normalize the values of matrix R by dividing each value of this matrix by the maximum value of the matrix. All entries of this matrix are real numbers in [0,1].</a:t>
            </a:r>
            <a:endParaRPr dirty="0"/>
          </a:p>
          <a:p>
            <a:pPr marL="0" lvl="0" indent="0" algn="l" rtl="0">
              <a:spcBef>
                <a:spcPts val="1600"/>
              </a:spcBef>
              <a:spcAft>
                <a:spcPts val="0"/>
              </a:spcAft>
              <a:buNone/>
            </a:pPr>
            <a:endParaRPr dirty="0"/>
          </a:p>
          <a:p>
            <a:pPr marL="0" lvl="0" indent="457200" algn="l" rtl="0">
              <a:spcBef>
                <a:spcPts val="1600"/>
              </a:spcBef>
              <a:spcAft>
                <a:spcPts val="0"/>
              </a:spcAft>
              <a:buNone/>
            </a:pPr>
            <a:r>
              <a:rPr lang="en" dirty="0"/>
              <a:t>where max is the maximum value of the matrix.</a:t>
            </a:r>
            <a:endParaRPr dirty="0"/>
          </a:p>
          <a:p>
            <a:pPr marL="457200" lvl="0" indent="-342900" algn="l" rtl="0">
              <a:spcBef>
                <a:spcPts val="1600"/>
              </a:spcBef>
              <a:spcAft>
                <a:spcPts val="0"/>
              </a:spcAft>
              <a:buSzPts val="1800"/>
              <a:buChar char="●"/>
            </a:pPr>
            <a:r>
              <a:rPr lang="en" dirty="0"/>
              <a:t>Identify an application for which a suitable method is desired. This application is bounded by a number of criteria. Assign the appropriate weight that ranges from 0 (not important or applicable) to 5 (absolutely essential) to these criteria.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457200" algn="l" rtl="0">
              <a:spcBef>
                <a:spcPts val="1600"/>
              </a:spcBef>
              <a:spcAft>
                <a:spcPts val="1600"/>
              </a:spcAft>
              <a:buNone/>
            </a:pPr>
            <a:r>
              <a:rPr lang="en" dirty="0"/>
              <a:t>Normalize the values of matrix W as done in step 2.</a:t>
            </a:r>
            <a:endParaRPr dirty="0"/>
          </a:p>
        </p:txBody>
      </p:sp>
      <p:sp>
        <p:nvSpPr>
          <p:cNvPr id="334" name="Google Shape;334;p49"/>
          <p:cNvSpPr txBox="1"/>
          <p:nvPr/>
        </p:nvSpPr>
        <p:spPr>
          <a:xfrm>
            <a:off x="3558750" y="820900"/>
            <a:ext cx="2026500" cy="9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b="1">
                <a:solidFill>
                  <a:srgbClr val="FFFFFF"/>
                </a:solidFill>
              </a:rPr>
              <a:t>N  =</a:t>
            </a:r>
            <a:r>
              <a:rPr lang="en"/>
              <a:t>  </a:t>
            </a:r>
            <a:endParaRPr/>
          </a:p>
        </p:txBody>
      </p:sp>
      <p:sp>
        <p:nvSpPr>
          <p:cNvPr id="335" name="Google Shape;335;p49"/>
          <p:cNvSpPr/>
          <p:nvPr/>
        </p:nvSpPr>
        <p:spPr>
          <a:xfrm>
            <a:off x="4212925" y="1026125"/>
            <a:ext cx="846600" cy="5727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b="1">
                <a:solidFill>
                  <a:srgbClr val="FFFFFF"/>
                </a:solidFill>
              </a:rPr>
              <a:t>R</a:t>
            </a:r>
            <a:endParaRPr b="1">
              <a:solidFill>
                <a:srgbClr val="FFFFFF"/>
              </a:solidFill>
            </a:endParaRPr>
          </a:p>
          <a:p>
            <a:pPr marL="0" lvl="0" indent="0" algn="l" rtl="0">
              <a:spcBef>
                <a:spcPts val="0"/>
              </a:spcBef>
              <a:spcAft>
                <a:spcPts val="0"/>
              </a:spcAft>
              <a:buNone/>
            </a:pPr>
            <a:r>
              <a:rPr lang="en"/>
              <a:t>   </a:t>
            </a:r>
            <a:r>
              <a:rPr lang="en" b="1">
                <a:solidFill>
                  <a:srgbClr val="FFFFFF"/>
                </a:solidFill>
              </a:rPr>
              <a:t>Max</a:t>
            </a:r>
            <a:endParaRPr b="1">
              <a:solidFill>
                <a:srgbClr val="FFFFFF"/>
              </a:solidFill>
            </a:endParaRPr>
          </a:p>
        </p:txBody>
      </p:sp>
      <p:cxnSp>
        <p:nvCxnSpPr>
          <p:cNvPr id="336" name="Google Shape;336;p49"/>
          <p:cNvCxnSpPr>
            <a:stCxn id="335" idx="1"/>
            <a:endCxn id="335" idx="3"/>
          </p:cNvCxnSpPr>
          <p:nvPr/>
        </p:nvCxnSpPr>
        <p:spPr>
          <a:xfrm>
            <a:off x="4212925" y="1312475"/>
            <a:ext cx="8466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49"/>
          <p:cNvSpPr/>
          <p:nvPr/>
        </p:nvSpPr>
        <p:spPr>
          <a:xfrm>
            <a:off x="3771050" y="3168175"/>
            <a:ext cx="666900" cy="10389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9"/>
          <p:cNvSpPr txBox="1"/>
          <p:nvPr/>
        </p:nvSpPr>
        <p:spPr>
          <a:xfrm>
            <a:off x="4361075" y="3168175"/>
            <a:ext cx="6669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W1</a:t>
            </a:r>
            <a:endParaRPr b="1" dirty="0">
              <a:solidFill>
                <a:srgbClr val="FFFFFF"/>
              </a:solidFill>
            </a:endParaRPr>
          </a:p>
          <a:p>
            <a:pPr marL="0" lvl="0" indent="0" algn="l" rtl="0">
              <a:spcBef>
                <a:spcPts val="0"/>
              </a:spcBef>
              <a:spcAft>
                <a:spcPts val="0"/>
              </a:spcAft>
              <a:buNone/>
            </a:pPr>
            <a:r>
              <a:rPr lang="en" b="1" dirty="0">
                <a:solidFill>
                  <a:srgbClr val="FFFFFF"/>
                </a:solidFill>
              </a:rPr>
              <a:t>W2	 </a:t>
            </a:r>
            <a:endParaRPr b="1" dirty="0">
              <a:solidFill>
                <a:srgbClr val="FFFFFF"/>
              </a:solidFill>
            </a:endParaRPr>
          </a:p>
          <a:p>
            <a:pPr lvl="0"/>
            <a:r>
              <a:rPr lang="en" b="1" dirty="0">
                <a:solidFill>
                  <a:srgbClr val="FFFFFF"/>
                </a:solidFill>
              </a:rPr>
              <a:t>.. Wn 		</a:t>
            </a:r>
            <a:endParaRPr b="1" dirty="0">
              <a:solidFill>
                <a:srgbClr val="FFFFFF"/>
              </a:solidFill>
            </a:endParaRPr>
          </a:p>
          <a:p>
            <a:pPr marL="0" lvl="0" indent="0" algn="l" rtl="0">
              <a:spcBef>
                <a:spcPts val="0"/>
              </a:spcBef>
              <a:spcAft>
                <a:spcPts val="0"/>
              </a:spcAft>
              <a:buNone/>
            </a:pPr>
            <a:r>
              <a:rPr lang="en" b="1" dirty="0">
                <a:solidFill>
                  <a:srgbClr val="FFFFFF"/>
                </a:solidFill>
              </a:rPr>
              <a:t>	 </a:t>
            </a:r>
            <a:endParaRPr b="1" dirty="0">
              <a:solidFill>
                <a:srgbClr val="FFFFFF"/>
              </a:solidFill>
            </a:endParaRPr>
          </a:p>
        </p:txBody>
      </p:sp>
      <p:sp>
        <p:nvSpPr>
          <p:cNvPr id="339" name="Google Shape;339;p49"/>
          <p:cNvSpPr/>
          <p:nvPr/>
        </p:nvSpPr>
        <p:spPr>
          <a:xfrm flipH="1">
            <a:off x="4834125" y="3168175"/>
            <a:ext cx="666900" cy="10389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9"/>
          <p:cNvSpPr txBox="1"/>
          <p:nvPr/>
        </p:nvSpPr>
        <p:spPr>
          <a:xfrm>
            <a:off x="2924450" y="3546475"/>
            <a:ext cx="8466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W =</a:t>
            </a:r>
            <a:r>
              <a:rPr lang="en">
                <a:solidFill>
                  <a:srgbClr val="FFFFFF"/>
                </a:solidFill>
              </a:rPr>
              <a:t> </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body" idx="1"/>
          </p:nvPr>
        </p:nvSpPr>
        <p:spPr>
          <a:xfrm>
            <a:off x="311700" y="7420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Multiply the matrix R with Weight matrix W to obtain matrix S. The value of the resultant matrix S will be used to select the method that is most appropriate for the project</a:t>
            </a:r>
            <a:endParaRPr/>
          </a:p>
          <a:p>
            <a:pPr marL="457200" lvl="0" indent="-342900" algn="l" rtl="0">
              <a:spcBef>
                <a:spcPts val="0"/>
              </a:spcBef>
              <a:spcAft>
                <a:spcPts val="0"/>
              </a:spcAft>
              <a:buSzPts val="1800"/>
              <a:buChar char="●"/>
            </a:pPr>
            <a:r>
              <a:rPr lang="en"/>
              <a:t>Arrange the values of matrix S in decreasing order to obtain list of methods in increasing order of suitability for a given application. </a:t>
            </a:r>
            <a:endParaRPr/>
          </a:p>
          <a:p>
            <a:pPr marL="0" lvl="0" indent="0" algn="l" rtl="0">
              <a:spcBef>
                <a:spcPts val="1600"/>
              </a:spcBef>
              <a:spcAft>
                <a:spcPts val="1600"/>
              </a:spcAft>
              <a:buNone/>
            </a:pPr>
            <a:r>
              <a:rPr lang="en" u="sng"/>
              <a:t>This algorithm assists the manager to select an appropriate method for a specific application.</a:t>
            </a:r>
            <a:endParaRPr u="sn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a:t>
            </a:r>
            <a:endParaRPr/>
          </a:p>
        </p:txBody>
      </p:sp>
      <p:sp>
        <p:nvSpPr>
          <p:cNvPr id="351" name="Google Shape;35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order to illustrate the proposed methodology, an experimental study of the Travel Management Planning Website was performed. The aim of the study was to select the appropriate prioritization method for the website. Five prioritization methods namely Ranking Technique, Numerical Assignment Technique, MOSCOW Technique, Bubble Sort Technique and Hundred Dollar Method and five characteristics such as Ease of use, Size of project, Fuzziness, Multi-criteria and Multi-person were selected to simplify the study. Three domain experts were requested to give their recommendation about degree to which characteristic Cj is possessed by method Pi using linguistic terms. Defuzzification was used to convert the linguistic terms to crisp values and results are shown in matrix 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a:spLocks noGrp="1"/>
          </p:cNvSpPr>
          <p:nvPr>
            <p:ph type="body" idx="1"/>
          </p:nvPr>
        </p:nvSpPr>
        <p:spPr>
          <a:xfrm>
            <a:off x="311700" y="665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p:txBody>
      </p:sp>
      <p:sp>
        <p:nvSpPr>
          <p:cNvPr id="357" name="Google Shape;357;p52"/>
          <p:cNvSpPr/>
          <p:nvPr/>
        </p:nvSpPr>
        <p:spPr>
          <a:xfrm>
            <a:off x="2551725" y="459825"/>
            <a:ext cx="666900" cy="2822218"/>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2"/>
          <p:cNvSpPr txBox="1"/>
          <p:nvPr/>
        </p:nvSpPr>
        <p:spPr>
          <a:xfrm>
            <a:off x="2846750" y="459825"/>
            <a:ext cx="37455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	 C1	C1	C3	C4	C5	</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r>
              <a:rPr lang="en" b="1" dirty="0">
                <a:solidFill>
                  <a:srgbClr val="FFFFFF"/>
                </a:solidFill>
              </a:rPr>
              <a:t>P1	4	2	0	0	4</a:t>
            </a:r>
            <a:endParaRPr b="1" dirty="0">
              <a:solidFill>
                <a:srgbClr val="FFFFFF"/>
              </a:solidFill>
            </a:endParaRPr>
          </a:p>
          <a:p>
            <a:pPr marL="0" lvl="0" indent="0" algn="l" rtl="0">
              <a:spcBef>
                <a:spcPts val="0"/>
              </a:spcBef>
              <a:spcAft>
                <a:spcPts val="0"/>
              </a:spcAft>
              <a:buNone/>
            </a:pPr>
            <a:r>
              <a:rPr lang="en" b="1" dirty="0">
                <a:solidFill>
                  <a:srgbClr val="FFFFFF"/>
                </a:solidFill>
              </a:rPr>
              <a:t>P2 	4	3	0	5	0</a:t>
            </a:r>
            <a:endParaRPr b="1" dirty="0">
              <a:solidFill>
                <a:srgbClr val="FFFFFF"/>
              </a:solidFill>
            </a:endParaRPr>
          </a:p>
          <a:p>
            <a:pPr marL="0" lvl="0" indent="0" algn="l" rtl="0">
              <a:spcBef>
                <a:spcPts val="0"/>
              </a:spcBef>
              <a:spcAft>
                <a:spcPts val="0"/>
              </a:spcAft>
              <a:buNone/>
            </a:pPr>
            <a:r>
              <a:rPr lang="en" b="1" dirty="0">
                <a:solidFill>
                  <a:srgbClr val="FFFFFF"/>
                </a:solidFill>
              </a:rPr>
              <a:t>P3	3	3	5	5	4</a:t>
            </a:r>
            <a:endParaRPr b="1" dirty="0">
              <a:solidFill>
                <a:srgbClr val="FFFFFF"/>
              </a:solidFill>
            </a:endParaRPr>
          </a:p>
          <a:p>
            <a:pPr marL="0" lvl="0" indent="0" algn="l" rtl="0">
              <a:spcBef>
                <a:spcPts val="0"/>
              </a:spcBef>
              <a:spcAft>
                <a:spcPts val="0"/>
              </a:spcAft>
              <a:buNone/>
            </a:pPr>
            <a:r>
              <a:rPr lang="en" b="1" dirty="0">
                <a:solidFill>
                  <a:srgbClr val="FFFFFF"/>
                </a:solidFill>
              </a:rPr>
              <a:t>P4	3	3	0	5	2</a:t>
            </a:r>
            <a:endParaRPr b="1" dirty="0">
              <a:solidFill>
                <a:srgbClr val="FFFFFF"/>
              </a:solidFill>
            </a:endParaRPr>
          </a:p>
          <a:p>
            <a:pPr marL="0" lvl="0" indent="0" algn="l" rtl="0">
              <a:spcBef>
                <a:spcPts val="0"/>
              </a:spcBef>
              <a:spcAft>
                <a:spcPts val="0"/>
              </a:spcAft>
              <a:buNone/>
            </a:pPr>
            <a:r>
              <a:rPr lang="en" b="1" dirty="0">
                <a:solidFill>
                  <a:srgbClr val="FFFFFF"/>
                </a:solidFill>
              </a:rPr>
              <a:t>P5	2	5	0	5	2	</a:t>
            </a:r>
            <a:endParaRPr b="1" dirty="0">
              <a:solidFill>
                <a:srgbClr val="FFFFFF"/>
              </a:solidFill>
            </a:endParaRPr>
          </a:p>
          <a:p>
            <a:pPr marL="0" lvl="0" indent="0" algn="l" rtl="0">
              <a:spcBef>
                <a:spcPts val="0"/>
              </a:spcBef>
              <a:spcAft>
                <a:spcPts val="0"/>
              </a:spcAft>
              <a:buNone/>
            </a:pPr>
            <a:endParaRPr b="1" dirty="0">
              <a:solidFill>
                <a:srgbClr val="FFFFFF"/>
              </a:solidFill>
            </a:endParaRPr>
          </a:p>
        </p:txBody>
      </p:sp>
      <p:sp>
        <p:nvSpPr>
          <p:cNvPr id="359" name="Google Shape;359;p52"/>
          <p:cNvSpPr/>
          <p:nvPr/>
        </p:nvSpPr>
        <p:spPr>
          <a:xfrm flipH="1">
            <a:off x="5243800" y="459825"/>
            <a:ext cx="920236" cy="281085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2"/>
          <p:cNvSpPr txBox="1"/>
          <p:nvPr/>
        </p:nvSpPr>
        <p:spPr>
          <a:xfrm>
            <a:off x="1744425" y="1216625"/>
            <a:ext cx="5772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R = </a:t>
            </a:r>
            <a:endParaRPr b="1" dirty="0">
              <a:solidFill>
                <a:srgbClr val="FFFFFF"/>
              </a:solidFill>
            </a:endParaRPr>
          </a:p>
        </p:txBody>
      </p:sp>
      <p:sp>
        <p:nvSpPr>
          <p:cNvPr id="361" name="Google Shape;361;p52"/>
          <p:cNvSpPr/>
          <p:nvPr/>
        </p:nvSpPr>
        <p:spPr>
          <a:xfrm>
            <a:off x="2723718" y="3413175"/>
            <a:ext cx="666900" cy="16419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2"/>
          <p:cNvSpPr txBox="1"/>
          <p:nvPr/>
        </p:nvSpPr>
        <p:spPr>
          <a:xfrm>
            <a:off x="2994250" y="2744900"/>
            <a:ext cx="37455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	 C1	C1	C3	C4	C5	</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r>
              <a:rPr lang="en" b="1" dirty="0">
                <a:solidFill>
                  <a:srgbClr val="FFFFFF"/>
                </a:solidFill>
              </a:rPr>
              <a:t>P1	0.8	0.4	0	0	0.8</a:t>
            </a:r>
            <a:endParaRPr b="1" dirty="0">
              <a:solidFill>
                <a:srgbClr val="FFFFFF"/>
              </a:solidFill>
            </a:endParaRPr>
          </a:p>
          <a:p>
            <a:pPr marL="0" lvl="0" indent="0" algn="l" rtl="0">
              <a:spcBef>
                <a:spcPts val="0"/>
              </a:spcBef>
              <a:spcAft>
                <a:spcPts val="0"/>
              </a:spcAft>
              <a:buNone/>
            </a:pPr>
            <a:r>
              <a:rPr lang="en" b="1" dirty="0">
                <a:solidFill>
                  <a:srgbClr val="FFFFFF"/>
                </a:solidFill>
              </a:rPr>
              <a:t>P2 	0.8	0.6	0	1	0	</a:t>
            </a:r>
            <a:endParaRPr b="1" dirty="0">
              <a:solidFill>
                <a:srgbClr val="FFFFFF"/>
              </a:solidFill>
            </a:endParaRPr>
          </a:p>
          <a:p>
            <a:pPr marL="0" lvl="0" indent="0" algn="l" rtl="0">
              <a:spcBef>
                <a:spcPts val="0"/>
              </a:spcBef>
              <a:spcAft>
                <a:spcPts val="0"/>
              </a:spcAft>
              <a:buNone/>
            </a:pPr>
            <a:r>
              <a:rPr lang="en" b="1" dirty="0">
                <a:solidFill>
                  <a:srgbClr val="FFFFFF"/>
                </a:solidFill>
              </a:rPr>
              <a:t>P3	0.6	0.6	1	1	0.8</a:t>
            </a:r>
            <a:endParaRPr b="1" dirty="0">
              <a:solidFill>
                <a:srgbClr val="FFFFFF"/>
              </a:solidFill>
            </a:endParaRPr>
          </a:p>
          <a:p>
            <a:pPr marL="0" lvl="0" indent="0" algn="l" rtl="0">
              <a:spcBef>
                <a:spcPts val="0"/>
              </a:spcBef>
              <a:spcAft>
                <a:spcPts val="0"/>
              </a:spcAft>
              <a:buNone/>
            </a:pPr>
            <a:r>
              <a:rPr lang="en" b="1" dirty="0">
                <a:solidFill>
                  <a:srgbClr val="FFFFFF"/>
                </a:solidFill>
              </a:rPr>
              <a:t>P4	0.6	0.6	0	1	0.4</a:t>
            </a:r>
            <a:endParaRPr b="1" dirty="0">
              <a:solidFill>
                <a:srgbClr val="FFFFFF"/>
              </a:solidFill>
            </a:endParaRPr>
          </a:p>
          <a:p>
            <a:pPr marL="0" lvl="0" indent="0" algn="l" rtl="0">
              <a:spcBef>
                <a:spcPts val="0"/>
              </a:spcBef>
              <a:spcAft>
                <a:spcPts val="0"/>
              </a:spcAft>
              <a:buNone/>
            </a:pPr>
            <a:r>
              <a:rPr lang="en" b="1" dirty="0">
                <a:solidFill>
                  <a:srgbClr val="FFFFFF"/>
                </a:solidFill>
              </a:rPr>
              <a:t>P5	0.4	1	0	1	0.4	</a:t>
            </a:r>
            <a:endParaRPr b="1" dirty="0">
              <a:solidFill>
                <a:srgbClr val="FFFFFF"/>
              </a:solidFill>
            </a:endParaRPr>
          </a:p>
          <a:p>
            <a:pPr marL="0" lvl="0" indent="0" algn="l" rtl="0">
              <a:spcBef>
                <a:spcPts val="0"/>
              </a:spcBef>
              <a:spcAft>
                <a:spcPts val="0"/>
              </a:spcAft>
              <a:buNone/>
            </a:pPr>
            <a:endParaRPr b="1" dirty="0">
              <a:solidFill>
                <a:srgbClr val="FFFFFF"/>
              </a:solidFill>
            </a:endParaRPr>
          </a:p>
        </p:txBody>
      </p:sp>
      <p:sp>
        <p:nvSpPr>
          <p:cNvPr id="363" name="Google Shape;363;p52"/>
          <p:cNvSpPr/>
          <p:nvPr/>
        </p:nvSpPr>
        <p:spPr>
          <a:xfrm flipH="1">
            <a:off x="5584354" y="3465725"/>
            <a:ext cx="666900" cy="16419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2"/>
          <p:cNvSpPr txBox="1"/>
          <p:nvPr/>
        </p:nvSpPr>
        <p:spPr>
          <a:xfrm>
            <a:off x="1802175" y="3552975"/>
            <a:ext cx="6669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Rn = </a:t>
            </a:r>
            <a:endParaRPr b="1">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a:spLocks noGrp="1"/>
          </p:cNvSpPr>
          <p:nvPr>
            <p:ph type="body" idx="1"/>
          </p:nvPr>
        </p:nvSpPr>
        <p:spPr>
          <a:xfrm>
            <a:off x="311700" y="3700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Three stakeholders including Project Manager, System Engineer &amp; Website Maintainer were requested to give their requirements for the website in the form of desired criteria. These criteria were assigned weights in the scale of 0 to 5 to obtain the matrix W.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lang="en" dirty="0"/>
          </a:p>
        </p:txBody>
      </p:sp>
      <p:sp>
        <p:nvSpPr>
          <p:cNvPr id="370" name="Google Shape;370;p53"/>
          <p:cNvSpPr/>
          <p:nvPr/>
        </p:nvSpPr>
        <p:spPr>
          <a:xfrm>
            <a:off x="4136813" y="1660138"/>
            <a:ext cx="666900" cy="1556499"/>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3"/>
          <p:cNvSpPr txBox="1"/>
          <p:nvPr/>
        </p:nvSpPr>
        <p:spPr>
          <a:xfrm>
            <a:off x="4803713" y="1590475"/>
            <a:ext cx="6669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3</a:t>
            </a:r>
            <a:endParaRPr b="1">
              <a:solidFill>
                <a:srgbClr val="FFFFFF"/>
              </a:solidFill>
            </a:endParaRPr>
          </a:p>
          <a:p>
            <a:pPr marL="0" lvl="0" indent="0" algn="l" rtl="0">
              <a:spcBef>
                <a:spcPts val="0"/>
              </a:spcBef>
              <a:spcAft>
                <a:spcPts val="0"/>
              </a:spcAft>
              <a:buNone/>
            </a:pPr>
            <a:r>
              <a:rPr lang="en" b="1">
                <a:solidFill>
                  <a:srgbClr val="FFFFFF"/>
                </a:solidFill>
              </a:rPr>
              <a:t>3	 </a:t>
            </a:r>
            <a:endParaRPr b="1">
              <a:solidFill>
                <a:srgbClr val="FFFFFF"/>
              </a:solidFill>
            </a:endParaRPr>
          </a:p>
          <a:p>
            <a:pPr marL="0" lvl="0" indent="0" algn="l" rtl="0">
              <a:spcBef>
                <a:spcPts val="0"/>
              </a:spcBef>
              <a:spcAft>
                <a:spcPts val="0"/>
              </a:spcAft>
              <a:buNone/>
            </a:pPr>
            <a:r>
              <a:rPr lang="en" b="1">
                <a:solidFill>
                  <a:srgbClr val="FFFFFF"/>
                </a:solidFill>
              </a:rPr>
              <a:t>2</a:t>
            </a:r>
            <a:endParaRPr b="1">
              <a:solidFill>
                <a:srgbClr val="FFFFFF"/>
              </a:solidFill>
            </a:endParaRPr>
          </a:p>
          <a:p>
            <a:pPr marL="0" lvl="0" indent="0" algn="l" rtl="0">
              <a:spcBef>
                <a:spcPts val="0"/>
              </a:spcBef>
              <a:spcAft>
                <a:spcPts val="0"/>
              </a:spcAft>
              <a:buNone/>
            </a:pPr>
            <a:r>
              <a:rPr lang="en" b="1">
                <a:solidFill>
                  <a:srgbClr val="FFFFFF"/>
                </a:solidFill>
              </a:rPr>
              <a:t>4	5	</a:t>
            </a:r>
            <a:endParaRPr b="1">
              <a:solidFill>
                <a:srgbClr val="FFFFFF"/>
              </a:solidFill>
            </a:endParaRPr>
          </a:p>
          <a:p>
            <a:pPr marL="0" lvl="0" indent="0" algn="l" rtl="0">
              <a:spcBef>
                <a:spcPts val="0"/>
              </a:spcBef>
              <a:spcAft>
                <a:spcPts val="0"/>
              </a:spcAft>
              <a:buNone/>
            </a:pPr>
            <a:r>
              <a:rPr lang="en" b="1">
                <a:solidFill>
                  <a:srgbClr val="FFFFFF"/>
                </a:solidFill>
              </a:rPr>
              <a:t>	 </a:t>
            </a:r>
            <a:endParaRPr b="1">
              <a:solidFill>
                <a:srgbClr val="FFFFFF"/>
              </a:solidFill>
            </a:endParaRPr>
          </a:p>
        </p:txBody>
      </p:sp>
      <p:sp>
        <p:nvSpPr>
          <p:cNvPr id="372" name="Google Shape;372;p53"/>
          <p:cNvSpPr/>
          <p:nvPr/>
        </p:nvSpPr>
        <p:spPr>
          <a:xfrm flipH="1">
            <a:off x="5110013" y="1641775"/>
            <a:ext cx="666900" cy="1574862"/>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3"/>
          <p:cNvSpPr txBox="1"/>
          <p:nvPr/>
        </p:nvSpPr>
        <p:spPr>
          <a:xfrm>
            <a:off x="3367088" y="1968775"/>
            <a:ext cx="8466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W =</a:t>
            </a:r>
            <a:r>
              <a:rPr lang="en"/>
              <a:t> </a:t>
            </a:r>
            <a:endParaRPr/>
          </a:p>
        </p:txBody>
      </p:sp>
      <p:sp>
        <p:nvSpPr>
          <p:cNvPr id="374" name="Google Shape;374;p53"/>
          <p:cNvSpPr/>
          <p:nvPr/>
        </p:nvSpPr>
        <p:spPr>
          <a:xfrm>
            <a:off x="4136813" y="3450375"/>
            <a:ext cx="666900" cy="15565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3"/>
          <p:cNvSpPr txBox="1"/>
          <p:nvPr/>
        </p:nvSpPr>
        <p:spPr>
          <a:xfrm>
            <a:off x="4803713" y="3399075"/>
            <a:ext cx="6669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0.6</a:t>
            </a:r>
            <a:endParaRPr b="1">
              <a:solidFill>
                <a:srgbClr val="FFFFFF"/>
              </a:solidFill>
            </a:endParaRPr>
          </a:p>
          <a:p>
            <a:pPr marL="0" lvl="0" indent="0" algn="l" rtl="0">
              <a:spcBef>
                <a:spcPts val="0"/>
              </a:spcBef>
              <a:spcAft>
                <a:spcPts val="0"/>
              </a:spcAft>
              <a:buNone/>
            </a:pPr>
            <a:r>
              <a:rPr lang="en" b="1">
                <a:solidFill>
                  <a:srgbClr val="FFFFFF"/>
                </a:solidFill>
              </a:rPr>
              <a:t>0.6	 </a:t>
            </a:r>
            <a:endParaRPr b="1">
              <a:solidFill>
                <a:srgbClr val="FFFFFF"/>
              </a:solidFill>
            </a:endParaRPr>
          </a:p>
          <a:p>
            <a:pPr marL="0" lvl="0" indent="0" algn="l" rtl="0">
              <a:spcBef>
                <a:spcPts val="0"/>
              </a:spcBef>
              <a:spcAft>
                <a:spcPts val="0"/>
              </a:spcAft>
              <a:buNone/>
            </a:pPr>
            <a:r>
              <a:rPr lang="en" b="1">
                <a:solidFill>
                  <a:srgbClr val="FFFFFF"/>
                </a:solidFill>
              </a:rPr>
              <a:t>0.4</a:t>
            </a:r>
            <a:endParaRPr b="1">
              <a:solidFill>
                <a:srgbClr val="FFFFFF"/>
              </a:solidFill>
            </a:endParaRPr>
          </a:p>
          <a:p>
            <a:pPr marL="0" lvl="0" indent="0" algn="l" rtl="0">
              <a:spcBef>
                <a:spcPts val="0"/>
              </a:spcBef>
              <a:spcAft>
                <a:spcPts val="0"/>
              </a:spcAft>
              <a:buNone/>
            </a:pPr>
            <a:r>
              <a:rPr lang="en" b="1">
                <a:solidFill>
                  <a:srgbClr val="FFFFFF"/>
                </a:solidFill>
              </a:rPr>
              <a:t>0.8	1	</a:t>
            </a:r>
            <a:endParaRPr b="1">
              <a:solidFill>
                <a:srgbClr val="FFFFFF"/>
              </a:solidFill>
            </a:endParaRPr>
          </a:p>
          <a:p>
            <a:pPr marL="0" lvl="0" indent="0" algn="l" rtl="0">
              <a:spcBef>
                <a:spcPts val="0"/>
              </a:spcBef>
              <a:spcAft>
                <a:spcPts val="0"/>
              </a:spcAft>
              <a:buNone/>
            </a:pPr>
            <a:r>
              <a:rPr lang="en" b="1">
                <a:solidFill>
                  <a:srgbClr val="FFFFFF"/>
                </a:solidFill>
              </a:rPr>
              <a:t>	 </a:t>
            </a:r>
            <a:endParaRPr b="1">
              <a:solidFill>
                <a:srgbClr val="FFFFFF"/>
              </a:solidFill>
            </a:endParaRPr>
          </a:p>
        </p:txBody>
      </p:sp>
      <p:sp>
        <p:nvSpPr>
          <p:cNvPr id="376" name="Google Shape;376;p53"/>
          <p:cNvSpPr/>
          <p:nvPr/>
        </p:nvSpPr>
        <p:spPr>
          <a:xfrm flipH="1">
            <a:off x="5110013" y="3450375"/>
            <a:ext cx="666900" cy="16078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3"/>
          <p:cNvSpPr txBox="1"/>
          <p:nvPr/>
        </p:nvSpPr>
        <p:spPr>
          <a:xfrm>
            <a:off x="3367088" y="3777375"/>
            <a:ext cx="8466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Wn =</a:t>
            </a: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4"/>
          <p:cNvSpPr txBox="1">
            <a:spLocks noGrp="1"/>
          </p:cNvSpPr>
          <p:nvPr>
            <p:ph type="body" idx="1"/>
          </p:nvPr>
        </p:nvSpPr>
        <p:spPr>
          <a:xfrm>
            <a:off x="311700" y="447000"/>
            <a:ext cx="8520600" cy="45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Rn is an n×m matrix and Wn is an m×p matrix, the result S of their multiplication is an n×p matrix.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It shows that MOSCOW Technique is found most suitable followed by Hundred Dollar, Bubble Sort and Numerical Assignment. Ranking Method was found least suitable for the website. </a:t>
            </a:r>
            <a:endParaRPr/>
          </a:p>
          <a:p>
            <a:pPr marL="0" lvl="0" indent="0" algn="l" rtl="0">
              <a:spcBef>
                <a:spcPts val="1600"/>
              </a:spcBef>
              <a:spcAft>
                <a:spcPts val="1600"/>
              </a:spcAft>
              <a:buNone/>
            </a:pPr>
            <a:endParaRPr/>
          </a:p>
        </p:txBody>
      </p:sp>
      <p:sp>
        <p:nvSpPr>
          <p:cNvPr id="383" name="Google Shape;383;p54"/>
          <p:cNvSpPr/>
          <p:nvPr/>
        </p:nvSpPr>
        <p:spPr>
          <a:xfrm>
            <a:off x="4136800" y="1385250"/>
            <a:ext cx="666900" cy="10389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4"/>
          <p:cNvSpPr txBox="1"/>
          <p:nvPr/>
        </p:nvSpPr>
        <p:spPr>
          <a:xfrm>
            <a:off x="4803700" y="1333950"/>
            <a:ext cx="6669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1.52</a:t>
            </a:r>
            <a:endParaRPr b="1">
              <a:solidFill>
                <a:srgbClr val="FFFFFF"/>
              </a:solidFill>
            </a:endParaRPr>
          </a:p>
          <a:p>
            <a:pPr marL="0" lvl="0" indent="0" algn="l" rtl="0">
              <a:spcBef>
                <a:spcPts val="0"/>
              </a:spcBef>
              <a:spcAft>
                <a:spcPts val="0"/>
              </a:spcAft>
              <a:buNone/>
            </a:pPr>
            <a:r>
              <a:rPr lang="en" b="1">
                <a:solidFill>
                  <a:srgbClr val="FFFFFF"/>
                </a:solidFill>
              </a:rPr>
              <a:t>1.64 </a:t>
            </a:r>
            <a:endParaRPr b="1">
              <a:solidFill>
                <a:srgbClr val="FFFFFF"/>
              </a:solidFill>
            </a:endParaRPr>
          </a:p>
          <a:p>
            <a:pPr marL="0" lvl="0" indent="0" algn="l" rtl="0">
              <a:spcBef>
                <a:spcPts val="0"/>
              </a:spcBef>
              <a:spcAft>
                <a:spcPts val="0"/>
              </a:spcAft>
              <a:buNone/>
            </a:pPr>
            <a:r>
              <a:rPr lang="en" b="1">
                <a:solidFill>
                  <a:srgbClr val="FFFFFF"/>
                </a:solidFill>
              </a:rPr>
              <a:t>2.72</a:t>
            </a:r>
            <a:endParaRPr b="1">
              <a:solidFill>
                <a:srgbClr val="FFFFFF"/>
              </a:solidFill>
            </a:endParaRPr>
          </a:p>
          <a:p>
            <a:pPr marL="0" lvl="0" indent="0" algn="l" rtl="0">
              <a:spcBef>
                <a:spcPts val="0"/>
              </a:spcBef>
              <a:spcAft>
                <a:spcPts val="0"/>
              </a:spcAft>
              <a:buNone/>
            </a:pPr>
            <a:r>
              <a:rPr lang="en" b="1">
                <a:solidFill>
                  <a:srgbClr val="FFFFFF"/>
                </a:solidFill>
              </a:rPr>
              <a:t>1.92</a:t>
            </a:r>
            <a:endParaRPr b="1">
              <a:solidFill>
                <a:srgbClr val="FFFFFF"/>
              </a:solidFill>
            </a:endParaRPr>
          </a:p>
          <a:p>
            <a:pPr marL="0" lvl="0" indent="0" algn="l" rtl="0">
              <a:spcBef>
                <a:spcPts val="0"/>
              </a:spcBef>
              <a:spcAft>
                <a:spcPts val="0"/>
              </a:spcAft>
              <a:buNone/>
            </a:pPr>
            <a:r>
              <a:rPr lang="en" b="1">
                <a:solidFill>
                  <a:srgbClr val="FFFFFF"/>
                </a:solidFill>
              </a:rPr>
              <a:t>2.04	</a:t>
            </a:r>
            <a:endParaRPr b="1">
              <a:solidFill>
                <a:srgbClr val="FFFFFF"/>
              </a:solidFill>
            </a:endParaRPr>
          </a:p>
          <a:p>
            <a:pPr marL="0" lvl="0" indent="0" algn="l" rtl="0">
              <a:spcBef>
                <a:spcPts val="0"/>
              </a:spcBef>
              <a:spcAft>
                <a:spcPts val="0"/>
              </a:spcAft>
              <a:buNone/>
            </a:pPr>
            <a:r>
              <a:rPr lang="en" b="1">
                <a:solidFill>
                  <a:srgbClr val="FFFFFF"/>
                </a:solidFill>
              </a:rPr>
              <a:t>	 </a:t>
            </a:r>
            <a:endParaRPr b="1">
              <a:solidFill>
                <a:srgbClr val="FFFFFF"/>
              </a:solidFill>
            </a:endParaRPr>
          </a:p>
        </p:txBody>
      </p:sp>
      <p:sp>
        <p:nvSpPr>
          <p:cNvPr id="385" name="Google Shape;385;p54"/>
          <p:cNvSpPr/>
          <p:nvPr/>
        </p:nvSpPr>
        <p:spPr>
          <a:xfrm flipH="1">
            <a:off x="5263925" y="1385250"/>
            <a:ext cx="666900" cy="10389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4"/>
          <p:cNvSpPr txBox="1"/>
          <p:nvPr/>
        </p:nvSpPr>
        <p:spPr>
          <a:xfrm>
            <a:off x="3367075" y="1712250"/>
            <a:ext cx="8466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S =</a:t>
            </a:r>
            <a:r>
              <a:rPr lang="en"/>
              <a:t> </a:t>
            </a:r>
            <a:endParaRPr/>
          </a:p>
        </p:txBody>
      </p:sp>
      <p:graphicFrame>
        <p:nvGraphicFramePr>
          <p:cNvPr id="387" name="Google Shape;387;p54"/>
          <p:cNvGraphicFramePr/>
          <p:nvPr/>
        </p:nvGraphicFramePr>
        <p:xfrm>
          <a:off x="952500" y="2652525"/>
          <a:ext cx="7437900" cy="792420"/>
        </p:xfrm>
        <a:graphic>
          <a:graphicData uri="http://schemas.openxmlformats.org/drawingml/2006/table">
            <a:tbl>
              <a:tblPr>
                <a:noFill/>
                <a:tableStyleId>{C94AE76D-79D0-462D-9E28-2DD10A7515CA}</a:tableStyleId>
              </a:tblPr>
              <a:tblGrid>
                <a:gridCol w="1239650">
                  <a:extLst>
                    <a:ext uri="{9D8B030D-6E8A-4147-A177-3AD203B41FA5}">
                      <a16:colId xmlns:a16="http://schemas.microsoft.com/office/drawing/2014/main" val="20000"/>
                    </a:ext>
                  </a:extLst>
                </a:gridCol>
                <a:gridCol w="1239650">
                  <a:extLst>
                    <a:ext uri="{9D8B030D-6E8A-4147-A177-3AD203B41FA5}">
                      <a16:colId xmlns:a16="http://schemas.microsoft.com/office/drawing/2014/main" val="20001"/>
                    </a:ext>
                  </a:extLst>
                </a:gridCol>
                <a:gridCol w="1201175">
                  <a:extLst>
                    <a:ext uri="{9D8B030D-6E8A-4147-A177-3AD203B41FA5}">
                      <a16:colId xmlns:a16="http://schemas.microsoft.com/office/drawing/2014/main" val="20002"/>
                    </a:ext>
                  </a:extLst>
                </a:gridCol>
                <a:gridCol w="1047250">
                  <a:extLst>
                    <a:ext uri="{9D8B030D-6E8A-4147-A177-3AD203B41FA5}">
                      <a16:colId xmlns:a16="http://schemas.microsoft.com/office/drawing/2014/main" val="20003"/>
                    </a:ext>
                  </a:extLst>
                </a:gridCol>
                <a:gridCol w="1239650">
                  <a:extLst>
                    <a:ext uri="{9D8B030D-6E8A-4147-A177-3AD203B41FA5}">
                      <a16:colId xmlns:a16="http://schemas.microsoft.com/office/drawing/2014/main" val="20004"/>
                    </a:ext>
                  </a:extLst>
                </a:gridCol>
                <a:gridCol w="1470525">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b="1">
                          <a:solidFill>
                            <a:srgbClr val="FFFFFF"/>
                          </a:solidFill>
                        </a:rPr>
                        <a:t>Methods</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Ranking</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Numerical</a:t>
                      </a:r>
                      <a:endParaRPr b="1">
                        <a:solidFill>
                          <a:srgbClr val="FFFFFF"/>
                        </a:solidFill>
                      </a:endParaRPr>
                    </a:p>
                  </a:txBody>
                  <a:tcPr marL="91425" marR="91425" marT="91425" marB="91425"/>
                </a:tc>
                <a:tc>
                  <a:txBody>
                    <a:bodyPr/>
                    <a:lstStyle/>
                    <a:p>
                      <a:pPr marL="0" lvl="0" indent="0" algn="l" rtl="0">
                        <a:spcBef>
                          <a:spcPts val="0"/>
                        </a:spcBef>
                        <a:spcAft>
                          <a:spcPts val="0"/>
                        </a:spcAft>
                        <a:buNone/>
                      </a:pPr>
                      <a:r>
                        <a:rPr lang="en" b="1">
                          <a:solidFill>
                            <a:srgbClr val="FFFFFF"/>
                          </a:solidFill>
                        </a:rPr>
                        <a:t>MOSCOW</a:t>
                      </a:r>
                      <a:endParaRPr b="1">
                        <a:solidFill>
                          <a:srgbClr val="FFFFFF"/>
                        </a:solidFill>
                      </a:endParaRPr>
                    </a:p>
                  </a:txBody>
                  <a:tcPr marL="91425" marR="91425" marT="91425" marB="91425"/>
                </a:tc>
                <a:tc>
                  <a:txBody>
                    <a:bodyPr/>
                    <a:lstStyle/>
                    <a:p>
                      <a:pPr marL="0" lvl="0" indent="0" algn="l" rtl="0">
                        <a:spcBef>
                          <a:spcPts val="0"/>
                        </a:spcBef>
                        <a:spcAft>
                          <a:spcPts val="0"/>
                        </a:spcAft>
                        <a:buNone/>
                      </a:pPr>
                      <a:r>
                        <a:rPr lang="en" b="1">
                          <a:solidFill>
                            <a:srgbClr val="FFFFFF"/>
                          </a:solidFill>
                        </a:rPr>
                        <a:t>Bubble Sort</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Hundred Dollar</a:t>
                      </a:r>
                      <a:endParaRPr b="1">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solidFill>
                            <a:srgbClr val="FFFFFF"/>
                          </a:solidFill>
                        </a:rPr>
                        <a:t>Values</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1.52</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1.64</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2.72</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1.92</a:t>
                      </a:r>
                      <a:endParaRPr b="1">
                        <a:solidFill>
                          <a:srgbClr val="FFFFFF"/>
                        </a:solidFill>
                      </a:endParaRPr>
                    </a:p>
                  </a:txBody>
                  <a:tcPr marL="91425" marR="91425" marT="91425" marB="91425"/>
                </a:tc>
                <a:tc>
                  <a:txBody>
                    <a:bodyPr/>
                    <a:lstStyle/>
                    <a:p>
                      <a:pPr marL="0" lvl="0" indent="0" algn="ctr" rtl="0">
                        <a:spcBef>
                          <a:spcPts val="0"/>
                        </a:spcBef>
                        <a:spcAft>
                          <a:spcPts val="0"/>
                        </a:spcAft>
                        <a:buNone/>
                      </a:pPr>
                      <a:r>
                        <a:rPr lang="en" b="1">
                          <a:solidFill>
                            <a:srgbClr val="FFFFFF"/>
                          </a:solidFill>
                        </a:rPr>
                        <a:t>2.04</a:t>
                      </a:r>
                      <a:endParaRPr b="1">
                        <a:solidFill>
                          <a:srgbClr val="FFFFFF"/>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5"/>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393" name="Google Shape;393;p55"/>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which prioritization technique is best? The one that fits your needs the most and accomplishes your goals in the least amount of time and with a minimal amount of resources. Once you have an idea of which techniques are applicable to your project, you can evaluate them in real life to see how well they perform.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10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title"/>
          </p:nvPr>
        </p:nvSpPr>
        <p:spPr>
          <a:xfrm rot="-5400000">
            <a:off x="-620225" y="1797500"/>
            <a:ext cx="4064100" cy="150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REFERENCES</a:t>
            </a:r>
            <a:endParaRPr/>
          </a:p>
        </p:txBody>
      </p:sp>
      <p:sp>
        <p:nvSpPr>
          <p:cNvPr id="399" name="Google Shape;399;p56"/>
          <p:cNvSpPr txBox="1">
            <a:spLocks noGrp="1"/>
          </p:cNvSpPr>
          <p:nvPr>
            <p:ph type="body" idx="1"/>
          </p:nvPr>
        </p:nvSpPr>
        <p:spPr>
          <a:xfrm>
            <a:off x="2601000" y="518875"/>
            <a:ext cx="5913300" cy="4064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u="sng">
                <a:solidFill>
                  <a:schemeClr val="hlink"/>
                </a:solidFill>
                <a:hlinkClick r:id="rId3"/>
              </a:rPr>
              <a:t>https://en.wikipedia.org/wiki/Requirement_prioritization</a:t>
            </a:r>
            <a:endParaRPr/>
          </a:p>
          <a:p>
            <a:pPr marL="457200" lvl="0" indent="-330200" algn="l" rtl="0">
              <a:spcBef>
                <a:spcPts val="0"/>
              </a:spcBef>
              <a:spcAft>
                <a:spcPts val="0"/>
              </a:spcAft>
              <a:buSzPts val="1600"/>
              <a:buChar char="●"/>
            </a:pPr>
            <a:r>
              <a:rPr lang="en" u="sng">
                <a:solidFill>
                  <a:schemeClr val="hlink"/>
                </a:solidFill>
                <a:hlinkClick r:id="rId4"/>
              </a:rPr>
              <a:t>https://businessanalystlearnings.com/blog/2016/8/18/a-list-of-requirements-prioritization-techniques-you-should-know-about</a:t>
            </a:r>
            <a:endParaRPr/>
          </a:p>
          <a:p>
            <a:pPr marL="457200" lvl="0" indent="-330200" algn="l" rtl="0">
              <a:spcBef>
                <a:spcPts val="0"/>
              </a:spcBef>
              <a:spcAft>
                <a:spcPts val="0"/>
              </a:spcAft>
              <a:buSzPts val="1600"/>
              <a:buChar char="●"/>
            </a:pPr>
            <a:r>
              <a:rPr lang="en" u="sng">
                <a:solidFill>
                  <a:schemeClr val="hlink"/>
                </a:solidFill>
                <a:hlinkClick r:id="rId5"/>
              </a:rPr>
              <a:t>http://www.businessanalyststoolkit.com/requirements-prioritisation-techniques/</a:t>
            </a:r>
            <a:endParaRPr/>
          </a:p>
          <a:p>
            <a:pPr marL="457200" lvl="0" indent="-330200" algn="l" rtl="0">
              <a:spcBef>
                <a:spcPts val="0"/>
              </a:spcBef>
              <a:spcAft>
                <a:spcPts val="0"/>
              </a:spcAft>
              <a:buSzPts val="1600"/>
              <a:buChar char="●"/>
            </a:pPr>
            <a:r>
              <a:rPr lang="en" u="sng">
                <a:solidFill>
                  <a:schemeClr val="hlink"/>
                </a:solidFill>
                <a:hlinkClick r:id="rId6"/>
              </a:rPr>
              <a:t>https://www.modernanalyst.com/Resources/Articles/tabid/115/ID/3332/Techniques-to-Prioritize-Requirements.aspx</a:t>
            </a:r>
            <a:endParaRPr/>
          </a:p>
          <a:p>
            <a:pPr marL="457200" lvl="0" indent="-330200" algn="l" rtl="0">
              <a:spcBef>
                <a:spcPts val="0"/>
              </a:spcBef>
              <a:spcAft>
                <a:spcPts val="0"/>
              </a:spcAft>
              <a:buSzPts val="1600"/>
              <a:buChar char="●"/>
            </a:pPr>
            <a:r>
              <a:rPr lang="en" u="sng">
                <a:solidFill>
                  <a:schemeClr val="hlink"/>
                </a:solidFill>
                <a:hlinkClick r:id="rId7"/>
              </a:rPr>
              <a:t>http://www.requirements.com/Glossary/RequirementsPrioritization/tabid/121/Default.aspx</a:t>
            </a:r>
            <a:endParaRPr/>
          </a:p>
          <a:p>
            <a:pPr marL="457200" lvl="0" indent="-330200" algn="l" rtl="0">
              <a:spcBef>
                <a:spcPts val="0"/>
              </a:spcBef>
              <a:spcAft>
                <a:spcPts val="0"/>
              </a:spcAft>
              <a:buSzPts val="1600"/>
              <a:buChar char="●"/>
            </a:pPr>
            <a:r>
              <a:rPr lang="en" u="sng">
                <a:solidFill>
                  <a:schemeClr val="hlink"/>
                </a:solidFill>
                <a:hlinkClick r:id="rId8"/>
              </a:rPr>
              <a:t>https://www.youtube.com/watch?v=sLGwa6zh2NI</a:t>
            </a:r>
            <a:endParaRPr/>
          </a:p>
          <a:p>
            <a:pPr marL="457200" lvl="0" indent="-330200" algn="l" rtl="0">
              <a:spcBef>
                <a:spcPts val="0"/>
              </a:spcBef>
              <a:spcAft>
                <a:spcPts val="0"/>
              </a:spcAft>
              <a:buSzPts val="1600"/>
              <a:buChar char="●"/>
            </a:pPr>
            <a:r>
              <a:rPr lang="en" u="sng">
                <a:solidFill>
                  <a:schemeClr val="hlink"/>
                </a:solidFill>
                <a:hlinkClick r:id="rId9"/>
              </a:rPr>
              <a:t>https://www.youtube.com/watch?v=0AoqfS7ZI0c</a:t>
            </a:r>
            <a:endParaRPr/>
          </a:p>
          <a:p>
            <a:pPr marL="457200" lvl="0" indent="-330200" algn="l" rtl="0">
              <a:spcBef>
                <a:spcPts val="0"/>
              </a:spcBef>
              <a:spcAft>
                <a:spcPts val="0"/>
              </a:spcAft>
              <a:buSzPts val="1600"/>
              <a:buChar char="●"/>
            </a:pPr>
            <a:r>
              <a:rPr lang="en" u="sng">
                <a:solidFill>
                  <a:schemeClr val="hlink"/>
                </a:solidFill>
                <a:hlinkClick r:id="rId10"/>
              </a:rPr>
              <a:t>https://www.youtube.com/watch?v=MY1MaRYfE7Q</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7"/>
          <p:cNvSpPr txBox="1">
            <a:spLocks noGrp="1"/>
          </p:cNvSpPr>
          <p:nvPr>
            <p:ph type="ctrTitle"/>
          </p:nvPr>
        </p:nvSpPr>
        <p:spPr>
          <a:xfrm>
            <a:off x="436825" y="901200"/>
            <a:ext cx="4065900" cy="3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OBJECTIVE</a:t>
            </a:r>
            <a:endParaRPr u="sng"/>
          </a:p>
        </p:txBody>
      </p:sp>
      <p:sp>
        <p:nvSpPr>
          <p:cNvPr id="146" name="Google Shape;146;p32"/>
          <p:cNvSpPr txBox="1">
            <a:spLocks noGrp="1"/>
          </p:cNvSpPr>
          <p:nvPr>
            <p:ph type="body" idx="1"/>
          </p:nvPr>
        </p:nvSpPr>
        <p:spPr>
          <a:xfrm>
            <a:off x="4947374" y="554850"/>
            <a:ext cx="3855900" cy="40338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rgbClr val="FFFFFF"/>
              </a:buClr>
              <a:buSzPts val="1600"/>
              <a:buChar char="●"/>
            </a:pPr>
            <a:r>
              <a:rPr lang="en">
                <a:solidFill>
                  <a:srgbClr val="FFFFFF"/>
                </a:solidFill>
              </a:rPr>
              <a:t>The main objective of this project is to select the right requirement prioritization technique which are more valuable to the organisation which will lead to good product delivery with better utilisation of budget,time and resources.</a:t>
            </a:r>
            <a:endParaRPr>
              <a:solidFill>
                <a:srgbClr val="FFFFFF"/>
              </a:solidFill>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Prioritization Techniques</a:t>
            </a:r>
            <a:endParaRPr/>
          </a:p>
        </p:txBody>
      </p:sp>
      <p:sp>
        <p:nvSpPr>
          <p:cNvPr id="152" name="Google Shape;152;p33"/>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Ranking Technique</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Numerical Assignment Technique</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MOSCOW Technique</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Bubble Sort Technique</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Hundred Dollar Method</a:t>
            </a:r>
            <a:endParaRPr sz="2400">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4"/>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Ranking Technique</a:t>
            </a:r>
            <a:endParaRPr/>
          </a:p>
        </p:txBody>
      </p:sp>
      <p:sp>
        <p:nvSpPr>
          <p:cNvPr id="158" name="Google Shape;158;p34"/>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This is one of the most popular among all other requirement prioritization techniques, This is because it is simple to understand and deliver.</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 this technique we fix some scale rule ranging from 1 to n, with 1 being the most important requirement and n being the least important requirement.</a:t>
            </a:r>
            <a:endParaRPr>
              <a:solidFill>
                <a:srgbClr val="000000"/>
              </a:solidFill>
            </a:endParaRPr>
          </a:p>
        </p:txBody>
      </p:sp>
      <p:grpSp>
        <p:nvGrpSpPr>
          <p:cNvPr id="159" name="Google Shape;159;p34"/>
          <p:cNvGrpSpPr/>
          <p:nvPr/>
        </p:nvGrpSpPr>
        <p:grpSpPr>
          <a:xfrm>
            <a:off x="4571054" y="2826051"/>
            <a:ext cx="2480144" cy="1728853"/>
            <a:chOff x="4526679" y="1857800"/>
            <a:chExt cx="2480144" cy="1728853"/>
          </a:xfrm>
        </p:grpSpPr>
        <p:sp>
          <p:nvSpPr>
            <p:cNvPr id="160" name="Google Shape;160;p34"/>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34"/>
            <p:cNvGrpSpPr/>
            <p:nvPr/>
          </p:nvGrpSpPr>
          <p:grpSpPr>
            <a:xfrm>
              <a:off x="4526679" y="1857800"/>
              <a:ext cx="2480144" cy="1728853"/>
              <a:chOff x="4526679" y="1857800"/>
              <a:chExt cx="2480144" cy="1728853"/>
            </a:xfrm>
          </p:grpSpPr>
          <p:grpSp>
            <p:nvGrpSpPr>
              <p:cNvPr id="162" name="Google Shape;162;p34"/>
              <p:cNvGrpSpPr/>
              <p:nvPr/>
            </p:nvGrpSpPr>
            <p:grpSpPr>
              <a:xfrm>
                <a:off x="4808316" y="2800065"/>
                <a:ext cx="92400" cy="411825"/>
                <a:chOff x="845575" y="2563700"/>
                <a:chExt cx="92400" cy="411825"/>
              </a:xfrm>
            </p:grpSpPr>
            <p:cxnSp>
              <p:nvCxnSpPr>
                <p:cNvPr id="163" name="Google Shape;163;p34"/>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64" name="Google Shape;164;p34"/>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34"/>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3</a:t>
                </a:r>
                <a:endParaRPr sz="1200" b="1">
                  <a:latin typeface="Roboto"/>
                  <a:ea typeface="Roboto"/>
                  <a:cs typeface="Roboto"/>
                  <a:sym typeface="Roboto"/>
                </a:endParaRPr>
              </a:p>
            </p:txBody>
          </p:sp>
          <p:sp>
            <p:nvSpPr>
              <p:cNvPr id="166" name="Google Shape;166;p34"/>
              <p:cNvSpPr txBox="1"/>
              <p:nvPr/>
            </p:nvSpPr>
            <p:spPr>
              <a:xfrm>
                <a:off x="4753223"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Roboto"/>
                  <a:ea typeface="Roboto"/>
                  <a:cs typeface="Roboto"/>
                  <a:sym typeface="Roboto"/>
                </a:endParaRPr>
              </a:p>
            </p:txBody>
          </p:sp>
        </p:grpSp>
      </p:grpSp>
      <p:grpSp>
        <p:nvGrpSpPr>
          <p:cNvPr id="167" name="Google Shape;167;p34"/>
          <p:cNvGrpSpPr/>
          <p:nvPr/>
        </p:nvGrpSpPr>
        <p:grpSpPr>
          <a:xfrm>
            <a:off x="6480517" y="3670876"/>
            <a:ext cx="2255553" cy="1735654"/>
            <a:chOff x="6435810" y="2702596"/>
            <a:chExt cx="2721140" cy="1735654"/>
          </a:xfrm>
        </p:grpSpPr>
        <p:sp>
          <p:nvSpPr>
            <p:cNvPr id="168" name="Google Shape;168;p34"/>
            <p:cNvSpPr/>
            <p:nvPr/>
          </p:nvSpPr>
          <p:spPr>
            <a:xfrm>
              <a:off x="6807650" y="3079475"/>
              <a:ext cx="23493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34"/>
            <p:cNvGrpSpPr/>
            <p:nvPr/>
          </p:nvGrpSpPr>
          <p:grpSpPr>
            <a:xfrm>
              <a:off x="6435810" y="2702596"/>
              <a:ext cx="2494563" cy="1735654"/>
              <a:chOff x="6435810" y="2702596"/>
              <a:chExt cx="2494563" cy="1735654"/>
            </a:xfrm>
          </p:grpSpPr>
          <p:grpSp>
            <p:nvGrpSpPr>
              <p:cNvPr id="170" name="Google Shape;170;p34"/>
              <p:cNvGrpSpPr/>
              <p:nvPr/>
            </p:nvGrpSpPr>
            <p:grpSpPr>
              <a:xfrm rot="10800000">
                <a:off x="6760035" y="3079467"/>
                <a:ext cx="92400" cy="411825"/>
                <a:chOff x="2070100" y="2563700"/>
                <a:chExt cx="92400" cy="411825"/>
              </a:xfrm>
            </p:grpSpPr>
            <p:cxnSp>
              <p:nvCxnSpPr>
                <p:cNvPr id="171" name="Google Shape;171;p34"/>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72" name="Google Shape;172;p34"/>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34"/>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4</a:t>
                </a:r>
                <a:endParaRPr sz="1200" b="1">
                  <a:latin typeface="Roboto"/>
                  <a:ea typeface="Roboto"/>
                  <a:cs typeface="Roboto"/>
                  <a:sym typeface="Roboto"/>
                </a:endParaRPr>
              </a:p>
            </p:txBody>
          </p:sp>
          <p:sp>
            <p:nvSpPr>
              <p:cNvPr id="174" name="Google Shape;174;p34"/>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Least Important</a:t>
                </a:r>
                <a:endParaRPr sz="1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endParaRPr sz="800" b="1">
                  <a:latin typeface="Roboto"/>
                  <a:ea typeface="Roboto"/>
                  <a:cs typeface="Roboto"/>
                  <a:sym typeface="Roboto"/>
                </a:endParaRPr>
              </a:p>
            </p:txBody>
          </p:sp>
        </p:grpSp>
      </p:grpSp>
      <p:grpSp>
        <p:nvGrpSpPr>
          <p:cNvPr id="175" name="Google Shape;175;p34"/>
          <p:cNvGrpSpPr/>
          <p:nvPr/>
        </p:nvGrpSpPr>
        <p:grpSpPr>
          <a:xfrm>
            <a:off x="239077" y="3342589"/>
            <a:ext cx="2689931" cy="1212313"/>
            <a:chOff x="290274" y="2374350"/>
            <a:chExt cx="2600726" cy="1212313"/>
          </a:xfrm>
        </p:grpSpPr>
        <p:sp>
          <p:nvSpPr>
            <p:cNvPr id="176" name="Google Shape;176;p34"/>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34"/>
            <p:cNvGrpSpPr/>
            <p:nvPr/>
          </p:nvGrpSpPr>
          <p:grpSpPr>
            <a:xfrm>
              <a:off x="290274" y="2374350"/>
              <a:ext cx="2253600" cy="1212313"/>
              <a:chOff x="290274" y="2374350"/>
              <a:chExt cx="2253600" cy="1212313"/>
            </a:xfrm>
          </p:grpSpPr>
          <p:sp>
            <p:nvSpPr>
              <p:cNvPr id="178" name="Google Shape;178;p34"/>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a:t>
                </a:r>
                <a:endParaRPr sz="1200" b="1">
                  <a:latin typeface="Roboto"/>
                  <a:ea typeface="Roboto"/>
                  <a:cs typeface="Roboto"/>
                  <a:sym typeface="Roboto"/>
                </a:endParaRPr>
              </a:p>
            </p:txBody>
          </p:sp>
          <p:grpSp>
            <p:nvGrpSpPr>
              <p:cNvPr id="179" name="Google Shape;179;p34"/>
              <p:cNvGrpSpPr/>
              <p:nvPr/>
            </p:nvGrpSpPr>
            <p:grpSpPr>
              <a:xfrm>
                <a:off x="881025" y="2800065"/>
                <a:ext cx="92400" cy="411825"/>
                <a:chOff x="845575" y="2563700"/>
                <a:chExt cx="92400" cy="411825"/>
              </a:xfrm>
            </p:grpSpPr>
            <p:cxnSp>
              <p:nvCxnSpPr>
                <p:cNvPr id="180" name="Google Shape;180;p34"/>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81" name="Google Shape;181;p34"/>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34"/>
              <p:cNvSpPr txBox="1"/>
              <p:nvPr/>
            </p:nvSpPr>
            <p:spPr>
              <a:xfrm>
                <a:off x="290274" y="23743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Most Important</a:t>
                </a:r>
                <a:endParaRPr sz="1800" b="1">
                  <a:latin typeface="Roboto"/>
                  <a:ea typeface="Roboto"/>
                  <a:cs typeface="Roboto"/>
                  <a:sym typeface="Roboto"/>
                </a:endParaRPr>
              </a:p>
              <a:p>
                <a:pPr marL="0" lvl="0" indent="0" algn="l" rtl="0">
                  <a:spcBef>
                    <a:spcPts val="0"/>
                  </a:spcBef>
                  <a:spcAft>
                    <a:spcPts val="1600"/>
                  </a:spcAft>
                  <a:buNone/>
                </a:pPr>
                <a:endParaRPr sz="800" b="1">
                  <a:latin typeface="Roboto"/>
                  <a:ea typeface="Roboto"/>
                  <a:cs typeface="Roboto"/>
                  <a:sym typeface="Roboto"/>
                </a:endParaRPr>
              </a:p>
            </p:txBody>
          </p:sp>
        </p:grpSp>
      </p:grpSp>
      <p:grpSp>
        <p:nvGrpSpPr>
          <p:cNvPr id="183" name="Google Shape;183;p34"/>
          <p:cNvGrpSpPr/>
          <p:nvPr/>
        </p:nvGrpSpPr>
        <p:grpSpPr>
          <a:xfrm>
            <a:off x="2569970" y="3670847"/>
            <a:ext cx="2501355" cy="1735654"/>
            <a:chOff x="2525595" y="2702596"/>
            <a:chExt cx="2501355" cy="1735654"/>
          </a:xfrm>
        </p:grpSpPr>
        <p:sp>
          <p:nvSpPr>
            <p:cNvPr id="184" name="Google Shape;184;p34"/>
            <p:cNvSpPr/>
            <p:nvPr/>
          </p:nvSpPr>
          <p:spPr>
            <a:xfrm>
              <a:off x="2890952" y="3079475"/>
              <a:ext cx="19584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4"/>
            <p:cNvGrpSpPr/>
            <p:nvPr/>
          </p:nvGrpSpPr>
          <p:grpSpPr>
            <a:xfrm>
              <a:off x="2525595" y="2702596"/>
              <a:ext cx="2501355" cy="1735654"/>
              <a:chOff x="2525595" y="2702596"/>
              <a:chExt cx="2501355" cy="1735654"/>
            </a:xfrm>
          </p:grpSpPr>
          <p:sp>
            <p:nvSpPr>
              <p:cNvPr id="186" name="Google Shape;186;p34"/>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a:t>
                </a:r>
                <a:endParaRPr sz="1200" b="1">
                  <a:latin typeface="Roboto"/>
                  <a:ea typeface="Roboto"/>
                  <a:cs typeface="Roboto"/>
                  <a:sym typeface="Roboto"/>
                </a:endParaRPr>
              </a:p>
            </p:txBody>
          </p:sp>
          <p:grpSp>
            <p:nvGrpSpPr>
              <p:cNvPr id="187" name="Google Shape;187;p34"/>
              <p:cNvGrpSpPr/>
              <p:nvPr/>
            </p:nvGrpSpPr>
            <p:grpSpPr>
              <a:xfrm rot="10800000">
                <a:off x="2849073" y="3079467"/>
                <a:ext cx="92400" cy="411825"/>
                <a:chOff x="2070100" y="2563700"/>
                <a:chExt cx="92400" cy="411825"/>
              </a:xfrm>
            </p:grpSpPr>
            <p:cxnSp>
              <p:nvCxnSpPr>
                <p:cNvPr id="188" name="Google Shape;188;p34"/>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89" name="Google Shape;189;p34"/>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34"/>
              <p:cNvSpPr txBox="1"/>
              <p:nvPr/>
            </p:nvSpPr>
            <p:spPr>
              <a:xfrm>
                <a:off x="2773350"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latin typeface="Roboto"/>
                  <a:ea typeface="Roboto"/>
                  <a:cs typeface="Roboto"/>
                  <a:sym typeface="Robot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fade">
                                      <p:cBhvr>
                                        <p:cTn id="17" dur="1000"/>
                                        <p:tgtEl>
                                          <p:spTgt spid="159"/>
                                        </p:tgtEl>
                                      </p:cBhvr>
                                    </p:animEffect>
                                  </p:childTnLst>
                                </p:cTn>
                              </p:par>
                              <p:par>
                                <p:cTn id="18" presetID="10" presetClass="entr" presetSubtype="0" fill="hold" nodeType="withEffect">
                                  <p:stCondLst>
                                    <p:cond delay="0"/>
                                  </p:stCondLst>
                                  <p:childTnLst>
                                    <p:set>
                                      <p:cBhvr>
                                        <p:cTn id="19" dur="1" fill="hold">
                                          <p:stCondLst>
                                            <p:cond delay="0"/>
                                          </p:stCondLst>
                                        </p:cTn>
                                        <p:tgtEl>
                                          <p:spTgt spid="175"/>
                                        </p:tgtEl>
                                        <p:attrNameLst>
                                          <p:attrName>style.visibility</p:attrName>
                                        </p:attrNameLst>
                                      </p:cBhvr>
                                      <p:to>
                                        <p:strVal val="visible"/>
                                      </p:to>
                                    </p:set>
                                    <p:animEffect transition="in" filter="fade">
                                      <p:cBhvr>
                                        <p:cTn id="20" dur="1000"/>
                                        <p:tgtEl>
                                          <p:spTgt spid="175"/>
                                        </p:tgtEl>
                                      </p:cBhvr>
                                    </p:animEffect>
                                  </p:childTnLst>
                                </p:cTn>
                              </p:par>
                              <p:par>
                                <p:cTn id="21" presetID="10" presetClass="entr" presetSubtype="0" fill="hold" nodeType="withEffect">
                                  <p:stCondLst>
                                    <p:cond delay="0"/>
                                  </p:stCondLst>
                                  <p:childTnLst>
                                    <p:set>
                                      <p:cBhvr>
                                        <p:cTn id="22" dur="1" fill="hold">
                                          <p:stCondLst>
                                            <p:cond delay="0"/>
                                          </p:stCondLst>
                                        </p:cTn>
                                        <p:tgtEl>
                                          <p:spTgt spid="183"/>
                                        </p:tgtEl>
                                        <p:attrNameLst>
                                          <p:attrName>style.visibility</p:attrName>
                                        </p:attrNameLst>
                                      </p:cBhvr>
                                      <p:to>
                                        <p:strVal val="visible"/>
                                      </p:to>
                                    </p:set>
                                    <p:animEffect transition="in" filter="fade">
                                      <p:cBhvr>
                                        <p:cTn id="23" dur="1000"/>
                                        <p:tgtEl>
                                          <p:spTgt spid="183"/>
                                        </p:tgtEl>
                                      </p:cBhvr>
                                    </p:animEffect>
                                  </p:childTnLst>
                                </p:cTn>
                              </p:par>
                              <p:par>
                                <p:cTn id="24" presetID="10" presetClass="entr" presetSubtype="0" fill="hold" nodeType="withEffect">
                                  <p:stCondLst>
                                    <p:cond delay="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Ranking Technique	</a:t>
            </a:r>
            <a:endParaRPr/>
          </a:p>
        </p:txBody>
      </p:sp>
      <p:sp>
        <p:nvSpPr>
          <p:cNvPr id="196" name="Google Shape;196;p35"/>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This method is supposed to be working best when we are dealing with a single stakeholder.</a:t>
            </a:r>
            <a:endParaRPr>
              <a:solidFill>
                <a:srgbClr val="000000"/>
              </a:solidFill>
            </a:endParaRPr>
          </a:p>
          <a:p>
            <a:pPr marL="0" lvl="0" indent="0" algn="l" rtl="0">
              <a:spcBef>
                <a:spcPts val="1600"/>
              </a:spcBef>
              <a:spcAft>
                <a:spcPts val="1600"/>
              </a:spcAft>
              <a:buNone/>
            </a:pPr>
            <a:r>
              <a:rPr lang="en">
                <a:solidFill>
                  <a:srgbClr val="000000"/>
                </a:solidFill>
              </a:rPr>
              <a:t>Using </a:t>
            </a:r>
            <a:r>
              <a:rPr lang="en" b="1">
                <a:solidFill>
                  <a:srgbClr val="FF9900"/>
                </a:solidFill>
              </a:rPr>
              <a:t>SWIGGY</a:t>
            </a:r>
            <a:r>
              <a:rPr lang="en">
                <a:solidFill>
                  <a:srgbClr val="000000"/>
                </a:solidFill>
              </a:rPr>
              <a:t> as an example, here’s is the explanation of Ranking Technique - </a:t>
            </a:r>
            <a:endParaRPr b="1">
              <a:solidFill>
                <a:srgbClr val="000000"/>
              </a:solidFill>
            </a:endParaRPr>
          </a:p>
        </p:txBody>
      </p:sp>
      <p:grpSp>
        <p:nvGrpSpPr>
          <p:cNvPr id="197" name="Google Shape;197;p35"/>
          <p:cNvGrpSpPr/>
          <p:nvPr/>
        </p:nvGrpSpPr>
        <p:grpSpPr>
          <a:xfrm>
            <a:off x="4187998" y="3359451"/>
            <a:ext cx="2664079" cy="1195453"/>
            <a:chOff x="4143623" y="2391200"/>
            <a:chExt cx="2664079" cy="1195453"/>
          </a:xfrm>
        </p:grpSpPr>
        <p:sp>
          <p:nvSpPr>
            <p:cNvPr id="198" name="Google Shape;198;p35"/>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35"/>
            <p:cNvGrpSpPr/>
            <p:nvPr/>
          </p:nvGrpSpPr>
          <p:grpSpPr>
            <a:xfrm>
              <a:off x="4143623" y="2391200"/>
              <a:ext cx="2253600" cy="1195453"/>
              <a:chOff x="4143623" y="2391200"/>
              <a:chExt cx="2253600" cy="1195453"/>
            </a:xfrm>
          </p:grpSpPr>
          <p:grpSp>
            <p:nvGrpSpPr>
              <p:cNvPr id="200" name="Google Shape;200;p35"/>
              <p:cNvGrpSpPr/>
              <p:nvPr/>
            </p:nvGrpSpPr>
            <p:grpSpPr>
              <a:xfrm>
                <a:off x="4808316" y="2800065"/>
                <a:ext cx="92400" cy="411825"/>
                <a:chOff x="845575" y="2563700"/>
                <a:chExt cx="92400" cy="411825"/>
              </a:xfrm>
            </p:grpSpPr>
            <p:cxnSp>
              <p:nvCxnSpPr>
                <p:cNvPr id="201" name="Google Shape;201;p35"/>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02" name="Google Shape;202;p35"/>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35"/>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3</a:t>
                </a:r>
                <a:endParaRPr sz="1200" b="1">
                  <a:latin typeface="Roboto"/>
                  <a:ea typeface="Roboto"/>
                  <a:cs typeface="Roboto"/>
                  <a:sym typeface="Roboto"/>
                </a:endParaRPr>
              </a:p>
            </p:txBody>
          </p:sp>
          <p:sp>
            <p:nvSpPr>
              <p:cNvPr id="204" name="Google Shape;204;p35"/>
              <p:cNvSpPr txBox="1"/>
              <p:nvPr/>
            </p:nvSpPr>
            <p:spPr>
              <a:xfrm>
                <a:off x="4143623" y="23912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latin typeface="Roboto"/>
                    <a:ea typeface="Roboto"/>
                    <a:cs typeface="Roboto"/>
                    <a:sym typeface="Roboto"/>
                  </a:rPr>
                  <a:t>Feedback</a:t>
                </a:r>
                <a:endParaRPr sz="1800" b="1">
                  <a:latin typeface="Roboto"/>
                  <a:ea typeface="Roboto"/>
                  <a:cs typeface="Roboto"/>
                  <a:sym typeface="Roboto"/>
                </a:endParaRPr>
              </a:p>
            </p:txBody>
          </p:sp>
        </p:grpSp>
      </p:grpSp>
      <p:grpSp>
        <p:nvGrpSpPr>
          <p:cNvPr id="205" name="Google Shape;205;p35"/>
          <p:cNvGrpSpPr/>
          <p:nvPr/>
        </p:nvGrpSpPr>
        <p:grpSpPr>
          <a:xfrm>
            <a:off x="6223052" y="3670876"/>
            <a:ext cx="2513019" cy="1735654"/>
            <a:chOff x="6125198" y="2702596"/>
            <a:chExt cx="3031751" cy="1735654"/>
          </a:xfrm>
        </p:grpSpPr>
        <p:sp>
          <p:nvSpPr>
            <p:cNvPr id="206" name="Google Shape;206;p35"/>
            <p:cNvSpPr/>
            <p:nvPr/>
          </p:nvSpPr>
          <p:spPr>
            <a:xfrm>
              <a:off x="6807650" y="3079475"/>
              <a:ext cx="23493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35"/>
            <p:cNvGrpSpPr/>
            <p:nvPr/>
          </p:nvGrpSpPr>
          <p:grpSpPr>
            <a:xfrm>
              <a:off x="6125198" y="2702596"/>
              <a:ext cx="2253600" cy="1735654"/>
              <a:chOff x="6125198" y="2702596"/>
              <a:chExt cx="2253600" cy="1735654"/>
            </a:xfrm>
          </p:grpSpPr>
          <p:grpSp>
            <p:nvGrpSpPr>
              <p:cNvPr id="208" name="Google Shape;208;p35"/>
              <p:cNvGrpSpPr/>
              <p:nvPr/>
            </p:nvGrpSpPr>
            <p:grpSpPr>
              <a:xfrm rot="10800000">
                <a:off x="6760035" y="3079467"/>
                <a:ext cx="92400" cy="411825"/>
                <a:chOff x="2070100" y="2563700"/>
                <a:chExt cx="92400" cy="411825"/>
              </a:xfrm>
            </p:grpSpPr>
            <p:cxnSp>
              <p:nvCxnSpPr>
                <p:cNvPr id="209" name="Google Shape;209;p3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10" name="Google Shape;210;p35"/>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35"/>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4</a:t>
                </a:r>
                <a:endParaRPr sz="1200" b="1">
                  <a:latin typeface="Roboto"/>
                  <a:ea typeface="Roboto"/>
                  <a:cs typeface="Roboto"/>
                  <a:sym typeface="Roboto"/>
                </a:endParaRPr>
              </a:p>
            </p:txBody>
          </p:sp>
          <p:sp>
            <p:nvSpPr>
              <p:cNvPr id="212" name="Google Shape;212;p35"/>
              <p:cNvSpPr txBox="1"/>
              <p:nvPr/>
            </p:nvSpPr>
            <p:spPr>
              <a:xfrm>
                <a:off x="6125198"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Coupons</a:t>
                </a:r>
                <a:endParaRPr sz="1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endParaRPr sz="800" b="1">
                  <a:latin typeface="Roboto"/>
                  <a:ea typeface="Roboto"/>
                  <a:cs typeface="Roboto"/>
                  <a:sym typeface="Roboto"/>
                </a:endParaRPr>
              </a:p>
            </p:txBody>
          </p:sp>
        </p:grpSp>
      </p:grpSp>
      <p:grpSp>
        <p:nvGrpSpPr>
          <p:cNvPr id="213" name="Google Shape;213;p35"/>
          <p:cNvGrpSpPr/>
          <p:nvPr/>
        </p:nvGrpSpPr>
        <p:grpSpPr>
          <a:xfrm>
            <a:off x="239077" y="3342589"/>
            <a:ext cx="2689931" cy="1212313"/>
            <a:chOff x="290274" y="2374350"/>
            <a:chExt cx="2600726" cy="1212313"/>
          </a:xfrm>
        </p:grpSpPr>
        <p:sp>
          <p:nvSpPr>
            <p:cNvPr id="214" name="Google Shape;214;p35"/>
            <p:cNvSpPr/>
            <p:nvPr/>
          </p:nvSpPr>
          <p:spPr>
            <a:xfrm>
              <a:off x="932600"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35"/>
            <p:cNvGrpSpPr/>
            <p:nvPr/>
          </p:nvGrpSpPr>
          <p:grpSpPr>
            <a:xfrm>
              <a:off x="290274" y="2374350"/>
              <a:ext cx="2253600" cy="1212313"/>
              <a:chOff x="290274" y="2374350"/>
              <a:chExt cx="2253600" cy="1212313"/>
            </a:xfrm>
          </p:grpSpPr>
          <p:sp>
            <p:nvSpPr>
              <p:cNvPr id="216" name="Google Shape;216;p35"/>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1</a:t>
                </a:r>
                <a:endParaRPr sz="1200" b="1">
                  <a:latin typeface="Roboto"/>
                  <a:ea typeface="Roboto"/>
                  <a:cs typeface="Roboto"/>
                  <a:sym typeface="Roboto"/>
                </a:endParaRPr>
              </a:p>
            </p:txBody>
          </p:sp>
          <p:grpSp>
            <p:nvGrpSpPr>
              <p:cNvPr id="217" name="Google Shape;217;p35"/>
              <p:cNvGrpSpPr/>
              <p:nvPr/>
            </p:nvGrpSpPr>
            <p:grpSpPr>
              <a:xfrm>
                <a:off x="881025" y="2800065"/>
                <a:ext cx="92400" cy="411825"/>
                <a:chOff x="845575" y="2563700"/>
                <a:chExt cx="92400" cy="411825"/>
              </a:xfrm>
            </p:grpSpPr>
            <p:cxnSp>
              <p:nvCxnSpPr>
                <p:cNvPr id="218" name="Google Shape;218;p35"/>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19" name="Google Shape;219;p35"/>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5"/>
              <p:cNvSpPr txBox="1"/>
              <p:nvPr/>
            </p:nvSpPr>
            <p:spPr>
              <a:xfrm>
                <a:off x="290274" y="23743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Mobile Application</a:t>
                </a:r>
                <a:endParaRPr sz="1800" b="1">
                  <a:latin typeface="Roboto"/>
                  <a:ea typeface="Roboto"/>
                  <a:cs typeface="Roboto"/>
                  <a:sym typeface="Roboto"/>
                </a:endParaRPr>
              </a:p>
              <a:p>
                <a:pPr marL="0" lvl="0" indent="0" algn="l" rtl="0">
                  <a:spcBef>
                    <a:spcPts val="0"/>
                  </a:spcBef>
                  <a:spcAft>
                    <a:spcPts val="1600"/>
                  </a:spcAft>
                  <a:buNone/>
                </a:pPr>
                <a:endParaRPr sz="800" b="1">
                  <a:latin typeface="Roboto"/>
                  <a:ea typeface="Roboto"/>
                  <a:cs typeface="Roboto"/>
                  <a:sym typeface="Roboto"/>
                </a:endParaRPr>
              </a:p>
            </p:txBody>
          </p:sp>
        </p:grpSp>
      </p:grpSp>
      <p:grpSp>
        <p:nvGrpSpPr>
          <p:cNvPr id="221" name="Google Shape;221;p35"/>
          <p:cNvGrpSpPr/>
          <p:nvPr/>
        </p:nvGrpSpPr>
        <p:grpSpPr>
          <a:xfrm>
            <a:off x="2208125" y="3670847"/>
            <a:ext cx="2685602" cy="1735654"/>
            <a:chOff x="2163750" y="2702596"/>
            <a:chExt cx="2685602" cy="1735654"/>
          </a:xfrm>
        </p:grpSpPr>
        <p:sp>
          <p:nvSpPr>
            <p:cNvPr id="222" name="Google Shape;222;p35"/>
            <p:cNvSpPr/>
            <p:nvPr/>
          </p:nvSpPr>
          <p:spPr>
            <a:xfrm>
              <a:off x="2890952" y="3079475"/>
              <a:ext cx="19584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35"/>
            <p:cNvGrpSpPr/>
            <p:nvPr/>
          </p:nvGrpSpPr>
          <p:grpSpPr>
            <a:xfrm>
              <a:off x="2163750" y="2702596"/>
              <a:ext cx="2253600" cy="1735654"/>
              <a:chOff x="2163750" y="2702596"/>
              <a:chExt cx="2253600" cy="1735654"/>
            </a:xfrm>
          </p:grpSpPr>
          <p:sp>
            <p:nvSpPr>
              <p:cNvPr id="224" name="Google Shape;224;p35"/>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a:t>
                </a:r>
                <a:endParaRPr sz="1200" b="1">
                  <a:latin typeface="Roboto"/>
                  <a:ea typeface="Roboto"/>
                  <a:cs typeface="Roboto"/>
                  <a:sym typeface="Roboto"/>
                </a:endParaRPr>
              </a:p>
            </p:txBody>
          </p:sp>
          <p:grpSp>
            <p:nvGrpSpPr>
              <p:cNvPr id="225" name="Google Shape;225;p35"/>
              <p:cNvGrpSpPr/>
              <p:nvPr/>
            </p:nvGrpSpPr>
            <p:grpSpPr>
              <a:xfrm rot="10800000">
                <a:off x="2849073" y="3079467"/>
                <a:ext cx="92400" cy="411825"/>
                <a:chOff x="2070100" y="2563700"/>
                <a:chExt cx="92400" cy="411825"/>
              </a:xfrm>
            </p:grpSpPr>
            <p:cxnSp>
              <p:nvCxnSpPr>
                <p:cNvPr id="226" name="Google Shape;226;p3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27" name="Google Shape;227;p35"/>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5"/>
              <p:cNvSpPr txBox="1"/>
              <p:nvPr/>
            </p:nvSpPr>
            <p:spPr>
              <a:xfrm>
                <a:off x="2163750"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latin typeface="Roboto"/>
                    <a:ea typeface="Roboto"/>
                    <a:cs typeface="Roboto"/>
                    <a:sym typeface="Roboto"/>
                  </a:rPr>
                  <a:t>Deliver Food</a:t>
                </a:r>
                <a:endParaRPr sz="1800" b="1">
                  <a:latin typeface="Roboto"/>
                  <a:ea typeface="Roboto"/>
                  <a:cs typeface="Roboto"/>
                  <a:sym typeface="Robot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10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Effect transition="in" filter="fade">
                                      <p:cBhvr>
                                        <p:cTn id="12" dur="1000"/>
                                        <p:tgtEl>
                                          <p:spTgt spid="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1000"/>
                                        <p:tgtEl>
                                          <p:spTgt spid="197"/>
                                        </p:tgtEl>
                                      </p:cBhvr>
                                    </p:animEffect>
                                  </p:childTnLst>
                                </p:cTn>
                              </p:par>
                              <p:par>
                                <p:cTn id="18" presetID="10" presetClass="entr" presetSubtype="0" fill="hold" nodeType="withEffect">
                                  <p:stCondLst>
                                    <p:cond delay="0"/>
                                  </p:stCondLst>
                                  <p:childTnLst>
                                    <p:set>
                                      <p:cBhvr>
                                        <p:cTn id="19" dur="1" fill="hold">
                                          <p:stCondLst>
                                            <p:cond delay="0"/>
                                          </p:stCondLst>
                                        </p:cTn>
                                        <p:tgtEl>
                                          <p:spTgt spid="205"/>
                                        </p:tgtEl>
                                        <p:attrNameLst>
                                          <p:attrName>style.visibility</p:attrName>
                                        </p:attrNameLst>
                                      </p:cBhvr>
                                      <p:to>
                                        <p:strVal val="visible"/>
                                      </p:to>
                                    </p:set>
                                    <p:animEffect transition="in" filter="fade">
                                      <p:cBhvr>
                                        <p:cTn id="20" dur="1000"/>
                                        <p:tgtEl>
                                          <p:spTgt spid="205"/>
                                        </p:tgtEl>
                                      </p:cBhvr>
                                    </p:animEffect>
                                  </p:childTnLst>
                                </p:cTn>
                              </p:par>
                              <p:par>
                                <p:cTn id="21" presetID="10" presetClass="entr" presetSubtype="0"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animEffect transition="in" filter="fade">
                                      <p:cBhvr>
                                        <p:cTn id="23" dur="1000"/>
                                        <p:tgtEl>
                                          <p:spTgt spid="221"/>
                                        </p:tgtEl>
                                      </p:cBhvr>
                                    </p:animEffect>
                                  </p:childTnLst>
                                </p:cTn>
                              </p:par>
                              <p:par>
                                <p:cTn id="24" presetID="10" presetClass="entr" presetSubtype="0" fill="hold" nodeType="withEffect">
                                  <p:stCondLst>
                                    <p:cond delay="0"/>
                                  </p:stCondLst>
                                  <p:childTnLst>
                                    <p:set>
                                      <p:cBhvr>
                                        <p:cTn id="25" dur="1" fill="hold">
                                          <p:stCondLst>
                                            <p:cond delay="0"/>
                                          </p:stCondLst>
                                        </p:cTn>
                                        <p:tgtEl>
                                          <p:spTgt spid="213"/>
                                        </p:tgtEl>
                                        <p:attrNameLst>
                                          <p:attrName>style.visibility</p:attrName>
                                        </p:attrNameLst>
                                      </p:cBhvr>
                                      <p:to>
                                        <p:strVal val="visible"/>
                                      </p:to>
                                    </p:set>
                                    <p:animEffect transition="in" filter="fade">
                                      <p:cBhvr>
                                        <p:cTn id="26"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Numerical Assignment (Grouping)</a:t>
            </a:r>
            <a:endParaRPr/>
          </a:p>
        </p:txBody>
      </p:sp>
      <p:sp>
        <p:nvSpPr>
          <p:cNvPr id="234" name="Google Shape;234;p36"/>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This method is based on grouping requirements into different priority groups with each group representing something stakeholders can relate to.</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 For example, requirements can be grouped into critical priority, moderate priority and optional priority. </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Stakeholders may also classify requirements as compulsory, very important, rather important, not</a:t>
            </a:r>
            <a:r>
              <a:rPr lang="en" b="1">
                <a:solidFill>
                  <a:srgbClr val="000000"/>
                </a:solidFill>
                <a:highlight>
                  <a:srgbClr val="FFFFFF"/>
                </a:highlight>
              </a:rPr>
              <a:t> i</a:t>
            </a:r>
            <a:r>
              <a:rPr lang="en">
                <a:solidFill>
                  <a:srgbClr val="000000"/>
                </a:solidFill>
                <a:highlight>
                  <a:srgbClr val="FFFFFF"/>
                </a:highlight>
              </a:rPr>
              <a:t>mportant, and does not matter in order to describe their importance.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Numerical Assignment (Grouping)</a:t>
            </a:r>
            <a:endParaRPr/>
          </a:p>
        </p:txBody>
      </p:sp>
      <p:sp>
        <p:nvSpPr>
          <p:cNvPr id="240" name="Google Shape;240;p37"/>
          <p:cNvSpPr txBox="1">
            <a:spLocks noGrp="1"/>
          </p:cNvSpPr>
          <p:nvPr>
            <p:ph type="body" idx="1"/>
          </p:nvPr>
        </p:nvSpPr>
        <p:spPr>
          <a:xfrm>
            <a:off x="324600" y="1774325"/>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These groups should be clearly defined so that stakeholders do not have a different understanding of each during the prioritization exercise. </a:t>
            </a:r>
            <a:endParaRPr>
              <a:solidFill>
                <a:srgbClr val="000000"/>
              </a:solidFill>
              <a:highlight>
                <a:srgbClr val="FFFFFF"/>
              </a:highlight>
            </a:endParaRPr>
          </a:p>
          <a:p>
            <a:pPr marL="457200" lvl="0" indent="-342900" algn="l" rtl="0">
              <a:spcBef>
                <a:spcPts val="0"/>
              </a:spcBef>
              <a:spcAft>
                <a:spcPts val="0"/>
              </a:spcAft>
              <a:buClr>
                <a:srgbClr val="000000"/>
              </a:buClr>
              <a:buSzPts val="1800"/>
              <a:buAutoNum type="arabicPeriod"/>
            </a:pPr>
            <a:r>
              <a:rPr lang="en" b="1">
                <a:solidFill>
                  <a:srgbClr val="000000"/>
                </a:solidFill>
                <a:highlight>
                  <a:srgbClr val="FFFFFF"/>
                </a:highlight>
              </a:rPr>
              <a:t>Critical Priority(The customer can not do without it)</a:t>
            </a:r>
            <a:r>
              <a:rPr lang="en">
                <a:solidFill>
                  <a:srgbClr val="000000"/>
                </a:solidFill>
                <a:highlight>
                  <a:srgbClr val="FFFFFF"/>
                </a:highlight>
              </a:rPr>
              <a:t> - These are group of requirements which are most important or  compulsory.</a:t>
            </a:r>
            <a:endParaRPr>
              <a:solidFill>
                <a:srgbClr val="000000"/>
              </a:solidFill>
              <a:highlight>
                <a:srgbClr val="FFFFFF"/>
              </a:highlight>
            </a:endParaRPr>
          </a:p>
          <a:p>
            <a:pPr marL="457200" lvl="0" indent="-342900" algn="l" rtl="0">
              <a:spcBef>
                <a:spcPts val="0"/>
              </a:spcBef>
              <a:spcAft>
                <a:spcPts val="0"/>
              </a:spcAft>
              <a:buClr>
                <a:srgbClr val="000000"/>
              </a:buClr>
              <a:buSzPts val="1800"/>
              <a:buAutoNum type="arabicPeriod"/>
            </a:pPr>
            <a:r>
              <a:rPr lang="en" b="1">
                <a:solidFill>
                  <a:srgbClr val="000000"/>
                </a:solidFill>
                <a:highlight>
                  <a:srgbClr val="FFFFFF"/>
                </a:highlight>
              </a:rPr>
              <a:t>Moderate Priority(The customer would appreciate it)</a:t>
            </a:r>
            <a:r>
              <a:rPr lang="en">
                <a:solidFill>
                  <a:srgbClr val="000000"/>
                </a:solidFill>
                <a:highlight>
                  <a:srgbClr val="FFFFFF"/>
                </a:highlight>
              </a:rPr>
              <a:t> -</a:t>
            </a:r>
            <a:r>
              <a:rPr lang="en" b="1">
                <a:solidFill>
                  <a:srgbClr val="000000"/>
                </a:solidFill>
                <a:highlight>
                  <a:srgbClr val="FFFFFF"/>
                </a:highlight>
              </a:rPr>
              <a:t> </a:t>
            </a:r>
            <a:r>
              <a:rPr lang="en">
                <a:solidFill>
                  <a:srgbClr val="000000"/>
                </a:solidFill>
                <a:highlight>
                  <a:srgbClr val="FFFFFF"/>
                </a:highlight>
              </a:rPr>
              <a:t>These are group of requirements which are moderately important which the customers will appreciate.</a:t>
            </a:r>
            <a:endParaRPr>
              <a:solidFill>
                <a:srgbClr val="000000"/>
              </a:solidFill>
              <a:highlight>
                <a:srgbClr val="FFFFFF"/>
              </a:highlight>
            </a:endParaRPr>
          </a:p>
          <a:p>
            <a:pPr marL="457200" lvl="0" indent="-342900" algn="l" rtl="0">
              <a:spcBef>
                <a:spcPts val="0"/>
              </a:spcBef>
              <a:spcAft>
                <a:spcPts val="0"/>
              </a:spcAft>
              <a:buClr>
                <a:srgbClr val="000000"/>
              </a:buClr>
              <a:buSzPts val="1800"/>
              <a:buAutoNum type="arabicPeriod"/>
            </a:pPr>
            <a:r>
              <a:rPr lang="en" b="1">
                <a:solidFill>
                  <a:srgbClr val="000000"/>
                </a:solidFill>
                <a:highlight>
                  <a:srgbClr val="FFFFFF"/>
                </a:highlight>
              </a:rPr>
              <a:t>Optimal Priority(The customer will accept its absence)</a:t>
            </a:r>
            <a:r>
              <a:rPr lang="en">
                <a:solidFill>
                  <a:srgbClr val="000000"/>
                </a:solidFill>
                <a:highlight>
                  <a:srgbClr val="FFFFFF"/>
                </a:highlight>
              </a:rPr>
              <a:t> - These are group of requirements which are less important, there presence or absence does not affect the business model</a:t>
            </a:r>
            <a:endParaRPr>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Numerical Assignment (Grouping)</a:t>
            </a:r>
            <a:endParaRPr/>
          </a:p>
        </p:txBody>
      </p:sp>
      <p:sp>
        <p:nvSpPr>
          <p:cNvPr id="246" name="Google Shape;246;p38"/>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These groups should be clearly defined so that stakeholders do not have a different understanding of each during the prioritization exercise. </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To prevent stakeholders from putting all requirements in one category, the percentage of requirements that can be placed in each group should be restricted.</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One disadvantage to this, however, is the fact that requirements in each group will then have the same priority with no unique priority assigned per requirement.</a:t>
            </a:r>
            <a:endParaRPr>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2170</Words>
  <Application>Microsoft Office PowerPoint</Application>
  <PresentationFormat>On-screen Show (16:9)</PresentationFormat>
  <Paragraphs>191</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Average</vt:lpstr>
      <vt:lpstr>Arial</vt:lpstr>
      <vt:lpstr>Roboto</vt:lpstr>
      <vt:lpstr>Oswald</vt:lpstr>
      <vt:lpstr>Simple Light</vt:lpstr>
      <vt:lpstr>Slate</vt:lpstr>
      <vt:lpstr>Selection of Appropriate Requirement Prioritization Technique for Various Software Domain's.</vt:lpstr>
      <vt:lpstr>ABSTRACT</vt:lpstr>
      <vt:lpstr>OBJECTIVE</vt:lpstr>
      <vt:lpstr>Prioritization Techniques</vt:lpstr>
      <vt:lpstr>Ranking Technique</vt:lpstr>
      <vt:lpstr>Ranking Technique </vt:lpstr>
      <vt:lpstr>Numerical Assignment (Grouping)</vt:lpstr>
      <vt:lpstr>Numerical Assignment (Grouping)</vt:lpstr>
      <vt:lpstr>Numerical Assignment (Grouping)</vt:lpstr>
      <vt:lpstr>MOSCOW Technique</vt:lpstr>
      <vt:lpstr>MOSCOW Technique</vt:lpstr>
      <vt:lpstr>MOSCOW Technique</vt:lpstr>
      <vt:lpstr>Bubble Sort Technique</vt:lpstr>
      <vt:lpstr>Bubble Sort Technique</vt:lpstr>
      <vt:lpstr>Bubble Sort Technique</vt:lpstr>
      <vt:lpstr>Hundred Dollar Method</vt:lpstr>
      <vt:lpstr>Hundred Dollar Method</vt:lpstr>
      <vt:lpstr>SELECTION OF APPROPRIATE REQUIREMENT PRIORITIZATION TECHNIQUE</vt:lpstr>
      <vt:lpstr>Algorithm to select appropriate prioritization method is given as:</vt:lpstr>
      <vt:lpstr>PowerPoint Presentation</vt:lpstr>
      <vt:lpstr>PowerPoint Presentation</vt:lpstr>
      <vt:lpstr>CASE STUDY</vt:lpstr>
      <vt:lpstr>PowerPoint Presentation</vt:lpstr>
      <vt:lpstr>PowerPoint Presentation</vt:lpstr>
      <vt:lpstr>PowerPoint Presentation</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Appropriate Requirement Prioritization Technique for Various Software Domain's.</dc:title>
  <cp:keywords>CTPClassification=CTP_NT</cp:keywords>
  <cp:lastModifiedBy>Sitoula, Sameer</cp:lastModifiedBy>
  <cp:revision>4</cp:revision>
  <dcterms:modified xsi:type="dcterms:W3CDTF">2020-08-01T05:58:27Z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9d8ab509-ace2-4e05-9f18-f18c8338d45b</vt:lpwstr>
  </property>
  <property fmtid="{D5CDD505-2E9C-101B-9397-08002B2CF9AE}" pid="3" name="CTP_TimeStamp">
    <vt:lpwstr>2020-08-01 05:58:27Z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