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9" r:id="rId4"/>
    <p:sldId id="270" r:id="rId5"/>
    <p:sldId id="271" r:id="rId6"/>
    <p:sldId id="29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19808" y="1636598"/>
            <a:ext cx="9064625" cy="266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rgbClr val="5C877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0576" y="4064965"/>
            <a:ext cx="7443470" cy="153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rgbClr val="5C877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50" b="0" i="0">
                <a:solidFill>
                  <a:srgbClr val="5C877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5C877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50" b="0" i="0">
                <a:solidFill>
                  <a:srgbClr val="5C877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50" b="0" i="0">
                <a:solidFill>
                  <a:srgbClr val="5C877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746126" y="143754"/>
            <a:ext cx="1311818" cy="1274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6965" y="1726819"/>
            <a:ext cx="10558068" cy="303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50" b="0" i="0">
                <a:solidFill>
                  <a:srgbClr val="5C877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395" y="1729562"/>
            <a:ext cx="10218420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5C877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5699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34" dirty="0">
                <a:solidFill>
                  <a:srgbClr val="50B4C7"/>
                </a:solidFill>
              </a:rPr>
              <a:t>Humans </a:t>
            </a:r>
            <a:r>
              <a:rPr sz="4800" spc="-335" dirty="0">
                <a:solidFill>
                  <a:srgbClr val="50B4C7"/>
                </a:solidFill>
              </a:rPr>
              <a:t>and </a:t>
            </a:r>
            <a:r>
              <a:rPr sz="4800" spc="-135" dirty="0">
                <a:solidFill>
                  <a:srgbClr val="50B4C7"/>
                </a:solidFill>
              </a:rPr>
              <a:t>their</a:t>
            </a:r>
            <a:r>
              <a:rPr sz="4800" spc="-715" dirty="0">
                <a:solidFill>
                  <a:srgbClr val="50B4C7"/>
                </a:solidFill>
              </a:rPr>
              <a:t> </a:t>
            </a:r>
            <a:r>
              <a:rPr sz="4800" spc="-330" dirty="0">
                <a:solidFill>
                  <a:srgbClr val="50B4C7"/>
                </a:solidFill>
              </a:rPr>
              <a:t>brains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896312"/>
            <a:ext cx="10400030" cy="33909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  <a:buChar char="•"/>
              <a:tabLst>
                <a:tab pos="271780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truly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unique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complexity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seen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only on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cellular</a:t>
            </a:r>
            <a:r>
              <a:rPr sz="2800" spc="-2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level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nature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complexity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helps </a:t>
            </a:r>
            <a:r>
              <a:rPr sz="2800" spc="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2800" spc="-4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being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unique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187325">
              <a:lnSpc>
                <a:spcPts val="2860"/>
              </a:lnSpc>
              <a:spcBef>
                <a:spcPts val="1320"/>
              </a:spcBef>
              <a:buChar char="•"/>
              <a:tabLst>
                <a:tab pos="271780" algn="l"/>
              </a:tabLst>
            </a:pP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Humans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approach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solving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them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complexity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860"/>
              </a:lnSpc>
              <a:spcBef>
                <a:spcPts val="1290"/>
              </a:spcBef>
              <a:buChar char="•"/>
              <a:tabLst>
                <a:tab pos="271780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ability,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speed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quality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acquire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apply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knowledge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3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skills 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known </a:t>
            </a:r>
            <a:r>
              <a:rPr sz="2800" spc="-2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Intelligence.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5702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>
                <a:solidFill>
                  <a:srgbClr val="50B4C7"/>
                </a:solidFill>
              </a:rPr>
              <a:t>And</a:t>
            </a:r>
            <a:r>
              <a:rPr sz="4800" spc="-505" dirty="0">
                <a:solidFill>
                  <a:srgbClr val="50B4C7"/>
                </a:solidFill>
              </a:rPr>
              <a:t> </a:t>
            </a:r>
            <a:r>
              <a:rPr sz="4800" spc="-240" dirty="0">
                <a:solidFill>
                  <a:srgbClr val="50B4C7"/>
                </a:solidFill>
              </a:rPr>
              <a:t>how</a:t>
            </a:r>
            <a:r>
              <a:rPr sz="4800" spc="-505" dirty="0">
                <a:solidFill>
                  <a:srgbClr val="50B4C7"/>
                </a:solidFill>
              </a:rPr>
              <a:t> </a:t>
            </a:r>
            <a:r>
              <a:rPr sz="4800" spc="-229" dirty="0">
                <a:solidFill>
                  <a:srgbClr val="50B4C7"/>
                </a:solidFill>
              </a:rPr>
              <a:t>do</a:t>
            </a:r>
            <a:r>
              <a:rPr sz="4800" spc="-509" dirty="0">
                <a:solidFill>
                  <a:srgbClr val="50B4C7"/>
                </a:solidFill>
              </a:rPr>
              <a:t> </a:t>
            </a:r>
            <a:r>
              <a:rPr sz="4800" spc="-290" dirty="0">
                <a:solidFill>
                  <a:srgbClr val="50B4C7"/>
                </a:solidFill>
              </a:rPr>
              <a:t>we</a:t>
            </a:r>
            <a:r>
              <a:rPr sz="4800" spc="-505" dirty="0">
                <a:solidFill>
                  <a:srgbClr val="50B4C7"/>
                </a:solidFill>
              </a:rPr>
              <a:t> </a:t>
            </a:r>
            <a:r>
              <a:rPr sz="4800" spc="-229" dirty="0">
                <a:solidFill>
                  <a:srgbClr val="50B4C7"/>
                </a:solidFill>
              </a:rPr>
              <a:t>do</a:t>
            </a:r>
            <a:r>
              <a:rPr sz="4800" spc="-509" dirty="0">
                <a:solidFill>
                  <a:srgbClr val="50B4C7"/>
                </a:solidFill>
              </a:rPr>
              <a:t> </a:t>
            </a:r>
            <a:r>
              <a:rPr sz="4800" spc="-220" dirty="0">
                <a:solidFill>
                  <a:srgbClr val="50B4C7"/>
                </a:solidFill>
              </a:rPr>
              <a:t>that?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2035579"/>
            <a:ext cx="10329545" cy="342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135">
              <a:lnSpc>
                <a:spcPct val="120000"/>
              </a:lnSpc>
              <a:spcBef>
                <a:spcPts val="95"/>
              </a:spcBef>
              <a:buChar char="•"/>
              <a:tabLst>
                <a:tab pos="271780" algn="l"/>
              </a:tabLst>
            </a:pP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formal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designed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communicate 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machines,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particularly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spc="-2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448945">
              <a:lnSpc>
                <a:spcPct val="120000"/>
              </a:lnSpc>
              <a:spcBef>
                <a:spcPts val="1300"/>
              </a:spcBef>
              <a:buChar char="•"/>
              <a:tabLst>
                <a:tab pos="271780" algn="l"/>
              </a:tabLst>
            </a:pP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programs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express 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algorithms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behavior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0000"/>
              </a:lnSpc>
              <a:spcBef>
                <a:spcPts val="1310"/>
              </a:spcBef>
              <a:buChar char="•"/>
              <a:tabLst>
                <a:tab pos="271780" algn="l"/>
                <a:tab pos="2123440" algn="l"/>
              </a:tabLst>
            </a:pP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way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‘talk’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Computers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3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sometimes</a:t>
            </a:r>
            <a:r>
              <a:rPr sz="2800" spc="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	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other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10194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5" dirty="0">
                <a:solidFill>
                  <a:srgbClr val="50B4C7"/>
                </a:solidFill>
              </a:rPr>
              <a:t>What </a:t>
            </a:r>
            <a:r>
              <a:rPr sz="4800" spc="-325" dirty="0">
                <a:solidFill>
                  <a:srgbClr val="50B4C7"/>
                </a:solidFill>
              </a:rPr>
              <a:t>are </a:t>
            </a:r>
            <a:r>
              <a:rPr sz="4800" spc="-315" dirty="0">
                <a:solidFill>
                  <a:srgbClr val="50B4C7"/>
                </a:solidFill>
              </a:rPr>
              <a:t>programming</a:t>
            </a:r>
            <a:r>
              <a:rPr sz="4800" spc="-1040" dirty="0">
                <a:solidFill>
                  <a:srgbClr val="50B4C7"/>
                </a:solidFill>
              </a:rPr>
              <a:t> </a:t>
            </a:r>
            <a:r>
              <a:rPr sz="4800" spc="-430" dirty="0">
                <a:solidFill>
                  <a:srgbClr val="50B4C7"/>
                </a:solidFill>
              </a:rPr>
              <a:t>languages </a:t>
            </a:r>
            <a:r>
              <a:rPr sz="4800" spc="-365" dirty="0">
                <a:solidFill>
                  <a:srgbClr val="50B4C7"/>
                </a:solidFill>
              </a:rPr>
              <a:t>made </a:t>
            </a:r>
            <a:r>
              <a:rPr sz="4800" spc="-250" dirty="0">
                <a:solidFill>
                  <a:srgbClr val="50B4C7"/>
                </a:solidFill>
              </a:rPr>
              <a:t>of?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2035579"/>
            <a:ext cx="10502900" cy="3262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77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2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Syntax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mainly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textual,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each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0000"/>
              </a:lnSpc>
            </a:pP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reserved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keywords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basic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rules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5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combine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them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concrete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atomic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order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translate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28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then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converted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into 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code(101000101010)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understood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780" indent="-259080">
              <a:lnSpc>
                <a:spcPct val="100000"/>
              </a:lnSpc>
              <a:spcBef>
                <a:spcPts val="1965"/>
              </a:spcBef>
              <a:buChar char="•"/>
              <a:tabLst>
                <a:tab pos="271780" algn="l"/>
              </a:tabLst>
            </a:pPr>
            <a:r>
              <a:rPr sz="28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Semantic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meaning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3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82810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75" dirty="0">
                <a:solidFill>
                  <a:srgbClr val="50B4C7"/>
                </a:solidFill>
              </a:rPr>
              <a:t>Programming </a:t>
            </a:r>
            <a:r>
              <a:rPr sz="4800" spc="-500" dirty="0">
                <a:solidFill>
                  <a:srgbClr val="50B4C7"/>
                </a:solidFill>
              </a:rPr>
              <a:t>Languages</a:t>
            </a:r>
            <a:r>
              <a:rPr sz="4800" spc="-600" dirty="0">
                <a:solidFill>
                  <a:srgbClr val="50B4C7"/>
                </a:solidFill>
              </a:rPr>
              <a:t> </a:t>
            </a:r>
            <a:r>
              <a:rPr sz="4800" spc="-400" dirty="0">
                <a:solidFill>
                  <a:srgbClr val="50B4C7"/>
                </a:solidFill>
              </a:rPr>
              <a:t>Categories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907335"/>
            <a:ext cx="10408285" cy="362394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spcBef>
                <a:spcPts val="1390"/>
              </a:spcBef>
              <a:buChar char="•"/>
              <a:tabLst>
                <a:tab pos="252095" algn="l"/>
                <a:tab pos="6937375" algn="l"/>
              </a:tabLst>
            </a:pP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Fundamentally, </a:t>
            </a:r>
            <a:r>
              <a:rPr sz="26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26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two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	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categories: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51460" indent="-238760">
              <a:lnSpc>
                <a:spcPct val="100000"/>
              </a:lnSpc>
              <a:spcBef>
                <a:spcPts val="1295"/>
              </a:spcBef>
              <a:buChar char="–"/>
              <a:tabLst>
                <a:tab pos="252095" algn="l"/>
              </a:tabLst>
            </a:pP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Low-level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51460" indent="-238760">
              <a:lnSpc>
                <a:spcPct val="100000"/>
              </a:lnSpc>
              <a:spcBef>
                <a:spcPts val="1310"/>
              </a:spcBef>
              <a:buChar char="–"/>
              <a:tabLst>
                <a:tab pos="252095" algn="l"/>
              </a:tabLst>
            </a:pP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High-level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300"/>
              </a:spcBef>
              <a:buChar char="•"/>
              <a:tabLst>
                <a:tab pos="252095" algn="l"/>
                <a:tab pos="7625715" algn="l"/>
              </a:tabLst>
            </a:pP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Low-level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machine-dependent, </a:t>
            </a:r>
            <a:r>
              <a:rPr sz="26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26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means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every	machine </a:t>
            </a:r>
            <a:r>
              <a:rPr sz="26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26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it’s</a:t>
            </a:r>
            <a:r>
              <a:rPr sz="26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own  </a:t>
            </a:r>
            <a:r>
              <a:rPr sz="26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unique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26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1012825">
              <a:lnSpc>
                <a:spcPct val="100000"/>
              </a:lnSpc>
              <a:spcBef>
                <a:spcPts val="1295"/>
              </a:spcBef>
              <a:buChar char="•"/>
              <a:tabLst>
                <a:tab pos="252095" algn="l"/>
              </a:tabLst>
            </a:pP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High-level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machine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independent,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6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executed </a:t>
            </a:r>
            <a:r>
              <a:rPr sz="26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various 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computers.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653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0" dirty="0">
                <a:solidFill>
                  <a:srgbClr val="50B4C7"/>
                </a:solidFill>
              </a:rPr>
              <a:t>Low-level</a:t>
            </a:r>
            <a:r>
              <a:rPr sz="4800" spc="-530" dirty="0">
                <a:solidFill>
                  <a:srgbClr val="50B4C7"/>
                </a:solidFill>
              </a:rPr>
              <a:t> </a:t>
            </a:r>
            <a:r>
              <a:rPr sz="4800" spc="-430" dirty="0">
                <a:solidFill>
                  <a:srgbClr val="50B4C7"/>
                </a:solidFill>
              </a:rPr>
              <a:t>languages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911451"/>
            <a:ext cx="7473950" cy="378460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buChar char="•"/>
              <a:tabLst>
                <a:tab pos="197485" algn="l"/>
              </a:tabLst>
            </a:pPr>
            <a:r>
              <a:rPr sz="20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</a:t>
            </a:r>
            <a:r>
              <a:rPr sz="20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0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natural</a:t>
            </a:r>
            <a:r>
              <a:rPr sz="20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</a:t>
            </a:r>
            <a:r>
              <a:rPr sz="20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computers…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buChar char="•"/>
              <a:tabLst>
                <a:tab pos="197485" algn="l"/>
              </a:tabLst>
            </a:pPr>
            <a:r>
              <a:rPr sz="20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1s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3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0s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4000"/>
              </a:lnSpc>
              <a:spcBef>
                <a:spcPts val="15"/>
              </a:spcBef>
              <a:buChar char="•"/>
              <a:tabLst>
                <a:tab pos="197485" algn="l"/>
              </a:tabLst>
            </a:pP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would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programs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language,</a:t>
            </a:r>
            <a:r>
              <a:rPr sz="20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would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look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this: 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10010101</a:t>
            </a:r>
            <a:r>
              <a:rPr sz="20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11100101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10001011 11110010</a:t>
            </a:r>
            <a:r>
              <a:rPr sz="20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10111001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10100010 11001001</a:t>
            </a:r>
            <a:r>
              <a:rPr sz="20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11101010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10000010</a:t>
            </a:r>
            <a:r>
              <a:rPr sz="20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01110101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96850" indent="-184150">
              <a:lnSpc>
                <a:spcPct val="100000"/>
              </a:lnSpc>
              <a:spcBef>
                <a:spcPts val="1300"/>
              </a:spcBef>
              <a:buChar char="•"/>
              <a:tabLst>
                <a:tab pos="197485" algn="l"/>
              </a:tabLst>
            </a:pPr>
            <a:r>
              <a:rPr sz="20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level 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above </a:t>
            </a:r>
            <a:r>
              <a:rPr sz="20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assembly</a:t>
            </a:r>
            <a:r>
              <a:rPr sz="2000" spc="-3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653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0" dirty="0">
                <a:solidFill>
                  <a:srgbClr val="50B4C7"/>
                </a:solidFill>
              </a:rPr>
              <a:t>Low-level</a:t>
            </a:r>
            <a:r>
              <a:rPr sz="4800" spc="-530" dirty="0">
                <a:solidFill>
                  <a:srgbClr val="50B4C7"/>
                </a:solidFill>
              </a:rPr>
              <a:t> </a:t>
            </a:r>
            <a:r>
              <a:rPr sz="4800" spc="-430" dirty="0">
                <a:solidFill>
                  <a:srgbClr val="50B4C7"/>
                </a:solidFill>
              </a:rPr>
              <a:t>languages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911451"/>
            <a:ext cx="10556875" cy="362013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buChar char="•"/>
              <a:tabLst>
                <a:tab pos="197485" algn="l"/>
              </a:tabLst>
            </a:pP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Assembly 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allows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programmers </a:t>
            </a:r>
            <a:r>
              <a:rPr sz="20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2000" spc="-3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symbolic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buChar char="•"/>
              <a:tabLst>
                <a:tab pos="197485" algn="l"/>
              </a:tabLst>
            </a:pP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Example: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9045575">
              <a:lnSpc>
                <a:spcPct val="154000"/>
              </a:lnSpc>
              <a:spcBef>
                <a:spcPts val="10"/>
              </a:spcBef>
            </a:pPr>
            <a:r>
              <a:rPr sz="20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0, </a:t>
            </a:r>
            <a:r>
              <a:rPr sz="20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SUM  </a:t>
            </a:r>
            <a:r>
              <a:rPr sz="20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NUM,</a:t>
            </a:r>
            <a:r>
              <a:rPr sz="20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  </a:t>
            </a:r>
            <a:r>
              <a:rPr sz="2000" spc="-2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ADD </a:t>
            </a:r>
            <a:r>
              <a:rPr sz="20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SUM, </a:t>
            </a:r>
            <a:r>
              <a:rPr sz="2000" spc="-3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  </a:t>
            </a:r>
            <a:r>
              <a:rPr sz="2000" spc="-3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STO </a:t>
            </a:r>
            <a:r>
              <a:rPr sz="20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SUM,</a:t>
            </a:r>
            <a:r>
              <a:rPr sz="20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295"/>
              </a:spcBef>
              <a:buChar char="•"/>
              <a:tabLst>
                <a:tab pos="197485" algn="l"/>
              </a:tabLst>
            </a:pPr>
            <a:r>
              <a:rPr sz="20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programs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assembly </a:t>
            </a:r>
            <a:r>
              <a:rPr sz="20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would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make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sense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than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using 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0.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710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>
                <a:solidFill>
                  <a:srgbClr val="50B4C7"/>
                </a:solidFill>
              </a:rPr>
              <a:t>High </a:t>
            </a:r>
            <a:r>
              <a:rPr sz="4800" spc="-290" dirty="0">
                <a:solidFill>
                  <a:srgbClr val="50B4C7"/>
                </a:solidFill>
              </a:rPr>
              <a:t>level</a:t>
            </a:r>
            <a:r>
              <a:rPr sz="4800" spc="-665" dirty="0">
                <a:solidFill>
                  <a:srgbClr val="50B4C7"/>
                </a:solidFill>
              </a:rPr>
              <a:t> </a:t>
            </a:r>
            <a:r>
              <a:rPr sz="4800" spc="-430" dirty="0">
                <a:solidFill>
                  <a:srgbClr val="50B4C7"/>
                </a:solidFill>
              </a:rPr>
              <a:t>languages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2072385"/>
            <a:ext cx="10488295" cy="398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900">
              <a:lnSpc>
                <a:spcPct val="100000"/>
              </a:lnSpc>
              <a:spcBef>
                <a:spcPts val="100"/>
              </a:spcBef>
              <a:buChar char="•"/>
              <a:tabLst>
                <a:tab pos="233045" algn="l"/>
              </a:tabLst>
            </a:pPr>
            <a:r>
              <a:rPr sz="24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24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low-level </a:t>
            </a:r>
            <a:r>
              <a:rPr sz="24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languages, </a:t>
            </a:r>
            <a:r>
              <a:rPr sz="24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programmers </a:t>
            </a:r>
            <a:r>
              <a:rPr sz="24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would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24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4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4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lot</a:t>
            </a:r>
            <a:r>
              <a:rPr sz="2400" spc="-3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24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24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order </a:t>
            </a:r>
            <a:r>
              <a:rPr sz="24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2400" spc="-4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even </a:t>
            </a:r>
            <a:r>
              <a:rPr sz="24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simplest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operations.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963295">
              <a:lnSpc>
                <a:spcPct val="100000"/>
              </a:lnSpc>
              <a:spcBef>
                <a:spcPts val="1295"/>
              </a:spcBef>
              <a:buChar char="•"/>
              <a:tabLst>
                <a:tab pos="233045" algn="l"/>
              </a:tabLst>
            </a:pPr>
            <a:r>
              <a:rPr sz="24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High-level </a:t>
            </a:r>
            <a:r>
              <a:rPr sz="24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 </a:t>
            </a:r>
            <a:r>
              <a:rPr sz="24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were </a:t>
            </a:r>
            <a:r>
              <a:rPr sz="24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developed </a:t>
            </a:r>
            <a:r>
              <a:rPr sz="24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speed-up </a:t>
            </a:r>
            <a:r>
              <a:rPr sz="24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24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400" spc="-3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developing  </a:t>
            </a:r>
            <a:r>
              <a:rPr sz="24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</a:t>
            </a:r>
            <a:r>
              <a:rPr sz="24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300"/>
              </a:spcBef>
              <a:buChar char="•"/>
              <a:tabLst>
                <a:tab pos="233045" algn="l"/>
              </a:tabLst>
            </a:pPr>
            <a:r>
              <a:rPr sz="24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High-level </a:t>
            </a:r>
            <a:r>
              <a:rPr sz="24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 </a:t>
            </a:r>
            <a:r>
              <a:rPr sz="24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allow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programmers </a:t>
            </a:r>
            <a:r>
              <a:rPr sz="24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4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programs </a:t>
            </a:r>
            <a:r>
              <a:rPr sz="24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4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4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very </a:t>
            </a:r>
            <a:r>
              <a:rPr sz="24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similar</a:t>
            </a:r>
            <a:r>
              <a:rPr sz="2400" spc="-4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24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natural </a:t>
            </a:r>
            <a:r>
              <a:rPr sz="24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English</a:t>
            </a:r>
            <a:r>
              <a:rPr sz="2400" spc="-3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33680" indent="-220980">
              <a:lnSpc>
                <a:spcPct val="100000"/>
              </a:lnSpc>
              <a:spcBef>
                <a:spcPts val="1305"/>
              </a:spcBef>
              <a:buChar char="•"/>
              <a:tabLst>
                <a:tab pos="233045" algn="l"/>
              </a:tabLst>
            </a:pPr>
            <a:r>
              <a:rPr sz="24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24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programmers </a:t>
            </a:r>
            <a:r>
              <a:rPr sz="24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4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24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-level </a:t>
            </a:r>
            <a:r>
              <a:rPr sz="24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 </a:t>
            </a:r>
            <a:r>
              <a:rPr sz="24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4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known </a:t>
            </a:r>
            <a:r>
              <a:rPr sz="24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400" spc="-3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source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710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>
                <a:solidFill>
                  <a:srgbClr val="50B4C7"/>
                </a:solidFill>
              </a:rPr>
              <a:t>High </a:t>
            </a:r>
            <a:r>
              <a:rPr sz="4800" spc="-290" dirty="0">
                <a:solidFill>
                  <a:srgbClr val="50B4C7"/>
                </a:solidFill>
              </a:rPr>
              <a:t>level</a:t>
            </a:r>
            <a:r>
              <a:rPr sz="4800" spc="-665" dirty="0">
                <a:solidFill>
                  <a:srgbClr val="50B4C7"/>
                </a:solidFill>
              </a:rPr>
              <a:t> </a:t>
            </a:r>
            <a:r>
              <a:rPr sz="4800" spc="-430" dirty="0">
                <a:solidFill>
                  <a:srgbClr val="50B4C7"/>
                </a:solidFill>
              </a:rPr>
              <a:t>languages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2075433"/>
            <a:ext cx="10516235" cy="403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66775">
              <a:lnSpc>
                <a:spcPct val="100000"/>
              </a:lnSpc>
              <a:spcBef>
                <a:spcPts val="105"/>
              </a:spcBef>
              <a:buChar char="•"/>
              <a:tabLst>
                <a:tab pos="197485" algn="l"/>
              </a:tabLst>
            </a:pPr>
            <a:r>
              <a:rPr sz="20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order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source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20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translated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successfully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(because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machines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only 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understand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code),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3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compilation.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96850" indent="-184150">
              <a:lnSpc>
                <a:spcPct val="100000"/>
              </a:lnSpc>
              <a:spcBef>
                <a:spcPts val="1295"/>
              </a:spcBef>
              <a:buChar char="•"/>
              <a:tabLst>
                <a:tab pos="197485" algn="l"/>
              </a:tabLst>
            </a:pPr>
            <a:r>
              <a:rPr sz="20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0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translation</a:t>
            </a:r>
            <a:r>
              <a:rPr sz="20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helps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source</a:t>
            </a:r>
            <a:r>
              <a:rPr sz="20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end-result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object,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20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executable</a:t>
            </a:r>
            <a:r>
              <a:rPr sz="20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used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represent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developed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programmer.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buChar char="•"/>
              <a:tabLst>
                <a:tab pos="197485" algn="l"/>
              </a:tabLst>
            </a:pP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0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3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translators: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81915" lvl="1" indent="114300" algn="just">
              <a:lnSpc>
                <a:spcPct val="100000"/>
              </a:lnSpc>
              <a:spcBef>
                <a:spcPts val="1295"/>
              </a:spcBef>
              <a:buChar char="–"/>
              <a:tabLst>
                <a:tab pos="311785" algn="l"/>
              </a:tabLst>
            </a:pP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Compiler </a:t>
            </a:r>
            <a:r>
              <a:rPr sz="20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0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translation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0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convert </a:t>
            </a:r>
            <a:r>
              <a:rPr sz="20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programmer’s </a:t>
            </a:r>
            <a:r>
              <a:rPr sz="20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entire </a:t>
            </a:r>
            <a:r>
              <a:rPr sz="20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high-level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program,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code, </a:t>
            </a:r>
            <a:r>
              <a:rPr sz="20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0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2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code,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object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code. 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20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translation  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called</a:t>
            </a:r>
            <a:r>
              <a:rPr sz="20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COMPILATION.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lvl="1" indent="114300">
              <a:lnSpc>
                <a:spcPct val="100000"/>
              </a:lnSpc>
              <a:spcBef>
                <a:spcPts val="1300"/>
              </a:spcBef>
              <a:buChar char="–"/>
              <a:tabLst>
                <a:tab pos="311785" algn="l"/>
              </a:tabLst>
            </a:pPr>
            <a:r>
              <a:rPr sz="20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Interpreter</a:t>
            </a:r>
            <a:r>
              <a:rPr sz="20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translation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0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converts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statement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(line</a:t>
            </a:r>
            <a:r>
              <a:rPr sz="2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0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line)</a:t>
            </a:r>
            <a:r>
              <a:rPr sz="20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2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machine 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20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fly, </a:t>
            </a:r>
            <a:r>
              <a:rPr sz="20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just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before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statement </a:t>
            </a:r>
            <a:r>
              <a:rPr sz="2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executed. </a:t>
            </a:r>
            <a:r>
              <a:rPr sz="2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Translation and </a:t>
            </a:r>
            <a:r>
              <a:rPr sz="2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execution </a:t>
            </a:r>
            <a:r>
              <a:rPr sz="2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occur  </a:t>
            </a:r>
            <a:r>
              <a:rPr sz="20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immediately,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20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after </a:t>
            </a:r>
            <a:r>
              <a:rPr sz="20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another, </a:t>
            </a:r>
            <a:r>
              <a:rPr sz="2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2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statement </a:t>
            </a:r>
            <a:r>
              <a:rPr sz="20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2000" spc="-3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time.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2134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35" dirty="0">
                <a:solidFill>
                  <a:srgbClr val="50B4C7"/>
                </a:solidFill>
              </a:rPr>
              <a:t>R</a:t>
            </a:r>
            <a:r>
              <a:rPr sz="4800" spc="-420" dirty="0">
                <a:solidFill>
                  <a:srgbClr val="50B4C7"/>
                </a:solidFill>
              </a:rPr>
              <a:t>e</a:t>
            </a:r>
            <a:r>
              <a:rPr sz="4800" spc="-665" dirty="0">
                <a:solidFill>
                  <a:srgbClr val="50B4C7"/>
                </a:solidFill>
              </a:rPr>
              <a:t>s</a:t>
            </a:r>
            <a:r>
              <a:rPr sz="4800" spc="-420" dirty="0">
                <a:solidFill>
                  <a:srgbClr val="50B4C7"/>
                </a:solidFill>
              </a:rPr>
              <a:t>e</a:t>
            </a:r>
            <a:r>
              <a:rPr sz="4800" spc="-535" dirty="0">
                <a:solidFill>
                  <a:srgbClr val="50B4C7"/>
                </a:solidFill>
              </a:rPr>
              <a:t>a</a:t>
            </a:r>
            <a:r>
              <a:rPr sz="4800" spc="-140" dirty="0">
                <a:solidFill>
                  <a:srgbClr val="50B4C7"/>
                </a:solidFill>
              </a:rPr>
              <a:t>r</a:t>
            </a:r>
            <a:r>
              <a:rPr sz="4800" spc="-484" dirty="0">
                <a:solidFill>
                  <a:srgbClr val="50B4C7"/>
                </a:solidFill>
              </a:rPr>
              <a:t>c</a:t>
            </a:r>
            <a:r>
              <a:rPr sz="4800" spc="-175" dirty="0">
                <a:solidFill>
                  <a:srgbClr val="50B4C7"/>
                </a:solidFill>
              </a:rPr>
              <a:t>h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896312"/>
            <a:ext cx="7930515" cy="21374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71780" indent="-259080">
              <a:lnSpc>
                <a:spcPct val="100000"/>
              </a:lnSpc>
              <a:spcBef>
                <a:spcPts val="895"/>
              </a:spcBef>
              <a:buChar char="•"/>
              <a:tabLst>
                <a:tab pos="271780" algn="l"/>
              </a:tabLst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Find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10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high-level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Put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them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ordered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highest 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usage</a:t>
            </a:r>
            <a:r>
              <a:rPr sz="2800" spc="-3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worldwide…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2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Discuss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features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appeal </a:t>
            </a:r>
            <a:r>
              <a:rPr sz="28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3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810"/>
              </a:spcBef>
              <a:buChar char="•"/>
              <a:tabLst>
                <a:tab pos="271780" algn="l"/>
              </a:tabLst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feature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comparison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chart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28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spc="-3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them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861771"/>
            <a:ext cx="26149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Homework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395" y="1997786"/>
            <a:ext cx="5997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Finish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LightBot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screenshot)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148" y="2552700"/>
            <a:ext cx="6763511" cy="3581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8778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5" dirty="0">
                <a:solidFill>
                  <a:srgbClr val="50B4C7"/>
                </a:solidFill>
              </a:rPr>
              <a:t>Solving </a:t>
            </a:r>
            <a:r>
              <a:rPr sz="4800" spc="-310" dirty="0">
                <a:solidFill>
                  <a:srgbClr val="50B4C7"/>
                </a:solidFill>
              </a:rPr>
              <a:t>problems </a:t>
            </a:r>
            <a:r>
              <a:rPr sz="4800" spc="-365" dirty="0">
                <a:solidFill>
                  <a:srgbClr val="50B4C7"/>
                </a:solidFill>
              </a:rPr>
              <a:t>using </a:t>
            </a:r>
            <a:r>
              <a:rPr sz="4800" spc="-409" dirty="0">
                <a:solidFill>
                  <a:srgbClr val="50B4C7"/>
                </a:solidFill>
              </a:rPr>
              <a:t>a </a:t>
            </a:r>
            <a:r>
              <a:rPr sz="4800" spc="-325" dirty="0">
                <a:solidFill>
                  <a:srgbClr val="50B4C7"/>
                </a:solidFill>
              </a:rPr>
              <a:t>human</a:t>
            </a:r>
            <a:r>
              <a:rPr sz="4800" spc="-915" dirty="0">
                <a:solidFill>
                  <a:srgbClr val="50B4C7"/>
                </a:solidFill>
              </a:rPr>
              <a:t> </a:t>
            </a:r>
            <a:r>
              <a:rPr sz="4800" spc="-260" dirty="0">
                <a:solidFill>
                  <a:srgbClr val="50B4C7"/>
                </a:solidFill>
              </a:rPr>
              <a:t>brain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917547"/>
            <a:ext cx="10430510" cy="36931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buChar char="•"/>
              <a:tabLst>
                <a:tab pos="252095" algn="l"/>
              </a:tabLst>
            </a:pP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26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humans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approach</a:t>
            </a:r>
            <a:r>
              <a:rPr sz="26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problems?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715645">
              <a:lnSpc>
                <a:spcPct val="75000"/>
              </a:lnSpc>
              <a:spcBef>
                <a:spcPts val="1310"/>
              </a:spcBef>
              <a:buChar char="•"/>
              <a:tabLst>
                <a:tab pos="252095" algn="l"/>
              </a:tabLst>
            </a:pPr>
            <a:r>
              <a:rPr sz="26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creates </a:t>
            </a:r>
            <a:r>
              <a:rPr sz="26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algorithms </a:t>
            </a:r>
            <a:r>
              <a:rPr sz="26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approach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problems, 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however these  </a:t>
            </a:r>
            <a:r>
              <a:rPr sz="26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algorithms </a:t>
            </a:r>
            <a:r>
              <a:rPr sz="26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aren’t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implemented </a:t>
            </a:r>
            <a:r>
              <a:rPr sz="26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26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way </a:t>
            </a:r>
            <a:r>
              <a:rPr sz="2600" spc="-2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26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2600" spc="-3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design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52095" indent="-239395">
              <a:lnSpc>
                <a:spcPct val="100000"/>
              </a:lnSpc>
              <a:spcBef>
                <a:spcPts val="520"/>
              </a:spcBef>
              <a:buChar char="•"/>
              <a:tabLst>
                <a:tab pos="252095" algn="l"/>
              </a:tabLst>
            </a:pP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6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well 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adapted </a:t>
            </a:r>
            <a:r>
              <a:rPr sz="26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processing 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analog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(visual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6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audio)</a:t>
            </a:r>
            <a:r>
              <a:rPr sz="2600" spc="-5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input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75000"/>
              </a:lnSpc>
              <a:spcBef>
                <a:spcPts val="1295"/>
              </a:spcBef>
              <a:buChar char="•"/>
              <a:tabLst>
                <a:tab pos="252095" algn="l"/>
              </a:tabLst>
            </a:pP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6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extremely </a:t>
            </a:r>
            <a:r>
              <a:rPr sz="26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well 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adapted </a:t>
            </a:r>
            <a:r>
              <a:rPr sz="26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6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pattern 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matching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even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2600" spc="-5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26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patter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6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2600" spc="-25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there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897255">
              <a:lnSpc>
                <a:spcPct val="75000"/>
              </a:lnSpc>
              <a:spcBef>
                <a:spcPts val="1310"/>
              </a:spcBef>
              <a:buChar char="•"/>
              <a:tabLst>
                <a:tab pos="252095" algn="l"/>
              </a:tabLst>
            </a:pP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6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intelligence </a:t>
            </a:r>
            <a:r>
              <a:rPr sz="26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26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6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known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6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aspect </a:t>
            </a:r>
            <a:r>
              <a:rPr sz="26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known</a:t>
            </a:r>
            <a:r>
              <a:rPr sz="2600" spc="-3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  </a:t>
            </a:r>
            <a:r>
              <a:rPr sz="26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heuristics.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buChar char="•"/>
              <a:tabLst>
                <a:tab pos="252095" algn="l"/>
              </a:tabLst>
            </a:pPr>
            <a:r>
              <a:rPr sz="26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Heuristics 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enables </a:t>
            </a:r>
            <a:r>
              <a:rPr sz="26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person </a:t>
            </a:r>
            <a:r>
              <a:rPr sz="26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discover </a:t>
            </a:r>
            <a:r>
              <a:rPr sz="26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6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something </a:t>
            </a:r>
            <a:r>
              <a:rPr sz="26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600" spc="-5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themselves.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8105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5" dirty="0">
                <a:solidFill>
                  <a:srgbClr val="50B4C7"/>
                </a:solidFill>
              </a:rPr>
              <a:t>Solving </a:t>
            </a:r>
            <a:r>
              <a:rPr sz="4800" spc="-310" dirty="0">
                <a:solidFill>
                  <a:srgbClr val="50B4C7"/>
                </a:solidFill>
              </a:rPr>
              <a:t>problems </a:t>
            </a:r>
            <a:r>
              <a:rPr sz="4800" spc="-365" dirty="0">
                <a:solidFill>
                  <a:srgbClr val="50B4C7"/>
                </a:solidFill>
              </a:rPr>
              <a:t>using </a:t>
            </a:r>
            <a:r>
              <a:rPr sz="4800" spc="-409" dirty="0">
                <a:solidFill>
                  <a:srgbClr val="50B4C7"/>
                </a:solidFill>
              </a:rPr>
              <a:t>a</a:t>
            </a:r>
            <a:r>
              <a:rPr sz="4800" spc="-840" dirty="0">
                <a:solidFill>
                  <a:srgbClr val="50B4C7"/>
                </a:solidFill>
              </a:rPr>
              <a:t> </a:t>
            </a:r>
            <a:r>
              <a:rPr sz="4800" spc="-254" dirty="0">
                <a:solidFill>
                  <a:srgbClr val="50B4C7"/>
                </a:solidFill>
              </a:rPr>
              <a:t>computer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919376"/>
            <a:ext cx="9567545" cy="374205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buChar char="•"/>
              <a:tabLst>
                <a:tab pos="271780" algn="l"/>
              </a:tabLst>
            </a:pP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computers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approach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solving?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75000"/>
              </a:lnSpc>
              <a:spcBef>
                <a:spcPts val="1295"/>
              </a:spcBef>
              <a:buChar char="•"/>
              <a:tabLst>
                <a:tab pos="271780" algn="l"/>
              </a:tabLst>
            </a:pP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Going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straight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forward </a:t>
            </a:r>
            <a:r>
              <a:rPr sz="28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pre-defined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algorithms </a:t>
            </a:r>
            <a:r>
              <a:rPr sz="28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2800" spc="-3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using 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heuristics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460"/>
              </a:spcBef>
              <a:buChar char="•"/>
              <a:tabLst>
                <a:tab pos="271780" algn="l"/>
              </a:tabLst>
            </a:pP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heuristics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applicable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intelligent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</a:t>
            </a:r>
            <a:r>
              <a:rPr sz="2800" spc="-2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programs?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470"/>
              </a:spcBef>
              <a:buChar char="•"/>
              <a:tabLst>
                <a:tab pos="271780" algn="l"/>
              </a:tabLst>
            </a:pPr>
            <a:r>
              <a:rPr sz="2800" spc="-2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Way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way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</a:t>
            </a:r>
            <a:r>
              <a:rPr sz="2800" spc="-2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works…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455"/>
              </a:spcBef>
              <a:buChar char="•"/>
              <a:tabLst>
                <a:tab pos="271780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complexity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much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lower…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455"/>
              </a:spcBef>
              <a:buChar char="•"/>
              <a:tabLst>
                <a:tab pos="271780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ability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much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lower…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470"/>
              </a:spcBef>
              <a:buChar char="•"/>
              <a:tabLst>
                <a:tab pos="271780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speed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much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faster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63131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0" dirty="0">
                <a:solidFill>
                  <a:srgbClr val="50B4C7"/>
                </a:solidFill>
              </a:rPr>
              <a:t>Task </a:t>
            </a:r>
            <a:r>
              <a:rPr sz="4800" spc="-180" dirty="0">
                <a:solidFill>
                  <a:srgbClr val="50B4C7"/>
                </a:solidFill>
              </a:rPr>
              <a:t>I: </a:t>
            </a:r>
            <a:r>
              <a:rPr sz="4800" spc="-390" dirty="0">
                <a:solidFill>
                  <a:srgbClr val="50B4C7"/>
                </a:solidFill>
              </a:rPr>
              <a:t>Human </a:t>
            </a:r>
            <a:r>
              <a:rPr sz="4800" spc="-490" dirty="0">
                <a:solidFill>
                  <a:srgbClr val="50B4C7"/>
                </a:solidFill>
              </a:rPr>
              <a:t>vs</a:t>
            </a:r>
            <a:r>
              <a:rPr sz="4800" spc="-765" dirty="0">
                <a:solidFill>
                  <a:srgbClr val="50B4C7"/>
                </a:solidFill>
              </a:rPr>
              <a:t> </a:t>
            </a:r>
            <a:r>
              <a:rPr sz="4800" spc="-315" dirty="0">
                <a:solidFill>
                  <a:srgbClr val="50B4C7"/>
                </a:solidFill>
              </a:rPr>
              <a:t>Computer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2009901"/>
            <a:ext cx="9766935" cy="1704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04140" marR="7620" indent="-91440">
              <a:lnSpc>
                <a:spcPts val="2860"/>
              </a:lnSpc>
              <a:spcBef>
                <a:spcPts val="605"/>
              </a:spcBef>
              <a:buChar char="-"/>
              <a:tabLst>
                <a:tab pos="203200" algn="l"/>
              </a:tabLst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Find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five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humans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outmatch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computers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finding</a:t>
            </a:r>
            <a:r>
              <a:rPr sz="2800" spc="-3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860"/>
              </a:lnSpc>
              <a:spcBef>
                <a:spcPts val="1290"/>
              </a:spcBef>
              <a:buChar char="-"/>
              <a:tabLst>
                <a:tab pos="203200" algn="l"/>
              </a:tabLst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Find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five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computers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outmatch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humans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finding</a:t>
            </a:r>
            <a:r>
              <a:rPr sz="2800" spc="-3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861771"/>
            <a:ext cx="984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1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4800" spc="-68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spc="-54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Q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095"/>
              </a:lnSpc>
              <a:spcBef>
                <a:spcPts val="100"/>
              </a:spcBef>
            </a:pPr>
            <a:r>
              <a:rPr spc="-565" dirty="0"/>
              <a:t>Reasons </a:t>
            </a:r>
            <a:r>
              <a:rPr spc="20" dirty="0"/>
              <a:t>to </a:t>
            </a:r>
            <a:r>
              <a:rPr spc="-210" dirty="0"/>
              <a:t>learn </a:t>
            </a:r>
            <a:r>
              <a:rPr spc="-515" dirty="0"/>
              <a:t>a </a:t>
            </a:r>
            <a:r>
              <a:rPr spc="-254" dirty="0"/>
              <a:t>new</a:t>
            </a:r>
            <a:r>
              <a:rPr spc="-370" dirty="0"/>
              <a:t> </a:t>
            </a:r>
            <a:r>
              <a:rPr spc="-345" dirty="0"/>
              <a:t>language:</a:t>
            </a:r>
            <a:endParaRPr spc="-345" dirty="0"/>
          </a:p>
          <a:p>
            <a:pPr marL="360045">
              <a:lnSpc>
                <a:spcPts val="6935"/>
              </a:lnSpc>
            </a:pPr>
            <a:r>
              <a:rPr sz="6700" spc="-185" dirty="0"/>
              <a:t>- </a:t>
            </a:r>
            <a:r>
              <a:rPr spc="-440" dirty="0"/>
              <a:t>changes </a:t>
            </a:r>
            <a:r>
              <a:rPr spc="-100" dirty="0"/>
              <a:t>the </a:t>
            </a:r>
            <a:r>
              <a:rPr spc="-405" dirty="0"/>
              <a:t>way </a:t>
            </a:r>
            <a:r>
              <a:rPr spc="-295" dirty="0"/>
              <a:t>you</a:t>
            </a:r>
            <a:r>
              <a:rPr spc="-445" dirty="0"/>
              <a:t> </a:t>
            </a:r>
            <a:r>
              <a:rPr spc="-100" dirty="0"/>
              <a:t>think</a:t>
            </a:r>
            <a:endParaRPr sz="6700"/>
          </a:p>
        </p:txBody>
      </p:sp>
      <p:sp>
        <p:nvSpPr>
          <p:cNvPr id="4" name="object 4"/>
          <p:cNvSpPr txBox="1"/>
          <p:nvPr/>
        </p:nvSpPr>
        <p:spPr>
          <a:xfrm>
            <a:off x="1102867" y="3139516"/>
            <a:ext cx="106241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5" indent="-407035">
              <a:lnSpc>
                <a:spcPts val="6240"/>
              </a:lnSpc>
              <a:spcBef>
                <a:spcPts val="100"/>
              </a:spcBef>
              <a:buChar char="-"/>
              <a:tabLst>
                <a:tab pos="420370" algn="l"/>
              </a:tabLst>
            </a:pPr>
            <a:r>
              <a:rPr sz="6000" spc="-44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so </a:t>
            </a:r>
            <a:r>
              <a:rPr sz="6000" spc="-29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6000" spc="-41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6000" spc="-290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read</a:t>
            </a:r>
            <a:r>
              <a:rPr sz="6000" spc="-110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0" spc="-340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6000">
              <a:latin typeface="Arial" panose="020B0604020202020204"/>
              <a:cs typeface="Arial" panose="020B0604020202020204"/>
            </a:endParaRPr>
          </a:p>
          <a:p>
            <a:pPr marL="419735" indent="-407035">
              <a:lnSpc>
                <a:spcPts val="6240"/>
              </a:lnSpc>
              <a:buChar char="-"/>
              <a:tabLst>
                <a:tab pos="420370" algn="l"/>
              </a:tabLst>
            </a:pPr>
            <a:r>
              <a:rPr sz="6000" spc="-44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so </a:t>
            </a:r>
            <a:r>
              <a:rPr sz="6000" spc="-29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6000" spc="-41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6000" spc="-52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6000" spc="-51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6000" spc="-24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6000" spc="275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0" spc="-120" dirty="0">
                <a:solidFill>
                  <a:srgbClr val="5C8778"/>
                </a:solidFill>
                <a:latin typeface="Arial" panose="020B0604020202020204"/>
                <a:cs typeface="Arial" panose="020B0604020202020204"/>
              </a:rPr>
              <a:t>platform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1410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0" dirty="0">
                <a:solidFill>
                  <a:srgbClr val="50B4C7"/>
                </a:solidFill>
              </a:rPr>
              <a:t>Task</a:t>
            </a:r>
            <a:r>
              <a:rPr sz="4800" spc="-550" dirty="0">
                <a:solidFill>
                  <a:srgbClr val="50B4C7"/>
                </a:solidFill>
              </a:rPr>
              <a:t> </a:t>
            </a:r>
            <a:r>
              <a:rPr sz="4800" spc="-225" dirty="0">
                <a:solidFill>
                  <a:srgbClr val="50B4C7"/>
                </a:solidFill>
              </a:rPr>
              <a:t>II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909099"/>
            <a:ext cx="5037455" cy="21361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890"/>
              </a:spcBef>
              <a:buChar char="•"/>
              <a:tabLst>
                <a:tab pos="271780" algn="l"/>
              </a:tabLst>
            </a:pP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did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4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SEDC,</a:t>
            </a:r>
            <a:r>
              <a:rPr sz="2800" spc="-4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today?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2800" spc="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800" spc="-2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atomically </a:t>
            </a:r>
            <a:r>
              <a:rPr sz="2800" spc="-2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possible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Include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every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logical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805"/>
              </a:spcBef>
              <a:buChar char="•"/>
              <a:tabLst>
                <a:tab pos="271780" algn="l"/>
              </a:tabLst>
            </a:pP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28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complete: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10-15</a:t>
            </a:r>
            <a:r>
              <a:rPr sz="2800" spc="-3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minutes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5095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5" dirty="0">
                <a:solidFill>
                  <a:srgbClr val="50B4C7"/>
                </a:solidFill>
              </a:rPr>
              <a:t>What </a:t>
            </a:r>
            <a:r>
              <a:rPr sz="4800" spc="-340" dirty="0">
                <a:solidFill>
                  <a:srgbClr val="50B4C7"/>
                </a:solidFill>
              </a:rPr>
              <a:t>is </a:t>
            </a:r>
            <a:r>
              <a:rPr sz="4800" spc="-355" dirty="0">
                <a:solidFill>
                  <a:srgbClr val="50B4C7"/>
                </a:solidFill>
              </a:rPr>
              <a:t>an</a:t>
            </a:r>
            <a:r>
              <a:rPr sz="4800" spc="-875" dirty="0">
                <a:solidFill>
                  <a:srgbClr val="50B4C7"/>
                </a:solidFill>
              </a:rPr>
              <a:t> </a:t>
            </a:r>
            <a:r>
              <a:rPr sz="4800" spc="-270" dirty="0">
                <a:solidFill>
                  <a:srgbClr val="50B4C7"/>
                </a:solidFill>
              </a:rPr>
              <a:t>algorithm?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845" y="2009901"/>
            <a:ext cx="10629265" cy="34575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9225" marR="668655">
              <a:lnSpc>
                <a:spcPts val="2860"/>
              </a:lnSpc>
              <a:spcBef>
                <a:spcPts val="605"/>
              </a:spcBef>
              <a:buChar char="•"/>
              <a:tabLst>
                <a:tab pos="408305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sequence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solve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specified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finite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amount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finite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amount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49225" marR="5080">
              <a:lnSpc>
                <a:spcPts val="2860"/>
              </a:lnSpc>
              <a:spcBef>
                <a:spcPts val="1290"/>
              </a:spcBef>
              <a:buChar char="•"/>
              <a:tabLst>
                <a:tab pos="408305" algn="l"/>
              </a:tabLst>
            </a:pPr>
            <a:r>
              <a:rPr sz="28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Written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(or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verbal)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description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logical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sequence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spc="-5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actions,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applied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objects.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4800" spc="-27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4800" spc="-34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4800" spc="-69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34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programming?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01625" marR="457200" lvl="1">
              <a:lnSpc>
                <a:spcPts val="2860"/>
              </a:lnSpc>
              <a:spcBef>
                <a:spcPts val="1145"/>
              </a:spcBef>
              <a:buChar char="•"/>
              <a:tabLst>
                <a:tab pos="560705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writing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sequence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(algorithms)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executed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6992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5" dirty="0">
                <a:solidFill>
                  <a:srgbClr val="50B4C7"/>
                </a:solidFill>
              </a:rPr>
              <a:t>What </a:t>
            </a:r>
            <a:r>
              <a:rPr sz="4800" spc="-385" dirty="0">
                <a:solidFill>
                  <a:srgbClr val="50B4C7"/>
                </a:solidFill>
              </a:rPr>
              <a:t>does </a:t>
            </a:r>
            <a:r>
              <a:rPr sz="4800" spc="-409" dirty="0">
                <a:solidFill>
                  <a:srgbClr val="50B4C7"/>
                </a:solidFill>
              </a:rPr>
              <a:t>a </a:t>
            </a:r>
            <a:r>
              <a:rPr sz="4800" spc="-300" dirty="0">
                <a:solidFill>
                  <a:srgbClr val="50B4C7"/>
                </a:solidFill>
              </a:rPr>
              <a:t>programmer</a:t>
            </a:r>
            <a:r>
              <a:rPr sz="4800" spc="-944" dirty="0">
                <a:solidFill>
                  <a:srgbClr val="50B4C7"/>
                </a:solidFill>
              </a:rPr>
              <a:t> </a:t>
            </a:r>
            <a:r>
              <a:rPr sz="4800" spc="-345" dirty="0">
                <a:solidFill>
                  <a:srgbClr val="50B4C7"/>
                </a:solidFill>
              </a:rPr>
              <a:t>do?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1955038"/>
            <a:ext cx="10465435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75"/>
              </a:lnSpc>
              <a:spcBef>
                <a:spcPts val="105"/>
              </a:spcBef>
              <a:buChar char="•"/>
              <a:tabLst>
                <a:tab pos="252095" algn="l"/>
              </a:tabLst>
            </a:pPr>
            <a:r>
              <a:rPr sz="26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programmer 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begins </a:t>
            </a:r>
            <a:r>
              <a:rPr sz="26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6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analyzing </a:t>
            </a:r>
            <a:r>
              <a:rPr sz="26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600" spc="-2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problem,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224790">
              <a:lnSpc>
                <a:spcPct val="65000"/>
              </a:lnSpc>
              <a:spcBef>
                <a:spcPts val="545"/>
              </a:spcBef>
            </a:pP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breaking </a:t>
            </a:r>
            <a:r>
              <a:rPr sz="2600" spc="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6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manageable </a:t>
            </a:r>
            <a:r>
              <a:rPr sz="26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parts,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developing </a:t>
            </a:r>
            <a:r>
              <a:rPr sz="26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general </a:t>
            </a:r>
            <a:r>
              <a:rPr sz="26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solution </a:t>
            </a:r>
            <a:r>
              <a:rPr sz="26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600" spc="-5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each 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piece </a:t>
            </a:r>
            <a:r>
              <a:rPr sz="26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called</a:t>
            </a:r>
            <a:r>
              <a:rPr sz="26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52095" indent="-239395">
              <a:lnSpc>
                <a:spcPts val="2575"/>
              </a:lnSpc>
              <a:spcBef>
                <a:spcPts val="200"/>
              </a:spcBef>
              <a:buChar char="•"/>
              <a:tabLst>
                <a:tab pos="252095" algn="l"/>
              </a:tabLst>
            </a:pP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Usually, </a:t>
            </a:r>
            <a:r>
              <a:rPr sz="26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minimal, computer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6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26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600" spc="-5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logical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30"/>
              </a:lnSpc>
            </a:pPr>
            <a:r>
              <a:rPr sz="26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</a:t>
            </a:r>
            <a:r>
              <a:rPr sz="26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(one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algorithm),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sometimes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programmers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26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862965">
              <a:lnSpc>
                <a:spcPct val="65000"/>
              </a:lnSpc>
              <a:spcBef>
                <a:spcPts val="550"/>
              </a:spcBef>
            </a:pP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combine </a:t>
            </a:r>
            <a:r>
              <a:rPr sz="26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sets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logical </a:t>
            </a:r>
            <a:r>
              <a:rPr sz="26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26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(algorithms) </a:t>
            </a:r>
            <a:r>
              <a:rPr sz="26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600" spc="-5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solve </a:t>
            </a:r>
            <a:r>
              <a:rPr sz="26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certain 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51460" indent="-238760">
              <a:lnSpc>
                <a:spcPts val="2575"/>
              </a:lnSpc>
              <a:spcBef>
                <a:spcPts val="200"/>
              </a:spcBef>
              <a:buChar char="•"/>
              <a:tabLst>
                <a:tab pos="252095" algn="l"/>
              </a:tabLst>
            </a:pPr>
            <a:r>
              <a:rPr sz="26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Complex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software </a:t>
            </a: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programs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consisted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600" spc="-5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thousands </a:t>
            </a:r>
            <a:r>
              <a:rPr sz="26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6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millions </a:t>
            </a:r>
            <a:r>
              <a:rPr sz="26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422910">
              <a:lnSpc>
                <a:spcPct val="65000"/>
              </a:lnSpc>
              <a:spcBef>
                <a:spcPts val="550"/>
              </a:spcBef>
            </a:pPr>
            <a:r>
              <a:rPr sz="26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algorithms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together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solve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lot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automation</a:t>
            </a:r>
            <a:r>
              <a:rPr sz="26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26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therefore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26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intelligence.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65000"/>
              </a:lnSpc>
              <a:spcBef>
                <a:spcPts val="1305"/>
              </a:spcBef>
              <a:buChar char="•"/>
              <a:tabLst>
                <a:tab pos="252095" algn="l"/>
              </a:tabLst>
            </a:pPr>
            <a:r>
              <a:rPr sz="26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academy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program,</a:t>
            </a: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you’ll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able</a:t>
            </a:r>
            <a:r>
              <a:rPr sz="26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complex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software 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2600" spc="-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6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abnormal</a:t>
            </a:r>
            <a:r>
              <a:rPr sz="2600" spc="-4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complexity.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5702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>
                <a:solidFill>
                  <a:srgbClr val="50B4C7"/>
                </a:solidFill>
              </a:rPr>
              <a:t>And</a:t>
            </a:r>
            <a:r>
              <a:rPr sz="4800" spc="-505" dirty="0">
                <a:solidFill>
                  <a:srgbClr val="50B4C7"/>
                </a:solidFill>
              </a:rPr>
              <a:t> </a:t>
            </a:r>
            <a:r>
              <a:rPr sz="4800" spc="-240" dirty="0">
                <a:solidFill>
                  <a:srgbClr val="50B4C7"/>
                </a:solidFill>
              </a:rPr>
              <a:t>how</a:t>
            </a:r>
            <a:r>
              <a:rPr sz="4800" spc="-505" dirty="0">
                <a:solidFill>
                  <a:srgbClr val="50B4C7"/>
                </a:solidFill>
              </a:rPr>
              <a:t> </a:t>
            </a:r>
            <a:r>
              <a:rPr sz="4800" spc="-229" dirty="0">
                <a:solidFill>
                  <a:srgbClr val="50B4C7"/>
                </a:solidFill>
              </a:rPr>
              <a:t>do</a:t>
            </a:r>
            <a:r>
              <a:rPr sz="4800" spc="-509" dirty="0">
                <a:solidFill>
                  <a:srgbClr val="50B4C7"/>
                </a:solidFill>
              </a:rPr>
              <a:t> </a:t>
            </a:r>
            <a:r>
              <a:rPr sz="4800" spc="-290" dirty="0">
                <a:solidFill>
                  <a:srgbClr val="50B4C7"/>
                </a:solidFill>
              </a:rPr>
              <a:t>we</a:t>
            </a:r>
            <a:r>
              <a:rPr sz="4800" spc="-505" dirty="0">
                <a:solidFill>
                  <a:srgbClr val="50B4C7"/>
                </a:solidFill>
              </a:rPr>
              <a:t> </a:t>
            </a:r>
            <a:r>
              <a:rPr sz="4800" spc="-229" dirty="0">
                <a:solidFill>
                  <a:srgbClr val="50B4C7"/>
                </a:solidFill>
              </a:rPr>
              <a:t>do</a:t>
            </a:r>
            <a:r>
              <a:rPr sz="4800" spc="-509" dirty="0">
                <a:solidFill>
                  <a:srgbClr val="50B4C7"/>
                </a:solidFill>
              </a:rPr>
              <a:t> </a:t>
            </a:r>
            <a:r>
              <a:rPr sz="4800" spc="-220" dirty="0">
                <a:solidFill>
                  <a:srgbClr val="50B4C7"/>
                </a:solidFill>
              </a:rPr>
              <a:t>that?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395" y="2009901"/>
            <a:ext cx="10573385" cy="31559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600"/>
              </a:spcBef>
              <a:buChar char="•"/>
              <a:tabLst>
                <a:tab pos="271780" algn="l"/>
              </a:tabLst>
            </a:pPr>
            <a:r>
              <a:rPr sz="2800" spc="-2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2800" spc="-2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real-world,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express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reasoning, 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operations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solving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problems,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28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output 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senses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perform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operations.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order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express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reasoning,</a:t>
            </a:r>
            <a:r>
              <a:rPr sz="2800" spc="-43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verbal </a:t>
            </a:r>
            <a:r>
              <a:rPr sz="28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non-verbal communication</a:t>
            </a:r>
            <a:r>
              <a:rPr sz="2800" spc="-409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mechanisms.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845185">
              <a:lnSpc>
                <a:spcPct val="85000"/>
              </a:lnSpc>
              <a:spcBef>
                <a:spcPts val="1295"/>
              </a:spcBef>
              <a:buChar char="•"/>
              <a:tabLst>
                <a:tab pos="271780" algn="l"/>
              </a:tabLst>
            </a:pP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perceived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similarly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natural  </a:t>
            </a:r>
            <a:r>
              <a:rPr sz="28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languages,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syntax,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structure,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rules,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symbols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special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words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order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communicate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instructions (algorithm)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3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computer.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6448</Words>
  <Application>WPS Presentation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Microsoft YaHei</vt:lpstr>
      <vt:lpstr/>
      <vt:lpstr>Arial Unicode MS</vt:lpstr>
      <vt:lpstr>Office Theme</vt:lpstr>
      <vt:lpstr>Humans and their brains</vt:lpstr>
      <vt:lpstr>Solving problems using a human brain</vt:lpstr>
      <vt:lpstr>Solving problems using a computer</vt:lpstr>
      <vt:lpstr>Task I: Human vs Computer</vt:lpstr>
      <vt:lpstr>PowerPoint 演示文稿</vt:lpstr>
      <vt:lpstr>Task II</vt:lpstr>
      <vt:lpstr>What is an algorithm?</vt:lpstr>
      <vt:lpstr>What does a programmer do?</vt:lpstr>
      <vt:lpstr>And how do we do that?</vt:lpstr>
      <vt:lpstr>And how do we do that?</vt:lpstr>
      <vt:lpstr>What are programming languages made of?</vt:lpstr>
      <vt:lpstr>Programming Languages Categories</vt:lpstr>
      <vt:lpstr>Low-level languages</vt:lpstr>
      <vt:lpstr>Low-level languages</vt:lpstr>
      <vt:lpstr>High level languages</vt:lpstr>
      <vt:lpstr>High level languages</vt:lpstr>
      <vt:lpstr>Research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and their brains</dc:title>
  <dc:creator>Vekoslav.Stefanovski@seavus.com</dc:creator>
  <cp:lastModifiedBy>Stojancho.Jefremov</cp:lastModifiedBy>
  <cp:revision>1</cp:revision>
  <dcterms:created xsi:type="dcterms:W3CDTF">2018-10-16T18:42:51Z</dcterms:created>
  <dcterms:modified xsi:type="dcterms:W3CDTF">2018-10-16T18:42:51Z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2018-10-16T00:00:00Z</vt:filetime>
  </property>
  <property fmtid="{D5CDD505-2E9C-101B-9397-08002B2CF9AE}" pid="5" name="KSOProductBuildVer">
    <vt:lpwstr>1033-10.2.0.7456</vt:lpwstr>
  </property>
</Properties>
</file>