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339" r:id="rId5"/>
    <p:sldId id="259" r:id="rId6"/>
    <p:sldId id="260" r:id="rId7"/>
    <p:sldId id="257" r:id="rId8"/>
    <p:sldId id="338" r:id="rId9"/>
    <p:sldId id="258" r:id="rId10"/>
    <p:sldId id="261" r:id="rId11"/>
    <p:sldId id="262" r:id="rId12"/>
    <p:sldId id="263" r:id="rId13"/>
    <p:sldId id="340" r:id="rId14"/>
    <p:sldId id="341" r:id="rId15"/>
    <p:sldId id="342" r:id="rId16"/>
    <p:sldId id="343" r:id="rId17"/>
    <p:sldId id="264" r:id="rId18"/>
    <p:sldId id="278" r:id="rId19"/>
    <p:sldId id="279" r:id="rId20"/>
    <p:sldId id="277" r:id="rId21"/>
    <p:sldId id="265" r:id="rId22"/>
    <p:sldId id="346" r:id="rId23"/>
    <p:sldId id="345" r:id="rId24"/>
    <p:sldId id="344" r:id="rId25"/>
    <p:sldId id="300" r:id="rId26"/>
    <p:sldId id="319" r:id="rId27"/>
    <p:sldId id="266" r:id="rId28"/>
    <p:sldId id="267" r:id="rId29"/>
    <p:sldId id="281" r:id="rId30"/>
    <p:sldId id="268" r:id="rId31"/>
    <p:sldId id="282" r:id="rId32"/>
    <p:sldId id="269" r:id="rId33"/>
    <p:sldId id="284" r:id="rId34"/>
    <p:sldId id="270" r:id="rId35"/>
    <p:sldId id="285" r:id="rId36"/>
    <p:sldId id="271" r:id="rId37"/>
    <p:sldId id="286" r:id="rId38"/>
    <p:sldId id="272" r:id="rId39"/>
    <p:sldId id="287" r:id="rId40"/>
    <p:sldId id="273" r:id="rId41"/>
    <p:sldId id="274" r:id="rId42"/>
    <p:sldId id="275" r:id="rId43"/>
    <p:sldId id="288" r:id="rId44"/>
    <p:sldId id="276" r:id="rId45"/>
  </p:sldIdLst>
  <p:sldSz cx="9144000" cy="5143500"/>
  <p:notesSz cx="6858000" cy="9144000"/>
  <p:embeddedFontLst>
    <p:embeddedFont>
      <p:font typeface="Roboto Condensed" panose="02000000000000000000"/>
      <p:regular r:id="rId49"/>
    </p:embeddedFont>
    <p:embeddedFont>
      <p:font typeface="Roboto Condensed Light" panose="02000000000000000000"/>
      <p:regular r:id="rId5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0" Type="http://schemas.openxmlformats.org/officeDocument/2006/relationships/font" Target="fonts/font2.fntdata"/><Relationship Id="rId5" Type="http://schemas.openxmlformats.org/officeDocument/2006/relationships/slide" Target="slides/slide2.xml"/><Relationship Id="rId49" Type="http://schemas.openxmlformats.org/officeDocument/2006/relationships/font" Target="fonts/font1.fntdata"/><Relationship Id="rId48" Type="http://schemas.openxmlformats.org/officeDocument/2006/relationships/tableStyles" Target="tableStyles.xml"/><Relationship Id="rId47" Type="http://schemas.openxmlformats.org/officeDocument/2006/relationships/viewProps" Target="viewProps.xml"/><Relationship Id="rId46" Type="http://schemas.openxmlformats.org/officeDocument/2006/relationships/presProps" Target="presProps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43fbe87555_1_229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43fbe87555_1_22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43fbe87555_1_294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43fbe87555_1_29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43fbe87555_1_294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43fbe87555_1_29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43fbe87555_1_294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43fbe87555_1_29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43fbe87555_1_294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43fbe87555_1_29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3606f1c2d_30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3606f1c2d_3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3606f1c2d_30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3606f1c2d_3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3606f1c2d_30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3606f1c2d_3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3606f1c2d_30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3606f1c2d_3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3606f1c2d_30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3606f1c2d_3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43fbe87555_1_0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43fbe87555_1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First programmable computer - Z1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First design of high level language - Plankalkül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ENIAC I was huge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Beginning of the internet - Two computers communicated in MIT using packet switching technology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 - Systems programming language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First message was sent from a student at stanford research institute and it was LO, the student wanted to write LOGIN but the system crashed and LO was sent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Term internet is born in CERN, the name coming from huge network of networks ( inter-  among many things net - network )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First email is sent by queen elizabeth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C++ - object and structured programming language</a:t>
            </a:r>
            <a:endParaRPr lang="en-GB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35ed75ccf_015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35ed75ccf_01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43fbe87555_1_308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43fbe87555_1_30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Programming is writing code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Developing is designing idea to product</a:t>
            </a:r>
            <a:endParaRPr lang="en-GB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43fbe87555_1_308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43fbe87555_1_30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Programming is writing code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Developing is designing idea to product</a:t>
            </a:r>
            <a:endParaRPr lang="en-GB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35ed75ccf_028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35ed75ccf_02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35ed75ccf_028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35ed75ccf_02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43fbe87555_1_320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43fbe87555_1_32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43fbe87555_1_320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43fbe87555_1_32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43fbe87555_1_332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43fbe87555_1_33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43fbe87555_1_332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43fbe87555_1_33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43fbe87555_1_356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43fbe87555_1_35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43fbe87555_1_61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43fbe87555_1_6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Personal computer revolution - IBM PC - Personal computer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TCP/IP becomes a standard protocol for the internet, and it is still used TODAY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Apple MAC computer is released, a more affordable home computer with GUI than Apple Lisa ( predecessor )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Microsoft windows 1.0 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First commercial internet provider of dial-up internet called </a:t>
            </a:r>
            <a:r>
              <a:rPr lang="en-GB" sz="1200">
                <a:solidFill>
                  <a:srgbClr val="222222"/>
                </a:solidFill>
                <a:highlight>
                  <a:srgbClr val="FFFFFF"/>
                </a:highlight>
              </a:rPr>
              <a:t>The World</a:t>
            </a: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222222"/>
                </a:solidFill>
                <a:highlight>
                  <a:srgbClr val="FFFFFF"/>
                </a:highlight>
              </a:rPr>
              <a:t>HTML Markup language invented in CERN to structure web sites ( before website were only text based )</a:t>
            </a: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222222"/>
                </a:solidFill>
                <a:highlight>
                  <a:srgbClr val="FFFFFF"/>
                </a:highlight>
              </a:rPr>
              <a:t>CERN introduces World wide web with its browser WorldWideWeb to the public</a:t>
            </a: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43fbe87555_1_356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43fbe87555_1_35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43fbe87555_1_344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43fbe87555_1_34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43fbe87555_1_344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43fbe87555_1_34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43fbe87555_1_368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43fbe87555_1_36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43fbe87555_1_382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43fbe87555_1_38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43fbe87555_1_399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43fbe87555_1_39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43fbe87555_1_412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43fbe87555_1_41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43fbe87555_1_91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43fbe87555_1_9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5f391192_057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5f391192_05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5f391192_057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5f391192_05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43fbe87555_1_0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43fbe87555_1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First programmable computer - Z1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First design of high level language - Plankalkül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ENIAC I was huge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Beginning of the internet - Two computers communicated in MIT using packet switching technology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 - Systems programming language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First message was sent from a student at stanford research institute and it was LO, the student wanted to write LOGIN but the system crashed and LO was sent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Term internet is born in CERN, the name coming from huge network of networks ( inter-  among many things net - network )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First email is sent by queen elizabeth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C++ - object and structured programming language</a:t>
            </a:r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35f391192_065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35f391192_06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 panose="02000000000000000000"/>
              <a:ea typeface="Arvo" panose="02000000000000000000"/>
              <a:cs typeface="Arvo" panose="02000000000000000000"/>
              <a:sym typeface="Arvo" panose="02000000000000000000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22" name="Google Shape;22;p2"/>
          <p:cNvSpPr txBox="1"/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 panose="02000000000000000000"/>
              <a:ea typeface="Arvo" panose="02000000000000000000"/>
              <a:cs typeface="Arvo" panose="02000000000000000000"/>
              <a:sym typeface="Arvo" panose="02000000000000000000"/>
            </a:endParaRPr>
          </a:p>
        </p:txBody>
      </p:sp>
      <p:grpSp>
        <p:nvGrpSpPr>
          <p:cNvPr id="25" name="Google Shape;25;p3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" name="Google Shape;27;p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Google Shape;29;p3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3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36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39" name="Google Shape;39;p3"/>
          <p:cNvSpPr txBox="1"/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0" name="Google Shape;40;p3"/>
          <p:cNvSpPr txBox="1"/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9pPr>
          </a:lstStyle>
          <a:p/>
        </p:txBody>
      </p:sp>
      <p:sp>
        <p:nvSpPr>
          <p:cNvPr id="41" name="Google Shape;41;p3"/>
          <p:cNvSpPr txBox="1"/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 panose="02000000000000000000"/>
              <a:ea typeface="Arvo" panose="02000000000000000000"/>
              <a:cs typeface="Arvo" panose="02000000000000000000"/>
              <a:sym typeface="Arvo" panose="02000000000000000000"/>
            </a:endParaRPr>
          </a:p>
        </p:txBody>
      </p:sp>
      <p:grpSp>
        <p:nvGrpSpPr>
          <p:cNvPr id="44" name="Google Shape;44;p4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45" name="Google Shape;45;p4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" name="Google Shape;46;p4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endParaRPr>
            </a:p>
          </p:txBody>
        </p:sp>
      </p:grpSp>
      <p:grpSp>
        <p:nvGrpSpPr>
          <p:cNvPr id="47" name="Google Shape;47;p4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48" name="Google Shape;48;p4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endParaRPr>
            </a:p>
          </p:txBody>
        </p:sp>
        <p:sp>
          <p:nvSpPr>
            <p:cNvPr id="49" name="Google Shape;49;p4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endParaRPr>
            </a:p>
          </p:txBody>
        </p:sp>
      </p:grpSp>
      <p:sp>
        <p:nvSpPr>
          <p:cNvPr id="50" name="Google Shape;50;p4"/>
          <p:cNvSpPr txBox="1"/>
          <p:nvPr>
            <p:ph type="body" idx="1"/>
          </p:nvPr>
        </p:nvSpPr>
        <p:spPr>
          <a:xfrm>
            <a:off x="829775" y="1202000"/>
            <a:ext cx="5090700" cy="2745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 i="1">
                <a:solidFill>
                  <a:srgbClr val="FFFFFF"/>
                </a:solidFill>
              </a:defRPr>
            </a:lvl1pPr>
            <a:lvl2pPr marL="914400" lvl="1" indent="-419100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2pPr>
            <a:lvl3pPr marL="1371600" lvl="2" indent="-419100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3pPr>
            <a:lvl4pPr marL="1828800" lvl="3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4pPr>
            <a:lvl5pPr marL="2286000" lvl="4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5pPr>
            <a:lvl6pPr marL="2743200" lvl="5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6pPr>
            <a:lvl7pPr marL="3200400" lvl="6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7pPr>
            <a:lvl8pPr marL="3657600" lvl="7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8pPr>
            <a:lvl9pPr marL="4114800" lvl="8" indent="-41910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1" name="Google Shape;51;p4"/>
          <p:cNvSpPr txBox="1"/>
          <p:nvPr/>
        </p:nvSpPr>
        <p:spPr>
          <a:xfrm>
            <a:off x="286600" y="1014575"/>
            <a:ext cx="6765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 b="1">
                <a:solidFill>
                  <a:srgbClr val="FF9800"/>
                </a:solidFill>
              </a:rPr>
              <a:t>“</a:t>
            </a:r>
            <a:endParaRPr sz="7200" b="1">
              <a:solidFill>
                <a:srgbClr val="FF9800"/>
              </a:solidFill>
            </a:endParaRPr>
          </a:p>
        </p:txBody>
      </p:sp>
      <p:grpSp>
        <p:nvGrpSpPr>
          <p:cNvPr id="52" name="Google Shape;52;p4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53" name="Google Shape;53;p4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54" name="Google Shape;54;p4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55" name="Google Shape;55;p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6" name="Google Shape;56;p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57" name="Google Shape;57;p4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58" name="Google Shape;58;p4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9" name="Google Shape;59;p4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60" name="Google Shape;60;p4"/>
          <p:cNvSpPr txBox="1"/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+ 1 column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Google Shape;63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endParaRPr>
            </a:p>
          </p:txBody>
        </p:sp>
        <p:grpSp>
          <p:nvGrpSpPr>
            <p:cNvPr id="64" name="Google Shape;64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 panose="02000000000000000000"/>
                  <a:ea typeface="Arvo" panose="02000000000000000000"/>
                  <a:cs typeface="Arvo" panose="02000000000000000000"/>
                  <a:sym typeface="Arvo" panose="02000000000000000000"/>
                </a:endParaRPr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 panose="02000000000000000000"/>
                  <a:ea typeface="Arvo" panose="02000000000000000000"/>
                  <a:cs typeface="Arvo" panose="02000000000000000000"/>
                  <a:sym typeface="Arvo" panose="02000000000000000000"/>
                </a:endParaRPr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 panose="02000000000000000000"/>
                  <a:ea typeface="Arvo" panose="02000000000000000000"/>
                  <a:cs typeface="Arvo" panose="02000000000000000000"/>
                  <a:sym typeface="Arvo" panose="02000000000000000000"/>
                </a:endParaRPr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 panose="02000000000000000000"/>
                  <a:ea typeface="Arvo" panose="02000000000000000000"/>
                  <a:cs typeface="Arvo" panose="02000000000000000000"/>
                  <a:sym typeface="Arvo" panose="02000000000000000000"/>
                </a:endParaRPr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Google Shape;71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72" name="Google Shape;72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78" name="Google Shape;78;p5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79" name="Google Shape;79;p5"/>
          <p:cNvSpPr txBox="1"/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/>
        </p:txBody>
      </p:sp>
      <p:sp>
        <p:nvSpPr>
          <p:cNvPr id="80" name="Google Shape;80;p5"/>
          <p:cNvSpPr txBox="1"/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+ 2 columns">
  <p:cSld name="TITLE_AND_TWO_COLUMNS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6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83" name="Google Shape;83;p6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endParaRPr>
            </a:p>
          </p:txBody>
        </p:sp>
        <p:grpSp>
          <p:nvGrpSpPr>
            <p:cNvPr id="84" name="Google Shape;84;p6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Google Shape;85;p6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 panose="02000000000000000000"/>
                  <a:ea typeface="Arvo" panose="02000000000000000000"/>
                  <a:cs typeface="Arvo" panose="02000000000000000000"/>
                  <a:sym typeface="Arvo" panose="02000000000000000000"/>
                </a:endParaRPr>
              </a:p>
            </p:txBody>
          </p:sp>
          <p:sp>
            <p:nvSpPr>
              <p:cNvPr id="86" name="Google Shape;86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 panose="02000000000000000000"/>
                  <a:ea typeface="Arvo" panose="02000000000000000000"/>
                  <a:cs typeface="Arvo" panose="02000000000000000000"/>
                  <a:sym typeface="Arvo" panose="02000000000000000000"/>
                </a:endParaRPr>
              </a:p>
            </p:txBody>
          </p:sp>
        </p:grpSp>
        <p:grpSp>
          <p:nvGrpSpPr>
            <p:cNvPr id="87" name="Google Shape;87;p6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Google Shape;88;p6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 panose="02000000000000000000"/>
                  <a:ea typeface="Arvo" panose="02000000000000000000"/>
                  <a:cs typeface="Arvo" panose="02000000000000000000"/>
                  <a:sym typeface="Arvo" panose="02000000000000000000"/>
                </a:endParaRPr>
              </a:p>
            </p:txBody>
          </p:sp>
          <p:sp>
            <p:nvSpPr>
              <p:cNvPr id="89" name="Google Shape;89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 panose="02000000000000000000"/>
                  <a:ea typeface="Arvo" panose="02000000000000000000"/>
                  <a:cs typeface="Arvo" panose="02000000000000000000"/>
                  <a:sym typeface="Arvo" panose="02000000000000000000"/>
                </a:endParaRPr>
              </a:p>
            </p:txBody>
          </p:sp>
        </p:grpSp>
      </p:grpSp>
      <p:grpSp>
        <p:nvGrpSpPr>
          <p:cNvPr id="90" name="Google Shape;90;p6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91" name="Google Shape;91;p6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92" name="Google Shape;92;p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Google Shape;93;p6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4" name="Google Shape;94;p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95" name="Google Shape;95;p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Google Shape;96;p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7" name="Google Shape;97;p6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98" name="Google Shape;98;p6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99" name="Google Shape;99;p6"/>
          <p:cNvSpPr txBox="1"/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/>
        </p:txBody>
      </p:sp>
      <p:sp>
        <p:nvSpPr>
          <p:cNvPr id="100" name="Google Shape;100;p6"/>
          <p:cNvSpPr txBox="1"/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/>
        </p:txBody>
      </p:sp>
      <p:sp>
        <p:nvSpPr>
          <p:cNvPr id="101" name="Google Shape;101;p6"/>
          <p:cNvSpPr txBox="1"/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7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04" name="Google Shape;104;p7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endParaRPr>
            </a:p>
          </p:txBody>
        </p:sp>
        <p:grpSp>
          <p:nvGrpSpPr>
            <p:cNvPr id="105" name="Google Shape;105;p7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06" name="Google Shape;106;p7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 panose="02000000000000000000"/>
                  <a:ea typeface="Arvo" panose="02000000000000000000"/>
                  <a:cs typeface="Arvo" panose="02000000000000000000"/>
                  <a:sym typeface="Arvo" panose="02000000000000000000"/>
                </a:endParaRPr>
              </a:p>
            </p:txBody>
          </p:sp>
          <p:sp>
            <p:nvSpPr>
              <p:cNvPr id="107" name="Google Shape;107;p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 panose="02000000000000000000"/>
                  <a:ea typeface="Arvo" panose="02000000000000000000"/>
                  <a:cs typeface="Arvo" panose="02000000000000000000"/>
                  <a:sym typeface="Arvo" panose="02000000000000000000"/>
                </a:endParaRPr>
              </a:p>
            </p:txBody>
          </p:sp>
        </p:grpSp>
        <p:grpSp>
          <p:nvGrpSpPr>
            <p:cNvPr id="108" name="Google Shape;108;p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09" name="Google Shape;109;p7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 panose="02000000000000000000"/>
                  <a:ea typeface="Arvo" panose="02000000000000000000"/>
                  <a:cs typeface="Arvo" panose="02000000000000000000"/>
                  <a:sym typeface="Arvo" panose="02000000000000000000"/>
                </a:endParaRPr>
              </a:p>
            </p:txBody>
          </p:sp>
          <p:sp>
            <p:nvSpPr>
              <p:cNvPr id="110" name="Google Shape;110;p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 panose="02000000000000000000"/>
                  <a:ea typeface="Arvo" panose="02000000000000000000"/>
                  <a:cs typeface="Arvo" panose="02000000000000000000"/>
                  <a:sym typeface="Arvo" panose="02000000000000000000"/>
                </a:endParaRPr>
              </a:p>
            </p:txBody>
          </p:sp>
        </p:grpSp>
      </p:grpSp>
      <p:grpSp>
        <p:nvGrpSpPr>
          <p:cNvPr id="111" name="Google Shape;111;p7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12" name="Google Shape;112;p7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13" name="Google Shape;113;p7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14" name="Google Shape;114;p7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5" name="Google Shape;115;p7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16" name="Google Shape;116;p7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17" name="Google Shape;117;p7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8" name="Google Shape;118;p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119" name="Google Shape;119;p7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20" name="Google Shape;120;p7"/>
          <p:cNvSpPr txBox="1"/>
          <p:nvPr>
            <p:ph type="body" idx="1"/>
          </p:nvPr>
        </p:nvSpPr>
        <p:spPr>
          <a:xfrm>
            <a:off x="870450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/>
        </p:txBody>
      </p:sp>
      <p:sp>
        <p:nvSpPr>
          <p:cNvPr id="121" name="Google Shape;121;p7"/>
          <p:cNvSpPr txBox="1"/>
          <p:nvPr>
            <p:ph type="body" idx="2"/>
          </p:nvPr>
        </p:nvSpPr>
        <p:spPr>
          <a:xfrm>
            <a:off x="3233637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/>
        </p:txBody>
      </p:sp>
      <p:sp>
        <p:nvSpPr>
          <p:cNvPr id="122" name="Google Shape;122;p7"/>
          <p:cNvSpPr txBox="1"/>
          <p:nvPr>
            <p:ph type="body" idx="3"/>
          </p:nvPr>
        </p:nvSpPr>
        <p:spPr>
          <a:xfrm>
            <a:off x="5540650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/>
        </p:txBody>
      </p:sp>
      <p:sp>
        <p:nvSpPr>
          <p:cNvPr id="123" name="Google Shape;123;p7"/>
          <p:cNvSpPr txBox="1"/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8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26" name="Google Shape;126;p8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endParaRPr>
            </a:p>
          </p:txBody>
        </p:sp>
        <p:grpSp>
          <p:nvGrpSpPr>
            <p:cNvPr id="127" name="Google Shape;127;p8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28" name="Google Shape;128;p8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 panose="02000000000000000000"/>
                  <a:ea typeface="Arvo" panose="02000000000000000000"/>
                  <a:cs typeface="Arvo" panose="02000000000000000000"/>
                  <a:sym typeface="Arvo" panose="02000000000000000000"/>
                </a:endParaRPr>
              </a:p>
            </p:txBody>
          </p:sp>
          <p:sp>
            <p:nvSpPr>
              <p:cNvPr id="129" name="Google Shape;129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 panose="02000000000000000000"/>
                  <a:ea typeface="Arvo" panose="02000000000000000000"/>
                  <a:cs typeface="Arvo" panose="02000000000000000000"/>
                  <a:sym typeface="Arvo" panose="02000000000000000000"/>
                </a:endParaRPr>
              </a:p>
            </p:txBody>
          </p:sp>
        </p:grpSp>
        <p:grpSp>
          <p:nvGrpSpPr>
            <p:cNvPr id="130" name="Google Shape;130;p8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31" name="Google Shape;131;p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 panose="02000000000000000000"/>
                  <a:ea typeface="Arvo" panose="02000000000000000000"/>
                  <a:cs typeface="Arvo" panose="02000000000000000000"/>
                  <a:sym typeface="Arvo" panose="02000000000000000000"/>
                </a:endParaRPr>
              </a:p>
            </p:txBody>
          </p:sp>
          <p:sp>
            <p:nvSpPr>
              <p:cNvPr id="132" name="Google Shape;132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 panose="02000000000000000000"/>
                  <a:ea typeface="Arvo" panose="02000000000000000000"/>
                  <a:cs typeface="Arvo" panose="02000000000000000000"/>
                  <a:sym typeface="Arvo" panose="02000000000000000000"/>
                </a:endParaRPr>
              </a:p>
            </p:txBody>
          </p:sp>
        </p:grpSp>
      </p:grpSp>
      <p:grpSp>
        <p:nvGrpSpPr>
          <p:cNvPr id="133" name="Google Shape;133;p8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34" name="Google Shape;134;p8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35" name="Google Shape;135;p8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36" name="Google Shape;136;p8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7" name="Google Shape;137;p8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38" name="Google Shape;138;p8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39" name="Google Shape;139;p8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0" name="Google Shape;140;p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141" name="Google Shape;141;p8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42" name="Google Shape;142;p8"/>
          <p:cNvSpPr txBox="1"/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9"/>
          <p:cNvGrpSpPr/>
          <p:nvPr/>
        </p:nvGrpSpPr>
        <p:grpSpPr>
          <a:xfrm>
            <a:off x="2466138" y="4472723"/>
            <a:ext cx="6686825" cy="670795"/>
            <a:chOff x="5589288" y="4472723"/>
            <a:chExt cx="6686825" cy="670795"/>
          </a:xfrm>
        </p:grpSpPr>
        <p:sp>
          <p:nvSpPr>
            <p:cNvPr id="145" name="Google Shape;145;p9"/>
            <p:cNvSpPr/>
            <p:nvPr/>
          </p:nvSpPr>
          <p:spPr>
            <a:xfrm rot="10800000">
              <a:off x="5589288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46" name="Google Shape;146;p9"/>
            <p:cNvGrpSpPr/>
            <p:nvPr/>
          </p:nvGrpSpPr>
          <p:grpSpPr>
            <a:xfrm flipH="1">
              <a:off x="5748896" y="4472723"/>
              <a:ext cx="6527217" cy="670795"/>
              <a:chOff x="-10101302" y="330075"/>
              <a:chExt cx="16532971" cy="1699506"/>
            </a:xfrm>
          </p:grpSpPr>
          <p:sp>
            <p:nvSpPr>
              <p:cNvPr id="147" name="Google Shape;147;p9"/>
              <p:cNvSpPr/>
              <p:nvPr/>
            </p:nvSpPr>
            <p:spPr>
              <a:xfrm>
                <a:off x="-10101302" y="330081"/>
                <a:ext cx="148464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8" name="Google Shape;148;p9"/>
              <p:cNvSpPr/>
              <p:nvPr/>
            </p:nvSpPr>
            <p:spPr>
              <a:xfrm>
                <a:off x="4732169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49" name="Google Shape;149;p9"/>
            <p:cNvGrpSpPr/>
            <p:nvPr/>
          </p:nvGrpSpPr>
          <p:grpSpPr>
            <a:xfrm flipH="1">
              <a:off x="5592255" y="4646738"/>
              <a:ext cx="6682918" cy="304563"/>
              <a:chOff x="-30922586" y="330075"/>
              <a:chExt cx="37293070" cy="1699569"/>
            </a:xfrm>
          </p:grpSpPr>
          <p:sp>
            <p:nvSpPr>
              <p:cNvPr id="150" name="Google Shape;150;p9"/>
              <p:cNvSpPr/>
              <p:nvPr/>
            </p:nvSpPr>
            <p:spPr>
              <a:xfrm>
                <a:off x="-30922586" y="330144"/>
                <a:ext cx="355881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1" name="Google Shape;151;p9"/>
              <p:cNvSpPr/>
              <p:nvPr/>
            </p:nvSpPr>
            <p:spPr>
              <a:xfrm>
                <a:off x="4670984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152" name="Google Shape;152;p9"/>
          <p:cNvSpPr txBox="1"/>
          <p:nvPr>
            <p:ph type="body" idx="1"/>
          </p:nvPr>
        </p:nvSpPr>
        <p:spPr>
          <a:xfrm>
            <a:off x="2682800" y="4636500"/>
            <a:ext cx="60042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</a:lstStyle>
          <a:p/>
        </p:txBody>
      </p:sp>
      <p:sp>
        <p:nvSpPr>
          <p:cNvPr id="153" name="Google Shape;153;p9"/>
          <p:cNvSpPr txBox="1"/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grpSp>
        <p:nvGrpSpPr>
          <p:cNvPr id="154" name="Google Shape;154;p9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55" name="Google Shape;155;p9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56" name="Google Shape;156;p9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57" name="Google Shape;157;p9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8" name="Google Shape;158;p9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59" name="Google Shape;159;p9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60" name="Google Shape;160;p9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1" name="Google Shape;161;p9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 txBox="1"/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grpSp>
        <p:nvGrpSpPr>
          <p:cNvPr id="164" name="Google Shape;164;p1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65" name="Google Shape;165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66" name="Google Shape;166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7" name="Google Shape;167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8" name="Google Shape;168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69" name="Google Shape;169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0" name="Google Shape;170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1" name="Google Shape;171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172" name="Google Shape;172;p10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73" name="Google Shape;173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74" name="Google Shape;174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5" name="Google Shape;175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6" name="Google Shape;176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77" name="Google Shape;177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8" name="Google Shape;178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9" name="Google Shape;179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 panose="02000000000000000000"/>
              <a:buNone/>
              <a:defRPr sz="20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 panose="02000000000000000000"/>
              <a:buNone/>
              <a:defRPr sz="20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 panose="02000000000000000000"/>
              <a:buNone/>
              <a:defRPr sz="20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 panose="02000000000000000000"/>
              <a:buNone/>
              <a:defRPr sz="20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 panose="02000000000000000000"/>
              <a:buNone/>
              <a:defRPr sz="20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 panose="02000000000000000000"/>
              <a:buNone/>
              <a:defRPr sz="20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 panose="02000000000000000000"/>
              <a:buNone/>
              <a:defRPr sz="20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 panose="02000000000000000000"/>
              <a:buNone/>
              <a:defRPr sz="20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 panose="02000000000000000000"/>
              <a:buNone/>
              <a:defRPr sz="20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 panose="02000000000000000000"/>
              <a:buChar char="▰"/>
              <a:defRPr sz="2400">
                <a:solidFill>
                  <a:srgbClr val="263248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 panose="02000000000000000000"/>
              <a:buChar char="▻"/>
              <a:defRPr sz="2400">
                <a:solidFill>
                  <a:srgbClr val="263248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 panose="02000000000000000000"/>
              <a:buChar char="▻"/>
              <a:defRPr sz="2400">
                <a:solidFill>
                  <a:srgbClr val="263248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 panose="02000000000000000000"/>
              <a:buChar char="▻"/>
              <a:defRPr sz="2400">
                <a:solidFill>
                  <a:srgbClr val="263248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 panose="02000000000000000000"/>
              <a:buChar char="▻"/>
              <a:defRPr sz="2400">
                <a:solidFill>
                  <a:srgbClr val="263248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 panose="02000000000000000000"/>
              <a:buChar char="▻"/>
              <a:defRPr sz="2400">
                <a:solidFill>
                  <a:srgbClr val="263248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 panose="02000000000000000000"/>
              <a:buChar char="▻"/>
              <a:defRPr sz="2400">
                <a:solidFill>
                  <a:srgbClr val="263248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 panose="02000000000000000000"/>
              <a:buChar char="▻"/>
              <a:defRPr sz="2400">
                <a:solidFill>
                  <a:srgbClr val="263248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 panose="02000000000000000000"/>
              <a:buChar char="▻"/>
              <a:defRPr sz="2400">
                <a:solidFill>
                  <a:srgbClr val="263248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lvl="1" algn="r">
              <a:buNone/>
              <a:defRPr sz="12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lvl="2" algn="r">
              <a:buNone/>
              <a:defRPr sz="12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lvl="3" algn="r">
              <a:buNone/>
              <a:defRPr sz="12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lvl="4" algn="r">
              <a:buNone/>
              <a:defRPr sz="12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  <a:lvl6pPr lvl="5" algn="r">
              <a:buNone/>
              <a:defRPr sz="12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6pPr>
            <a:lvl7pPr lvl="6" algn="r">
              <a:buNone/>
              <a:defRPr sz="12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7pPr>
            <a:lvl8pPr lvl="7" algn="r">
              <a:buNone/>
              <a:defRPr sz="12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8pPr>
            <a:lvl9pPr lvl="8" algn="r">
              <a:buNone/>
              <a:defRPr sz="12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9.jpe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9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1.png"/><Relationship Id="rId1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2.png"/><Relationship Id="rId1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3.xml"/><Relationship Id="rId7" Type="http://schemas.openxmlformats.org/officeDocument/2006/relationships/slideLayout" Target="../slideLayouts/slideLayout9.xml"/><Relationship Id="rId6" Type="http://schemas.openxmlformats.org/officeDocument/2006/relationships/hyperlink" Target="https://dev.to/" TargetMode="External"/><Relationship Id="rId5" Type="http://schemas.openxmlformats.org/officeDocument/2006/relationships/hyperlink" Target="https://programmingdigest.net/" TargetMode="External"/><Relationship Id="rId4" Type="http://schemas.openxmlformats.org/officeDocument/2006/relationships/hyperlink" Target="https://ericlippert.com/" TargetMode="External"/><Relationship Id="rId3" Type="http://schemas.openxmlformats.org/officeDocument/2006/relationships/hyperlink" Target="https://blog.codinghorror.com/" TargetMode="External"/><Relationship Id="rId2" Type="http://schemas.openxmlformats.org/officeDocument/2006/relationships/hyperlink" Target="https://www.joelonsoftware.com/" TargetMode="External"/><Relationship Id="rId1" Type="http://schemas.openxmlformats.org/officeDocument/2006/relationships/hyperlink" Target="https://news.ycombinator.com/" TargetMode="Externa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3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5.jpe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/>
          <p:nvPr>
            <p:ph type="ctrTitle"/>
          </p:nvPr>
        </p:nvSpPr>
        <p:spPr>
          <a:xfrm>
            <a:off x="685800" y="1090750"/>
            <a:ext cx="62913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200">
                <a:solidFill>
                  <a:schemeClr val="lt1"/>
                </a:solidFill>
              </a:rPr>
              <a:t>INTRODUCTION TO WEB DEVELOPMENT - SESSION 1</a:t>
            </a:r>
            <a:endParaRPr sz="42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4200">
              <a:solidFill>
                <a:schemeClr val="lt1"/>
              </a:solidFill>
            </a:endParaRPr>
          </a:p>
        </p:txBody>
      </p:sp>
      <p:sp>
        <p:nvSpPr>
          <p:cNvPr id="185" name="Google Shape;185;p11"/>
          <p:cNvSpPr txBox="1"/>
          <p:nvPr/>
        </p:nvSpPr>
        <p:spPr>
          <a:xfrm>
            <a:off x="3547110" y="4112260"/>
            <a:ext cx="5813425" cy="626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000" b="1">
                <a:solidFill>
                  <a:srgbClr val="FFFFFF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rPr>
              <a:t>Stojancho Jefremov</a:t>
            </a:r>
            <a:r>
              <a:rPr lang="en-GB" sz="2000" b="1">
                <a:solidFill>
                  <a:srgbClr val="FFFFFF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rPr>
              <a:t> - </a:t>
            </a:r>
            <a:r>
              <a:rPr lang="en-US" altLang="en-GB" sz="2000" b="1">
                <a:solidFill>
                  <a:srgbClr val="FFFFFF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rPr>
              <a:t>stojanco.jefremov</a:t>
            </a:r>
            <a:r>
              <a:rPr lang="en-GB" sz="2000" b="1">
                <a:solidFill>
                  <a:srgbClr val="FFFFFF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rPr>
              <a:t>@</a:t>
            </a:r>
            <a:r>
              <a:rPr lang="en-US" altLang="en-GB" sz="2000" b="1">
                <a:solidFill>
                  <a:srgbClr val="FFFFFF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rPr>
              <a:t>gmail</a:t>
            </a:r>
            <a:r>
              <a:rPr lang="en-GB" sz="2000" b="1">
                <a:solidFill>
                  <a:srgbClr val="FFFFFF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rPr>
              <a:t>.com</a:t>
            </a:r>
            <a:endParaRPr sz="2000" b="1">
              <a:solidFill>
                <a:srgbClr val="FFFFFF"/>
              </a:solidFill>
              <a:latin typeface="Roboto Condensed Light" panose="02000000000000000000"/>
              <a:ea typeface="Roboto Condensed Light" panose="02000000000000000000"/>
              <a:cs typeface="Roboto Condensed Light" panose="02000000000000000000"/>
              <a:sym typeface="Roboto Condensed Light" panose="02000000000000000000"/>
            </a:endParaRPr>
          </a:p>
        </p:txBody>
      </p:sp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8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THE INTERNET WORKS</a:t>
            </a:r>
            <a:endParaRPr lang="en-GB"/>
          </a:p>
        </p:txBody>
      </p:sp>
      <p:sp>
        <p:nvSpPr>
          <p:cNvPr id="355" name="Google Shape;355;p18"/>
          <p:cNvSpPr txBox="1"/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356" name="Google Shape;356;p18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223950" y="1370725"/>
            <a:ext cx="5372100" cy="3679725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18"/>
          <p:cNvSpPr txBox="1"/>
          <p:nvPr/>
        </p:nvSpPr>
        <p:spPr>
          <a:xfrm>
            <a:off x="7171125" y="4606425"/>
            <a:ext cx="1638000" cy="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rPr>
              <a:t>@SEDC 2018-2019</a:t>
            </a:r>
            <a:endParaRPr sz="1200"/>
          </a:p>
        </p:txBody>
      </p:sp>
      <p:pic>
        <p:nvPicPr>
          <p:cNvPr id="358" name="Google Shape;358;p18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131425" y="473850"/>
            <a:ext cx="603650" cy="60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/>
              <a:t>The software industry today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191" name="Google Shape;191;p12"/>
          <p:cNvSpPr txBox="1"/>
          <p:nvPr>
            <p:ph type="body" idx="1"/>
          </p:nvPr>
        </p:nvSpPr>
        <p:spPr>
          <a:xfrm>
            <a:off x="461010" y="1490980"/>
            <a:ext cx="7778750" cy="314579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p>
            <a:pPr marL="533400" lvl="0" indent="-457200" algn="l" rtl="0">
              <a:spcBef>
                <a:spcPts val="600"/>
              </a:spcBef>
              <a:spcAft>
                <a:spcPts val="0"/>
              </a:spcAft>
              <a:buSzPts val="2400"/>
              <a:buAutoNum type="arabicPeriod"/>
            </a:pPr>
            <a:r>
              <a:rPr lang="en-GB"/>
              <a:t>Developing for different types of </a:t>
            </a:r>
            <a:r>
              <a:rPr lang="en-US" altLang="en-GB"/>
              <a:t>d</a:t>
            </a:r>
            <a:r>
              <a:rPr lang="en-GB"/>
              <a:t>evices</a:t>
            </a:r>
            <a:endParaRPr lang="en-GB"/>
          </a:p>
          <a:p>
            <a:pPr marL="533400" lvl="0" indent="-457200" algn="l" rtl="0">
              <a:spcBef>
                <a:spcPts val="600"/>
              </a:spcBef>
              <a:spcAft>
                <a:spcPts val="0"/>
              </a:spcAft>
              <a:buSzPts val="2400"/>
              <a:buAutoNum type="arabicPeriod"/>
            </a:pPr>
            <a:r>
              <a:rPr lang="en-GB"/>
              <a:t>Making devices work all together in a much better way</a:t>
            </a:r>
            <a:endParaRPr lang="en-GB"/>
          </a:p>
          <a:p>
            <a:pPr marL="533400" lvl="0" indent="-457200" algn="l" rtl="0">
              <a:spcBef>
                <a:spcPts val="600"/>
              </a:spcBef>
              <a:spcAft>
                <a:spcPts val="0"/>
              </a:spcAft>
              <a:buSzPts val="2400"/>
              <a:buAutoNum type="arabicPeriod"/>
            </a:pPr>
            <a:r>
              <a:rPr lang="en-GB"/>
              <a:t>The focus now is on the client-side (front-end) -WEB is one of these clients</a:t>
            </a:r>
            <a:endParaRPr lang="en-GB"/>
          </a:p>
          <a:p>
            <a:pPr marL="533400" lvl="0" indent="-457200" algn="l" rtl="0">
              <a:spcBef>
                <a:spcPts val="600"/>
              </a:spcBef>
              <a:spcAft>
                <a:spcPts val="0"/>
              </a:spcAft>
              <a:buSzPts val="2400"/>
              <a:buAutoNum type="arabicPeriod"/>
            </a:pPr>
            <a:r>
              <a:rPr lang="en-GB"/>
              <a:t>REST API communication has proven it’s way to the top of SOA Architectures</a:t>
            </a:r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/>
              <a:t>Cloud computing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4815" y="1384300"/>
            <a:ext cx="4433570" cy="34442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2375" y="1610995"/>
            <a:ext cx="3937000" cy="2423795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/>
              <a:t>Now… some of your most likely</a:t>
            </a:r>
            <a:br>
              <a:rPr lang="en-US"/>
            </a:br>
            <a:r>
              <a:rPr lang="en-US"/>
              <a:t>questions?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191" name="Google Shape;191;p12"/>
          <p:cNvSpPr txBox="1"/>
          <p:nvPr>
            <p:ph type="body" idx="1"/>
          </p:nvPr>
        </p:nvSpPr>
        <p:spPr>
          <a:xfrm>
            <a:off x="814070" y="1490980"/>
            <a:ext cx="6280150" cy="314579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p>
            <a:pPr marL="533400" lvl="0" indent="-457200" algn="l" rtl="0">
              <a:spcBef>
                <a:spcPts val="600"/>
              </a:spcBef>
              <a:spcAft>
                <a:spcPts val="0"/>
              </a:spcAft>
              <a:buSzPts val="2400"/>
              <a:buAutoNum type="arabicPeriod"/>
            </a:pPr>
            <a:r>
              <a:rPr lang="en-GB"/>
              <a:t>How do I get started writing software applications?</a:t>
            </a:r>
            <a:endParaRPr lang="en-GB"/>
          </a:p>
          <a:p>
            <a:pPr marL="533400" lvl="0" indent="-457200" algn="l" rtl="0">
              <a:spcBef>
                <a:spcPts val="600"/>
              </a:spcBef>
              <a:spcAft>
                <a:spcPts val="0"/>
              </a:spcAft>
              <a:buSzPts val="2400"/>
              <a:buAutoNum type="arabicPeriod"/>
            </a:pPr>
            <a:r>
              <a:rPr lang="en-GB"/>
              <a:t>What tools and technologies do I need to know?</a:t>
            </a:r>
            <a:endParaRPr lang="en-GB"/>
          </a:p>
          <a:p>
            <a:pPr marL="533400" lvl="0" indent="-457200" algn="l" rtl="0">
              <a:spcBef>
                <a:spcPts val="600"/>
              </a:spcBef>
              <a:spcAft>
                <a:spcPts val="0"/>
              </a:spcAft>
              <a:buSzPts val="2400"/>
              <a:buAutoNum type="arabicPeriod"/>
            </a:pPr>
            <a:r>
              <a:rPr lang="en-GB"/>
              <a:t>What patterns and practices should I follow?</a:t>
            </a:r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/>
              <a:t>Tools </a:t>
            </a:r>
            <a:r>
              <a:rPr lang="sr-Latn-RS"/>
              <a:t>that</a:t>
            </a:r>
            <a:r>
              <a:rPr lang="en-US"/>
              <a:t> I need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364" name="Google Shape;364;p19"/>
          <p:cNvSpPr txBox="1"/>
          <p:nvPr>
            <p:ph type="body" idx="1"/>
          </p:nvPr>
        </p:nvSpPr>
        <p:spPr>
          <a:xfrm>
            <a:off x="299085" y="1165860"/>
            <a:ext cx="6283960" cy="358521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p>
            <a:pPr marL="914400" lvl="0" indent="-457200" algn="l" rtl="0">
              <a:spcBef>
                <a:spcPts val="600"/>
              </a:spcBef>
              <a:spcAft>
                <a:spcPts val="1000"/>
              </a:spcAft>
              <a:buAutoNum type="arabicPeriod"/>
            </a:pPr>
            <a:r>
              <a:rPr lang="en-GB"/>
              <a:t>You need to have Notepad.exe – You definitely have notepad in your machine, except if it’s from World War 1</a:t>
            </a:r>
            <a:endParaRPr lang="en-GB"/>
          </a:p>
          <a:p>
            <a:pPr marL="914400" lvl="0" indent="-457200" algn="l" rtl="0">
              <a:spcBef>
                <a:spcPts val="600"/>
              </a:spcBef>
              <a:spcAft>
                <a:spcPts val="1000"/>
              </a:spcAft>
              <a:buAutoNum type="arabicPeriod"/>
            </a:pPr>
            <a:r>
              <a:rPr lang="en-GB"/>
              <a:t>You need to have a way to INTERPRET or COMPILE your code in order to produce result – Browser-based client-side code (HTML, CSS, JavaScript) is interpreted, therefore the browser engine will take care of it when presenting</a:t>
            </a:r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19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BUT WHAT </a:t>
            </a:r>
            <a:r>
              <a:rPr lang="en-US" altLang="en-GB"/>
              <a:t>IS</a:t>
            </a:r>
            <a:r>
              <a:rPr lang="en-GB"/>
              <a:t> PROGRAM? </a:t>
            </a:r>
            <a:endParaRPr lang="en-GB"/>
          </a:p>
        </p:txBody>
      </p:sp>
      <p:sp>
        <p:nvSpPr>
          <p:cNvPr id="366" name="Google Shape;366;p19"/>
          <p:cNvSpPr txBox="1"/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367" name="Google Shape;367;p19"/>
          <p:cNvSpPr txBox="1"/>
          <p:nvPr/>
        </p:nvSpPr>
        <p:spPr>
          <a:xfrm>
            <a:off x="7171125" y="4606425"/>
            <a:ext cx="1638000" cy="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rPr>
              <a:t>@SEDC 2018-2019</a:t>
            </a:r>
            <a:endParaRPr sz="1200"/>
          </a:p>
        </p:txBody>
      </p:sp>
      <p:pic>
        <p:nvPicPr>
          <p:cNvPr id="368" name="Google Shape;368;p19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31425" y="473850"/>
            <a:ext cx="603650" cy="60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19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BUT WHAT </a:t>
            </a:r>
            <a:r>
              <a:rPr lang="en-US" altLang="en-GB"/>
              <a:t>IS</a:t>
            </a:r>
            <a:r>
              <a:rPr lang="en-GB"/>
              <a:t> PROGRAM? </a:t>
            </a:r>
            <a:endParaRPr lang="en-GB"/>
          </a:p>
        </p:txBody>
      </p:sp>
      <p:sp>
        <p:nvSpPr>
          <p:cNvPr id="364" name="Google Shape;364;p19"/>
          <p:cNvSpPr txBox="1"/>
          <p:nvPr>
            <p:ph type="body" idx="1"/>
          </p:nvPr>
        </p:nvSpPr>
        <p:spPr>
          <a:xfrm>
            <a:off x="299085" y="1165860"/>
            <a:ext cx="7319010" cy="358521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spcBef>
                <a:spcPts val="600"/>
              </a:spcBef>
              <a:spcAft>
                <a:spcPts val="1000"/>
              </a:spcAft>
              <a:buNone/>
            </a:pPr>
            <a:r>
              <a:rPr lang="en-GB"/>
              <a:t>A solution to someone's problem</a:t>
            </a:r>
            <a:endParaRPr lang="en-GB"/>
          </a:p>
        </p:txBody>
      </p:sp>
      <p:sp>
        <p:nvSpPr>
          <p:cNvPr id="366" name="Google Shape;366;p19"/>
          <p:cNvSpPr txBox="1"/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367" name="Google Shape;367;p19"/>
          <p:cNvSpPr txBox="1"/>
          <p:nvPr/>
        </p:nvSpPr>
        <p:spPr>
          <a:xfrm>
            <a:off x="7171125" y="4606425"/>
            <a:ext cx="1638000" cy="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rPr>
              <a:t>@SEDC 2018-2019</a:t>
            </a:r>
            <a:endParaRPr sz="1200"/>
          </a:p>
        </p:txBody>
      </p:sp>
      <p:pic>
        <p:nvPicPr>
          <p:cNvPr id="368" name="Google Shape;368;p19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31425" y="473850"/>
            <a:ext cx="603650" cy="60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19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it is programmers do? </a:t>
            </a:r>
            <a:endParaRPr lang="en-GB"/>
          </a:p>
        </p:txBody>
      </p:sp>
      <p:pic>
        <p:nvPicPr>
          <p:cNvPr id="365" name="Google Shape;365;p19"/>
          <p:cNvPicPr preferRelativeResize="0"/>
          <p:nvPr/>
        </p:nvPicPr>
        <p:blipFill rotWithShape="1">
          <a:blip r:embed="rId1"/>
          <a:srcRect l="16622" r="16622"/>
          <a:stretch>
            <a:fillRect/>
          </a:stretch>
        </p:blipFill>
        <p:spPr>
          <a:xfrm>
            <a:off x="4675375" y="909350"/>
            <a:ext cx="4097700" cy="4097700"/>
          </a:xfrm>
          <a:prstGeom prst="diamond">
            <a:avLst/>
          </a:prstGeom>
          <a:noFill/>
          <a:ln>
            <a:noFill/>
          </a:ln>
        </p:spPr>
      </p:pic>
      <p:sp>
        <p:nvSpPr>
          <p:cNvPr id="366" name="Google Shape;366;p19"/>
          <p:cNvSpPr txBox="1"/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367" name="Google Shape;367;p19"/>
          <p:cNvSpPr txBox="1"/>
          <p:nvPr/>
        </p:nvSpPr>
        <p:spPr>
          <a:xfrm>
            <a:off x="7171125" y="4606425"/>
            <a:ext cx="1638000" cy="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rPr>
              <a:t>@SEDC 2018-2019</a:t>
            </a:r>
            <a:endParaRPr sz="1200"/>
          </a:p>
        </p:txBody>
      </p:sp>
      <p:pic>
        <p:nvPicPr>
          <p:cNvPr id="368" name="Google Shape;368;p19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131425" y="473850"/>
            <a:ext cx="603650" cy="60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19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it is programmers do? </a:t>
            </a:r>
            <a:endParaRPr lang="en-GB"/>
          </a:p>
        </p:txBody>
      </p:sp>
      <p:sp>
        <p:nvSpPr>
          <p:cNvPr id="364" name="Google Shape;364;p19"/>
          <p:cNvSpPr txBox="1"/>
          <p:nvPr>
            <p:ph type="body" idx="1"/>
          </p:nvPr>
        </p:nvSpPr>
        <p:spPr>
          <a:xfrm>
            <a:off x="299075" y="1165695"/>
            <a:ext cx="4203600" cy="35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spcBef>
                <a:spcPts val="600"/>
              </a:spcBef>
              <a:spcAft>
                <a:spcPts val="1000"/>
              </a:spcAft>
              <a:buNone/>
            </a:pPr>
            <a:r>
              <a:rPr lang="en-GB"/>
              <a:t>They make programs</a:t>
            </a:r>
            <a:endParaRPr lang="en-GB"/>
          </a:p>
        </p:txBody>
      </p:sp>
      <p:pic>
        <p:nvPicPr>
          <p:cNvPr id="365" name="Google Shape;365;p19"/>
          <p:cNvPicPr preferRelativeResize="0"/>
          <p:nvPr/>
        </p:nvPicPr>
        <p:blipFill rotWithShape="1">
          <a:blip r:embed="rId1"/>
          <a:srcRect l="16622" r="16622"/>
          <a:stretch>
            <a:fillRect/>
          </a:stretch>
        </p:blipFill>
        <p:spPr>
          <a:xfrm>
            <a:off x="4675375" y="909350"/>
            <a:ext cx="4097700" cy="4097700"/>
          </a:xfrm>
          <a:prstGeom prst="diamond">
            <a:avLst/>
          </a:prstGeom>
          <a:noFill/>
          <a:ln>
            <a:noFill/>
          </a:ln>
        </p:spPr>
      </p:pic>
      <p:sp>
        <p:nvSpPr>
          <p:cNvPr id="366" name="Google Shape;366;p19"/>
          <p:cNvSpPr txBox="1"/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367" name="Google Shape;367;p19"/>
          <p:cNvSpPr txBox="1"/>
          <p:nvPr/>
        </p:nvSpPr>
        <p:spPr>
          <a:xfrm>
            <a:off x="7171125" y="4606425"/>
            <a:ext cx="1638000" cy="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rPr>
              <a:t>@SEDC 2018-2019</a:t>
            </a:r>
            <a:endParaRPr sz="1200"/>
          </a:p>
        </p:txBody>
      </p:sp>
      <p:pic>
        <p:nvPicPr>
          <p:cNvPr id="368" name="Google Shape;368;p19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131425" y="473850"/>
            <a:ext cx="603650" cy="60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0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Client-side technologies</a:t>
            </a:r>
            <a:endParaRPr lang="en-GB"/>
          </a:p>
        </p:txBody>
      </p:sp>
      <p:sp>
        <p:nvSpPr>
          <p:cNvPr id="375" name="Google Shape;375;p20"/>
          <p:cNvSpPr txBox="1"/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377" name="Google Shape;377;p20"/>
          <p:cNvSpPr txBox="1"/>
          <p:nvPr/>
        </p:nvSpPr>
        <p:spPr>
          <a:xfrm>
            <a:off x="7171125" y="4606425"/>
            <a:ext cx="1638000" cy="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rPr>
              <a:t>@SEDC 2018-2019</a:t>
            </a:r>
            <a:endParaRPr sz="1200"/>
          </a:p>
        </p:txBody>
      </p:sp>
      <p:pic>
        <p:nvPicPr>
          <p:cNvPr id="378" name="Google Shape;378;p20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31425" y="473850"/>
            <a:ext cx="603650" cy="603650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19"/>
          <p:cNvSpPr txBox="1"/>
          <p:nvPr>
            <p:ph type="body" idx="1"/>
          </p:nvPr>
        </p:nvSpPr>
        <p:spPr>
          <a:xfrm>
            <a:off x="299085" y="1553845"/>
            <a:ext cx="7967345" cy="31972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p>
            <a:pPr marL="914400" lvl="0" indent="-457200" algn="l" rtl="0">
              <a:spcBef>
                <a:spcPts val="600"/>
              </a:spcBef>
              <a:spcAft>
                <a:spcPts val="1000"/>
              </a:spcAft>
              <a:buAutoNum type="arabicPeriod"/>
            </a:pPr>
            <a:r>
              <a:rPr lang="en-GB"/>
              <a:t>HTML5 and CSS3 are the buzzwords in software development today</a:t>
            </a:r>
            <a:endParaRPr lang="en-GB"/>
          </a:p>
          <a:p>
            <a:pPr marL="914400" lvl="0" indent="-457200" algn="l" rtl="0">
              <a:spcBef>
                <a:spcPts val="600"/>
              </a:spcBef>
              <a:spcAft>
                <a:spcPts val="1000"/>
              </a:spcAft>
              <a:buAutoNum type="arabicPeriod"/>
            </a:pPr>
            <a:r>
              <a:rPr lang="en-GB"/>
              <a:t>JavaScript is the most relevant scripting/programming language today and it works in both, client-side and server-side (check: Node.js)</a:t>
            </a:r>
            <a:endParaRPr lang="en-GB"/>
          </a:p>
          <a:p>
            <a:pPr marL="914400" lvl="0" indent="-457200" algn="l" rtl="0">
              <a:spcBef>
                <a:spcPts val="600"/>
              </a:spcBef>
              <a:spcAft>
                <a:spcPts val="1000"/>
              </a:spcAft>
              <a:buAutoNum type="arabicPeriod"/>
            </a:pPr>
            <a:r>
              <a:rPr lang="en-GB"/>
              <a:t>Angular.js, </a:t>
            </a:r>
            <a:r>
              <a:rPr lang="en-US" altLang="en-GB"/>
              <a:t>React</a:t>
            </a:r>
            <a:r>
              <a:rPr lang="en-GB"/>
              <a:t>.js, </a:t>
            </a:r>
            <a:r>
              <a:rPr lang="en-US" altLang="en-GB"/>
              <a:t>Vue</a:t>
            </a:r>
            <a:r>
              <a:rPr lang="en-GB"/>
              <a:t>.js are libs and frameworks which if you start learning now, you’ll become most wanted tomorrow.</a:t>
            </a:r>
            <a:endParaRPr lang="en-GB"/>
          </a:p>
          <a:p>
            <a:pPr marL="914400" lvl="0" indent="-457200" algn="l" rtl="0">
              <a:spcBef>
                <a:spcPts val="600"/>
              </a:spcBef>
              <a:spcAft>
                <a:spcPts val="1000"/>
              </a:spcAft>
              <a:buAutoNum type="arabicPeriod"/>
            </a:pPr>
            <a:r>
              <a:rPr lang="en-GB"/>
              <a:t>jQuery is still relevant, although it’s getting replaced by the mentioned ones at #3, as some of these use jQuery under the hood.</a:t>
            </a:r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3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>
                <a:solidFill>
                  <a:schemeClr val="lt1"/>
                </a:solidFill>
              </a:rPr>
              <a:t>TIMELINE OF COMPUTERS AND THE WEB</a:t>
            </a:r>
            <a:endParaRPr lang="en-GB">
              <a:solidFill>
                <a:schemeClr val="lt1"/>
              </a:solidFill>
            </a:endParaRPr>
          </a:p>
        </p:txBody>
      </p:sp>
      <p:sp>
        <p:nvSpPr>
          <p:cNvPr id="201" name="Google Shape;201;p13"/>
          <p:cNvSpPr txBox="1"/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grpSp>
        <p:nvGrpSpPr>
          <p:cNvPr id="202" name="Google Shape;202;p13"/>
          <p:cNvGrpSpPr/>
          <p:nvPr/>
        </p:nvGrpSpPr>
        <p:grpSpPr>
          <a:xfrm>
            <a:off x="256050" y="3071575"/>
            <a:ext cx="8923800" cy="210000"/>
            <a:chOff x="256050" y="3071575"/>
            <a:chExt cx="8923800" cy="210000"/>
          </a:xfrm>
        </p:grpSpPr>
        <p:cxnSp>
          <p:nvCxnSpPr>
            <p:cNvPr id="203" name="Google Shape;203;p13"/>
            <p:cNvCxnSpPr/>
            <p:nvPr/>
          </p:nvCxnSpPr>
          <p:spPr>
            <a:xfrm>
              <a:off x="256050" y="3176575"/>
              <a:ext cx="8923800" cy="0"/>
            </a:xfrm>
            <a:prstGeom prst="straightConnector1">
              <a:avLst/>
            </a:prstGeom>
            <a:noFill/>
            <a:ln w="38100" cap="flat" cmpd="sng">
              <a:solidFill>
                <a:srgbClr val="92A8C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04" name="Google Shape;204;p13"/>
            <p:cNvSpPr/>
            <p:nvPr/>
          </p:nvSpPr>
          <p:spPr>
            <a:xfrm>
              <a:off x="538750" y="3071575"/>
              <a:ext cx="210000" cy="210000"/>
            </a:xfrm>
            <a:prstGeom prst="ellipse">
              <a:avLst/>
            </a:prstGeom>
            <a:solidFill>
              <a:srgbClr val="C7D3E6"/>
            </a:solidFill>
            <a:ln w="38100" cap="flat" cmpd="sng">
              <a:solidFill>
                <a:srgbClr val="92A8C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5" name="Google Shape;205;p13"/>
            <p:cNvSpPr/>
            <p:nvPr/>
          </p:nvSpPr>
          <p:spPr>
            <a:xfrm>
              <a:off x="1252975" y="3071575"/>
              <a:ext cx="210000" cy="210000"/>
            </a:xfrm>
            <a:prstGeom prst="ellipse">
              <a:avLst/>
            </a:prstGeom>
            <a:solidFill>
              <a:srgbClr val="C7D3E6"/>
            </a:solidFill>
            <a:ln w="38100" cap="flat" cmpd="sng">
              <a:solidFill>
                <a:srgbClr val="92A8C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6" name="Google Shape;206;p13"/>
            <p:cNvSpPr/>
            <p:nvPr/>
          </p:nvSpPr>
          <p:spPr>
            <a:xfrm>
              <a:off x="1967200" y="3071575"/>
              <a:ext cx="210000" cy="210000"/>
            </a:xfrm>
            <a:prstGeom prst="ellipse">
              <a:avLst/>
            </a:prstGeom>
            <a:solidFill>
              <a:srgbClr val="C7D3E6"/>
            </a:solidFill>
            <a:ln w="38100" cap="flat" cmpd="sng">
              <a:solidFill>
                <a:srgbClr val="92A8C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7" name="Google Shape;207;p13"/>
            <p:cNvSpPr/>
            <p:nvPr/>
          </p:nvSpPr>
          <p:spPr>
            <a:xfrm>
              <a:off x="2681425" y="3071575"/>
              <a:ext cx="210000" cy="210000"/>
            </a:xfrm>
            <a:prstGeom prst="ellipse">
              <a:avLst/>
            </a:prstGeom>
            <a:solidFill>
              <a:srgbClr val="C7D3E6"/>
            </a:solidFill>
            <a:ln w="38100" cap="flat" cmpd="sng">
              <a:solidFill>
                <a:srgbClr val="92A8C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8" name="Google Shape;208;p13"/>
            <p:cNvSpPr/>
            <p:nvPr/>
          </p:nvSpPr>
          <p:spPr>
            <a:xfrm>
              <a:off x="3395650" y="3071575"/>
              <a:ext cx="210000" cy="210000"/>
            </a:xfrm>
            <a:prstGeom prst="ellipse">
              <a:avLst/>
            </a:prstGeom>
            <a:solidFill>
              <a:srgbClr val="C7D3E6"/>
            </a:solidFill>
            <a:ln w="38100" cap="flat" cmpd="sng">
              <a:solidFill>
                <a:srgbClr val="92A8C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9" name="Google Shape;209;p13"/>
            <p:cNvSpPr/>
            <p:nvPr/>
          </p:nvSpPr>
          <p:spPr>
            <a:xfrm>
              <a:off x="4109875" y="3071575"/>
              <a:ext cx="210000" cy="210000"/>
            </a:xfrm>
            <a:prstGeom prst="ellipse">
              <a:avLst/>
            </a:prstGeom>
            <a:solidFill>
              <a:srgbClr val="C7D3E6"/>
            </a:solidFill>
            <a:ln w="38100" cap="flat" cmpd="sng">
              <a:solidFill>
                <a:srgbClr val="92A8C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0" name="Google Shape;210;p13"/>
            <p:cNvSpPr/>
            <p:nvPr/>
          </p:nvSpPr>
          <p:spPr>
            <a:xfrm>
              <a:off x="4824100" y="3071575"/>
              <a:ext cx="210000" cy="210000"/>
            </a:xfrm>
            <a:prstGeom prst="ellipse">
              <a:avLst/>
            </a:prstGeom>
            <a:solidFill>
              <a:srgbClr val="C7D3E6"/>
            </a:solidFill>
            <a:ln w="38100" cap="flat" cmpd="sng">
              <a:solidFill>
                <a:srgbClr val="92A8C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1" name="Google Shape;211;p13"/>
            <p:cNvSpPr/>
            <p:nvPr/>
          </p:nvSpPr>
          <p:spPr>
            <a:xfrm>
              <a:off x="5538325" y="3071575"/>
              <a:ext cx="210000" cy="210000"/>
            </a:xfrm>
            <a:prstGeom prst="ellipse">
              <a:avLst/>
            </a:prstGeom>
            <a:solidFill>
              <a:srgbClr val="C7D3E6"/>
            </a:solidFill>
            <a:ln w="38100" cap="flat" cmpd="sng">
              <a:solidFill>
                <a:srgbClr val="92A8C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2" name="Google Shape;212;p13"/>
            <p:cNvSpPr/>
            <p:nvPr/>
          </p:nvSpPr>
          <p:spPr>
            <a:xfrm>
              <a:off x="6252550" y="3071575"/>
              <a:ext cx="210000" cy="210000"/>
            </a:xfrm>
            <a:prstGeom prst="ellipse">
              <a:avLst/>
            </a:prstGeom>
            <a:solidFill>
              <a:srgbClr val="C7D3E6"/>
            </a:solidFill>
            <a:ln w="38100" cap="flat" cmpd="sng">
              <a:solidFill>
                <a:srgbClr val="92A8C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3" name="Google Shape;213;p13"/>
            <p:cNvSpPr/>
            <p:nvPr/>
          </p:nvSpPr>
          <p:spPr>
            <a:xfrm>
              <a:off x="6966775" y="3071575"/>
              <a:ext cx="210000" cy="210000"/>
            </a:xfrm>
            <a:prstGeom prst="ellipse">
              <a:avLst/>
            </a:prstGeom>
            <a:solidFill>
              <a:srgbClr val="C7D3E6"/>
            </a:solidFill>
            <a:ln w="38100" cap="flat" cmpd="sng">
              <a:solidFill>
                <a:srgbClr val="92A8C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4" name="Google Shape;214;p13"/>
            <p:cNvSpPr/>
            <p:nvPr/>
          </p:nvSpPr>
          <p:spPr>
            <a:xfrm>
              <a:off x="7681000" y="3071575"/>
              <a:ext cx="210000" cy="210000"/>
            </a:xfrm>
            <a:prstGeom prst="ellipse">
              <a:avLst/>
            </a:prstGeom>
            <a:solidFill>
              <a:srgbClr val="C7D3E6"/>
            </a:solidFill>
            <a:ln w="38100" cap="flat" cmpd="sng">
              <a:solidFill>
                <a:srgbClr val="92A8C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5" name="Google Shape;215;p13"/>
            <p:cNvSpPr/>
            <p:nvPr/>
          </p:nvSpPr>
          <p:spPr>
            <a:xfrm>
              <a:off x="8395225" y="3071575"/>
              <a:ext cx="210000" cy="210000"/>
            </a:xfrm>
            <a:prstGeom prst="ellipse">
              <a:avLst/>
            </a:prstGeom>
            <a:solidFill>
              <a:srgbClr val="C7D3E6"/>
            </a:solidFill>
            <a:ln w="38100" cap="flat" cmpd="sng">
              <a:solidFill>
                <a:srgbClr val="92A8C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16" name="Google Shape;216;p13"/>
          <p:cNvSpPr txBox="1"/>
          <p:nvPr/>
        </p:nvSpPr>
        <p:spPr>
          <a:xfrm>
            <a:off x="103300" y="2304925"/>
            <a:ext cx="1178700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263248"/>
                </a:solidFill>
              </a:rPr>
              <a:t>Concept of program invented</a:t>
            </a:r>
            <a:endParaRPr sz="1200" b="1">
              <a:solidFill>
                <a:srgbClr val="263248"/>
              </a:solidFill>
            </a:endParaRPr>
          </a:p>
        </p:txBody>
      </p:sp>
      <p:sp>
        <p:nvSpPr>
          <p:cNvPr id="217" name="Google Shape;217;p13"/>
          <p:cNvSpPr txBox="1"/>
          <p:nvPr/>
        </p:nvSpPr>
        <p:spPr>
          <a:xfrm>
            <a:off x="193300" y="3281570"/>
            <a:ext cx="9009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FF9800"/>
                </a:solidFill>
              </a:rPr>
              <a:t>1842</a:t>
            </a:r>
            <a:endParaRPr sz="1200" b="1">
              <a:solidFill>
                <a:srgbClr val="FF9800"/>
              </a:solidFill>
            </a:endParaRPr>
          </a:p>
        </p:txBody>
      </p:sp>
      <p:sp>
        <p:nvSpPr>
          <p:cNvPr id="218" name="Google Shape;218;p13"/>
          <p:cNvSpPr txBox="1"/>
          <p:nvPr/>
        </p:nvSpPr>
        <p:spPr>
          <a:xfrm>
            <a:off x="719725" y="3281575"/>
            <a:ext cx="1276500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263248"/>
                </a:solidFill>
              </a:rPr>
              <a:t>First programmable computer</a:t>
            </a:r>
            <a:endParaRPr sz="1200" b="1">
              <a:solidFill>
                <a:srgbClr val="263248"/>
              </a:solidFill>
            </a:endParaRPr>
          </a:p>
        </p:txBody>
      </p:sp>
      <p:sp>
        <p:nvSpPr>
          <p:cNvPr id="219" name="Google Shape;219;p13"/>
          <p:cNvSpPr txBox="1"/>
          <p:nvPr/>
        </p:nvSpPr>
        <p:spPr>
          <a:xfrm>
            <a:off x="907525" y="2680375"/>
            <a:ext cx="9009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FF9800"/>
                </a:solidFill>
              </a:rPr>
              <a:t>1936</a:t>
            </a:r>
            <a:endParaRPr sz="1200" b="1">
              <a:solidFill>
                <a:srgbClr val="FF9800"/>
              </a:solidFill>
            </a:endParaRPr>
          </a:p>
        </p:txBody>
      </p:sp>
      <p:sp>
        <p:nvSpPr>
          <p:cNvPr id="220" name="Google Shape;220;p13"/>
          <p:cNvSpPr txBox="1"/>
          <p:nvPr/>
        </p:nvSpPr>
        <p:spPr>
          <a:xfrm>
            <a:off x="1475050" y="2304925"/>
            <a:ext cx="1178700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263248"/>
                </a:solidFill>
              </a:rPr>
              <a:t>First design of high level language</a:t>
            </a:r>
            <a:endParaRPr sz="1200" b="1">
              <a:solidFill>
                <a:srgbClr val="263248"/>
              </a:solidFill>
            </a:endParaRPr>
          </a:p>
        </p:txBody>
      </p:sp>
      <p:sp>
        <p:nvSpPr>
          <p:cNvPr id="221" name="Google Shape;221;p13"/>
          <p:cNvSpPr txBox="1"/>
          <p:nvPr/>
        </p:nvSpPr>
        <p:spPr>
          <a:xfrm>
            <a:off x="1613950" y="3281570"/>
            <a:ext cx="9009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FF9800"/>
                </a:solidFill>
              </a:rPr>
              <a:t>1943</a:t>
            </a:r>
            <a:endParaRPr sz="1200" b="1">
              <a:solidFill>
                <a:srgbClr val="FF9800"/>
              </a:solidFill>
            </a:endParaRPr>
          </a:p>
        </p:txBody>
      </p:sp>
      <p:sp>
        <p:nvSpPr>
          <p:cNvPr id="222" name="Google Shape;222;p13"/>
          <p:cNvSpPr txBox="1"/>
          <p:nvPr/>
        </p:nvSpPr>
        <p:spPr>
          <a:xfrm>
            <a:off x="2189275" y="3281575"/>
            <a:ext cx="1178700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263248"/>
                </a:solidFill>
              </a:rPr>
              <a:t>ENIAC I - Early general purpose computer</a:t>
            </a:r>
            <a:endParaRPr sz="1200" b="1">
              <a:solidFill>
                <a:srgbClr val="263248"/>
              </a:solidFill>
            </a:endParaRPr>
          </a:p>
        </p:txBody>
      </p:sp>
      <p:sp>
        <p:nvSpPr>
          <p:cNvPr id="223" name="Google Shape;223;p13"/>
          <p:cNvSpPr txBox="1"/>
          <p:nvPr/>
        </p:nvSpPr>
        <p:spPr>
          <a:xfrm>
            <a:off x="2328175" y="2680375"/>
            <a:ext cx="9009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FF9800"/>
                </a:solidFill>
              </a:rPr>
              <a:t>1946</a:t>
            </a:r>
            <a:endParaRPr sz="1200" b="1">
              <a:solidFill>
                <a:srgbClr val="FF9800"/>
              </a:solidFill>
            </a:endParaRPr>
          </a:p>
        </p:txBody>
      </p:sp>
      <p:sp>
        <p:nvSpPr>
          <p:cNvPr id="224" name="Google Shape;224;p13"/>
          <p:cNvSpPr txBox="1"/>
          <p:nvPr/>
        </p:nvSpPr>
        <p:spPr>
          <a:xfrm>
            <a:off x="2846800" y="2152700"/>
            <a:ext cx="1276500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263248"/>
                </a:solidFill>
              </a:rPr>
              <a:t>FORTRAN - First compiled programming language</a:t>
            </a:r>
            <a:endParaRPr sz="1200" b="1">
              <a:solidFill>
                <a:srgbClr val="263248"/>
              </a:solidFill>
            </a:endParaRPr>
          </a:p>
        </p:txBody>
      </p:sp>
      <p:sp>
        <p:nvSpPr>
          <p:cNvPr id="225" name="Google Shape;225;p13"/>
          <p:cNvSpPr txBox="1"/>
          <p:nvPr/>
        </p:nvSpPr>
        <p:spPr>
          <a:xfrm>
            <a:off x="3034600" y="3281570"/>
            <a:ext cx="9009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FF9800"/>
                </a:solidFill>
              </a:rPr>
              <a:t>1962</a:t>
            </a:r>
            <a:endParaRPr sz="1200" b="1">
              <a:solidFill>
                <a:srgbClr val="FF9800"/>
              </a:solidFill>
            </a:endParaRPr>
          </a:p>
        </p:txBody>
      </p:sp>
      <p:sp>
        <p:nvSpPr>
          <p:cNvPr id="226" name="Google Shape;226;p13"/>
          <p:cNvSpPr txBox="1"/>
          <p:nvPr/>
        </p:nvSpPr>
        <p:spPr>
          <a:xfrm>
            <a:off x="3609925" y="3281575"/>
            <a:ext cx="1178700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263248"/>
                </a:solidFill>
              </a:rPr>
              <a:t>Beginning of the internet</a:t>
            </a:r>
            <a:endParaRPr sz="1200" b="1">
              <a:solidFill>
                <a:srgbClr val="263248"/>
              </a:solidFill>
            </a:endParaRPr>
          </a:p>
        </p:txBody>
      </p:sp>
      <p:sp>
        <p:nvSpPr>
          <p:cNvPr id="227" name="Google Shape;227;p13"/>
          <p:cNvSpPr txBox="1"/>
          <p:nvPr/>
        </p:nvSpPr>
        <p:spPr>
          <a:xfrm>
            <a:off x="3748825" y="2680375"/>
            <a:ext cx="9009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FF9800"/>
                </a:solidFill>
              </a:rPr>
              <a:t>1965</a:t>
            </a:r>
            <a:endParaRPr sz="1200" b="1">
              <a:solidFill>
                <a:srgbClr val="FF9800"/>
              </a:solidFill>
            </a:endParaRPr>
          </a:p>
        </p:txBody>
      </p:sp>
      <p:sp>
        <p:nvSpPr>
          <p:cNvPr id="228" name="Google Shape;228;p13"/>
          <p:cNvSpPr txBox="1"/>
          <p:nvPr/>
        </p:nvSpPr>
        <p:spPr>
          <a:xfrm>
            <a:off x="4320250" y="2304925"/>
            <a:ext cx="1178700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263248"/>
                </a:solidFill>
              </a:rPr>
              <a:t>C programming language</a:t>
            </a:r>
            <a:endParaRPr sz="1200" b="1">
              <a:solidFill>
                <a:srgbClr val="263248"/>
              </a:solidFill>
            </a:endParaRPr>
          </a:p>
        </p:txBody>
      </p:sp>
      <p:sp>
        <p:nvSpPr>
          <p:cNvPr id="229" name="Google Shape;229;p13"/>
          <p:cNvSpPr txBox="1"/>
          <p:nvPr/>
        </p:nvSpPr>
        <p:spPr>
          <a:xfrm>
            <a:off x="4455250" y="3281570"/>
            <a:ext cx="9009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FF9800"/>
                </a:solidFill>
              </a:rPr>
              <a:t>1969</a:t>
            </a:r>
            <a:endParaRPr sz="1200" b="1">
              <a:solidFill>
                <a:srgbClr val="FF9800"/>
              </a:solidFill>
            </a:endParaRPr>
          </a:p>
        </p:txBody>
      </p:sp>
      <p:sp>
        <p:nvSpPr>
          <p:cNvPr id="230" name="Google Shape;230;p13"/>
          <p:cNvSpPr txBox="1"/>
          <p:nvPr/>
        </p:nvSpPr>
        <p:spPr>
          <a:xfrm>
            <a:off x="5030575" y="3281575"/>
            <a:ext cx="1178700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263248"/>
                </a:solidFill>
              </a:rPr>
              <a:t>First message sent through the internet</a:t>
            </a:r>
            <a:endParaRPr sz="1200" b="1">
              <a:solidFill>
                <a:srgbClr val="263248"/>
              </a:solidFill>
            </a:endParaRPr>
          </a:p>
        </p:txBody>
      </p:sp>
      <p:sp>
        <p:nvSpPr>
          <p:cNvPr id="231" name="Google Shape;231;p13"/>
          <p:cNvSpPr txBox="1"/>
          <p:nvPr/>
        </p:nvSpPr>
        <p:spPr>
          <a:xfrm>
            <a:off x="5169475" y="2680375"/>
            <a:ext cx="9009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FF9800"/>
                </a:solidFill>
              </a:rPr>
              <a:t>1969</a:t>
            </a:r>
            <a:endParaRPr sz="1200" b="1">
              <a:solidFill>
                <a:srgbClr val="FF9800"/>
              </a:solidFill>
            </a:endParaRPr>
          </a:p>
        </p:txBody>
      </p:sp>
      <p:sp>
        <p:nvSpPr>
          <p:cNvPr id="232" name="Google Shape;232;p13"/>
          <p:cNvSpPr txBox="1"/>
          <p:nvPr/>
        </p:nvSpPr>
        <p:spPr>
          <a:xfrm>
            <a:off x="5738950" y="2304925"/>
            <a:ext cx="1178700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263248"/>
                </a:solidFill>
              </a:rPr>
              <a:t>The term internet is born</a:t>
            </a:r>
            <a:endParaRPr sz="1200" b="1">
              <a:solidFill>
                <a:srgbClr val="263248"/>
              </a:solidFill>
            </a:endParaRPr>
          </a:p>
        </p:txBody>
      </p:sp>
      <p:sp>
        <p:nvSpPr>
          <p:cNvPr id="233" name="Google Shape;233;p13"/>
          <p:cNvSpPr txBox="1"/>
          <p:nvPr/>
        </p:nvSpPr>
        <p:spPr>
          <a:xfrm>
            <a:off x="5875900" y="3281570"/>
            <a:ext cx="9009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FF9800"/>
                </a:solidFill>
              </a:rPr>
              <a:t>1973</a:t>
            </a:r>
            <a:endParaRPr sz="1200" b="1">
              <a:solidFill>
                <a:srgbClr val="FF9800"/>
              </a:solidFill>
            </a:endParaRPr>
          </a:p>
        </p:txBody>
      </p:sp>
      <p:sp>
        <p:nvSpPr>
          <p:cNvPr id="234" name="Google Shape;234;p13"/>
          <p:cNvSpPr txBox="1"/>
          <p:nvPr/>
        </p:nvSpPr>
        <p:spPr>
          <a:xfrm>
            <a:off x="6451225" y="3281575"/>
            <a:ext cx="1178700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263248"/>
                </a:solidFill>
              </a:rPr>
              <a:t>First consumer computers</a:t>
            </a:r>
            <a:endParaRPr sz="1200" b="1">
              <a:solidFill>
                <a:srgbClr val="263248"/>
              </a:solidFill>
            </a:endParaRPr>
          </a:p>
        </p:txBody>
      </p:sp>
      <p:sp>
        <p:nvSpPr>
          <p:cNvPr id="235" name="Google Shape;235;p13"/>
          <p:cNvSpPr txBox="1"/>
          <p:nvPr/>
        </p:nvSpPr>
        <p:spPr>
          <a:xfrm>
            <a:off x="6590125" y="2680375"/>
            <a:ext cx="9009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FF9800"/>
                </a:solidFill>
              </a:rPr>
              <a:t>1975</a:t>
            </a:r>
            <a:endParaRPr sz="1200" b="1">
              <a:solidFill>
                <a:srgbClr val="FF9800"/>
              </a:solidFill>
            </a:endParaRPr>
          </a:p>
        </p:txBody>
      </p:sp>
      <p:sp>
        <p:nvSpPr>
          <p:cNvPr id="236" name="Google Shape;236;p13"/>
          <p:cNvSpPr txBox="1"/>
          <p:nvPr/>
        </p:nvSpPr>
        <p:spPr>
          <a:xfrm>
            <a:off x="7157650" y="2468825"/>
            <a:ext cx="1178700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263248"/>
                </a:solidFill>
              </a:rPr>
              <a:t>First email is sent</a:t>
            </a:r>
            <a:endParaRPr sz="1200" b="1">
              <a:solidFill>
                <a:srgbClr val="263248"/>
              </a:solidFill>
            </a:endParaRPr>
          </a:p>
        </p:txBody>
      </p:sp>
      <p:sp>
        <p:nvSpPr>
          <p:cNvPr id="237" name="Google Shape;237;p13"/>
          <p:cNvSpPr txBox="1"/>
          <p:nvPr/>
        </p:nvSpPr>
        <p:spPr>
          <a:xfrm>
            <a:off x="7296550" y="3281570"/>
            <a:ext cx="9009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FF9800"/>
                </a:solidFill>
              </a:rPr>
              <a:t>1976</a:t>
            </a:r>
            <a:endParaRPr sz="1200" b="1">
              <a:solidFill>
                <a:srgbClr val="FF9800"/>
              </a:solidFill>
            </a:endParaRPr>
          </a:p>
        </p:txBody>
      </p:sp>
      <p:sp>
        <p:nvSpPr>
          <p:cNvPr id="238" name="Google Shape;238;p13"/>
          <p:cNvSpPr txBox="1"/>
          <p:nvPr/>
        </p:nvSpPr>
        <p:spPr>
          <a:xfrm>
            <a:off x="7871875" y="3281575"/>
            <a:ext cx="1178700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263248"/>
                </a:solidFill>
              </a:rPr>
              <a:t>C++ programming language</a:t>
            </a:r>
            <a:endParaRPr sz="1200" b="1">
              <a:solidFill>
                <a:srgbClr val="263248"/>
              </a:solidFill>
            </a:endParaRPr>
          </a:p>
        </p:txBody>
      </p:sp>
      <p:sp>
        <p:nvSpPr>
          <p:cNvPr id="239" name="Google Shape;239;p13"/>
          <p:cNvSpPr txBox="1"/>
          <p:nvPr/>
        </p:nvSpPr>
        <p:spPr>
          <a:xfrm>
            <a:off x="8010775" y="2680375"/>
            <a:ext cx="9009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FF9800"/>
                </a:solidFill>
              </a:rPr>
              <a:t>1980</a:t>
            </a:r>
            <a:endParaRPr sz="1200" b="1">
              <a:solidFill>
                <a:srgbClr val="FF9800"/>
              </a:solidFill>
            </a:endParaRPr>
          </a:p>
        </p:txBody>
      </p:sp>
      <p:sp>
        <p:nvSpPr>
          <p:cNvPr id="240" name="Google Shape;240;p13"/>
          <p:cNvSpPr txBox="1"/>
          <p:nvPr/>
        </p:nvSpPr>
        <p:spPr>
          <a:xfrm>
            <a:off x="7171125" y="4606425"/>
            <a:ext cx="1638000" cy="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rPr>
              <a:t>@SEDC 2018-2019</a:t>
            </a:r>
            <a:endParaRPr sz="1200"/>
          </a:p>
        </p:txBody>
      </p:sp>
      <p:pic>
        <p:nvPicPr>
          <p:cNvPr id="241" name="Google Shape;241;p13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31425" y="473850"/>
            <a:ext cx="603650" cy="60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GB">
                <a:sym typeface="+mn-ea"/>
              </a:rPr>
              <a:t>Back-end technologies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pPr lvl="0" indent="0" algn="l" rtl="0">
              <a:spcBef>
                <a:spcPts val="600"/>
              </a:spcBef>
              <a:spcAft>
                <a:spcPts val="1000"/>
              </a:spcAft>
              <a:buNone/>
            </a:pPr>
            <a:r>
              <a:rPr lang="en-GB">
                <a:sym typeface="+mn-ea"/>
              </a:rPr>
              <a:t>Development Framework or Back-end Scripting Language</a:t>
            </a:r>
            <a:endParaRPr lang="en-GB"/>
          </a:p>
          <a:p>
            <a:pPr marL="1371600" lvl="1" indent="-457200" algn="l" rtl="0">
              <a:spcBef>
                <a:spcPts val="600"/>
              </a:spcBef>
              <a:spcAft>
                <a:spcPts val="1000"/>
              </a:spcAft>
              <a:buAutoNum type="arabicPeriod"/>
            </a:pPr>
            <a:r>
              <a:rPr lang="en-GB">
                <a:sym typeface="+mn-ea"/>
              </a:rPr>
              <a:t>- .NET Framework</a:t>
            </a:r>
            <a:endParaRPr lang="en-GB"/>
          </a:p>
          <a:p>
            <a:pPr marL="1371600" lvl="1" indent="-457200" algn="l" rtl="0">
              <a:spcBef>
                <a:spcPts val="600"/>
              </a:spcBef>
              <a:spcAft>
                <a:spcPts val="1000"/>
              </a:spcAft>
              <a:buAutoNum type="arabicPeriod"/>
            </a:pPr>
            <a:r>
              <a:rPr lang="en-GB">
                <a:sym typeface="+mn-ea"/>
              </a:rPr>
              <a:t>- Java</a:t>
            </a:r>
            <a:endParaRPr lang="en-GB"/>
          </a:p>
          <a:p>
            <a:pPr marL="1371600" lvl="1" indent="-457200" algn="l" rtl="0">
              <a:spcBef>
                <a:spcPts val="600"/>
              </a:spcBef>
              <a:spcAft>
                <a:spcPts val="1000"/>
              </a:spcAft>
              <a:buAutoNum type="arabicPeriod"/>
            </a:pPr>
            <a:r>
              <a:rPr lang="en-GB">
                <a:sym typeface="+mn-ea"/>
              </a:rPr>
              <a:t>- Node.js</a:t>
            </a:r>
            <a:endParaRPr lang="en-GB"/>
          </a:p>
          <a:p>
            <a:pPr marL="1371600" lvl="1" indent="-457200" algn="l" rtl="0">
              <a:spcBef>
                <a:spcPts val="600"/>
              </a:spcBef>
              <a:spcAft>
                <a:spcPts val="1000"/>
              </a:spcAft>
              <a:buAutoNum type="arabicPeriod"/>
            </a:pPr>
            <a:r>
              <a:rPr lang="en-GB">
                <a:sym typeface="+mn-ea"/>
              </a:rPr>
              <a:t>- Other…</a:t>
            </a:r>
            <a:endParaRPr lang="en-US"/>
          </a:p>
        </p:txBody>
      </p:sp>
      <p:sp>
        <p:nvSpPr>
          <p:cNvPr id="4" name="Text Placeholder 3"/>
          <p:cNvSpPr/>
          <p:nvPr>
            <p:ph type="body" idx="2"/>
          </p:nvPr>
        </p:nvSpPr>
        <p:spPr/>
        <p:txBody>
          <a:bodyPr/>
          <a:p>
            <a:pPr lvl="0" indent="0" algn="l" rtl="0">
              <a:spcBef>
                <a:spcPts val="600"/>
              </a:spcBef>
              <a:spcAft>
                <a:spcPts val="1000"/>
              </a:spcAft>
              <a:buNone/>
            </a:pPr>
            <a:r>
              <a:rPr lang="en-GB">
                <a:sym typeface="+mn-ea"/>
              </a:rPr>
              <a:t>-Programming Languages</a:t>
            </a:r>
            <a:endParaRPr lang="en-GB"/>
          </a:p>
          <a:p>
            <a:pPr marL="914400" lvl="0" indent="-457200" algn="l" rtl="0">
              <a:spcBef>
                <a:spcPts val="600"/>
              </a:spcBef>
              <a:spcAft>
                <a:spcPts val="1000"/>
              </a:spcAft>
              <a:buAutoNum type="arabicPeriod"/>
            </a:pPr>
            <a:r>
              <a:rPr lang="en-GB">
                <a:sym typeface="+mn-ea"/>
              </a:rPr>
              <a:t>- C#</a:t>
            </a:r>
            <a:endParaRPr lang="en-GB"/>
          </a:p>
          <a:p>
            <a:pPr marL="914400" lvl="0" indent="-457200" algn="l" rtl="0">
              <a:spcBef>
                <a:spcPts val="600"/>
              </a:spcBef>
              <a:spcAft>
                <a:spcPts val="1000"/>
              </a:spcAft>
              <a:buAutoNum type="arabicPeriod"/>
            </a:pPr>
            <a:r>
              <a:rPr lang="en-GB">
                <a:sym typeface="+mn-ea"/>
              </a:rPr>
              <a:t>- Java</a:t>
            </a:r>
            <a:endParaRPr lang="en-GB"/>
          </a:p>
          <a:p>
            <a:pPr marL="914400" lvl="0" indent="-457200" algn="l" rtl="0">
              <a:spcBef>
                <a:spcPts val="600"/>
              </a:spcBef>
              <a:spcAft>
                <a:spcPts val="1000"/>
              </a:spcAft>
              <a:buAutoNum type="arabicPeriod"/>
            </a:pPr>
            <a:r>
              <a:rPr lang="en-GB">
                <a:sym typeface="+mn-ea"/>
              </a:rPr>
              <a:t>- PHP</a:t>
            </a:r>
            <a:endParaRPr lang="en-GB"/>
          </a:p>
          <a:p>
            <a:pPr marL="914400" lvl="0" indent="-457200" algn="l" rtl="0">
              <a:spcBef>
                <a:spcPts val="600"/>
              </a:spcBef>
              <a:spcAft>
                <a:spcPts val="1000"/>
              </a:spcAft>
              <a:buAutoNum type="arabicPeriod"/>
            </a:pPr>
            <a:r>
              <a:rPr lang="en-GB">
                <a:sym typeface="+mn-ea"/>
              </a:rPr>
              <a:t>- Objective-C</a:t>
            </a:r>
            <a:endParaRPr lang="en-GB"/>
          </a:p>
          <a:p>
            <a:pPr marL="914400" lvl="0" indent="-457200" algn="l" rtl="0">
              <a:spcBef>
                <a:spcPts val="600"/>
              </a:spcBef>
              <a:spcAft>
                <a:spcPts val="1000"/>
              </a:spcAft>
              <a:buAutoNum type="arabicPeriod"/>
            </a:pPr>
            <a:r>
              <a:rPr lang="en-GB">
                <a:sym typeface="+mn-ea"/>
              </a:rPr>
              <a:t>- Other...</a:t>
            </a:r>
            <a:endParaRPr lang="en-GB"/>
          </a:p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0"/>
          <p:cNvSpPr txBox="1"/>
          <p:nvPr>
            <p:ph type="title"/>
          </p:nvPr>
        </p:nvSpPr>
        <p:spPr>
          <a:xfrm>
            <a:off x="73553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Back-end technologies (contd.)</a:t>
            </a:r>
            <a:endParaRPr lang="en-GB"/>
          </a:p>
        </p:txBody>
      </p:sp>
      <p:sp>
        <p:nvSpPr>
          <p:cNvPr id="375" name="Google Shape;375;p20"/>
          <p:cNvSpPr txBox="1"/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377" name="Google Shape;377;p20"/>
          <p:cNvSpPr txBox="1"/>
          <p:nvPr/>
        </p:nvSpPr>
        <p:spPr>
          <a:xfrm>
            <a:off x="7171125" y="4606425"/>
            <a:ext cx="1638000" cy="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rPr>
              <a:t>@SEDC 2018-2019</a:t>
            </a:r>
            <a:endParaRPr sz="1200"/>
          </a:p>
        </p:txBody>
      </p:sp>
      <p:pic>
        <p:nvPicPr>
          <p:cNvPr id="378" name="Google Shape;378;p20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31425" y="473850"/>
            <a:ext cx="603650" cy="603650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19"/>
          <p:cNvSpPr txBox="1"/>
          <p:nvPr>
            <p:ph type="body" idx="1"/>
          </p:nvPr>
        </p:nvSpPr>
        <p:spPr>
          <a:xfrm>
            <a:off x="299085" y="1625600"/>
            <a:ext cx="4238625" cy="31972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p>
            <a:pPr lvl="0" indent="0" algn="l" rtl="0">
              <a:spcBef>
                <a:spcPts val="600"/>
              </a:spcBef>
              <a:spcAft>
                <a:spcPts val="1000"/>
              </a:spcAft>
              <a:buNone/>
            </a:pPr>
            <a:r>
              <a:rPr lang="en-GB"/>
              <a:t> Databases and Storages</a:t>
            </a:r>
            <a:endParaRPr lang="en-GB"/>
          </a:p>
          <a:p>
            <a:pPr marL="914400" lvl="0" indent="-457200" algn="l" rtl="0">
              <a:spcBef>
                <a:spcPts val="600"/>
              </a:spcBef>
              <a:spcAft>
                <a:spcPts val="1000"/>
              </a:spcAft>
              <a:buAutoNum type="arabicPeriod"/>
            </a:pPr>
            <a:r>
              <a:rPr lang="en-GB"/>
              <a:t>Microsoft SQL Server</a:t>
            </a:r>
            <a:endParaRPr lang="en-GB"/>
          </a:p>
          <a:p>
            <a:pPr marL="914400" lvl="0" indent="-457200" algn="l" rtl="0">
              <a:spcBef>
                <a:spcPts val="600"/>
              </a:spcBef>
              <a:spcAft>
                <a:spcPts val="1000"/>
              </a:spcAft>
              <a:buAutoNum type="arabicPeriod"/>
            </a:pPr>
            <a:r>
              <a:rPr lang="en-GB"/>
              <a:t>Oracle</a:t>
            </a:r>
            <a:endParaRPr lang="en-GB"/>
          </a:p>
          <a:p>
            <a:pPr marL="914400" lvl="0" indent="-457200" algn="l" rtl="0">
              <a:spcBef>
                <a:spcPts val="600"/>
              </a:spcBef>
              <a:spcAft>
                <a:spcPts val="1000"/>
              </a:spcAft>
              <a:buAutoNum type="arabicPeriod"/>
            </a:pPr>
            <a:r>
              <a:rPr lang="en-GB"/>
              <a:t>MySQL</a:t>
            </a:r>
            <a:endParaRPr lang="en-GB"/>
          </a:p>
          <a:p>
            <a:pPr marL="914400" lvl="0" indent="-457200" algn="l" rtl="0">
              <a:spcBef>
                <a:spcPts val="600"/>
              </a:spcBef>
              <a:spcAft>
                <a:spcPts val="1000"/>
              </a:spcAft>
              <a:buAutoNum type="arabicPeriod"/>
            </a:pPr>
            <a:r>
              <a:rPr lang="en-GB"/>
              <a:t>PostgreSQL</a:t>
            </a:r>
            <a:endParaRPr lang="en-GB"/>
          </a:p>
          <a:p>
            <a:pPr marL="914400" lvl="0" indent="-457200" algn="l" rtl="0">
              <a:spcBef>
                <a:spcPts val="600"/>
              </a:spcBef>
              <a:spcAft>
                <a:spcPts val="1000"/>
              </a:spcAft>
              <a:buAutoNum type="arabicPeriod"/>
            </a:pPr>
            <a:r>
              <a:rPr lang="en-GB"/>
              <a:t>MongoDB</a:t>
            </a:r>
            <a:endParaRPr lang="en-GB"/>
          </a:p>
          <a:p>
            <a:pPr marL="914400" lvl="0" indent="-457200" algn="l" rtl="0">
              <a:spcBef>
                <a:spcPts val="600"/>
              </a:spcBef>
              <a:spcAft>
                <a:spcPts val="1000"/>
              </a:spcAft>
              <a:buAutoNum type="arabicPeriod"/>
            </a:pPr>
            <a:r>
              <a:rPr lang="en-GB"/>
              <a:t>Memory (as a storage)</a:t>
            </a:r>
            <a:endParaRPr lang="en-GB"/>
          </a:p>
          <a:p>
            <a:pPr marL="914400" lvl="0" indent="-457200" algn="l" rtl="0">
              <a:spcBef>
                <a:spcPts val="600"/>
              </a:spcBef>
              <a:spcAft>
                <a:spcPts val="1000"/>
              </a:spcAft>
              <a:buAutoNum type="arabicPeriod"/>
            </a:pPr>
            <a:endParaRPr lang="en-GB"/>
          </a:p>
        </p:txBody>
      </p:sp>
      <p:sp>
        <p:nvSpPr>
          <p:cNvPr id="4" name="Text Placeholder 3"/>
          <p:cNvSpPr/>
          <p:nvPr/>
        </p:nvSpPr>
        <p:spPr>
          <a:xfrm>
            <a:off x="4396123" y="1537988"/>
            <a:ext cx="3378300" cy="2724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 Light" panose="02000000000000000000"/>
              <a:buChar char="▰"/>
              <a:defRPr sz="2000" b="0" i="0" u="none" strike="noStrike" cap="none">
                <a:solidFill>
                  <a:srgbClr val="263248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 Light" panose="02000000000000000000"/>
              <a:buChar char="▻"/>
              <a:defRPr sz="2000" b="0" i="0" u="none" strike="noStrike" cap="none">
                <a:solidFill>
                  <a:srgbClr val="263248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 Light" panose="02000000000000000000"/>
              <a:buChar char="▻"/>
              <a:defRPr sz="2000" b="0" i="0" u="none" strike="noStrike" cap="none">
                <a:solidFill>
                  <a:srgbClr val="263248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 Light" panose="02000000000000000000"/>
              <a:buChar char="▻"/>
              <a:defRPr sz="2000" b="0" i="0" u="none" strike="noStrike" cap="none">
                <a:solidFill>
                  <a:srgbClr val="263248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 Light" panose="02000000000000000000"/>
              <a:buChar char="▻"/>
              <a:defRPr sz="2000" b="0" i="0" u="none" strike="noStrike" cap="none">
                <a:solidFill>
                  <a:srgbClr val="263248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 Light" panose="02000000000000000000"/>
              <a:buChar char="▻"/>
              <a:defRPr sz="2000" b="0" i="0" u="none" strike="noStrike" cap="none">
                <a:solidFill>
                  <a:srgbClr val="263248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 Light" panose="02000000000000000000"/>
              <a:buChar char="▻"/>
              <a:defRPr sz="2000" b="0" i="0" u="none" strike="noStrike" cap="none">
                <a:solidFill>
                  <a:srgbClr val="263248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 Light" panose="02000000000000000000"/>
              <a:buChar char="▻"/>
              <a:defRPr sz="2000" b="0" i="0" u="none" strike="noStrike" cap="none">
                <a:solidFill>
                  <a:srgbClr val="263248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000"/>
              <a:buFont typeface="Roboto Condensed Light" panose="02000000000000000000"/>
              <a:buChar char="▻"/>
              <a:defRPr sz="2000" b="0" i="0" u="none" strike="noStrike" cap="none">
                <a:solidFill>
                  <a:srgbClr val="263248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defRPr>
            </a:lvl9pPr>
          </a:lstStyle>
          <a:p>
            <a:pPr lvl="0" indent="0" algn="l" rtl="0">
              <a:spcBef>
                <a:spcPts val="600"/>
              </a:spcBef>
              <a:spcAft>
                <a:spcPts val="1000"/>
              </a:spcAft>
              <a:buNone/>
            </a:pPr>
            <a:r>
              <a:rPr lang="en-GB">
                <a:sym typeface="+mn-ea"/>
              </a:rPr>
              <a:t>Web Servers</a:t>
            </a:r>
            <a:endParaRPr lang="en-GB">
              <a:sym typeface="+mn-ea"/>
            </a:endParaRPr>
          </a:p>
          <a:p>
            <a:pPr marL="914400" lvl="0" indent="-457200" algn="l" rtl="0">
              <a:spcBef>
                <a:spcPts val="600"/>
              </a:spcBef>
              <a:spcAft>
                <a:spcPts val="1000"/>
              </a:spcAft>
              <a:buAutoNum type="arabicPeriod"/>
            </a:pPr>
            <a:r>
              <a:rPr lang="en-GB">
                <a:sym typeface="+mn-ea"/>
              </a:rPr>
              <a:t>IIS</a:t>
            </a:r>
            <a:endParaRPr lang="en-GB">
              <a:sym typeface="+mn-ea"/>
            </a:endParaRPr>
          </a:p>
          <a:p>
            <a:pPr marL="914400" lvl="0" indent="-457200" algn="l" rtl="0">
              <a:spcBef>
                <a:spcPts val="600"/>
              </a:spcBef>
              <a:spcAft>
                <a:spcPts val="1000"/>
              </a:spcAft>
              <a:buAutoNum type="arabicPeriod"/>
            </a:pPr>
            <a:r>
              <a:rPr lang="en-GB">
                <a:sym typeface="+mn-ea"/>
              </a:rPr>
              <a:t>Apache</a:t>
            </a:r>
            <a:endParaRPr lang="en-GB">
              <a:sym typeface="+mn-ea"/>
            </a:endParaRPr>
          </a:p>
          <a:p>
            <a:pPr marL="914400" lvl="0" indent="-457200" algn="l" rtl="0">
              <a:spcBef>
                <a:spcPts val="600"/>
              </a:spcBef>
              <a:spcAft>
                <a:spcPts val="1000"/>
              </a:spcAft>
              <a:buAutoNum type="arabicPeriod"/>
            </a:pPr>
            <a:r>
              <a:rPr lang="en-GB">
                <a:sym typeface="+mn-ea"/>
              </a:rPr>
              <a:t>NGX</a:t>
            </a:r>
            <a:endParaRPr lang="en-GB">
              <a:sym typeface="+mn-ea"/>
            </a:endParaRPr>
          </a:p>
        </p:txBody>
      </p:sp>
    </p:spTree>
  </p:cSld>
  <p:clrMapOvr>
    <a:masterClrMapping/>
  </p:clrMapOvr>
  <p:transition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0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WEB DEVELOPER CATEGORIES</a:t>
            </a:r>
            <a:endParaRPr lang="en-GB"/>
          </a:p>
        </p:txBody>
      </p:sp>
      <p:sp>
        <p:nvSpPr>
          <p:cNvPr id="375" name="Google Shape;375;p20"/>
          <p:cNvSpPr txBox="1"/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377" name="Google Shape;377;p20"/>
          <p:cNvSpPr txBox="1"/>
          <p:nvPr/>
        </p:nvSpPr>
        <p:spPr>
          <a:xfrm>
            <a:off x="7171125" y="4606425"/>
            <a:ext cx="1638000" cy="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rPr>
              <a:t>@SEDC 2018-2019</a:t>
            </a:r>
            <a:endParaRPr sz="1200"/>
          </a:p>
        </p:txBody>
      </p:sp>
      <p:pic>
        <p:nvPicPr>
          <p:cNvPr id="378" name="Google Shape;378;p20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31425" y="473850"/>
            <a:ext cx="603650" cy="60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890" y="1437640"/>
            <a:ext cx="4224020" cy="316865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0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WEB DEVELOPER CATEGORIES</a:t>
            </a:r>
            <a:endParaRPr lang="en-GB"/>
          </a:p>
        </p:txBody>
      </p:sp>
      <p:sp>
        <p:nvSpPr>
          <p:cNvPr id="375" name="Google Shape;375;p20"/>
          <p:cNvSpPr txBox="1"/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377" name="Google Shape;377;p20"/>
          <p:cNvSpPr txBox="1"/>
          <p:nvPr/>
        </p:nvSpPr>
        <p:spPr>
          <a:xfrm>
            <a:off x="7171125" y="4606425"/>
            <a:ext cx="1638000" cy="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rPr>
              <a:t>@SEDC 2018-2019</a:t>
            </a:r>
            <a:endParaRPr sz="1200"/>
          </a:p>
        </p:txBody>
      </p:sp>
      <p:pic>
        <p:nvPicPr>
          <p:cNvPr id="378" name="Google Shape;378;p20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31425" y="473850"/>
            <a:ext cx="603650" cy="60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" name="Picture 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630" y="1378585"/>
            <a:ext cx="4733925" cy="3734435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0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WEB DEVELOPER CATEGORIES</a:t>
            </a:r>
            <a:endParaRPr lang="en-GB"/>
          </a:p>
        </p:txBody>
      </p:sp>
      <p:sp>
        <p:nvSpPr>
          <p:cNvPr id="375" name="Google Shape;375;p20"/>
          <p:cNvSpPr txBox="1"/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377" name="Google Shape;377;p20"/>
          <p:cNvSpPr txBox="1"/>
          <p:nvPr/>
        </p:nvSpPr>
        <p:spPr>
          <a:xfrm>
            <a:off x="7171125" y="4606425"/>
            <a:ext cx="1638000" cy="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rPr>
              <a:t>@SEDC 2018-2019</a:t>
            </a:r>
            <a:endParaRPr sz="1200"/>
          </a:p>
        </p:txBody>
      </p:sp>
      <p:pic>
        <p:nvPicPr>
          <p:cNvPr id="378" name="Google Shape;378;p20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31425" y="473850"/>
            <a:ext cx="603650" cy="60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5420" y="1390015"/>
            <a:ext cx="3692525" cy="3216275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21"/>
          <p:cNvSpPr txBox="1"/>
          <p:nvPr>
            <p:ph type="ctrTitle" idx="4294967295"/>
          </p:nvPr>
        </p:nvSpPr>
        <p:spPr>
          <a:xfrm>
            <a:off x="685800" y="2269150"/>
            <a:ext cx="5567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>
                <a:solidFill>
                  <a:srgbClr val="FF9800"/>
                </a:solidFill>
              </a:rPr>
              <a:t>FAQ</a:t>
            </a:r>
            <a:endParaRPr sz="7200">
              <a:solidFill>
                <a:srgbClr val="FF9800"/>
              </a:solidFill>
            </a:endParaRPr>
          </a:p>
        </p:txBody>
      </p:sp>
      <p:sp>
        <p:nvSpPr>
          <p:cNvPr id="384" name="Google Shape;384;p21"/>
          <p:cNvSpPr txBox="1"/>
          <p:nvPr>
            <p:ph type="subTitle" idx="4294967295"/>
          </p:nvPr>
        </p:nvSpPr>
        <p:spPr>
          <a:xfrm>
            <a:off x="685800" y="3411550"/>
            <a:ext cx="6231600" cy="7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1000"/>
              </a:spcAft>
              <a:buNone/>
            </a:pPr>
            <a:r>
              <a:rPr lang="en-GB"/>
              <a:t>Questions you might be asking yourself right now</a:t>
            </a:r>
            <a:endParaRPr lang="en-GB"/>
          </a:p>
        </p:txBody>
      </p:sp>
      <p:sp>
        <p:nvSpPr>
          <p:cNvPr id="385" name="Google Shape;385;p21"/>
          <p:cNvSpPr/>
          <p:nvPr/>
        </p:nvSpPr>
        <p:spPr>
          <a:xfrm>
            <a:off x="5931482" y="1091586"/>
            <a:ext cx="292506" cy="27929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86" name="Google Shape;386;p21"/>
          <p:cNvSpPr/>
          <p:nvPr/>
        </p:nvSpPr>
        <p:spPr>
          <a:xfrm rot="2697313">
            <a:off x="7916182" y="2713940"/>
            <a:ext cx="443965" cy="423915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87" name="Google Shape;387;p21"/>
          <p:cNvSpPr/>
          <p:nvPr/>
        </p:nvSpPr>
        <p:spPr>
          <a:xfrm>
            <a:off x="8445238" y="2134312"/>
            <a:ext cx="177814" cy="16985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88" name="Google Shape;388;p21"/>
          <p:cNvSpPr/>
          <p:nvPr/>
        </p:nvSpPr>
        <p:spPr>
          <a:xfrm rot="1280435">
            <a:off x="5728857" y="1937952"/>
            <a:ext cx="177812" cy="169828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89" name="Google Shape;389;p21"/>
          <p:cNvSpPr txBox="1"/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390" name="Google Shape;390;p21"/>
          <p:cNvSpPr txBox="1"/>
          <p:nvPr/>
        </p:nvSpPr>
        <p:spPr>
          <a:xfrm>
            <a:off x="7171125" y="4606425"/>
            <a:ext cx="1638000" cy="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rPr>
              <a:t>@SEDC 2018-2019</a:t>
            </a:r>
            <a:endParaRPr sz="1200"/>
          </a:p>
        </p:txBody>
      </p:sp>
      <p:grpSp>
        <p:nvGrpSpPr>
          <p:cNvPr id="391" name="Google Shape;391;p21"/>
          <p:cNvGrpSpPr/>
          <p:nvPr/>
        </p:nvGrpSpPr>
        <p:grpSpPr>
          <a:xfrm rot="832970">
            <a:off x="6134274" y="1510770"/>
            <a:ext cx="1871538" cy="1701089"/>
            <a:chOff x="4556450" y="4963575"/>
            <a:chExt cx="548025" cy="498100"/>
          </a:xfrm>
        </p:grpSpPr>
        <p:sp>
          <p:nvSpPr>
            <p:cNvPr id="392" name="Google Shape;392;p21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l" t="t" r="r" b="b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28575" cap="rnd" cmpd="sng">
              <a:solidFill>
                <a:srgbClr val="C7D3E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3" name="Google Shape;393;p21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l" t="t" r="r" b="b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28575" cap="rnd" cmpd="sng">
              <a:solidFill>
                <a:srgbClr val="C7D3E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4" name="Google Shape;394;p21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28575" cap="rnd" cmpd="sng">
              <a:solidFill>
                <a:srgbClr val="C7D3E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5" name="Google Shape;395;p21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28575" cap="rnd" cmpd="sng">
              <a:solidFill>
                <a:srgbClr val="C7D3E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6" name="Google Shape;396;p21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l" t="t" r="r" b="b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28575" cap="rnd" cmpd="sng">
              <a:solidFill>
                <a:srgbClr val="C7D3E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97" name="Google Shape;397;p21"/>
          <p:cNvSpPr/>
          <p:nvPr/>
        </p:nvSpPr>
        <p:spPr>
          <a:xfrm>
            <a:off x="7609875" y="951878"/>
            <a:ext cx="614170" cy="558687"/>
          </a:xfrm>
          <a:custGeom>
            <a:avLst/>
            <a:gdLst/>
            <a:ahLst/>
            <a:cxnLst/>
            <a:rect l="l" t="t" r="r" b="b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98" name="Google Shape;398;p21"/>
          <p:cNvSpPr/>
          <p:nvPr/>
        </p:nvSpPr>
        <p:spPr>
          <a:xfrm flipH="1">
            <a:off x="6909063" y="728876"/>
            <a:ext cx="366157" cy="371710"/>
          </a:xfrm>
          <a:custGeom>
            <a:avLst/>
            <a:gdLst/>
            <a:ahLst/>
            <a:cxnLst/>
            <a:rect l="l" t="t" r="r" b="b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99" name="Google Shape;399;p21"/>
          <p:cNvSpPr/>
          <p:nvPr/>
        </p:nvSpPr>
        <p:spPr>
          <a:xfrm>
            <a:off x="7495538" y="462851"/>
            <a:ext cx="292489" cy="266048"/>
          </a:xfrm>
          <a:custGeom>
            <a:avLst/>
            <a:gdLst/>
            <a:ahLst/>
            <a:cxnLst/>
            <a:rect l="l" t="t" r="r" b="b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  <p:transition>
    <p:fade thruBlk="1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4" name="Google Shape;404;p22"/>
          <p:cNvGrpSpPr/>
          <p:nvPr/>
        </p:nvGrpSpPr>
        <p:grpSpPr>
          <a:xfrm>
            <a:off x="552885" y="1385750"/>
            <a:ext cx="8044527" cy="2067200"/>
            <a:chOff x="185742" y="1287960"/>
            <a:chExt cx="8044527" cy="2067200"/>
          </a:xfrm>
        </p:grpSpPr>
        <p:sp>
          <p:nvSpPr>
            <p:cNvPr id="405" name="Google Shape;405;p22"/>
            <p:cNvSpPr/>
            <p:nvPr/>
          </p:nvSpPr>
          <p:spPr>
            <a:xfrm>
              <a:off x="6978450" y="12879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92A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endParaRPr>
            </a:p>
          </p:txBody>
        </p:sp>
        <p:sp>
          <p:nvSpPr>
            <p:cNvPr id="406" name="Google Shape;406;p22"/>
            <p:cNvSpPr/>
            <p:nvPr/>
          </p:nvSpPr>
          <p:spPr>
            <a:xfrm rot="10800000" flipH="1">
              <a:off x="1423250" y="1697050"/>
              <a:ext cx="5566500" cy="12438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endParaRPr>
            </a:p>
          </p:txBody>
        </p:sp>
        <p:sp>
          <p:nvSpPr>
            <p:cNvPr id="407" name="Google Shape;407;p22"/>
            <p:cNvSpPr/>
            <p:nvPr/>
          </p:nvSpPr>
          <p:spPr>
            <a:xfrm rot="10800000" flipH="1">
              <a:off x="6986470" y="1697043"/>
              <a:ext cx="1243800" cy="12438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endParaRPr>
            </a:p>
          </p:txBody>
        </p:sp>
        <p:sp>
          <p:nvSpPr>
            <p:cNvPr id="408" name="Google Shape;408;p22"/>
            <p:cNvSpPr/>
            <p:nvPr/>
          </p:nvSpPr>
          <p:spPr>
            <a:xfrm flipH="1">
              <a:off x="185742" y="1697043"/>
              <a:ext cx="1243800" cy="12438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endParaRPr>
            </a:p>
          </p:txBody>
        </p:sp>
        <p:sp>
          <p:nvSpPr>
            <p:cNvPr id="409" name="Google Shape;409;p22"/>
            <p:cNvSpPr/>
            <p:nvPr/>
          </p:nvSpPr>
          <p:spPr>
            <a:xfrm rot="10800000">
              <a:off x="185748" y="29408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92A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endParaRPr>
            </a:p>
          </p:txBody>
        </p:sp>
      </p:grpSp>
      <p:sp>
        <p:nvSpPr>
          <p:cNvPr id="410" name="Google Shape;410;p22"/>
          <p:cNvSpPr txBox="1"/>
          <p:nvPr>
            <p:ph type="ctrTitle" idx="4294967295"/>
          </p:nvPr>
        </p:nvSpPr>
        <p:spPr>
          <a:xfrm>
            <a:off x="558475" y="1808800"/>
            <a:ext cx="8039100" cy="122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3F5378"/>
                </a:solidFill>
              </a:rPr>
              <a:t>Programer? Developer? What’s the difference?</a:t>
            </a:r>
            <a:endParaRPr sz="2400">
              <a:solidFill>
                <a:srgbClr val="3F5378"/>
              </a:solidFill>
            </a:endParaRPr>
          </a:p>
        </p:txBody>
      </p:sp>
      <p:sp>
        <p:nvSpPr>
          <p:cNvPr id="412" name="Google Shape;412;p22"/>
          <p:cNvSpPr txBox="1"/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413" name="Google Shape;413;p22"/>
          <p:cNvSpPr txBox="1"/>
          <p:nvPr/>
        </p:nvSpPr>
        <p:spPr>
          <a:xfrm>
            <a:off x="7171125" y="4606425"/>
            <a:ext cx="1638000" cy="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rPr>
              <a:t>@SEDC 2018-2019</a:t>
            </a:r>
            <a:endParaRPr sz="1200"/>
          </a:p>
        </p:txBody>
      </p:sp>
    </p:spTree>
  </p:cSld>
  <p:clrMapOvr>
    <a:masterClrMapping/>
  </p:clrMapOvr>
  <p:transition>
    <p:fade thruBlk="1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4" name="Google Shape;404;p22"/>
          <p:cNvGrpSpPr/>
          <p:nvPr/>
        </p:nvGrpSpPr>
        <p:grpSpPr>
          <a:xfrm>
            <a:off x="552885" y="1385750"/>
            <a:ext cx="8044527" cy="2067200"/>
            <a:chOff x="185742" y="1287960"/>
            <a:chExt cx="8044527" cy="2067200"/>
          </a:xfrm>
        </p:grpSpPr>
        <p:sp>
          <p:nvSpPr>
            <p:cNvPr id="405" name="Google Shape;405;p22"/>
            <p:cNvSpPr/>
            <p:nvPr/>
          </p:nvSpPr>
          <p:spPr>
            <a:xfrm>
              <a:off x="6978450" y="12879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92A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endParaRPr>
            </a:p>
          </p:txBody>
        </p:sp>
        <p:sp>
          <p:nvSpPr>
            <p:cNvPr id="406" name="Google Shape;406;p22"/>
            <p:cNvSpPr/>
            <p:nvPr/>
          </p:nvSpPr>
          <p:spPr>
            <a:xfrm rot="10800000" flipH="1">
              <a:off x="1423250" y="1697050"/>
              <a:ext cx="5566500" cy="12438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endParaRPr>
            </a:p>
          </p:txBody>
        </p:sp>
        <p:sp>
          <p:nvSpPr>
            <p:cNvPr id="407" name="Google Shape;407;p22"/>
            <p:cNvSpPr/>
            <p:nvPr/>
          </p:nvSpPr>
          <p:spPr>
            <a:xfrm rot="10800000" flipH="1">
              <a:off x="6986470" y="1697043"/>
              <a:ext cx="1243800" cy="12438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endParaRPr>
            </a:p>
          </p:txBody>
        </p:sp>
        <p:sp>
          <p:nvSpPr>
            <p:cNvPr id="408" name="Google Shape;408;p22"/>
            <p:cNvSpPr/>
            <p:nvPr/>
          </p:nvSpPr>
          <p:spPr>
            <a:xfrm flipH="1">
              <a:off x="185742" y="1697043"/>
              <a:ext cx="1243800" cy="12438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endParaRPr>
            </a:p>
          </p:txBody>
        </p:sp>
        <p:sp>
          <p:nvSpPr>
            <p:cNvPr id="409" name="Google Shape;409;p22"/>
            <p:cNvSpPr/>
            <p:nvPr/>
          </p:nvSpPr>
          <p:spPr>
            <a:xfrm rot="10800000">
              <a:off x="185748" y="29408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92A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endParaRPr>
            </a:p>
          </p:txBody>
        </p:sp>
      </p:grpSp>
      <p:sp>
        <p:nvSpPr>
          <p:cNvPr id="410" name="Google Shape;410;p22"/>
          <p:cNvSpPr txBox="1"/>
          <p:nvPr>
            <p:ph type="ctrTitle" idx="4294967295"/>
          </p:nvPr>
        </p:nvSpPr>
        <p:spPr>
          <a:xfrm>
            <a:off x="558475" y="1808800"/>
            <a:ext cx="8039100" cy="122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3F5378"/>
                </a:solidFill>
              </a:rPr>
              <a:t>Programer? Developer? What’s the difference?</a:t>
            </a:r>
            <a:endParaRPr sz="2400">
              <a:solidFill>
                <a:srgbClr val="3F5378"/>
              </a:solidFill>
            </a:endParaRPr>
          </a:p>
        </p:txBody>
      </p:sp>
      <p:sp>
        <p:nvSpPr>
          <p:cNvPr id="411" name="Google Shape;411;p22"/>
          <p:cNvSpPr txBox="1"/>
          <p:nvPr>
            <p:ph type="subTitle" idx="4294967295"/>
          </p:nvPr>
        </p:nvSpPr>
        <p:spPr>
          <a:xfrm>
            <a:off x="1555500" y="3034300"/>
            <a:ext cx="6050700" cy="104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1000"/>
              </a:spcAft>
              <a:buNone/>
            </a:pPr>
            <a:r>
              <a:rPr lang="en-GB">
                <a:solidFill>
                  <a:srgbClr val="FF9800"/>
                </a:solidFill>
              </a:rPr>
              <a:t>Programmers program. Developers develop.</a:t>
            </a:r>
            <a:endParaRPr>
              <a:solidFill>
                <a:srgbClr val="FF9800"/>
              </a:solidFill>
            </a:endParaRPr>
          </a:p>
        </p:txBody>
      </p:sp>
      <p:sp>
        <p:nvSpPr>
          <p:cNvPr id="412" name="Google Shape;412;p22"/>
          <p:cNvSpPr txBox="1"/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413" name="Google Shape;413;p22"/>
          <p:cNvSpPr txBox="1"/>
          <p:nvPr/>
        </p:nvSpPr>
        <p:spPr>
          <a:xfrm>
            <a:off x="7171125" y="4606425"/>
            <a:ext cx="1638000" cy="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rPr>
              <a:t>@SEDC 2018-2019</a:t>
            </a:r>
            <a:endParaRPr sz="1200"/>
          </a:p>
        </p:txBody>
      </p:sp>
    </p:spTree>
  </p:cSld>
  <p:clrMapOvr>
    <a:masterClrMapping/>
  </p:clrMapOvr>
  <p:transition>
    <p:fade thruBlk="1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8" name="Google Shape;418;p23"/>
          <p:cNvGrpSpPr/>
          <p:nvPr/>
        </p:nvGrpSpPr>
        <p:grpSpPr>
          <a:xfrm>
            <a:off x="552885" y="1385750"/>
            <a:ext cx="8044527" cy="2067200"/>
            <a:chOff x="185742" y="1287960"/>
            <a:chExt cx="8044527" cy="2067200"/>
          </a:xfrm>
        </p:grpSpPr>
        <p:sp>
          <p:nvSpPr>
            <p:cNvPr id="419" name="Google Shape;419;p23"/>
            <p:cNvSpPr/>
            <p:nvPr/>
          </p:nvSpPr>
          <p:spPr>
            <a:xfrm>
              <a:off x="6978450" y="12879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92A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endParaRPr>
            </a:p>
          </p:txBody>
        </p:sp>
        <p:sp>
          <p:nvSpPr>
            <p:cNvPr id="420" name="Google Shape;420;p23"/>
            <p:cNvSpPr/>
            <p:nvPr/>
          </p:nvSpPr>
          <p:spPr>
            <a:xfrm rot="10800000" flipH="1">
              <a:off x="1423250" y="1697050"/>
              <a:ext cx="5566500" cy="12438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endParaRPr>
            </a:p>
          </p:txBody>
        </p:sp>
        <p:sp>
          <p:nvSpPr>
            <p:cNvPr id="421" name="Google Shape;421;p23"/>
            <p:cNvSpPr/>
            <p:nvPr/>
          </p:nvSpPr>
          <p:spPr>
            <a:xfrm rot="10800000" flipH="1">
              <a:off x="6986470" y="1697043"/>
              <a:ext cx="1243800" cy="12438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endParaRPr>
            </a:p>
          </p:txBody>
        </p:sp>
        <p:sp>
          <p:nvSpPr>
            <p:cNvPr id="422" name="Google Shape;422;p23"/>
            <p:cNvSpPr/>
            <p:nvPr/>
          </p:nvSpPr>
          <p:spPr>
            <a:xfrm flipH="1">
              <a:off x="185742" y="1697043"/>
              <a:ext cx="1243800" cy="12438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endParaRPr>
            </a:p>
          </p:txBody>
        </p:sp>
        <p:sp>
          <p:nvSpPr>
            <p:cNvPr id="423" name="Google Shape;423;p23"/>
            <p:cNvSpPr/>
            <p:nvPr/>
          </p:nvSpPr>
          <p:spPr>
            <a:xfrm rot="10800000">
              <a:off x="185748" y="29408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92A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endParaRPr>
            </a:p>
          </p:txBody>
        </p:sp>
      </p:grpSp>
      <p:sp>
        <p:nvSpPr>
          <p:cNvPr id="424" name="Google Shape;424;p23"/>
          <p:cNvSpPr txBox="1"/>
          <p:nvPr>
            <p:ph type="ctrTitle" idx="4294967295"/>
          </p:nvPr>
        </p:nvSpPr>
        <p:spPr>
          <a:xfrm>
            <a:off x="558475" y="1808800"/>
            <a:ext cx="8039100" cy="122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3F5378"/>
                </a:solidFill>
              </a:rPr>
              <a:t>Should I become a developer?</a:t>
            </a:r>
            <a:endParaRPr sz="3600">
              <a:solidFill>
                <a:srgbClr val="3F5378"/>
              </a:solidFill>
            </a:endParaRPr>
          </a:p>
        </p:txBody>
      </p:sp>
      <p:sp>
        <p:nvSpPr>
          <p:cNvPr id="426" name="Google Shape;426;p23"/>
          <p:cNvSpPr txBox="1"/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427" name="Google Shape;427;p23"/>
          <p:cNvSpPr txBox="1"/>
          <p:nvPr/>
        </p:nvSpPr>
        <p:spPr>
          <a:xfrm>
            <a:off x="7171125" y="4606425"/>
            <a:ext cx="1638000" cy="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rPr>
              <a:t>@SEDC 2018-2019</a:t>
            </a:r>
            <a:endParaRPr sz="1200"/>
          </a:p>
        </p:txBody>
      </p:sp>
    </p:spTree>
  </p:cSld>
  <p:clrMapOvr>
    <a:masterClrMapping/>
  </p:clrMapOvr>
  <p:transition>
    <p:fade thruBlk="1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8" name="Google Shape;418;p23"/>
          <p:cNvGrpSpPr/>
          <p:nvPr/>
        </p:nvGrpSpPr>
        <p:grpSpPr>
          <a:xfrm>
            <a:off x="552885" y="1385750"/>
            <a:ext cx="8044527" cy="2067200"/>
            <a:chOff x="185742" y="1287960"/>
            <a:chExt cx="8044527" cy="2067200"/>
          </a:xfrm>
        </p:grpSpPr>
        <p:sp>
          <p:nvSpPr>
            <p:cNvPr id="419" name="Google Shape;419;p23"/>
            <p:cNvSpPr/>
            <p:nvPr/>
          </p:nvSpPr>
          <p:spPr>
            <a:xfrm>
              <a:off x="6978450" y="12879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92A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endParaRPr>
            </a:p>
          </p:txBody>
        </p:sp>
        <p:sp>
          <p:nvSpPr>
            <p:cNvPr id="420" name="Google Shape;420;p23"/>
            <p:cNvSpPr/>
            <p:nvPr/>
          </p:nvSpPr>
          <p:spPr>
            <a:xfrm rot="10800000" flipH="1">
              <a:off x="1423250" y="1697050"/>
              <a:ext cx="5566500" cy="12438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endParaRPr>
            </a:p>
          </p:txBody>
        </p:sp>
        <p:sp>
          <p:nvSpPr>
            <p:cNvPr id="421" name="Google Shape;421;p23"/>
            <p:cNvSpPr/>
            <p:nvPr/>
          </p:nvSpPr>
          <p:spPr>
            <a:xfrm rot="10800000" flipH="1">
              <a:off x="6986470" y="1697043"/>
              <a:ext cx="1243800" cy="12438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endParaRPr>
            </a:p>
          </p:txBody>
        </p:sp>
        <p:sp>
          <p:nvSpPr>
            <p:cNvPr id="422" name="Google Shape;422;p23"/>
            <p:cNvSpPr/>
            <p:nvPr/>
          </p:nvSpPr>
          <p:spPr>
            <a:xfrm flipH="1">
              <a:off x="185742" y="1697043"/>
              <a:ext cx="1243800" cy="12438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endParaRPr>
            </a:p>
          </p:txBody>
        </p:sp>
        <p:sp>
          <p:nvSpPr>
            <p:cNvPr id="423" name="Google Shape;423;p23"/>
            <p:cNvSpPr/>
            <p:nvPr/>
          </p:nvSpPr>
          <p:spPr>
            <a:xfrm rot="10800000">
              <a:off x="185748" y="29408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92A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endParaRPr>
            </a:p>
          </p:txBody>
        </p:sp>
      </p:grpSp>
      <p:sp>
        <p:nvSpPr>
          <p:cNvPr id="424" name="Google Shape;424;p23"/>
          <p:cNvSpPr txBox="1"/>
          <p:nvPr>
            <p:ph type="ctrTitle" idx="4294967295"/>
          </p:nvPr>
        </p:nvSpPr>
        <p:spPr>
          <a:xfrm>
            <a:off x="558475" y="1808800"/>
            <a:ext cx="8039100" cy="122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3F5378"/>
                </a:solidFill>
              </a:rPr>
              <a:t>Should I become a developer?</a:t>
            </a:r>
            <a:endParaRPr sz="3600">
              <a:solidFill>
                <a:srgbClr val="3F5378"/>
              </a:solidFill>
            </a:endParaRPr>
          </a:p>
        </p:txBody>
      </p:sp>
      <p:sp>
        <p:nvSpPr>
          <p:cNvPr id="425" name="Google Shape;425;p23"/>
          <p:cNvSpPr txBox="1"/>
          <p:nvPr>
            <p:ph type="subTitle" idx="4294967295"/>
          </p:nvPr>
        </p:nvSpPr>
        <p:spPr>
          <a:xfrm>
            <a:off x="1555500" y="3034300"/>
            <a:ext cx="6050700" cy="104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1000"/>
              </a:spcAft>
              <a:buNone/>
            </a:pPr>
            <a:r>
              <a:rPr lang="en-GB">
                <a:solidFill>
                  <a:srgbClr val="FF9800"/>
                </a:solidFill>
              </a:rPr>
              <a:t>Yes, if you like solving problems by making programs. Otherwise no.</a:t>
            </a:r>
            <a:endParaRPr>
              <a:solidFill>
                <a:srgbClr val="FF9800"/>
              </a:solidFill>
            </a:endParaRPr>
          </a:p>
        </p:txBody>
      </p:sp>
      <p:sp>
        <p:nvSpPr>
          <p:cNvPr id="426" name="Google Shape;426;p23"/>
          <p:cNvSpPr txBox="1"/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427" name="Google Shape;427;p23"/>
          <p:cNvSpPr txBox="1"/>
          <p:nvPr/>
        </p:nvSpPr>
        <p:spPr>
          <a:xfrm>
            <a:off x="7171125" y="4606425"/>
            <a:ext cx="1638000" cy="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rPr>
              <a:t>@SEDC 2018-2019</a:t>
            </a:r>
            <a:endParaRPr sz="1200"/>
          </a:p>
        </p:txBody>
      </p:sp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4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TIMELINE OF COMPUTERS AND THE WEB</a:t>
            </a:r>
            <a:endParaRPr lang="en-GB"/>
          </a:p>
        </p:txBody>
      </p:sp>
      <p:sp>
        <p:nvSpPr>
          <p:cNvPr id="247" name="Google Shape;247;p14"/>
          <p:cNvSpPr txBox="1"/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grpSp>
        <p:nvGrpSpPr>
          <p:cNvPr id="248" name="Google Shape;248;p14"/>
          <p:cNvGrpSpPr/>
          <p:nvPr/>
        </p:nvGrpSpPr>
        <p:grpSpPr>
          <a:xfrm>
            <a:off x="-23800" y="3071575"/>
            <a:ext cx="9203700" cy="210000"/>
            <a:chOff x="-23800" y="3071575"/>
            <a:chExt cx="9203700" cy="210000"/>
          </a:xfrm>
        </p:grpSpPr>
        <p:cxnSp>
          <p:nvCxnSpPr>
            <p:cNvPr id="249" name="Google Shape;249;p14"/>
            <p:cNvCxnSpPr/>
            <p:nvPr/>
          </p:nvCxnSpPr>
          <p:spPr>
            <a:xfrm>
              <a:off x="-23800" y="3176575"/>
              <a:ext cx="9203700" cy="0"/>
            </a:xfrm>
            <a:prstGeom prst="straightConnector1">
              <a:avLst/>
            </a:prstGeom>
            <a:noFill/>
            <a:ln w="38100" cap="flat" cmpd="sng">
              <a:solidFill>
                <a:srgbClr val="92A8C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50" name="Google Shape;250;p14"/>
            <p:cNvSpPr/>
            <p:nvPr/>
          </p:nvSpPr>
          <p:spPr>
            <a:xfrm>
              <a:off x="538750" y="3071575"/>
              <a:ext cx="210000" cy="210000"/>
            </a:xfrm>
            <a:prstGeom prst="ellipse">
              <a:avLst/>
            </a:prstGeom>
            <a:solidFill>
              <a:srgbClr val="C7D3E6"/>
            </a:solidFill>
            <a:ln w="38100" cap="flat" cmpd="sng">
              <a:solidFill>
                <a:srgbClr val="92A8C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1" name="Google Shape;251;p14"/>
            <p:cNvSpPr/>
            <p:nvPr/>
          </p:nvSpPr>
          <p:spPr>
            <a:xfrm>
              <a:off x="1252975" y="3071575"/>
              <a:ext cx="210000" cy="210000"/>
            </a:xfrm>
            <a:prstGeom prst="ellipse">
              <a:avLst/>
            </a:prstGeom>
            <a:solidFill>
              <a:srgbClr val="C7D3E6"/>
            </a:solidFill>
            <a:ln w="38100" cap="flat" cmpd="sng">
              <a:solidFill>
                <a:srgbClr val="92A8C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2" name="Google Shape;252;p14"/>
            <p:cNvSpPr/>
            <p:nvPr/>
          </p:nvSpPr>
          <p:spPr>
            <a:xfrm>
              <a:off x="1967200" y="3071575"/>
              <a:ext cx="210000" cy="210000"/>
            </a:xfrm>
            <a:prstGeom prst="ellipse">
              <a:avLst/>
            </a:prstGeom>
            <a:solidFill>
              <a:srgbClr val="C7D3E6"/>
            </a:solidFill>
            <a:ln w="38100" cap="flat" cmpd="sng">
              <a:solidFill>
                <a:srgbClr val="92A8C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3" name="Google Shape;253;p14"/>
            <p:cNvSpPr/>
            <p:nvPr/>
          </p:nvSpPr>
          <p:spPr>
            <a:xfrm>
              <a:off x="2681425" y="3071575"/>
              <a:ext cx="210000" cy="210000"/>
            </a:xfrm>
            <a:prstGeom prst="ellipse">
              <a:avLst/>
            </a:prstGeom>
            <a:solidFill>
              <a:srgbClr val="C7D3E6"/>
            </a:solidFill>
            <a:ln w="38100" cap="flat" cmpd="sng">
              <a:solidFill>
                <a:srgbClr val="92A8C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4" name="Google Shape;254;p14"/>
            <p:cNvSpPr/>
            <p:nvPr/>
          </p:nvSpPr>
          <p:spPr>
            <a:xfrm>
              <a:off x="3395650" y="3071575"/>
              <a:ext cx="210000" cy="210000"/>
            </a:xfrm>
            <a:prstGeom prst="ellipse">
              <a:avLst/>
            </a:prstGeom>
            <a:solidFill>
              <a:srgbClr val="C7D3E6"/>
            </a:solidFill>
            <a:ln w="38100" cap="flat" cmpd="sng">
              <a:solidFill>
                <a:srgbClr val="92A8C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5" name="Google Shape;255;p14"/>
            <p:cNvSpPr/>
            <p:nvPr/>
          </p:nvSpPr>
          <p:spPr>
            <a:xfrm>
              <a:off x="4109875" y="3071575"/>
              <a:ext cx="210000" cy="210000"/>
            </a:xfrm>
            <a:prstGeom prst="ellipse">
              <a:avLst/>
            </a:prstGeom>
            <a:solidFill>
              <a:srgbClr val="C7D3E6"/>
            </a:solidFill>
            <a:ln w="38100" cap="flat" cmpd="sng">
              <a:solidFill>
                <a:srgbClr val="92A8C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6" name="Google Shape;256;p14"/>
            <p:cNvSpPr/>
            <p:nvPr/>
          </p:nvSpPr>
          <p:spPr>
            <a:xfrm>
              <a:off x="4824100" y="3071575"/>
              <a:ext cx="210000" cy="210000"/>
            </a:xfrm>
            <a:prstGeom prst="ellipse">
              <a:avLst/>
            </a:prstGeom>
            <a:solidFill>
              <a:srgbClr val="C7D3E6"/>
            </a:solidFill>
            <a:ln w="38100" cap="flat" cmpd="sng">
              <a:solidFill>
                <a:srgbClr val="92A8C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7" name="Google Shape;257;p14"/>
            <p:cNvSpPr/>
            <p:nvPr/>
          </p:nvSpPr>
          <p:spPr>
            <a:xfrm>
              <a:off x="5538325" y="3071575"/>
              <a:ext cx="210000" cy="210000"/>
            </a:xfrm>
            <a:prstGeom prst="ellipse">
              <a:avLst/>
            </a:prstGeom>
            <a:solidFill>
              <a:srgbClr val="C7D3E6"/>
            </a:solidFill>
            <a:ln w="38100" cap="flat" cmpd="sng">
              <a:solidFill>
                <a:srgbClr val="92A8C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8" name="Google Shape;258;p14"/>
            <p:cNvSpPr/>
            <p:nvPr/>
          </p:nvSpPr>
          <p:spPr>
            <a:xfrm>
              <a:off x="6252550" y="3071575"/>
              <a:ext cx="210000" cy="210000"/>
            </a:xfrm>
            <a:prstGeom prst="ellipse">
              <a:avLst/>
            </a:prstGeom>
            <a:solidFill>
              <a:srgbClr val="C7D3E6"/>
            </a:solidFill>
            <a:ln w="38100" cap="flat" cmpd="sng">
              <a:solidFill>
                <a:srgbClr val="92A8C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9" name="Google Shape;259;p14"/>
            <p:cNvSpPr/>
            <p:nvPr/>
          </p:nvSpPr>
          <p:spPr>
            <a:xfrm>
              <a:off x="6966775" y="3071575"/>
              <a:ext cx="210000" cy="210000"/>
            </a:xfrm>
            <a:prstGeom prst="ellipse">
              <a:avLst/>
            </a:prstGeom>
            <a:solidFill>
              <a:srgbClr val="C7D3E6"/>
            </a:solidFill>
            <a:ln w="38100" cap="flat" cmpd="sng">
              <a:solidFill>
                <a:srgbClr val="92A8C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0" name="Google Shape;260;p14"/>
            <p:cNvSpPr/>
            <p:nvPr/>
          </p:nvSpPr>
          <p:spPr>
            <a:xfrm>
              <a:off x="7681000" y="3071575"/>
              <a:ext cx="210000" cy="210000"/>
            </a:xfrm>
            <a:prstGeom prst="ellipse">
              <a:avLst/>
            </a:prstGeom>
            <a:solidFill>
              <a:srgbClr val="C7D3E6"/>
            </a:solidFill>
            <a:ln w="38100" cap="flat" cmpd="sng">
              <a:solidFill>
                <a:srgbClr val="92A8C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1" name="Google Shape;261;p14"/>
            <p:cNvSpPr/>
            <p:nvPr/>
          </p:nvSpPr>
          <p:spPr>
            <a:xfrm>
              <a:off x="8395225" y="3071575"/>
              <a:ext cx="210000" cy="210000"/>
            </a:xfrm>
            <a:prstGeom prst="ellipse">
              <a:avLst/>
            </a:prstGeom>
            <a:solidFill>
              <a:srgbClr val="C7D3E6"/>
            </a:solidFill>
            <a:ln w="38100" cap="flat" cmpd="sng">
              <a:solidFill>
                <a:srgbClr val="92A8C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62" name="Google Shape;262;p14"/>
          <p:cNvSpPr txBox="1"/>
          <p:nvPr/>
        </p:nvSpPr>
        <p:spPr>
          <a:xfrm>
            <a:off x="54400" y="2236050"/>
            <a:ext cx="1178700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263248"/>
                </a:solidFill>
              </a:rPr>
              <a:t>Personal computer revolution</a:t>
            </a:r>
            <a:endParaRPr sz="1200" b="1">
              <a:solidFill>
                <a:srgbClr val="263248"/>
              </a:solidFill>
            </a:endParaRPr>
          </a:p>
        </p:txBody>
      </p:sp>
      <p:sp>
        <p:nvSpPr>
          <p:cNvPr id="263" name="Google Shape;263;p14"/>
          <p:cNvSpPr txBox="1"/>
          <p:nvPr/>
        </p:nvSpPr>
        <p:spPr>
          <a:xfrm>
            <a:off x="193300" y="3281570"/>
            <a:ext cx="9009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FF9800"/>
                </a:solidFill>
              </a:rPr>
              <a:t>1981</a:t>
            </a:r>
            <a:endParaRPr sz="1200" b="1">
              <a:solidFill>
                <a:srgbClr val="FF9800"/>
              </a:solidFill>
            </a:endParaRPr>
          </a:p>
        </p:txBody>
      </p:sp>
      <p:sp>
        <p:nvSpPr>
          <p:cNvPr id="264" name="Google Shape;264;p14"/>
          <p:cNvSpPr txBox="1"/>
          <p:nvPr/>
        </p:nvSpPr>
        <p:spPr>
          <a:xfrm>
            <a:off x="768625" y="3281575"/>
            <a:ext cx="1178700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263248"/>
                </a:solidFill>
              </a:rPr>
              <a:t>MS-DOS operating system</a:t>
            </a:r>
            <a:endParaRPr sz="1200" b="1">
              <a:solidFill>
                <a:srgbClr val="263248"/>
              </a:solidFill>
            </a:endParaRPr>
          </a:p>
        </p:txBody>
      </p:sp>
      <p:sp>
        <p:nvSpPr>
          <p:cNvPr id="265" name="Google Shape;265;p14"/>
          <p:cNvSpPr txBox="1"/>
          <p:nvPr/>
        </p:nvSpPr>
        <p:spPr>
          <a:xfrm>
            <a:off x="907525" y="2680375"/>
            <a:ext cx="9009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FF9800"/>
                </a:solidFill>
              </a:rPr>
              <a:t>1981</a:t>
            </a:r>
            <a:endParaRPr sz="1200" b="1">
              <a:solidFill>
                <a:srgbClr val="FF9800"/>
              </a:solidFill>
            </a:endParaRPr>
          </a:p>
        </p:txBody>
      </p:sp>
      <p:sp>
        <p:nvSpPr>
          <p:cNvPr id="266" name="Google Shape;266;p14"/>
          <p:cNvSpPr txBox="1"/>
          <p:nvPr/>
        </p:nvSpPr>
        <p:spPr>
          <a:xfrm>
            <a:off x="1475050" y="2236050"/>
            <a:ext cx="1178700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263248"/>
                </a:solidFill>
              </a:rPr>
              <a:t>TCP/IP becomes standard</a:t>
            </a:r>
            <a:endParaRPr sz="1200" b="1">
              <a:solidFill>
                <a:srgbClr val="263248"/>
              </a:solidFill>
            </a:endParaRPr>
          </a:p>
        </p:txBody>
      </p:sp>
      <p:sp>
        <p:nvSpPr>
          <p:cNvPr id="267" name="Google Shape;267;p14"/>
          <p:cNvSpPr txBox="1"/>
          <p:nvPr/>
        </p:nvSpPr>
        <p:spPr>
          <a:xfrm>
            <a:off x="1613950" y="3281570"/>
            <a:ext cx="9009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FF9800"/>
                </a:solidFill>
              </a:rPr>
              <a:t>1982</a:t>
            </a:r>
            <a:endParaRPr sz="1200" b="1">
              <a:solidFill>
                <a:srgbClr val="FF9800"/>
              </a:solidFill>
            </a:endParaRPr>
          </a:p>
        </p:txBody>
      </p:sp>
      <p:sp>
        <p:nvSpPr>
          <p:cNvPr id="268" name="Google Shape;268;p14"/>
          <p:cNvSpPr txBox="1"/>
          <p:nvPr/>
        </p:nvSpPr>
        <p:spPr>
          <a:xfrm>
            <a:off x="2189275" y="3281575"/>
            <a:ext cx="1178700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263248"/>
                </a:solidFill>
              </a:rPr>
              <a:t>Apple MAC is released</a:t>
            </a:r>
            <a:endParaRPr sz="1200" b="1">
              <a:solidFill>
                <a:srgbClr val="263248"/>
              </a:solidFill>
            </a:endParaRPr>
          </a:p>
        </p:txBody>
      </p:sp>
      <p:sp>
        <p:nvSpPr>
          <p:cNvPr id="269" name="Google Shape;269;p14"/>
          <p:cNvSpPr txBox="1"/>
          <p:nvPr/>
        </p:nvSpPr>
        <p:spPr>
          <a:xfrm>
            <a:off x="2328175" y="2680375"/>
            <a:ext cx="9009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FF9800"/>
                </a:solidFill>
              </a:rPr>
              <a:t>1984</a:t>
            </a:r>
            <a:endParaRPr sz="1200" b="1">
              <a:solidFill>
                <a:srgbClr val="FF9800"/>
              </a:solidFill>
            </a:endParaRPr>
          </a:p>
        </p:txBody>
      </p:sp>
      <p:sp>
        <p:nvSpPr>
          <p:cNvPr id="270" name="Google Shape;270;p14"/>
          <p:cNvSpPr txBox="1"/>
          <p:nvPr/>
        </p:nvSpPr>
        <p:spPr>
          <a:xfrm>
            <a:off x="2895700" y="2236050"/>
            <a:ext cx="1178700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263248"/>
                </a:solidFill>
              </a:rPr>
              <a:t>Microsoft Windows is released</a:t>
            </a:r>
            <a:endParaRPr sz="1200" b="1">
              <a:solidFill>
                <a:srgbClr val="263248"/>
              </a:solidFill>
            </a:endParaRPr>
          </a:p>
        </p:txBody>
      </p:sp>
      <p:sp>
        <p:nvSpPr>
          <p:cNvPr id="271" name="Google Shape;271;p14"/>
          <p:cNvSpPr txBox="1"/>
          <p:nvPr/>
        </p:nvSpPr>
        <p:spPr>
          <a:xfrm>
            <a:off x="3034600" y="3281570"/>
            <a:ext cx="9009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FF9800"/>
                </a:solidFill>
              </a:rPr>
              <a:t>1985</a:t>
            </a:r>
            <a:endParaRPr sz="1200" b="1">
              <a:solidFill>
                <a:srgbClr val="FF9800"/>
              </a:solidFill>
            </a:endParaRPr>
          </a:p>
        </p:txBody>
      </p:sp>
      <p:sp>
        <p:nvSpPr>
          <p:cNvPr id="272" name="Google Shape;272;p14"/>
          <p:cNvSpPr txBox="1"/>
          <p:nvPr/>
        </p:nvSpPr>
        <p:spPr>
          <a:xfrm>
            <a:off x="3609925" y="3281575"/>
            <a:ext cx="1178700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263248"/>
                </a:solidFill>
              </a:rPr>
              <a:t>First commercial internet provider</a:t>
            </a:r>
            <a:endParaRPr sz="1200" b="1">
              <a:solidFill>
                <a:srgbClr val="263248"/>
              </a:solidFill>
            </a:endParaRPr>
          </a:p>
        </p:txBody>
      </p:sp>
      <p:sp>
        <p:nvSpPr>
          <p:cNvPr id="273" name="Google Shape;273;p14"/>
          <p:cNvSpPr txBox="1"/>
          <p:nvPr/>
        </p:nvSpPr>
        <p:spPr>
          <a:xfrm>
            <a:off x="3748825" y="2680375"/>
            <a:ext cx="9009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FF9800"/>
                </a:solidFill>
              </a:rPr>
              <a:t>1989</a:t>
            </a:r>
            <a:endParaRPr sz="1200" b="1">
              <a:solidFill>
                <a:srgbClr val="FF9800"/>
              </a:solidFill>
            </a:endParaRPr>
          </a:p>
        </p:txBody>
      </p:sp>
      <p:sp>
        <p:nvSpPr>
          <p:cNvPr id="274" name="Google Shape;274;p14"/>
          <p:cNvSpPr txBox="1"/>
          <p:nvPr/>
        </p:nvSpPr>
        <p:spPr>
          <a:xfrm>
            <a:off x="4316350" y="2236050"/>
            <a:ext cx="1178700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263248"/>
                </a:solidFill>
              </a:rPr>
              <a:t>HTML markup language</a:t>
            </a:r>
            <a:endParaRPr sz="1200" b="1">
              <a:solidFill>
                <a:srgbClr val="263248"/>
              </a:solidFill>
            </a:endParaRPr>
          </a:p>
        </p:txBody>
      </p:sp>
      <p:sp>
        <p:nvSpPr>
          <p:cNvPr id="275" name="Google Shape;275;p14"/>
          <p:cNvSpPr txBox="1"/>
          <p:nvPr/>
        </p:nvSpPr>
        <p:spPr>
          <a:xfrm>
            <a:off x="4455250" y="3281570"/>
            <a:ext cx="9009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FF9800"/>
                </a:solidFill>
              </a:rPr>
              <a:t>1990</a:t>
            </a:r>
            <a:endParaRPr sz="1200" b="1">
              <a:solidFill>
                <a:srgbClr val="FF9800"/>
              </a:solidFill>
            </a:endParaRPr>
          </a:p>
        </p:txBody>
      </p:sp>
      <p:sp>
        <p:nvSpPr>
          <p:cNvPr id="276" name="Google Shape;276;p14"/>
          <p:cNvSpPr txBox="1"/>
          <p:nvPr/>
        </p:nvSpPr>
        <p:spPr>
          <a:xfrm>
            <a:off x="5030575" y="3281575"/>
            <a:ext cx="1178700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263248"/>
                </a:solidFill>
              </a:rPr>
              <a:t>Introduction to the World Wide Web</a:t>
            </a:r>
            <a:endParaRPr sz="1200" b="1">
              <a:solidFill>
                <a:srgbClr val="263248"/>
              </a:solidFill>
            </a:endParaRPr>
          </a:p>
        </p:txBody>
      </p:sp>
      <p:sp>
        <p:nvSpPr>
          <p:cNvPr id="277" name="Google Shape;277;p14"/>
          <p:cNvSpPr txBox="1"/>
          <p:nvPr/>
        </p:nvSpPr>
        <p:spPr>
          <a:xfrm>
            <a:off x="5169475" y="2680375"/>
            <a:ext cx="9009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FF9800"/>
                </a:solidFill>
              </a:rPr>
              <a:t>1991</a:t>
            </a:r>
            <a:endParaRPr sz="1200" b="1">
              <a:solidFill>
                <a:srgbClr val="FF9800"/>
              </a:solidFill>
            </a:endParaRPr>
          </a:p>
        </p:txBody>
      </p:sp>
      <p:sp>
        <p:nvSpPr>
          <p:cNvPr id="278" name="Google Shape;278;p14"/>
          <p:cNvSpPr txBox="1"/>
          <p:nvPr/>
        </p:nvSpPr>
        <p:spPr>
          <a:xfrm>
            <a:off x="5661838" y="2236050"/>
            <a:ext cx="1329000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263248"/>
                </a:solidFill>
              </a:rPr>
              <a:t>Microsoft creates Internet Explorer</a:t>
            </a:r>
            <a:endParaRPr sz="1200" b="1">
              <a:solidFill>
                <a:srgbClr val="263248"/>
              </a:solidFill>
            </a:endParaRPr>
          </a:p>
        </p:txBody>
      </p:sp>
      <p:sp>
        <p:nvSpPr>
          <p:cNvPr id="279" name="Google Shape;279;p14"/>
          <p:cNvSpPr txBox="1"/>
          <p:nvPr/>
        </p:nvSpPr>
        <p:spPr>
          <a:xfrm>
            <a:off x="5875900" y="3281570"/>
            <a:ext cx="9009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FF9800"/>
                </a:solidFill>
              </a:rPr>
              <a:t>1995</a:t>
            </a:r>
            <a:endParaRPr sz="1200" b="1">
              <a:solidFill>
                <a:srgbClr val="FF9800"/>
              </a:solidFill>
            </a:endParaRPr>
          </a:p>
        </p:txBody>
      </p:sp>
      <p:sp>
        <p:nvSpPr>
          <p:cNvPr id="280" name="Google Shape;280;p14"/>
          <p:cNvSpPr txBox="1"/>
          <p:nvPr/>
        </p:nvSpPr>
        <p:spPr>
          <a:xfrm>
            <a:off x="6451225" y="3281575"/>
            <a:ext cx="1178700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263248"/>
                </a:solidFill>
              </a:rPr>
              <a:t>JAVA and JavaScript are born</a:t>
            </a:r>
            <a:endParaRPr sz="1200" b="1">
              <a:solidFill>
                <a:srgbClr val="263248"/>
              </a:solidFill>
            </a:endParaRPr>
          </a:p>
        </p:txBody>
      </p:sp>
      <p:sp>
        <p:nvSpPr>
          <p:cNvPr id="281" name="Google Shape;281;p14"/>
          <p:cNvSpPr txBox="1"/>
          <p:nvPr/>
        </p:nvSpPr>
        <p:spPr>
          <a:xfrm>
            <a:off x="6590125" y="2680375"/>
            <a:ext cx="9009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FF9800"/>
                </a:solidFill>
              </a:rPr>
              <a:t>1995</a:t>
            </a:r>
            <a:endParaRPr sz="1200" b="1">
              <a:solidFill>
                <a:srgbClr val="FF9800"/>
              </a:solidFill>
            </a:endParaRPr>
          </a:p>
        </p:txBody>
      </p:sp>
      <p:sp>
        <p:nvSpPr>
          <p:cNvPr id="282" name="Google Shape;282;p14"/>
          <p:cNvSpPr txBox="1"/>
          <p:nvPr/>
        </p:nvSpPr>
        <p:spPr>
          <a:xfrm>
            <a:off x="7157650" y="2400175"/>
            <a:ext cx="1178700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200" b="1">
                <a:solidFill>
                  <a:srgbClr val="263248"/>
                </a:solidFill>
              </a:rPr>
              <a:t>The Internet explodes and takes over</a:t>
            </a:r>
            <a:endParaRPr sz="1200" b="1">
              <a:solidFill>
                <a:srgbClr val="263248"/>
              </a:solidFill>
            </a:endParaRPr>
          </a:p>
        </p:txBody>
      </p:sp>
      <p:sp>
        <p:nvSpPr>
          <p:cNvPr id="283" name="Google Shape;283;p14"/>
          <p:cNvSpPr txBox="1"/>
          <p:nvPr/>
        </p:nvSpPr>
        <p:spPr>
          <a:xfrm>
            <a:off x="7296550" y="3281570"/>
            <a:ext cx="9009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FF9800"/>
                </a:solidFill>
              </a:rPr>
              <a:t>1996</a:t>
            </a:r>
            <a:endParaRPr sz="1200" b="1">
              <a:solidFill>
                <a:srgbClr val="FF9800"/>
              </a:solidFill>
            </a:endParaRPr>
          </a:p>
        </p:txBody>
      </p:sp>
      <p:sp>
        <p:nvSpPr>
          <p:cNvPr id="284" name="Google Shape;284;p14"/>
          <p:cNvSpPr txBox="1"/>
          <p:nvPr/>
        </p:nvSpPr>
        <p:spPr>
          <a:xfrm>
            <a:off x="7871875" y="3281575"/>
            <a:ext cx="1233600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263248"/>
                </a:solidFill>
              </a:rPr>
              <a:t>Google search engine is born</a:t>
            </a:r>
            <a:endParaRPr sz="1200" b="1">
              <a:solidFill>
                <a:srgbClr val="263248"/>
              </a:solidFill>
            </a:endParaRPr>
          </a:p>
        </p:txBody>
      </p:sp>
      <p:sp>
        <p:nvSpPr>
          <p:cNvPr id="285" name="Google Shape;285;p14"/>
          <p:cNvSpPr txBox="1"/>
          <p:nvPr/>
        </p:nvSpPr>
        <p:spPr>
          <a:xfrm>
            <a:off x="8010775" y="2680375"/>
            <a:ext cx="9009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FF9800"/>
                </a:solidFill>
              </a:rPr>
              <a:t>1998</a:t>
            </a:r>
            <a:endParaRPr sz="1200" b="1">
              <a:solidFill>
                <a:srgbClr val="FF9800"/>
              </a:solidFill>
            </a:endParaRPr>
          </a:p>
        </p:txBody>
      </p:sp>
      <p:sp>
        <p:nvSpPr>
          <p:cNvPr id="286" name="Google Shape;286;p14"/>
          <p:cNvSpPr txBox="1"/>
          <p:nvPr/>
        </p:nvSpPr>
        <p:spPr>
          <a:xfrm>
            <a:off x="7171125" y="4606425"/>
            <a:ext cx="1638000" cy="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rPr>
              <a:t>@SEDC 2018-2019</a:t>
            </a:r>
            <a:endParaRPr sz="1200"/>
          </a:p>
        </p:txBody>
      </p:sp>
      <p:pic>
        <p:nvPicPr>
          <p:cNvPr id="287" name="Google Shape;287;p14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31425" y="473850"/>
            <a:ext cx="603650" cy="60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2" name="Google Shape;432;p24"/>
          <p:cNvGrpSpPr/>
          <p:nvPr/>
        </p:nvGrpSpPr>
        <p:grpSpPr>
          <a:xfrm>
            <a:off x="552885" y="1385750"/>
            <a:ext cx="8044527" cy="2067200"/>
            <a:chOff x="185742" y="1287960"/>
            <a:chExt cx="8044527" cy="2067200"/>
          </a:xfrm>
        </p:grpSpPr>
        <p:sp>
          <p:nvSpPr>
            <p:cNvPr id="433" name="Google Shape;433;p24"/>
            <p:cNvSpPr/>
            <p:nvPr/>
          </p:nvSpPr>
          <p:spPr>
            <a:xfrm>
              <a:off x="6978450" y="12879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92A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endParaRPr>
            </a:p>
          </p:txBody>
        </p:sp>
        <p:sp>
          <p:nvSpPr>
            <p:cNvPr id="434" name="Google Shape;434;p24"/>
            <p:cNvSpPr/>
            <p:nvPr/>
          </p:nvSpPr>
          <p:spPr>
            <a:xfrm rot="10800000" flipH="1">
              <a:off x="1423250" y="1697050"/>
              <a:ext cx="5566500" cy="12438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endParaRPr>
            </a:p>
          </p:txBody>
        </p:sp>
        <p:sp>
          <p:nvSpPr>
            <p:cNvPr id="435" name="Google Shape;435;p24"/>
            <p:cNvSpPr/>
            <p:nvPr/>
          </p:nvSpPr>
          <p:spPr>
            <a:xfrm rot="10800000" flipH="1">
              <a:off x="6986470" y="1697043"/>
              <a:ext cx="1243800" cy="12438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endParaRPr>
            </a:p>
          </p:txBody>
        </p:sp>
        <p:sp>
          <p:nvSpPr>
            <p:cNvPr id="436" name="Google Shape;436;p24"/>
            <p:cNvSpPr/>
            <p:nvPr/>
          </p:nvSpPr>
          <p:spPr>
            <a:xfrm flipH="1">
              <a:off x="185742" y="1697043"/>
              <a:ext cx="1243800" cy="12438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endParaRPr>
            </a:p>
          </p:txBody>
        </p:sp>
        <p:sp>
          <p:nvSpPr>
            <p:cNvPr id="437" name="Google Shape;437;p24"/>
            <p:cNvSpPr/>
            <p:nvPr/>
          </p:nvSpPr>
          <p:spPr>
            <a:xfrm rot="10800000">
              <a:off x="185748" y="29408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92A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endParaRPr>
            </a:p>
          </p:txBody>
        </p:sp>
      </p:grpSp>
      <p:sp>
        <p:nvSpPr>
          <p:cNvPr id="438" name="Google Shape;438;p24"/>
          <p:cNvSpPr txBox="1"/>
          <p:nvPr>
            <p:ph type="ctrTitle" idx="4294967295"/>
          </p:nvPr>
        </p:nvSpPr>
        <p:spPr>
          <a:xfrm>
            <a:off x="558475" y="1808800"/>
            <a:ext cx="8039100" cy="122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3F5378"/>
                </a:solidFill>
              </a:rPr>
              <a:t>How do I learn to program?</a:t>
            </a:r>
            <a:endParaRPr sz="3600">
              <a:solidFill>
                <a:srgbClr val="3F5378"/>
              </a:solidFill>
            </a:endParaRPr>
          </a:p>
        </p:txBody>
      </p:sp>
      <p:sp>
        <p:nvSpPr>
          <p:cNvPr id="440" name="Google Shape;440;p24"/>
          <p:cNvSpPr txBox="1"/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441" name="Google Shape;441;p24"/>
          <p:cNvSpPr txBox="1"/>
          <p:nvPr/>
        </p:nvSpPr>
        <p:spPr>
          <a:xfrm>
            <a:off x="7171125" y="4606425"/>
            <a:ext cx="1638000" cy="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rPr>
              <a:t>@SEDC 2018-2019</a:t>
            </a:r>
            <a:endParaRPr sz="1200"/>
          </a:p>
        </p:txBody>
      </p:sp>
    </p:spTree>
  </p:cSld>
  <p:clrMapOvr>
    <a:masterClrMapping/>
  </p:clrMapOvr>
  <p:transition>
    <p:fade thruBlk="1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2" name="Google Shape;432;p24"/>
          <p:cNvGrpSpPr/>
          <p:nvPr/>
        </p:nvGrpSpPr>
        <p:grpSpPr>
          <a:xfrm>
            <a:off x="552885" y="1385750"/>
            <a:ext cx="8044527" cy="2067200"/>
            <a:chOff x="185742" y="1287960"/>
            <a:chExt cx="8044527" cy="2067200"/>
          </a:xfrm>
        </p:grpSpPr>
        <p:sp>
          <p:nvSpPr>
            <p:cNvPr id="433" name="Google Shape;433;p24"/>
            <p:cNvSpPr/>
            <p:nvPr/>
          </p:nvSpPr>
          <p:spPr>
            <a:xfrm>
              <a:off x="6978450" y="12879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92A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endParaRPr>
            </a:p>
          </p:txBody>
        </p:sp>
        <p:sp>
          <p:nvSpPr>
            <p:cNvPr id="434" name="Google Shape;434;p24"/>
            <p:cNvSpPr/>
            <p:nvPr/>
          </p:nvSpPr>
          <p:spPr>
            <a:xfrm rot="10800000" flipH="1">
              <a:off x="1423250" y="1697050"/>
              <a:ext cx="5566500" cy="12438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endParaRPr>
            </a:p>
          </p:txBody>
        </p:sp>
        <p:sp>
          <p:nvSpPr>
            <p:cNvPr id="435" name="Google Shape;435;p24"/>
            <p:cNvSpPr/>
            <p:nvPr/>
          </p:nvSpPr>
          <p:spPr>
            <a:xfrm rot="10800000" flipH="1">
              <a:off x="6986470" y="1697043"/>
              <a:ext cx="1243800" cy="12438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endParaRPr>
            </a:p>
          </p:txBody>
        </p:sp>
        <p:sp>
          <p:nvSpPr>
            <p:cNvPr id="436" name="Google Shape;436;p24"/>
            <p:cNvSpPr/>
            <p:nvPr/>
          </p:nvSpPr>
          <p:spPr>
            <a:xfrm flipH="1">
              <a:off x="185742" y="1697043"/>
              <a:ext cx="1243800" cy="12438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endParaRPr>
            </a:p>
          </p:txBody>
        </p:sp>
        <p:sp>
          <p:nvSpPr>
            <p:cNvPr id="437" name="Google Shape;437;p24"/>
            <p:cNvSpPr/>
            <p:nvPr/>
          </p:nvSpPr>
          <p:spPr>
            <a:xfrm rot="10800000">
              <a:off x="185748" y="29408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92A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endParaRPr>
            </a:p>
          </p:txBody>
        </p:sp>
      </p:grpSp>
      <p:sp>
        <p:nvSpPr>
          <p:cNvPr id="438" name="Google Shape;438;p24"/>
          <p:cNvSpPr txBox="1"/>
          <p:nvPr>
            <p:ph type="ctrTitle" idx="4294967295"/>
          </p:nvPr>
        </p:nvSpPr>
        <p:spPr>
          <a:xfrm>
            <a:off x="558475" y="1808800"/>
            <a:ext cx="8039100" cy="122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3F5378"/>
                </a:solidFill>
              </a:rPr>
              <a:t>How do I learn to program?</a:t>
            </a:r>
            <a:endParaRPr sz="3600">
              <a:solidFill>
                <a:srgbClr val="3F5378"/>
              </a:solidFill>
            </a:endParaRPr>
          </a:p>
        </p:txBody>
      </p:sp>
      <p:sp>
        <p:nvSpPr>
          <p:cNvPr id="439" name="Google Shape;439;p24"/>
          <p:cNvSpPr txBox="1"/>
          <p:nvPr>
            <p:ph type="subTitle" idx="4294967295"/>
          </p:nvPr>
        </p:nvSpPr>
        <p:spPr>
          <a:xfrm>
            <a:off x="1555500" y="3034300"/>
            <a:ext cx="6050700" cy="104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1000"/>
              </a:spcAft>
              <a:buNone/>
            </a:pPr>
            <a:r>
              <a:rPr lang="en-GB">
                <a:solidFill>
                  <a:srgbClr val="FF9800"/>
                </a:solidFill>
              </a:rPr>
              <a:t>By programming!</a:t>
            </a:r>
            <a:endParaRPr>
              <a:solidFill>
                <a:srgbClr val="FF9800"/>
              </a:solidFill>
            </a:endParaRPr>
          </a:p>
        </p:txBody>
      </p:sp>
      <p:sp>
        <p:nvSpPr>
          <p:cNvPr id="440" name="Google Shape;440;p24"/>
          <p:cNvSpPr txBox="1"/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441" name="Google Shape;441;p24"/>
          <p:cNvSpPr txBox="1"/>
          <p:nvPr/>
        </p:nvSpPr>
        <p:spPr>
          <a:xfrm>
            <a:off x="7171125" y="4606425"/>
            <a:ext cx="1638000" cy="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rPr>
              <a:t>@SEDC 2018-2019</a:t>
            </a:r>
            <a:endParaRPr sz="1200"/>
          </a:p>
        </p:txBody>
      </p:sp>
    </p:spTree>
  </p:cSld>
  <p:clrMapOvr>
    <a:masterClrMapping/>
  </p:clrMapOvr>
  <p:transition>
    <p:fade thruBlk="1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6" name="Google Shape;446;p25"/>
          <p:cNvGrpSpPr/>
          <p:nvPr/>
        </p:nvGrpSpPr>
        <p:grpSpPr>
          <a:xfrm>
            <a:off x="552885" y="1385750"/>
            <a:ext cx="8044527" cy="2067200"/>
            <a:chOff x="185742" y="1287960"/>
            <a:chExt cx="8044527" cy="2067200"/>
          </a:xfrm>
        </p:grpSpPr>
        <p:sp>
          <p:nvSpPr>
            <p:cNvPr id="447" name="Google Shape;447;p25"/>
            <p:cNvSpPr/>
            <p:nvPr/>
          </p:nvSpPr>
          <p:spPr>
            <a:xfrm>
              <a:off x="6978450" y="12879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92A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endParaRPr>
            </a:p>
          </p:txBody>
        </p:sp>
        <p:sp>
          <p:nvSpPr>
            <p:cNvPr id="448" name="Google Shape;448;p25"/>
            <p:cNvSpPr/>
            <p:nvPr/>
          </p:nvSpPr>
          <p:spPr>
            <a:xfrm rot="10800000" flipH="1">
              <a:off x="1423250" y="1697050"/>
              <a:ext cx="5566500" cy="12438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endParaRPr>
            </a:p>
          </p:txBody>
        </p:sp>
        <p:sp>
          <p:nvSpPr>
            <p:cNvPr id="449" name="Google Shape;449;p25"/>
            <p:cNvSpPr/>
            <p:nvPr/>
          </p:nvSpPr>
          <p:spPr>
            <a:xfrm rot="10800000" flipH="1">
              <a:off x="6986470" y="1697043"/>
              <a:ext cx="1243800" cy="12438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endParaRPr>
            </a:p>
          </p:txBody>
        </p:sp>
        <p:sp>
          <p:nvSpPr>
            <p:cNvPr id="450" name="Google Shape;450;p25"/>
            <p:cNvSpPr/>
            <p:nvPr/>
          </p:nvSpPr>
          <p:spPr>
            <a:xfrm flipH="1">
              <a:off x="185742" y="1697043"/>
              <a:ext cx="1243800" cy="12438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endParaRPr>
            </a:p>
          </p:txBody>
        </p:sp>
        <p:sp>
          <p:nvSpPr>
            <p:cNvPr id="451" name="Google Shape;451;p25"/>
            <p:cNvSpPr/>
            <p:nvPr/>
          </p:nvSpPr>
          <p:spPr>
            <a:xfrm rot="10800000">
              <a:off x="185748" y="29408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92A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endParaRPr>
            </a:p>
          </p:txBody>
        </p:sp>
      </p:grpSp>
      <p:sp>
        <p:nvSpPr>
          <p:cNvPr id="452" name="Google Shape;452;p25"/>
          <p:cNvSpPr txBox="1"/>
          <p:nvPr>
            <p:ph type="ctrTitle" idx="4294967295"/>
          </p:nvPr>
        </p:nvSpPr>
        <p:spPr>
          <a:xfrm>
            <a:off x="558475" y="1808800"/>
            <a:ext cx="8039100" cy="122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3F5378"/>
                </a:solidFill>
              </a:rPr>
              <a:t>Do I need </a:t>
            </a:r>
            <a:r>
              <a:rPr lang="en-US" altLang="en-GB" sz="3600">
                <a:solidFill>
                  <a:srgbClr val="3F5378"/>
                </a:solidFill>
              </a:rPr>
              <a:t>university</a:t>
            </a:r>
            <a:r>
              <a:rPr lang="en-GB" sz="3600">
                <a:solidFill>
                  <a:srgbClr val="3F5378"/>
                </a:solidFill>
              </a:rPr>
              <a:t> education?</a:t>
            </a:r>
            <a:endParaRPr sz="3600">
              <a:solidFill>
                <a:srgbClr val="3F5378"/>
              </a:solidFill>
            </a:endParaRPr>
          </a:p>
        </p:txBody>
      </p:sp>
      <p:sp>
        <p:nvSpPr>
          <p:cNvPr id="454" name="Google Shape;454;p25"/>
          <p:cNvSpPr txBox="1"/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455" name="Google Shape;455;p25"/>
          <p:cNvSpPr txBox="1"/>
          <p:nvPr/>
        </p:nvSpPr>
        <p:spPr>
          <a:xfrm>
            <a:off x="7171125" y="4606425"/>
            <a:ext cx="1638000" cy="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rPr>
              <a:t>@SEDC 2018-2019</a:t>
            </a:r>
            <a:endParaRPr sz="1200"/>
          </a:p>
        </p:txBody>
      </p:sp>
    </p:spTree>
  </p:cSld>
  <p:clrMapOvr>
    <a:masterClrMapping/>
  </p:clrMapOvr>
  <p:transition>
    <p:fade thruBlk="1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6" name="Google Shape;446;p25"/>
          <p:cNvGrpSpPr/>
          <p:nvPr/>
        </p:nvGrpSpPr>
        <p:grpSpPr>
          <a:xfrm>
            <a:off x="552885" y="1385750"/>
            <a:ext cx="8044527" cy="2067200"/>
            <a:chOff x="185742" y="1287960"/>
            <a:chExt cx="8044527" cy="2067200"/>
          </a:xfrm>
        </p:grpSpPr>
        <p:sp>
          <p:nvSpPr>
            <p:cNvPr id="447" name="Google Shape;447;p25"/>
            <p:cNvSpPr/>
            <p:nvPr/>
          </p:nvSpPr>
          <p:spPr>
            <a:xfrm>
              <a:off x="6978450" y="12879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92A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endParaRPr>
            </a:p>
          </p:txBody>
        </p:sp>
        <p:sp>
          <p:nvSpPr>
            <p:cNvPr id="448" name="Google Shape;448;p25"/>
            <p:cNvSpPr/>
            <p:nvPr/>
          </p:nvSpPr>
          <p:spPr>
            <a:xfrm rot="10800000" flipH="1">
              <a:off x="1423250" y="1697050"/>
              <a:ext cx="5566500" cy="12438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endParaRPr>
            </a:p>
          </p:txBody>
        </p:sp>
        <p:sp>
          <p:nvSpPr>
            <p:cNvPr id="449" name="Google Shape;449;p25"/>
            <p:cNvSpPr/>
            <p:nvPr/>
          </p:nvSpPr>
          <p:spPr>
            <a:xfrm rot="10800000" flipH="1">
              <a:off x="6986470" y="1697043"/>
              <a:ext cx="1243800" cy="12438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endParaRPr>
            </a:p>
          </p:txBody>
        </p:sp>
        <p:sp>
          <p:nvSpPr>
            <p:cNvPr id="450" name="Google Shape;450;p25"/>
            <p:cNvSpPr/>
            <p:nvPr/>
          </p:nvSpPr>
          <p:spPr>
            <a:xfrm flipH="1">
              <a:off x="185742" y="1697043"/>
              <a:ext cx="1243800" cy="12438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endParaRPr>
            </a:p>
          </p:txBody>
        </p:sp>
        <p:sp>
          <p:nvSpPr>
            <p:cNvPr id="451" name="Google Shape;451;p25"/>
            <p:cNvSpPr/>
            <p:nvPr/>
          </p:nvSpPr>
          <p:spPr>
            <a:xfrm rot="10800000">
              <a:off x="185748" y="29408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92A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endParaRPr>
            </a:p>
          </p:txBody>
        </p:sp>
      </p:grpSp>
      <p:sp>
        <p:nvSpPr>
          <p:cNvPr id="452" name="Google Shape;452;p25"/>
          <p:cNvSpPr txBox="1"/>
          <p:nvPr>
            <p:ph type="ctrTitle" idx="4294967295"/>
          </p:nvPr>
        </p:nvSpPr>
        <p:spPr>
          <a:xfrm>
            <a:off x="558475" y="1808800"/>
            <a:ext cx="8039100" cy="122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3F5378"/>
                </a:solidFill>
              </a:rPr>
              <a:t>Do I need </a:t>
            </a:r>
            <a:r>
              <a:rPr lang="en-US" altLang="en-GB" sz="3600">
                <a:solidFill>
                  <a:srgbClr val="3F5378"/>
                </a:solidFill>
              </a:rPr>
              <a:t>university</a:t>
            </a:r>
            <a:r>
              <a:rPr lang="en-GB" sz="3600">
                <a:solidFill>
                  <a:srgbClr val="3F5378"/>
                </a:solidFill>
              </a:rPr>
              <a:t> education?</a:t>
            </a:r>
            <a:endParaRPr sz="3600">
              <a:solidFill>
                <a:srgbClr val="3F5378"/>
              </a:solidFill>
            </a:endParaRPr>
          </a:p>
        </p:txBody>
      </p:sp>
      <p:sp>
        <p:nvSpPr>
          <p:cNvPr id="453" name="Google Shape;453;p25"/>
          <p:cNvSpPr txBox="1"/>
          <p:nvPr>
            <p:ph type="subTitle" idx="4294967295"/>
          </p:nvPr>
        </p:nvSpPr>
        <p:spPr>
          <a:xfrm>
            <a:off x="1555500" y="3034300"/>
            <a:ext cx="6050700" cy="104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1000"/>
              </a:spcAft>
              <a:buNone/>
            </a:pPr>
            <a:r>
              <a:rPr lang="en-GB">
                <a:solidFill>
                  <a:srgbClr val="FF9800"/>
                </a:solidFill>
              </a:rPr>
              <a:t>No.</a:t>
            </a:r>
            <a:endParaRPr>
              <a:solidFill>
                <a:srgbClr val="FF9800"/>
              </a:solidFill>
            </a:endParaRPr>
          </a:p>
        </p:txBody>
      </p:sp>
      <p:sp>
        <p:nvSpPr>
          <p:cNvPr id="454" name="Google Shape;454;p25"/>
          <p:cNvSpPr txBox="1"/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455" name="Google Shape;455;p25"/>
          <p:cNvSpPr txBox="1"/>
          <p:nvPr/>
        </p:nvSpPr>
        <p:spPr>
          <a:xfrm>
            <a:off x="7171125" y="4606425"/>
            <a:ext cx="1638000" cy="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rPr>
              <a:t>@SEDC 2018-2019</a:t>
            </a:r>
            <a:endParaRPr sz="1200"/>
          </a:p>
        </p:txBody>
      </p:sp>
    </p:spTree>
  </p:cSld>
  <p:clrMapOvr>
    <a:masterClrMapping/>
  </p:clrMapOvr>
  <p:transition>
    <p:fade thruBlk="1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0" name="Google Shape;460;p26"/>
          <p:cNvGrpSpPr/>
          <p:nvPr/>
        </p:nvGrpSpPr>
        <p:grpSpPr>
          <a:xfrm>
            <a:off x="552885" y="1385750"/>
            <a:ext cx="8044527" cy="2067200"/>
            <a:chOff x="185742" y="1287960"/>
            <a:chExt cx="8044527" cy="2067200"/>
          </a:xfrm>
        </p:grpSpPr>
        <p:sp>
          <p:nvSpPr>
            <p:cNvPr id="461" name="Google Shape;461;p26"/>
            <p:cNvSpPr/>
            <p:nvPr/>
          </p:nvSpPr>
          <p:spPr>
            <a:xfrm>
              <a:off x="6978450" y="12879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92A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endParaRPr>
            </a:p>
          </p:txBody>
        </p:sp>
        <p:sp>
          <p:nvSpPr>
            <p:cNvPr id="462" name="Google Shape;462;p26"/>
            <p:cNvSpPr/>
            <p:nvPr/>
          </p:nvSpPr>
          <p:spPr>
            <a:xfrm rot="10800000" flipH="1">
              <a:off x="1423250" y="1697050"/>
              <a:ext cx="5566500" cy="12438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endParaRPr>
            </a:p>
          </p:txBody>
        </p:sp>
        <p:sp>
          <p:nvSpPr>
            <p:cNvPr id="463" name="Google Shape;463;p26"/>
            <p:cNvSpPr/>
            <p:nvPr/>
          </p:nvSpPr>
          <p:spPr>
            <a:xfrm rot="10800000" flipH="1">
              <a:off x="6986470" y="1697043"/>
              <a:ext cx="1243800" cy="12438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endParaRPr>
            </a:p>
          </p:txBody>
        </p:sp>
        <p:sp>
          <p:nvSpPr>
            <p:cNvPr id="464" name="Google Shape;464;p26"/>
            <p:cNvSpPr/>
            <p:nvPr/>
          </p:nvSpPr>
          <p:spPr>
            <a:xfrm flipH="1">
              <a:off x="185742" y="1697043"/>
              <a:ext cx="1243800" cy="12438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endParaRPr>
            </a:p>
          </p:txBody>
        </p:sp>
        <p:sp>
          <p:nvSpPr>
            <p:cNvPr id="465" name="Google Shape;465;p26"/>
            <p:cNvSpPr/>
            <p:nvPr/>
          </p:nvSpPr>
          <p:spPr>
            <a:xfrm rot="10800000">
              <a:off x="185748" y="29408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92A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endParaRPr>
            </a:p>
          </p:txBody>
        </p:sp>
      </p:grpSp>
      <p:sp>
        <p:nvSpPr>
          <p:cNvPr id="466" name="Google Shape;466;p26"/>
          <p:cNvSpPr txBox="1"/>
          <p:nvPr>
            <p:ph type="ctrTitle" idx="4294967295"/>
          </p:nvPr>
        </p:nvSpPr>
        <p:spPr>
          <a:xfrm>
            <a:off x="558475" y="1808800"/>
            <a:ext cx="8039100" cy="122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3F5378"/>
                </a:solidFill>
              </a:rPr>
              <a:t>I get the diploma, and I am done right?</a:t>
            </a:r>
            <a:endParaRPr sz="3000">
              <a:solidFill>
                <a:srgbClr val="3F5378"/>
              </a:solidFill>
            </a:endParaRPr>
          </a:p>
        </p:txBody>
      </p:sp>
      <p:sp>
        <p:nvSpPr>
          <p:cNvPr id="468" name="Google Shape;468;p26"/>
          <p:cNvSpPr txBox="1"/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469" name="Google Shape;469;p26"/>
          <p:cNvSpPr txBox="1"/>
          <p:nvPr/>
        </p:nvSpPr>
        <p:spPr>
          <a:xfrm>
            <a:off x="7171125" y="4606425"/>
            <a:ext cx="1638000" cy="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rPr>
              <a:t>@SEDC 2018-2019</a:t>
            </a:r>
            <a:endParaRPr sz="1200"/>
          </a:p>
        </p:txBody>
      </p:sp>
    </p:spTree>
  </p:cSld>
  <p:clrMapOvr>
    <a:masterClrMapping/>
  </p:clrMapOvr>
  <p:transition>
    <p:fade thruBlk="1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0" name="Google Shape;460;p26"/>
          <p:cNvGrpSpPr/>
          <p:nvPr/>
        </p:nvGrpSpPr>
        <p:grpSpPr>
          <a:xfrm>
            <a:off x="552885" y="1385750"/>
            <a:ext cx="8044527" cy="2067200"/>
            <a:chOff x="185742" y="1287960"/>
            <a:chExt cx="8044527" cy="2067200"/>
          </a:xfrm>
        </p:grpSpPr>
        <p:sp>
          <p:nvSpPr>
            <p:cNvPr id="461" name="Google Shape;461;p26"/>
            <p:cNvSpPr/>
            <p:nvPr/>
          </p:nvSpPr>
          <p:spPr>
            <a:xfrm>
              <a:off x="6978450" y="12879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92A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endParaRPr>
            </a:p>
          </p:txBody>
        </p:sp>
        <p:sp>
          <p:nvSpPr>
            <p:cNvPr id="462" name="Google Shape;462;p26"/>
            <p:cNvSpPr/>
            <p:nvPr/>
          </p:nvSpPr>
          <p:spPr>
            <a:xfrm rot="10800000" flipH="1">
              <a:off x="1423250" y="1697050"/>
              <a:ext cx="5566500" cy="12438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endParaRPr>
            </a:p>
          </p:txBody>
        </p:sp>
        <p:sp>
          <p:nvSpPr>
            <p:cNvPr id="463" name="Google Shape;463;p26"/>
            <p:cNvSpPr/>
            <p:nvPr/>
          </p:nvSpPr>
          <p:spPr>
            <a:xfrm rot="10800000" flipH="1">
              <a:off x="6986470" y="1697043"/>
              <a:ext cx="1243800" cy="12438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endParaRPr>
            </a:p>
          </p:txBody>
        </p:sp>
        <p:sp>
          <p:nvSpPr>
            <p:cNvPr id="464" name="Google Shape;464;p26"/>
            <p:cNvSpPr/>
            <p:nvPr/>
          </p:nvSpPr>
          <p:spPr>
            <a:xfrm flipH="1">
              <a:off x="185742" y="1697043"/>
              <a:ext cx="1243800" cy="12438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endParaRPr>
            </a:p>
          </p:txBody>
        </p:sp>
        <p:sp>
          <p:nvSpPr>
            <p:cNvPr id="465" name="Google Shape;465;p26"/>
            <p:cNvSpPr/>
            <p:nvPr/>
          </p:nvSpPr>
          <p:spPr>
            <a:xfrm rot="10800000">
              <a:off x="185748" y="29408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92A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endParaRPr>
            </a:p>
          </p:txBody>
        </p:sp>
      </p:grpSp>
      <p:sp>
        <p:nvSpPr>
          <p:cNvPr id="466" name="Google Shape;466;p26"/>
          <p:cNvSpPr txBox="1"/>
          <p:nvPr>
            <p:ph type="ctrTitle" idx="4294967295"/>
          </p:nvPr>
        </p:nvSpPr>
        <p:spPr>
          <a:xfrm>
            <a:off x="558475" y="1808800"/>
            <a:ext cx="8039100" cy="122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3F5378"/>
                </a:solidFill>
              </a:rPr>
              <a:t>I get the diploma, and I am done right?</a:t>
            </a:r>
            <a:endParaRPr sz="3000">
              <a:solidFill>
                <a:srgbClr val="3F5378"/>
              </a:solidFill>
            </a:endParaRPr>
          </a:p>
        </p:txBody>
      </p:sp>
      <p:sp>
        <p:nvSpPr>
          <p:cNvPr id="467" name="Google Shape;467;p26"/>
          <p:cNvSpPr txBox="1"/>
          <p:nvPr>
            <p:ph type="subTitle" idx="4294967295"/>
          </p:nvPr>
        </p:nvSpPr>
        <p:spPr>
          <a:xfrm>
            <a:off x="1555500" y="3034300"/>
            <a:ext cx="6050700" cy="104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1000"/>
              </a:spcAft>
              <a:buNone/>
            </a:pPr>
            <a:r>
              <a:rPr lang="en-GB">
                <a:solidFill>
                  <a:srgbClr val="FF9800"/>
                </a:solidFill>
              </a:rPr>
              <a:t>No.</a:t>
            </a:r>
            <a:endParaRPr>
              <a:solidFill>
                <a:srgbClr val="FF9800"/>
              </a:solidFill>
            </a:endParaRPr>
          </a:p>
        </p:txBody>
      </p:sp>
      <p:sp>
        <p:nvSpPr>
          <p:cNvPr id="468" name="Google Shape;468;p26"/>
          <p:cNvSpPr txBox="1"/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469" name="Google Shape;469;p26"/>
          <p:cNvSpPr txBox="1"/>
          <p:nvPr/>
        </p:nvSpPr>
        <p:spPr>
          <a:xfrm>
            <a:off x="7171125" y="4606425"/>
            <a:ext cx="1638000" cy="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rPr>
              <a:t>@SEDC 2018-2019</a:t>
            </a:r>
            <a:endParaRPr sz="1200"/>
          </a:p>
        </p:txBody>
      </p:sp>
    </p:spTree>
  </p:cSld>
  <p:clrMapOvr>
    <a:masterClrMapping/>
  </p:clrMapOvr>
  <p:transition>
    <p:fade thruBlk="1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4" name="Google Shape;474;p27"/>
          <p:cNvGrpSpPr/>
          <p:nvPr/>
        </p:nvGrpSpPr>
        <p:grpSpPr>
          <a:xfrm>
            <a:off x="632260" y="323395"/>
            <a:ext cx="8044527" cy="2067200"/>
            <a:chOff x="185742" y="1287960"/>
            <a:chExt cx="8044527" cy="2067200"/>
          </a:xfrm>
        </p:grpSpPr>
        <p:sp>
          <p:nvSpPr>
            <p:cNvPr id="475" name="Google Shape;475;p27"/>
            <p:cNvSpPr/>
            <p:nvPr/>
          </p:nvSpPr>
          <p:spPr>
            <a:xfrm>
              <a:off x="6978450" y="12879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92A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endParaRPr>
            </a:p>
          </p:txBody>
        </p:sp>
        <p:sp>
          <p:nvSpPr>
            <p:cNvPr id="476" name="Google Shape;476;p27"/>
            <p:cNvSpPr/>
            <p:nvPr/>
          </p:nvSpPr>
          <p:spPr>
            <a:xfrm rot="10800000" flipH="1">
              <a:off x="1423250" y="1697050"/>
              <a:ext cx="5566500" cy="12438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endParaRPr>
            </a:p>
          </p:txBody>
        </p:sp>
        <p:sp>
          <p:nvSpPr>
            <p:cNvPr id="477" name="Google Shape;477;p27"/>
            <p:cNvSpPr/>
            <p:nvPr/>
          </p:nvSpPr>
          <p:spPr>
            <a:xfrm rot="10800000" flipH="1">
              <a:off x="6986470" y="1697043"/>
              <a:ext cx="1243800" cy="12438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endParaRPr>
            </a:p>
          </p:txBody>
        </p:sp>
        <p:sp>
          <p:nvSpPr>
            <p:cNvPr id="478" name="Google Shape;478;p27"/>
            <p:cNvSpPr/>
            <p:nvPr/>
          </p:nvSpPr>
          <p:spPr>
            <a:xfrm flipH="1">
              <a:off x="185742" y="1697043"/>
              <a:ext cx="1243800" cy="12438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endParaRPr>
            </a:p>
          </p:txBody>
        </p:sp>
        <p:sp>
          <p:nvSpPr>
            <p:cNvPr id="479" name="Google Shape;479;p27"/>
            <p:cNvSpPr/>
            <p:nvPr/>
          </p:nvSpPr>
          <p:spPr>
            <a:xfrm rot="10800000">
              <a:off x="185748" y="29408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92A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endParaRPr>
            </a:p>
          </p:txBody>
        </p:sp>
      </p:grpSp>
      <p:sp>
        <p:nvSpPr>
          <p:cNvPr id="480" name="Google Shape;480;p27"/>
          <p:cNvSpPr txBox="1"/>
          <p:nvPr>
            <p:ph type="ctrTitle" idx="4294967295"/>
          </p:nvPr>
        </p:nvSpPr>
        <p:spPr>
          <a:xfrm>
            <a:off x="558475" y="732475"/>
            <a:ext cx="8039100" cy="122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3F5378"/>
                </a:solidFill>
              </a:rPr>
              <a:t>What language </a:t>
            </a:r>
            <a:r>
              <a:rPr lang="en-US" altLang="en-GB" sz="3600">
                <a:solidFill>
                  <a:srgbClr val="3F5378"/>
                </a:solidFill>
              </a:rPr>
              <a:t>should</a:t>
            </a:r>
            <a:r>
              <a:rPr lang="en-GB" sz="3600">
                <a:solidFill>
                  <a:srgbClr val="3F5378"/>
                </a:solidFill>
              </a:rPr>
              <a:t> I use?</a:t>
            </a:r>
            <a:endParaRPr sz="3600">
              <a:solidFill>
                <a:srgbClr val="3F5378"/>
              </a:solidFill>
            </a:endParaRPr>
          </a:p>
        </p:txBody>
      </p:sp>
      <p:sp>
        <p:nvSpPr>
          <p:cNvPr id="482" name="Google Shape;482;p27"/>
          <p:cNvSpPr txBox="1"/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483" name="Google Shape;483;p27"/>
          <p:cNvSpPr txBox="1"/>
          <p:nvPr/>
        </p:nvSpPr>
        <p:spPr>
          <a:xfrm>
            <a:off x="7171125" y="4606425"/>
            <a:ext cx="1638000" cy="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rPr>
              <a:t>@SEDC 2018-2019</a:t>
            </a:r>
            <a:endParaRPr sz="1200"/>
          </a:p>
        </p:txBody>
      </p:sp>
    </p:spTree>
  </p:cSld>
  <p:clrMapOvr>
    <a:masterClrMapping/>
  </p:clrMapOvr>
  <p:transition>
    <p:fade thruBlk="1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4" name="Google Shape;474;p27"/>
          <p:cNvGrpSpPr/>
          <p:nvPr/>
        </p:nvGrpSpPr>
        <p:grpSpPr>
          <a:xfrm>
            <a:off x="552885" y="309425"/>
            <a:ext cx="8044527" cy="2067200"/>
            <a:chOff x="185742" y="1287960"/>
            <a:chExt cx="8044527" cy="2067200"/>
          </a:xfrm>
        </p:grpSpPr>
        <p:sp>
          <p:nvSpPr>
            <p:cNvPr id="475" name="Google Shape;475;p27"/>
            <p:cNvSpPr/>
            <p:nvPr/>
          </p:nvSpPr>
          <p:spPr>
            <a:xfrm>
              <a:off x="6978450" y="12879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92A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endParaRPr>
            </a:p>
          </p:txBody>
        </p:sp>
        <p:sp>
          <p:nvSpPr>
            <p:cNvPr id="476" name="Google Shape;476;p27"/>
            <p:cNvSpPr/>
            <p:nvPr/>
          </p:nvSpPr>
          <p:spPr>
            <a:xfrm rot="10800000" flipH="1">
              <a:off x="1423250" y="1697050"/>
              <a:ext cx="5566500" cy="12438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endParaRPr>
            </a:p>
          </p:txBody>
        </p:sp>
        <p:sp>
          <p:nvSpPr>
            <p:cNvPr id="477" name="Google Shape;477;p27"/>
            <p:cNvSpPr/>
            <p:nvPr/>
          </p:nvSpPr>
          <p:spPr>
            <a:xfrm rot="10800000" flipH="1">
              <a:off x="6986470" y="1697043"/>
              <a:ext cx="1243800" cy="12438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endParaRPr>
            </a:p>
          </p:txBody>
        </p:sp>
        <p:sp>
          <p:nvSpPr>
            <p:cNvPr id="478" name="Google Shape;478;p27"/>
            <p:cNvSpPr/>
            <p:nvPr/>
          </p:nvSpPr>
          <p:spPr>
            <a:xfrm flipH="1">
              <a:off x="185742" y="1697043"/>
              <a:ext cx="1243800" cy="12438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endParaRPr>
            </a:p>
          </p:txBody>
        </p:sp>
        <p:sp>
          <p:nvSpPr>
            <p:cNvPr id="479" name="Google Shape;479;p27"/>
            <p:cNvSpPr/>
            <p:nvPr/>
          </p:nvSpPr>
          <p:spPr>
            <a:xfrm rot="10800000">
              <a:off x="185748" y="29408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92A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endParaRPr>
            </a:p>
          </p:txBody>
        </p:sp>
      </p:grpSp>
      <p:sp>
        <p:nvSpPr>
          <p:cNvPr id="480" name="Google Shape;480;p27"/>
          <p:cNvSpPr txBox="1"/>
          <p:nvPr>
            <p:ph type="ctrTitle" idx="4294967295"/>
          </p:nvPr>
        </p:nvSpPr>
        <p:spPr>
          <a:xfrm>
            <a:off x="558475" y="660720"/>
            <a:ext cx="8039100" cy="122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3F5378"/>
                </a:solidFill>
              </a:rPr>
              <a:t>What language </a:t>
            </a:r>
            <a:r>
              <a:rPr lang="en-US" altLang="en-GB" sz="3600">
                <a:solidFill>
                  <a:srgbClr val="3F5378"/>
                </a:solidFill>
              </a:rPr>
              <a:t>should</a:t>
            </a:r>
            <a:r>
              <a:rPr lang="en-GB" sz="3600">
                <a:solidFill>
                  <a:srgbClr val="3F5378"/>
                </a:solidFill>
              </a:rPr>
              <a:t> I use?</a:t>
            </a:r>
            <a:endParaRPr sz="3600">
              <a:solidFill>
                <a:srgbClr val="3F5378"/>
              </a:solidFill>
            </a:endParaRPr>
          </a:p>
        </p:txBody>
      </p:sp>
      <p:sp>
        <p:nvSpPr>
          <p:cNvPr id="481" name="Google Shape;481;p27"/>
          <p:cNvSpPr txBox="1"/>
          <p:nvPr>
            <p:ph type="subTitle" idx="4294967295"/>
          </p:nvPr>
        </p:nvSpPr>
        <p:spPr>
          <a:xfrm>
            <a:off x="1344295" y="2507615"/>
            <a:ext cx="6273800" cy="196786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1000"/>
              </a:spcAft>
              <a:buNone/>
            </a:pPr>
            <a:r>
              <a:rPr lang="en-GB">
                <a:solidFill>
                  <a:srgbClr val="FF9800"/>
                </a:solidFill>
              </a:rPr>
              <a:t>“Programmers who program "into" a language first decide what thoughts they want to express, and then they determine how to express those thoughts using the tools provided by their specific language.” </a:t>
            </a:r>
            <a:endParaRPr lang="en-GB">
              <a:solidFill>
                <a:srgbClr val="FF9800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1000"/>
              </a:spcAft>
              <a:buNone/>
            </a:pPr>
            <a:r>
              <a:rPr lang="en-GB">
                <a:solidFill>
                  <a:srgbClr val="FF9800"/>
                </a:solidFill>
              </a:rPr>
              <a:t>― Steve McConnell, Code Complete</a:t>
            </a:r>
            <a:endParaRPr lang="en-GB">
              <a:solidFill>
                <a:srgbClr val="FF9800"/>
              </a:solidFill>
            </a:endParaRPr>
          </a:p>
        </p:txBody>
      </p:sp>
      <p:sp>
        <p:nvSpPr>
          <p:cNvPr id="482" name="Google Shape;482;p27"/>
          <p:cNvSpPr txBox="1"/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483" name="Google Shape;483;p27"/>
          <p:cNvSpPr txBox="1"/>
          <p:nvPr/>
        </p:nvSpPr>
        <p:spPr>
          <a:xfrm>
            <a:off x="7171125" y="4606425"/>
            <a:ext cx="1638000" cy="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rPr>
              <a:t>@SEDC 2018-2019</a:t>
            </a:r>
            <a:endParaRPr sz="1200"/>
          </a:p>
        </p:txBody>
      </p:sp>
    </p:spTree>
  </p:cSld>
  <p:clrMapOvr>
    <a:masterClrMapping/>
  </p:clrMapOvr>
  <p:transition>
    <p:fade thruBlk="1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8" name="Google Shape;488;p28"/>
          <p:cNvGrpSpPr/>
          <p:nvPr/>
        </p:nvGrpSpPr>
        <p:grpSpPr>
          <a:xfrm>
            <a:off x="552885" y="1385750"/>
            <a:ext cx="8044527" cy="2067200"/>
            <a:chOff x="185742" y="1287960"/>
            <a:chExt cx="8044527" cy="2067200"/>
          </a:xfrm>
        </p:grpSpPr>
        <p:sp>
          <p:nvSpPr>
            <p:cNvPr id="489" name="Google Shape;489;p28"/>
            <p:cNvSpPr/>
            <p:nvPr/>
          </p:nvSpPr>
          <p:spPr>
            <a:xfrm>
              <a:off x="6978450" y="12879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92A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endParaRPr>
            </a:p>
          </p:txBody>
        </p:sp>
        <p:sp>
          <p:nvSpPr>
            <p:cNvPr id="490" name="Google Shape;490;p28"/>
            <p:cNvSpPr/>
            <p:nvPr/>
          </p:nvSpPr>
          <p:spPr>
            <a:xfrm rot="10800000" flipH="1">
              <a:off x="1423250" y="1697050"/>
              <a:ext cx="5566500" cy="12438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endParaRPr>
            </a:p>
          </p:txBody>
        </p:sp>
        <p:sp>
          <p:nvSpPr>
            <p:cNvPr id="491" name="Google Shape;491;p28"/>
            <p:cNvSpPr/>
            <p:nvPr/>
          </p:nvSpPr>
          <p:spPr>
            <a:xfrm rot="10800000" flipH="1">
              <a:off x="6986470" y="1697043"/>
              <a:ext cx="1243800" cy="12438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endParaRPr>
            </a:p>
          </p:txBody>
        </p:sp>
        <p:sp>
          <p:nvSpPr>
            <p:cNvPr id="492" name="Google Shape;492;p28"/>
            <p:cNvSpPr/>
            <p:nvPr/>
          </p:nvSpPr>
          <p:spPr>
            <a:xfrm flipH="1">
              <a:off x="185742" y="1697043"/>
              <a:ext cx="1243800" cy="12438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endParaRPr>
            </a:p>
          </p:txBody>
        </p:sp>
        <p:sp>
          <p:nvSpPr>
            <p:cNvPr id="493" name="Google Shape;493;p28"/>
            <p:cNvSpPr/>
            <p:nvPr/>
          </p:nvSpPr>
          <p:spPr>
            <a:xfrm rot="10800000">
              <a:off x="185748" y="29408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92A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endParaRPr>
            </a:p>
          </p:txBody>
        </p:sp>
      </p:grpSp>
      <p:sp>
        <p:nvSpPr>
          <p:cNvPr id="494" name="Google Shape;494;p28"/>
          <p:cNvSpPr txBox="1"/>
          <p:nvPr>
            <p:ph type="ctrTitle" idx="4294967295"/>
          </p:nvPr>
        </p:nvSpPr>
        <p:spPr>
          <a:xfrm>
            <a:off x="558475" y="1808800"/>
            <a:ext cx="8039100" cy="122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3F5378"/>
                </a:solidFill>
              </a:rPr>
              <a:t>Are there blogs or newsletters I can follow?</a:t>
            </a:r>
            <a:endParaRPr sz="3000">
              <a:solidFill>
                <a:srgbClr val="3F5378"/>
              </a:solidFill>
            </a:endParaRPr>
          </a:p>
        </p:txBody>
      </p:sp>
      <p:sp>
        <p:nvSpPr>
          <p:cNvPr id="495" name="Google Shape;495;p28"/>
          <p:cNvSpPr txBox="1"/>
          <p:nvPr>
            <p:ph type="subTitle" idx="4294967295"/>
          </p:nvPr>
        </p:nvSpPr>
        <p:spPr>
          <a:xfrm>
            <a:off x="1472150" y="2952900"/>
            <a:ext cx="6050700" cy="219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ctr" rtl="0">
              <a:spcBef>
                <a:spcPts val="600"/>
              </a:spcBef>
              <a:spcAft>
                <a:spcPts val="0"/>
              </a:spcAft>
              <a:buClr>
                <a:srgbClr val="FF9800"/>
              </a:buClr>
              <a:buSzPts val="1800"/>
              <a:buChar char="▰"/>
            </a:pPr>
            <a:r>
              <a:rPr lang="en-GB" sz="1800" u="sng">
                <a:solidFill>
                  <a:srgbClr val="FF9800"/>
                </a:solidFill>
                <a:hlinkClick r:id="rId1"/>
              </a:rPr>
              <a:t>Hacker news</a:t>
            </a:r>
            <a:r>
              <a:rPr lang="en-GB" sz="1800">
                <a:solidFill>
                  <a:srgbClr val="FF9800"/>
                </a:solidFill>
              </a:rPr>
              <a:t> </a:t>
            </a:r>
            <a:endParaRPr sz="1800">
              <a:solidFill>
                <a:srgbClr val="FF9800"/>
              </a:solidFill>
            </a:endParaRPr>
          </a:p>
          <a:p>
            <a:pPr marL="457200" lvl="0" indent="-342900" algn="ctr" rtl="0">
              <a:spcBef>
                <a:spcPts val="0"/>
              </a:spcBef>
              <a:spcAft>
                <a:spcPts val="0"/>
              </a:spcAft>
              <a:buClr>
                <a:srgbClr val="FF9800"/>
              </a:buClr>
              <a:buSzPts val="1800"/>
              <a:buChar char="▰"/>
            </a:pPr>
            <a:r>
              <a:rPr lang="en-GB" sz="1800" u="sng">
                <a:solidFill>
                  <a:srgbClr val="FF9800"/>
                </a:solidFill>
                <a:hlinkClick r:id="rId2"/>
              </a:rPr>
              <a:t>Joel on software </a:t>
            </a:r>
            <a:endParaRPr sz="1800">
              <a:solidFill>
                <a:srgbClr val="FF9800"/>
              </a:solidFill>
            </a:endParaRPr>
          </a:p>
          <a:p>
            <a:pPr marL="457200" lvl="0" indent="-342900" algn="ctr" rtl="0">
              <a:spcBef>
                <a:spcPts val="0"/>
              </a:spcBef>
              <a:spcAft>
                <a:spcPts val="0"/>
              </a:spcAft>
              <a:buClr>
                <a:srgbClr val="FF9800"/>
              </a:buClr>
              <a:buSzPts val="1800"/>
              <a:buChar char="▰"/>
            </a:pPr>
            <a:r>
              <a:rPr lang="en-GB" sz="1800" u="sng">
                <a:solidFill>
                  <a:srgbClr val="FF9800"/>
                </a:solidFill>
                <a:hlinkClick r:id="rId3"/>
              </a:rPr>
              <a:t>Coding horror </a:t>
            </a:r>
            <a:endParaRPr sz="1800">
              <a:solidFill>
                <a:srgbClr val="FF9800"/>
              </a:solidFill>
            </a:endParaRPr>
          </a:p>
          <a:p>
            <a:pPr marL="457200" lvl="0" indent="-342900" algn="ctr" rtl="0">
              <a:spcBef>
                <a:spcPts val="0"/>
              </a:spcBef>
              <a:spcAft>
                <a:spcPts val="0"/>
              </a:spcAft>
              <a:buClr>
                <a:srgbClr val="FF9800"/>
              </a:buClr>
              <a:buSzPts val="1800"/>
              <a:buChar char="▰"/>
            </a:pPr>
            <a:r>
              <a:rPr lang="en-GB" sz="1800" u="sng">
                <a:solidFill>
                  <a:srgbClr val="FF9800"/>
                </a:solidFill>
                <a:hlinkClick r:id="rId4"/>
              </a:rPr>
              <a:t>Fabulous adventures in coding</a:t>
            </a:r>
            <a:endParaRPr sz="1800">
              <a:solidFill>
                <a:srgbClr val="FF9800"/>
              </a:solidFill>
            </a:endParaRPr>
          </a:p>
          <a:p>
            <a:pPr marL="457200" lvl="0" indent="-342900" algn="ctr" rtl="0">
              <a:spcBef>
                <a:spcPts val="0"/>
              </a:spcBef>
              <a:spcAft>
                <a:spcPts val="0"/>
              </a:spcAft>
              <a:buClr>
                <a:srgbClr val="FF9800"/>
              </a:buClr>
              <a:buSzPts val="1800"/>
              <a:buChar char="▰"/>
            </a:pPr>
            <a:r>
              <a:rPr lang="en-GB" sz="1800" u="sng">
                <a:solidFill>
                  <a:srgbClr val="FF9800"/>
                </a:solidFill>
                <a:hlinkClick r:id="rId5"/>
              </a:rPr>
              <a:t>Programmer's digest</a:t>
            </a:r>
            <a:endParaRPr sz="1800">
              <a:solidFill>
                <a:srgbClr val="FF9800"/>
              </a:solidFill>
            </a:endParaRPr>
          </a:p>
          <a:p>
            <a:pPr marL="457200" lvl="0" indent="-342900" algn="ctr" rtl="0">
              <a:spcBef>
                <a:spcPts val="0"/>
              </a:spcBef>
              <a:spcAft>
                <a:spcPts val="0"/>
              </a:spcAft>
              <a:buClr>
                <a:srgbClr val="FF9800"/>
              </a:buClr>
              <a:buSzPts val="1800"/>
              <a:buChar char="▰"/>
            </a:pPr>
            <a:r>
              <a:rPr lang="en-GB" sz="1800" u="sng">
                <a:solidFill>
                  <a:srgbClr val="FF9800"/>
                </a:solidFill>
                <a:hlinkClick r:id="rId6"/>
              </a:rPr>
              <a:t>dev.to</a:t>
            </a:r>
            <a:endParaRPr sz="1800">
              <a:solidFill>
                <a:srgbClr val="FF9800"/>
              </a:solidFill>
            </a:endParaRPr>
          </a:p>
        </p:txBody>
      </p:sp>
      <p:sp>
        <p:nvSpPr>
          <p:cNvPr id="496" name="Google Shape;496;p28"/>
          <p:cNvSpPr txBox="1"/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497" name="Google Shape;497;p28"/>
          <p:cNvSpPr txBox="1"/>
          <p:nvPr/>
        </p:nvSpPr>
        <p:spPr>
          <a:xfrm>
            <a:off x="7171125" y="4606425"/>
            <a:ext cx="1638000" cy="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rPr>
              <a:t>@SEDC 2018-2019</a:t>
            </a:r>
            <a:endParaRPr sz="1200"/>
          </a:p>
        </p:txBody>
      </p:sp>
    </p:spTree>
  </p:cSld>
  <p:clrMapOvr>
    <a:masterClrMapping/>
  </p:clrMapOvr>
  <p:transition>
    <p:fade thruBlk="1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2" name="Google Shape;502;p29"/>
          <p:cNvGrpSpPr/>
          <p:nvPr/>
        </p:nvGrpSpPr>
        <p:grpSpPr>
          <a:xfrm>
            <a:off x="552885" y="1385750"/>
            <a:ext cx="8044527" cy="2067200"/>
            <a:chOff x="185742" y="1287960"/>
            <a:chExt cx="8044527" cy="2067200"/>
          </a:xfrm>
        </p:grpSpPr>
        <p:sp>
          <p:nvSpPr>
            <p:cNvPr id="503" name="Google Shape;503;p29"/>
            <p:cNvSpPr/>
            <p:nvPr/>
          </p:nvSpPr>
          <p:spPr>
            <a:xfrm>
              <a:off x="6978450" y="12879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92A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endParaRPr>
            </a:p>
          </p:txBody>
        </p:sp>
        <p:sp>
          <p:nvSpPr>
            <p:cNvPr id="504" name="Google Shape;504;p29"/>
            <p:cNvSpPr/>
            <p:nvPr/>
          </p:nvSpPr>
          <p:spPr>
            <a:xfrm rot="10800000" flipH="1">
              <a:off x="1423250" y="1697050"/>
              <a:ext cx="5566500" cy="12438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endParaRPr>
            </a:p>
          </p:txBody>
        </p:sp>
        <p:sp>
          <p:nvSpPr>
            <p:cNvPr id="505" name="Google Shape;505;p29"/>
            <p:cNvSpPr/>
            <p:nvPr/>
          </p:nvSpPr>
          <p:spPr>
            <a:xfrm rot="10800000" flipH="1">
              <a:off x="6986470" y="1697043"/>
              <a:ext cx="1243800" cy="12438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endParaRPr>
            </a:p>
          </p:txBody>
        </p:sp>
        <p:sp>
          <p:nvSpPr>
            <p:cNvPr id="506" name="Google Shape;506;p29"/>
            <p:cNvSpPr/>
            <p:nvPr/>
          </p:nvSpPr>
          <p:spPr>
            <a:xfrm flipH="1">
              <a:off x="185742" y="1697043"/>
              <a:ext cx="1243800" cy="12438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endParaRPr>
            </a:p>
          </p:txBody>
        </p:sp>
        <p:sp>
          <p:nvSpPr>
            <p:cNvPr id="507" name="Google Shape;507;p29"/>
            <p:cNvSpPr/>
            <p:nvPr/>
          </p:nvSpPr>
          <p:spPr>
            <a:xfrm rot="10800000">
              <a:off x="185748" y="29408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92A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endParaRPr>
            </a:p>
          </p:txBody>
        </p:sp>
      </p:grpSp>
      <p:sp>
        <p:nvSpPr>
          <p:cNvPr id="508" name="Google Shape;508;p29"/>
          <p:cNvSpPr txBox="1"/>
          <p:nvPr>
            <p:ph type="ctrTitle" idx="4294967295"/>
          </p:nvPr>
        </p:nvSpPr>
        <p:spPr>
          <a:xfrm>
            <a:off x="558475" y="1808800"/>
            <a:ext cx="8039100" cy="122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3F5378"/>
                </a:solidFill>
              </a:rPr>
              <a:t>What books should I read?</a:t>
            </a:r>
            <a:endParaRPr sz="3000">
              <a:solidFill>
                <a:srgbClr val="3F5378"/>
              </a:solidFill>
            </a:endParaRPr>
          </a:p>
        </p:txBody>
      </p:sp>
      <p:sp>
        <p:nvSpPr>
          <p:cNvPr id="509" name="Google Shape;509;p29"/>
          <p:cNvSpPr txBox="1"/>
          <p:nvPr>
            <p:ph type="subTitle" idx="4294967295"/>
          </p:nvPr>
        </p:nvSpPr>
        <p:spPr>
          <a:xfrm>
            <a:off x="1472150" y="2952900"/>
            <a:ext cx="6050700" cy="219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ctr" rtl="0">
              <a:spcBef>
                <a:spcPts val="600"/>
              </a:spcBef>
              <a:spcAft>
                <a:spcPts val="0"/>
              </a:spcAft>
              <a:buClr>
                <a:srgbClr val="FF9800"/>
              </a:buClr>
              <a:buSzPts val="1800"/>
              <a:buChar char="▰"/>
            </a:pPr>
            <a:r>
              <a:rPr lang="en-GB" sz="1800">
                <a:solidFill>
                  <a:srgbClr val="FF9800"/>
                </a:solidFill>
              </a:rPr>
              <a:t>The pragmatic programmer </a:t>
            </a:r>
            <a:endParaRPr sz="1800">
              <a:solidFill>
                <a:srgbClr val="FF9800"/>
              </a:solidFill>
            </a:endParaRPr>
          </a:p>
          <a:p>
            <a:pPr marL="457200" lvl="0" indent="-342900" algn="ctr" rtl="0">
              <a:spcBef>
                <a:spcPts val="0"/>
              </a:spcBef>
              <a:spcAft>
                <a:spcPts val="0"/>
              </a:spcAft>
              <a:buClr>
                <a:srgbClr val="FF9800"/>
              </a:buClr>
              <a:buSzPts val="1800"/>
              <a:buChar char="▰"/>
            </a:pPr>
            <a:r>
              <a:rPr lang="en-GB" sz="1800">
                <a:solidFill>
                  <a:srgbClr val="FF9800"/>
                </a:solidFill>
              </a:rPr>
              <a:t>Code complete </a:t>
            </a:r>
            <a:endParaRPr sz="1800">
              <a:solidFill>
                <a:srgbClr val="FF9800"/>
              </a:solidFill>
            </a:endParaRPr>
          </a:p>
          <a:p>
            <a:pPr marL="457200" lvl="0" indent="-342900" algn="ctr" rtl="0">
              <a:spcBef>
                <a:spcPts val="0"/>
              </a:spcBef>
              <a:spcAft>
                <a:spcPts val="0"/>
              </a:spcAft>
              <a:buClr>
                <a:srgbClr val="FF9800"/>
              </a:buClr>
              <a:buSzPts val="1800"/>
              <a:buChar char="▰"/>
            </a:pPr>
            <a:r>
              <a:rPr lang="en-GB" sz="1800">
                <a:solidFill>
                  <a:srgbClr val="FF9800"/>
                </a:solidFill>
              </a:rPr>
              <a:t>Clean Code </a:t>
            </a:r>
            <a:endParaRPr sz="1800">
              <a:solidFill>
                <a:srgbClr val="FF9800"/>
              </a:solidFill>
            </a:endParaRPr>
          </a:p>
          <a:p>
            <a:pPr marL="457200" lvl="0" indent="-342900" algn="ctr" rtl="0">
              <a:spcBef>
                <a:spcPts val="0"/>
              </a:spcBef>
              <a:spcAft>
                <a:spcPts val="0"/>
              </a:spcAft>
              <a:buClr>
                <a:srgbClr val="FF9800"/>
              </a:buClr>
              <a:buSzPts val="1800"/>
              <a:buChar char="▰"/>
            </a:pPr>
            <a:r>
              <a:rPr lang="en-GB" sz="1800">
                <a:solidFill>
                  <a:srgbClr val="FF9800"/>
                </a:solidFill>
              </a:rPr>
              <a:t>Head-first Design patterns </a:t>
            </a:r>
            <a:endParaRPr sz="1800">
              <a:solidFill>
                <a:srgbClr val="FF9800"/>
              </a:solidFill>
            </a:endParaRPr>
          </a:p>
          <a:p>
            <a:pPr marL="457200" lvl="0" indent="-342900" algn="ctr" rtl="0">
              <a:spcBef>
                <a:spcPts val="0"/>
              </a:spcBef>
              <a:spcAft>
                <a:spcPts val="0"/>
              </a:spcAft>
              <a:buClr>
                <a:srgbClr val="FF9800"/>
              </a:buClr>
              <a:buSzPts val="1800"/>
              <a:buChar char="▰"/>
            </a:pPr>
            <a:r>
              <a:rPr lang="en-GB" sz="1800">
                <a:solidFill>
                  <a:srgbClr val="FF9800"/>
                </a:solidFill>
              </a:rPr>
              <a:t>Secrets of the JavaScript Ninja</a:t>
            </a:r>
            <a:endParaRPr sz="1800">
              <a:solidFill>
                <a:srgbClr val="FF9800"/>
              </a:solidFill>
            </a:endParaRPr>
          </a:p>
          <a:p>
            <a:pPr marL="457200" lvl="0" indent="-342900" algn="ctr" rtl="0">
              <a:spcBef>
                <a:spcPts val="0"/>
              </a:spcBef>
              <a:spcAft>
                <a:spcPts val="0"/>
              </a:spcAft>
              <a:buClr>
                <a:srgbClr val="FF9800"/>
              </a:buClr>
              <a:buSzPts val="1800"/>
              <a:buChar char="▰"/>
            </a:pPr>
            <a:r>
              <a:rPr lang="en-GB" sz="1800">
                <a:solidFill>
                  <a:srgbClr val="FF9800"/>
                </a:solidFill>
              </a:rPr>
              <a:t>C# In Depth</a:t>
            </a:r>
            <a:endParaRPr sz="1800">
              <a:solidFill>
                <a:srgbClr val="FF9800"/>
              </a:solidFill>
            </a:endParaRPr>
          </a:p>
        </p:txBody>
      </p:sp>
      <p:sp>
        <p:nvSpPr>
          <p:cNvPr id="510" name="Google Shape;510;p29"/>
          <p:cNvSpPr txBox="1"/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511" name="Google Shape;511;p29"/>
          <p:cNvSpPr txBox="1"/>
          <p:nvPr/>
        </p:nvSpPr>
        <p:spPr>
          <a:xfrm>
            <a:off x="7171125" y="4606425"/>
            <a:ext cx="1638000" cy="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rPr>
              <a:t>@SEDC 2018-2019</a:t>
            </a:r>
            <a:endParaRPr sz="1200"/>
          </a:p>
        </p:txBody>
      </p:sp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5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>
                <a:solidFill>
                  <a:schemeClr val="lt1"/>
                </a:solidFill>
              </a:rPr>
              <a:t>TIMELINE OF COMPUTERS AND THE WEB</a:t>
            </a:r>
            <a:endParaRPr lang="en-GB">
              <a:solidFill>
                <a:schemeClr val="lt1"/>
              </a:solidFill>
            </a:endParaRPr>
          </a:p>
        </p:txBody>
      </p:sp>
      <p:sp>
        <p:nvSpPr>
          <p:cNvPr id="293" name="Google Shape;293;p15"/>
          <p:cNvSpPr txBox="1"/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grpSp>
        <p:nvGrpSpPr>
          <p:cNvPr id="294" name="Google Shape;294;p15"/>
          <p:cNvGrpSpPr/>
          <p:nvPr/>
        </p:nvGrpSpPr>
        <p:grpSpPr>
          <a:xfrm>
            <a:off x="-23800" y="3071575"/>
            <a:ext cx="9203700" cy="210000"/>
            <a:chOff x="-23800" y="3071575"/>
            <a:chExt cx="9203700" cy="210000"/>
          </a:xfrm>
        </p:grpSpPr>
        <p:cxnSp>
          <p:nvCxnSpPr>
            <p:cNvPr id="295" name="Google Shape;295;p15"/>
            <p:cNvCxnSpPr/>
            <p:nvPr/>
          </p:nvCxnSpPr>
          <p:spPr>
            <a:xfrm>
              <a:off x="-23800" y="3176575"/>
              <a:ext cx="9203700" cy="0"/>
            </a:xfrm>
            <a:prstGeom prst="straightConnector1">
              <a:avLst/>
            </a:prstGeom>
            <a:noFill/>
            <a:ln w="38100" cap="flat" cmpd="sng">
              <a:solidFill>
                <a:srgbClr val="92A8C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96" name="Google Shape;296;p15"/>
            <p:cNvSpPr/>
            <p:nvPr/>
          </p:nvSpPr>
          <p:spPr>
            <a:xfrm>
              <a:off x="538750" y="3071575"/>
              <a:ext cx="210000" cy="210000"/>
            </a:xfrm>
            <a:prstGeom prst="ellipse">
              <a:avLst/>
            </a:prstGeom>
            <a:solidFill>
              <a:srgbClr val="C7D3E6"/>
            </a:solidFill>
            <a:ln w="38100" cap="flat" cmpd="sng">
              <a:solidFill>
                <a:srgbClr val="92A8C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7" name="Google Shape;297;p15"/>
            <p:cNvSpPr/>
            <p:nvPr/>
          </p:nvSpPr>
          <p:spPr>
            <a:xfrm>
              <a:off x="1252975" y="3071575"/>
              <a:ext cx="210000" cy="210000"/>
            </a:xfrm>
            <a:prstGeom prst="ellipse">
              <a:avLst/>
            </a:prstGeom>
            <a:solidFill>
              <a:srgbClr val="C7D3E6"/>
            </a:solidFill>
            <a:ln w="38100" cap="flat" cmpd="sng">
              <a:solidFill>
                <a:srgbClr val="92A8C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8" name="Google Shape;298;p15"/>
            <p:cNvSpPr/>
            <p:nvPr/>
          </p:nvSpPr>
          <p:spPr>
            <a:xfrm>
              <a:off x="1967200" y="3071575"/>
              <a:ext cx="210000" cy="210000"/>
            </a:xfrm>
            <a:prstGeom prst="ellipse">
              <a:avLst/>
            </a:prstGeom>
            <a:solidFill>
              <a:srgbClr val="C7D3E6"/>
            </a:solidFill>
            <a:ln w="38100" cap="flat" cmpd="sng">
              <a:solidFill>
                <a:srgbClr val="92A8C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9" name="Google Shape;299;p15"/>
            <p:cNvSpPr/>
            <p:nvPr/>
          </p:nvSpPr>
          <p:spPr>
            <a:xfrm>
              <a:off x="2681425" y="3071575"/>
              <a:ext cx="210000" cy="210000"/>
            </a:xfrm>
            <a:prstGeom prst="ellipse">
              <a:avLst/>
            </a:prstGeom>
            <a:solidFill>
              <a:srgbClr val="C7D3E6"/>
            </a:solidFill>
            <a:ln w="38100" cap="flat" cmpd="sng">
              <a:solidFill>
                <a:srgbClr val="92A8C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0" name="Google Shape;300;p15"/>
            <p:cNvSpPr/>
            <p:nvPr/>
          </p:nvSpPr>
          <p:spPr>
            <a:xfrm>
              <a:off x="3395650" y="3071575"/>
              <a:ext cx="210000" cy="210000"/>
            </a:xfrm>
            <a:prstGeom prst="ellipse">
              <a:avLst/>
            </a:prstGeom>
            <a:solidFill>
              <a:srgbClr val="C7D3E6"/>
            </a:solidFill>
            <a:ln w="38100" cap="flat" cmpd="sng">
              <a:solidFill>
                <a:srgbClr val="92A8C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1" name="Google Shape;301;p15"/>
            <p:cNvSpPr/>
            <p:nvPr/>
          </p:nvSpPr>
          <p:spPr>
            <a:xfrm>
              <a:off x="4109875" y="3071575"/>
              <a:ext cx="210000" cy="210000"/>
            </a:xfrm>
            <a:prstGeom prst="ellipse">
              <a:avLst/>
            </a:prstGeom>
            <a:solidFill>
              <a:srgbClr val="C7D3E6"/>
            </a:solidFill>
            <a:ln w="38100" cap="flat" cmpd="sng">
              <a:solidFill>
                <a:srgbClr val="92A8C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2" name="Google Shape;302;p15"/>
            <p:cNvSpPr/>
            <p:nvPr/>
          </p:nvSpPr>
          <p:spPr>
            <a:xfrm>
              <a:off x="4824100" y="3071575"/>
              <a:ext cx="210000" cy="210000"/>
            </a:xfrm>
            <a:prstGeom prst="ellipse">
              <a:avLst/>
            </a:prstGeom>
            <a:solidFill>
              <a:srgbClr val="C7D3E6"/>
            </a:solidFill>
            <a:ln w="38100" cap="flat" cmpd="sng">
              <a:solidFill>
                <a:srgbClr val="92A8C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3" name="Google Shape;303;p15"/>
            <p:cNvSpPr/>
            <p:nvPr/>
          </p:nvSpPr>
          <p:spPr>
            <a:xfrm>
              <a:off x="5538325" y="3071575"/>
              <a:ext cx="210000" cy="210000"/>
            </a:xfrm>
            <a:prstGeom prst="ellipse">
              <a:avLst/>
            </a:prstGeom>
            <a:solidFill>
              <a:srgbClr val="C7D3E6"/>
            </a:solidFill>
            <a:ln w="38100" cap="flat" cmpd="sng">
              <a:solidFill>
                <a:srgbClr val="92A8C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4" name="Google Shape;304;p15"/>
            <p:cNvSpPr/>
            <p:nvPr/>
          </p:nvSpPr>
          <p:spPr>
            <a:xfrm>
              <a:off x="6252550" y="3071575"/>
              <a:ext cx="210000" cy="210000"/>
            </a:xfrm>
            <a:prstGeom prst="ellipse">
              <a:avLst/>
            </a:prstGeom>
            <a:solidFill>
              <a:srgbClr val="C7D3E6"/>
            </a:solidFill>
            <a:ln w="38100" cap="flat" cmpd="sng">
              <a:solidFill>
                <a:srgbClr val="92A8C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5" name="Google Shape;305;p15"/>
            <p:cNvSpPr/>
            <p:nvPr/>
          </p:nvSpPr>
          <p:spPr>
            <a:xfrm>
              <a:off x="6966775" y="3071575"/>
              <a:ext cx="210000" cy="210000"/>
            </a:xfrm>
            <a:prstGeom prst="ellipse">
              <a:avLst/>
            </a:prstGeom>
            <a:solidFill>
              <a:srgbClr val="C7D3E6"/>
            </a:solidFill>
            <a:ln w="38100" cap="flat" cmpd="sng">
              <a:solidFill>
                <a:srgbClr val="92A8C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6" name="Google Shape;306;p15"/>
            <p:cNvSpPr/>
            <p:nvPr/>
          </p:nvSpPr>
          <p:spPr>
            <a:xfrm>
              <a:off x="7681000" y="3071575"/>
              <a:ext cx="210000" cy="210000"/>
            </a:xfrm>
            <a:prstGeom prst="ellipse">
              <a:avLst/>
            </a:prstGeom>
            <a:solidFill>
              <a:srgbClr val="C7D3E6"/>
            </a:solidFill>
            <a:ln w="38100" cap="flat" cmpd="sng">
              <a:solidFill>
                <a:srgbClr val="92A8C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7" name="Google Shape;307;p15"/>
            <p:cNvSpPr/>
            <p:nvPr/>
          </p:nvSpPr>
          <p:spPr>
            <a:xfrm>
              <a:off x="8395225" y="3071575"/>
              <a:ext cx="210000" cy="210000"/>
            </a:xfrm>
            <a:prstGeom prst="ellipse">
              <a:avLst/>
            </a:prstGeom>
            <a:solidFill>
              <a:srgbClr val="C7D3E6"/>
            </a:solidFill>
            <a:ln w="38100" cap="flat" cmpd="sng">
              <a:solidFill>
                <a:srgbClr val="92A8C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08" name="Google Shape;308;p15"/>
          <p:cNvSpPr txBox="1"/>
          <p:nvPr/>
        </p:nvSpPr>
        <p:spPr>
          <a:xfrm>
            <a:off x="54400" y="2236050"/>
            <a:ext cx="1178700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263248"/>
                </a:solidFill>
              </a:rPr>
              <a:t>MAC OSX and Windows XP emerge</a:t>
            </a:r>
            <a:endParaRPr sz="1200" b="1">
              <a:solidFill>
                <a:srgbClr val="263248"/>
              </a:solidFill>
            </a:endParaRPr>
          </a:p>
        </p:txBody>
      </p:sp>
      <p:sp>
        <p:nvSpPr>
          <p:cNvPr id="309" name="Google Shape;309;p15"/>
          <p:cNvSpPr txBox="1"/>
          <p:nvPr/>
        </p:nvSpPr>
        <p:spPr>
          <a:xfrm>
            <a:off x="193300" y="3281570"/>
            <a:ext cx="9009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FF9800"/>
                </a:solidFill>
              </a:rPr>
              <a:t>2001</a:t>
            </a:r>
            <a:endParaRPr sz="1200" b="1">
              <a:solidFill>
                <a:srgbClr val="FF9800"/>
              </a:solidFill>
            </a:endParaRPr>
          </a:p>
        </p:txBody>
      </p:sp>
      <p:sp>
        <p:nvSpPr>
          <p:cNvPr id="310" name="Google Shape;310;p15"/>
          <p:cNvSpPr txBox="1"/>
          <p:nvPr/>
        </p:nvSpPr>
        <p:spPr>
          <a:xfrm>
            <a:off x="768625" y="3281575"/>
            <a:ext cx="1178700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263248"/>
                </a:solidFill>
              </a:rPr>
              <a:t>C# programming language</a:t>
            </a:r>
            <a:endParaRPr sz="1200" b="1">
              <a:solidFill>
                <a:srgbClr val="263248"/>
              </a:solidFill>
            </a:endParaRPr>
          </a:p>
        </p:txBody>
      </p:sp>
      <p:sp>
        <p:nvSpPr>
          <p:cNvPr id="311" name="Google Shape;311;p15"/>
          <p:cNvSpPr txBox="1"/>
          <p:nvPr/>
        </p:nvSpPr>
        <p:spPr>
          <a:xfrm>
            <a:off x="907525" y="2680375"/>
            <a:ext cx="9009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FF9800"/>
                </a:solidFill>
              </a:rPr>
              <a:t>2001</a:t>
            </a:r>
            <a:endParaRPr sz="1200" b="1">
              <a:solidFill>
                <a:srgbClr val="FF9800"/>
              </a:solidFill>
            </a:endParaRPr>
          </a:p>
        </p:txBody>
      </p:sp>
      <p:sp>
        <p:nvSpPr>
          <p:cNvPr id="312" name="Google Shape;312;p15"/>
          <p:cNvSpPr txBox="1"/>
          <p:nvPr/>
        </p:nvSpPr>
        <p:spPr>
          <a:xfrm>
            <a:off x="1475050" y="2400175"/>
            <a:ext cx="1178700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263248"/>
                </a:solidFill>
              </a:rPr>
              <a:t>Facebook goes online</a:t>
            </a:r>
            <a:endParaRPr sz="1200" b="1">
              <a:solidFill>
                <a:srgbClr val="263248"/>
              </a:solidFill>
            </a:endParaRPr>
          </a:p>
        </p:txBody>
      </p:sp>
      <p:sp>
        <p:nvSpPr>
          <p:cNvPr id="313" name="Google Shape;313;p15"/>
          <p:cNvSpPr txBox="1"/>
          <p:nvPr/>
        </p:nvSpPr>
        <p:spPr>
          <a:xfrm>
            <a:off x="1613950" y="3281570"/>
            <a:ext cx="9009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FF9800"/>
                </a:solidFill>
              </a:rPr>
              <a:t>2004</a:t>
            </a:r>
            <a:endParaRPr sz="1200" b="1">
              <a:solidFill>
                <a:srgbClr val="FF9800"/>
              </a:solidFill>
            </a:endParaRPr>
          </a:p>
        </p:txBody>
      </p:sp>
      <p:sp>
        <p:nvSpPr>
          <p:cNvPr id="314" name="Google Shape;314;p15"/>
          <p:cNvSpPr txBox="1"/>
          <p:nvPr/>
        </p:nvSpPr>
        <p:spPr>
          <a:xfrm>
            <a:off x="2189275" y="3281575"/>
            <a:ext cx="1178700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263248"/>
                </a:solidFill>
              </a:rPr>
              <a:t>Youtube goes online</a:t>
            </a:r>
            <a:endParaRPr sz="1200" b="1">
              <a:solidFill>
                <a:srgbClr val="263248"/>
              </a:solidFill>
            </a:endParaRPr>
          </a:p>
        </p:txBody>
      </p:sp>
      <p:sp>
        <p:nvSpPr>
          <p:cNvPr id="315" name="Google Shape;315;p15"/>
          <p:cNvSpPr txBox="1"/>
          <p:nvPr/>
        </p:nvSpPr>
        <p:spPr>
          <a:xfrm>
            <a:off x="2328175" y="2680375"/>
            <a:ext cx="9009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FF9800"/>
                </a:solidFill>
              </a:rPr>
              <a:t>2005</a:t>
            </a:r>
            <a:endParaRPr sz="1200" b="1">
              <a:solidFill>
                <a:srgbClr val="FF9800"/>
              </a:solidFill>
            </a:endParaRPr>
          </a:p>
        </p:txBody>
      </p:sp>
      <p:sp>
        <p:nvSpPr>
          <p:cNvPr id="316" name="Google Shape;316;p15"/>
          <p:cNvSpPr txBox="1"/>
          <p:nvPr/>
        </p:nvSpPr>
        <p:spPr>
          <a:xfrm>
            <a:off x="2895700" y="2236050"/>
            <a:ext cx="1178700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263248"/>
                </a:solidFill>
              </a:rPr>
              <a:t>Twitter goes online</a:t>
            </a:r>
            <a:endParaRPr sz="1200" b="1">
              <a:solidFill>
                <a:srgbClr val="263248"/>
              </a:solidFill>
            </a:endParaRPr>
          </a:p>
        </p:txBody>
      </p:sp>
      <p:sp>
        <p:nvSpPr>
          <p:cNvPr id="317" name="Google Shape;317;p15"/>
          <p:cNvSpPr txBox="1"/>
          <p:nvPr/>
        </p:nvSpPr>
        <p:spPr>
          <a:xfrm>
            <a:off x="3034600" y="3281570"/>
            <a:ext cx="9009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FF9800"/>
                </a:solidFill>
              </a:rPr>
              <a:t>2006</a:t>
            </a:r>
            <a:endParaRPr sz="1200" b="1">
              <a:solidFill>
                <a:srgbClr val="FF9800"/>
              </a:solidFill>
            </a:endParaRPr>
          </a:p>
        </p:txBody>
      </p:sp>
      <p:sp>
        <p:nvSpPr>
          <p:cNvPr id="318" name="Google Shape;318;p15"/>
          <p:cNvSpPr txBox="1"/>
          <p:nvPr/>
        </p:nvSpPr>
        <p:spPr>
          <a:xfrm>
            <a:off x="3609925" y="3281575"/>
            <a:ext cx="1178700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263248"/>
                </a:solidFill>
              </a:rPr>
              <a:t>IPhone is introduced</a:t>
            </a:r>
            <a:endParaRPr sz="1200" b="1">
              <a:solidFill>
                <a:srgbClr val="263248"/>
              </a:solidFill>
            </a:endParaRPr>
          </a:p>
        </p:txBody>
      </p:sp>
      <p:sp>
        <p:nvSpPr>
          <p:cNvPr id="319" name="Google Shape;319;p15"/>
          <p:cNvSpPr txBox="1"/>
          <p:nvPr/>
        </p:nvSpPr>
        <p:spPr>
          <a:xfrm>
            <a:off x="3748825" y="2680375"/>
            <a:ext cx="9009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FF9800"/>
                </a:solidFill>
              </a:rPr>
              <a:t>2007</a:t>
            </a:r>
            <a:endParaRPr sz="1200" b="1">
              <a:solidFill>
                <a:srgbClr val="FF9800"/>
              </a:solidFill>
            </a:endParaRPr>
          </a:p>
        </p:txBody>
      </p:sp>
      <p:sp>
        <p:nvSpPr>
          <p:cNvPr id="320" name="Google Shape;320;p15"/>
          <p:cNvSpPr txBox="1"/>
          <p:nvPr/>
        </p:nvSpPr>
        <p:spPr>
          <a:xfrm>
            <a:off x="4316350" y="2236050"/>
            <a:ext cx="1178700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263248"/>
                </a:solidFill>
              </a:rPr>
              <a:t>Windows 7 operating system</a:t>
            </a:r>
            <a:endParaRPr sz="1200" b="1">
              <a:solidFill>
                <a:srgbClr val="263248"/>
              </a:solidFill>
            </a:endParaRPr>
          </a:p>
        </p:txBody>
      </p:sp>
      <p:sp>
        <p:nvSpPr>
          <p:cNvPr id="321" name="Google Shape;321;p15"/>
          <p:cNvSpPr txBox="1"/>
          <p:nvPr/>
        </p:nvSpPr>
        <p:spPr>
          <a:xfrm>
            <a:off x="4455250" y="3281570"/>
            <a:ext cx="9009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FF9800"/>
                </a:solidFill>
              </a:rPr>
              <a:t>2009</a:t>
            </a:r>
            <a:endParaRPr sz="1200" b="1">
              <a:solidFill>
                <a:srgbClr val="FF9800"/>
              </a:solidFill>
            </a:endParaRPr>
          </a:p>
        </p:txBody>
      </p:sp>
      <p:sp>
        <p:nvSpPr>
          <p:cNvPr id="322" name="Google Shape;322;p15"/>
          <p:cNvSpPr txBox="1"/>
          <p:nvPr/>
        </p:nvSpPr>
        <p:spPr>
          <a:xfrm>
            <a:off x="5030575" y="3281575"/>
            <a:ext cx="1178700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263248"/>
                </a:solidFill>
              </a:rPr>
              <a:t>Bitcoin is released</a:t>
            </a:r>
            <a:endParaRPr sz="1200" b="1">
              <a:solidFill>
                <a:srgbClr val="263248"/>
              </a:solidFill>
            </a:endParaRPr>
          </a:p>
        </p:txBody>
      </p:sp>
      <p:sp>
        <p:nvSpPr>
          <p:cNvPr id="323" name="Google Shape;323;p15"/>
          <p:cNvSpPr txBox="1"/>
          <p:nvPr/>
        </p:nvSpPr>
        <p:spPr>
          <a:xfrm>
            <a:off x="5169475" y="2680375"/>
            <a:ext cx="9009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FF9800"/>
                </a:solidFill>
              </a:rPr>
              <a:t>2009</a:t>
            </a:r>
            <a:endParaRPr sz="1200" b="1">
              <a:solidFill>
                <a:srgbClr val="FF9800"/>
              </a:solidFill>
            </a:endParaRPr>
          </a:p>
        </p:txBody>
      </p:sp>
      <p:sp>
        <p:nvSpPr>
          <p:cNvPr id="324" name="Google Shape;324;p15"/>
          <p:cNvSpPr txBox="1"/>
          <p:nvPr/>
        </p:nvSpPr>
        <p:spPr>
          <a:xfrm>
            <a:off x="5737000" y="2236050"/>
            <a:ext cx="1178700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263248"/>
                </a:solidFill>
              </a:rPr>
              <a:t>IPad tablet computer is released</a:t>
            </a:r>
            <a:endParaRPr sz="1200" b="1">
              <a:solidFill>
                <a:srgbClr val="263248"/>
              </a:solidFill>
            </a:endParaRPr>
          </a:p>
        </p:txBody>
      </p:sp>
      <p:sp>
        <p:nvSpPr>
          <p:cNvPr id="325" name="Google Shape;325;p15"/>
          <p:cNvSpPr txBox="1"/>
          <p:nvPr/>
        </p:nvSpPr>
        <p:spPr>
          <a:xfrm>
            <a:off x="5875900" y="3281570"/>
            <a:ext cx="9009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FF9800"/>
                </a:solidFill>
              </a:rPr>
              <a:t>2010</a:t>
            </a:r>
            <a:endParaRPr sz="1200" b="1">
              <a:solidFill>
                <a:srgbClr val="FF9800"/>
              </a:solidFill>
            </a:endParaRPr>
          </a:p>
        </p:txBody>
      </p:sp>
      <p:sp>
        <p:nvSpPr>
          <p:cNvPr id="326" name="Google Shape;326;p15"/>
          <p:cNvSpPr txBox="1"/>
          <p:nvPr/>
        </p:nvSpPr>
        <p:spPr>
          <a:xfrm>
            <a:off x="6451225" y="3281575"/>
            <a:ext cx="1178700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263248"/>
                </a:solidFill>
              </a:rPr>
              <a:t>Voice recognition breakthrough</a:t>
            </a:r>
            <a:endParaRPr sz="1200" b="1">
              <a:solidFill>
                <a:srgbClr val="263248"/>
              </a:solidFill>
            </a:endParaRPr>
          </a:p>
        </p:txBody>
      </p:sp>
      <p:sp>
        <p:nvSpPr>
          <p:cNvPr id="327" name="Google Shape;327;p15"/>
          <p:cNvSpPr txBox="1"/>
          <p:nvPr/>
        </p:nvSpPr>
        <p:spPr>
          <a:xfrm>
            <a:off x="6590125" y="2680375"/>
            <a:ext cx="9009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FF9800"/>
                </a:solidFill>
              </a:rPr>
              <a:t>2013</a:t>
            </a:r>
            <a:endParaRPr sz="1200" b="1">
              <a:solidFill>
                <a:srgbClr val="FF9800"/>
              </a:solidFill>
            </a:endParaRPr>
          </a:p>
        </p:txBody>
      </p:sp>
      <p:sp>
        <p:nvSpPr>
          <p:cNvPr id="328" name="Google Shape;328;p15"/>
          <p:cNvSpPr txBox="1"/>
          <p:nvPr/>
        </p:nvSpPr>
        <p:spPr>
          <a:xfrm>
            <a:off x="7157650" y="2400175"/>
            <a:ext cx="1178700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263248"/>
                </a:solidFill>
              </a:rPr>
              <a:t>Apple watch introduced</a:t>
            </a:r>
            <a:endParaRPr sz="1200" b="1">
              <a:solidFill>
                <a:srgbClr val="263248"/>
              </a:solidFill>
            </a:endParaRPr>
          </a:p>
        </p:txBody>
      </p:sp>
      <p:sp>
        <p:nvSpPr>
          <p:cNvPr id="329" name="Google Shape;329;p15"/>
          <p:cNvSpPr txBox="1"/>
          <p:nvPr/>
        </p:nvSpPr>
        <p:spPr>
          <a:xfrm>
            <a:off x="7296550" y="3281570"/>
            <a:ext cx="9009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FF9800"/>
                </a:solidFill>
              </a:rPr>
              <a:t>2015</a:t>
            </a:r>
            <a:endParaRPr sz="1200" b="1">
              <a:solidFill>
                <a:srgbClr val="FF9800"/>
              </a:solidFill>
            </a:endParaRPr>
          </a:p>
        </p:txBody>
      </p:sp>
      <p:sp>
        <p:nvSpPr>
          <p:cNvPr id="330" name="Google Shape;330;p15"/>
          <p:cNvSpPr txBox="1"/>
          <p:nvPr/>
        </p:nvSpPr>
        <p:spPr>
          <a:xfrm>
            <a:off x="7871875" y="3281575"/>
            <a:ext cx="1178700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263248"/>
                </a:solidFill>
              </a:rPr>
              <a:t>WE ARE HERE</a:t>
            </a:r>
            <a:endParaRPr sz="1200" b="1">
              <a:solidFill>
                <a:srgbClr val="263248"/>
              </a:solidFill>
            </a:endParaRPr>
          </a:p>
        </p:txBody>
      </p:sp>
      <p:sp>
        <p:nvSpPr>
          <p:cNvPr id="331" name="Google Shape;331;p15"/>
          <p:cNvSpPr txBox="1"/>
          <p:nvPr/>
        </p:nvSpPr>
        <p:spPr>
          <a:xfrm>
            <a:off x="8010775" y="2680375"/>
            <a:ext cx="9009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FF9800"/>
                </a:solidFill>
              </a:rPr>
              <a:t>2018</a:t>
            </a:r>
            <a:endParaRPr sz="1200" b="1">
              <a:solidFill>
                <a:srgbClr val="FF9800"/>
              </a:solidFill>
            </a:endParaRPr>
          </a:p>
        </p:txBody>
      </p:sp>
      <p:sp>
        <p:nvSpPr>
          <p:cNvPr id="332" name="Google Shape;332;p15"/>
          <p:cNvSpPr txBox="1"/>
          <p:nvPr/>
        </p:nvSpPr>
        <p:spPr>
          <a:xfrm>
            <a:off x="7171125" y="4606425"/>
            <a:ext cx="1638000" cy="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rPr>
              <a:t>@SEDC 2018-2019</a:t>
            </a:r>
            <a:endParaRPr sz="1200"/>
          </a:p>
        </p:txBody>
      </p:sp>
      <p:pic>
        <p:nvPicPr>
          <p:cNvPr id="333" name="Google Shape;333;p15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31425" y="473850"/>
            <a:ext cx="603650" cy="60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6" name="Google Shape;516;p30"/>
          <p:cNvGrpSpPr/>
          <p:nvPr/>
        </p:nvGrpSpPr>
        <p:grpSpPr>
          <a:xfrm>
            <a:off x="632260" y="286565"/>
            <a:ext cx="8044527" cy="2067200"/>
            <a:chOff x="185742" y="1287960"/>
            <a:chExt cx="8044527" cy="2067200"/>
          </a:xfrm>
        </p:grpSpPr>
        <p:sp>
          <p:nvSpPr>
            <p:cNvPr id="517" name="Google Shape;517;p30"/>
            <p:cNvSpPr/>
            <p:nvPr/>
          </p:nvSpPr>
          <p:spPr>
            <a:xfrm>
              <a:off x="6978450" y="12879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92A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endParaRPr>
            </a:p>
          </p:txBody>
        </p:sp>
        <p:sp>
          <p:nvSpPr>
            <p:cNvPr id="518" name="Google Shape;518;p30"/>
            <p:cNvSpPr/>
            <p:nvPr/>
          </p:nvSpPr>
          <p:spPr>
            <a:xfrm rot="10800000" flipH="1">
              <a:off x="1423250" y="1697050"/>
              <a:ext cx="5566500" cy="12438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endParaRPr>
            </a:p>
          </p:txBody>
        </p:sp>
        <p:sp>
          <p:nvSpPr>
            <p:cNvPr id="519" name="Google Shape;519;p30"/>
            <p:cNvSpPr/>
            <p:nvPr/>
          </p:nvSpPr>
          <p:spPr>
            <a:xfrm rot="10800000" flipH="1">
              <a:off x="6986470" y="1697043"/>
              <a:ext cx="1243800" cy="12438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endParaRPr>
            </a:p>
          </p:txBody>
        </p:sp>
        <p:sp>
          <p:nvSpPr>
            <p:cNvPr id="520" name="Google Shape;520;p30"/>
            <p:cNvSpPr/>
            <p:nvPr/>
          </p:nvSpPr>
          <p:spPr>
            <a:xfrm flipH="1">
              <a:off x="185742" y="1697043"/>
              <a:ext cx="1243800" cy="12438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endParaRPr>
            </a:p>
          </p:txBody>
        </p:sp>
        <p:sp>
          <p:nvSpPr>
            <p:cNvPr id="521" name="Google Shape;521;p30"/>
            <p:cNvSpPr/>
            <p:nvPr/>
          </p:nvSpPr>
          <p:spPr>
            <a:xfrm rot="10800000">
              <a:off x="185748" y="29408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92A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endParaRPr>
            </a:p>
          </p:txBody>
        </p:sp>
      </p:grpSp>
      <p:sp>
        <p:nvSpPr>
          <p:cNvPr id="522" name="Google Shape;522;p30"/>
          <p:cNvSpPr txBox="1"/>
          <p:nvPr>
            <p:ph type="ctrTitle" idx="4294967295"/>
          </p:nvPr>
        </p:nvSpPr>
        <p:spPr>
          <a:xfrm>
            <a:off x="562285" y="714060"/>
            <a:ext cx="8039100" cy="122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3F5378"/>
                </a:solidFill>
              </a:rPr>
              <a:t>But how do I…?</a:t>
            </a:r>
            <a:endParaRPr sz="3600">
              <a:solidFill>
                <a:srgbClr val="3F5378"/>
              </a:solidFill>
            </a:endParaRPr>
          </a:p>
        </p:txBody>
      </p:sp>
      <p:sp>
        <p:nvSpPr>
          <p:cNvPr id="523" name="Google Shape;523;p30"/>
          <p:cNvSpPr txBox="1"/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525" name="Google Shape;525;p30"/>
          <p:cNvSpPr txBox="1"/>
          <p:nvPr/>
        </p:nvSpPr>
        <p:spPr>
          <a:xfrm>
            <a:off x="7171125" y="4606425"/>
            <a:ext cx="1638000" cy="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rPr>
              <a:t>@SEDC 2018-2019</a:t>
            </a:r>
            <a:endParaRPr sz="1200"/>
          </a:p>
        </p:txBody>
      </p:sp>
      <p:pic>
        <p:nvPicPr>
          <p:cNvPr id="1" name="Picture 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16835" y="2188210"/>
            <a:ext cx="3333115" cy="2505075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71980" y="544830"/>
            <a:ext cx="5392420" cy="404876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31"/>
          <p:cNvSpPr txBox="1"/>
          <p:nvPr>
            <p:ph type="title" idx="4294967295"/>
          </p:nvPr>
        </p:nvSpPr>
        <p:spPr>
          <a:xfrm>
            <a:off x="4522325" y="1064975"/>
            <a:ext cx="3357600" cy="13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b="0"/>
              <a:t>Q&amp;A section</a:t>
            </a:r>
            <a:endParaRPr sz="4800"/>
          </a:p>
        </p:txBody>
      </p:sp>
      <p:sp>
        <p:nvSpPr>
          <p:cNvPr id="531" name="Google Shape;531;p31"/>
          <p:cNvSpPr txBox="1"/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532" name="Google Shape;532;p31"/>
          <p:cNvSpPr txBox="1"/>
          <p:nvPr/>
        </p:nvSpPr>
        <p:spPr>
          <a:xfrm>
            <a:off x="7171125" y="4606425"/>
            <a:ext cx="1638000" cy="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rPr>
              <a:t>@SEDC 2018-2019</a:t>
            </a:r>
            <a:endParaRPr sz="1200"/>
          </a:p>
        </p:txBody>
      </p:sp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2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WHERE ARE WE NOW?</a:t>
            </a:r>
            <a:endParaRPr lang="en-GB"/>
          </a:p>
        </p:txBody>
      </p:sp>
      <p:sp>
        <p:nvSpPr>
          <p:cNvPr id="191" name="Google Shape;191;p12"/>
          <p:cNvSpPr txBox="1"/>
          <p:nvPr>
            <p:ph type="body" idx="1"/>
          </p:nvPr>
        </p:nvSpPr>
        <p:spPr>
          <a:xfrm>
            <a:off x="814275" y="1491000"/>
            <a:ext cx="36885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▰"/>
            </a:pPr>
            <a:r>
              <a:rPr lang="en-GB"/>
              <a:t>Technology is taking over every aspect of our lives</a:t>
            </a:r>
            <a:endParaRPr lang="en-GB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-GB"/>
              <a:t>80% of the developed world uses the internet</a:t>
            </a:r>
            <a:endParaRPr lang="en-GB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-GB"/>
              <a:t>The job market for developers is enormous</a:t>
            </a:r>
            <a:endParaRPr lang="en-GB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-GB"/>
              <a:t>Strong and open developer community</a:t>
            </a:r>
            <a:endParaRPr lang="en-GB"/>
          </a:p>
        </p:txBody>
      </p:sp>
      <p:pic>
        <p:nvPicPr>
          <p:cNvPr id="192" name="Google Shape;192;p12" descr="18.jpg"/>
          <p:cNvPicPr preferRelativeResize="0"/>
          <p:nvPr/>
        </p:nvPicPr>
        <p:blipFill rotWithShape="1">
          <a:blip r:embed="rId1"/>
          <a:srcRect l="1653" r="42096"/>
          <a:stretch>
            <a:fillRect/>
          </a:stretch>
        </p:blipFill>
        <p:spPr>
          <a:xfrm>
            <a:off x="4675375" y="909350"/>
            <a:ext cx="4097700" cy="4097700"/>
          </a:xfrm>
          <a:prstGeom prst="diamond">
            <a:avLst/>
          </a:prstGeom>
          <a:noFill/>
          <a:ln>
            <a:noFill/>
          </a:ln>
        </p:spPr>
      </p:pic>
      <p:sp>
        <p:nvSpPr>
          <p:cNvPr id="193" name="Google Shape;193;p12"/>
          <p:cNvSpPr txBox="1"/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194" name="Google Shape;194;p12"/>
          <p:cNvSpPr txBox="1"/>
          <p:nvPr/>
        </p:nvSpPr>
        <p:spPr>
          <a:xfrm>
            <a:off x="7171125" y="4606425"/>
            <a:ext cx="1638000" cy="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rPr>
              <a:t>@SEDC 2018-2019</a:t>
            </a:r>
            <a:endParaRPr sz="1200"/>
          </a:p>
        </p:txBody>
      </p:sp>
      <p:pic>
        <p:nvPicPr>
          <p:cNvPr id="195" name="Google Shape;195;p12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131425" y="473850"/>
            <a:ext cx="603650" cy="60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2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current state of technologies</a:t>
            </a:r>
            <a:endParaRPr lang="en-US" altLang="en-GB"/>
          </a:p>
        </p:txBody>
      </p:sp>
      <p:sp>
        <p:nvSpPr>
          <p:cNvPr id="191" name="Google Shape;191;p12"/>
          <p:cNvSpPr txBox="1"/>
          <p:nvPr>
            <p:ph type="body" idx="1"/>
          </p:nvPr>
        </p:nvSpPr>
        <p:spPr>
          <a:xfrm>
            <a:off x="461010" y="1490980"/>
            <a:ext cx="4747260" cy="314579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533400" lvl="0" indent="-457200" algn="l" rtl="0">
              <a:spcBef>
                <a:spcPts val="600"/>
              </a:spcBef>
              <a:spcAft>
                <a:spcPts val="0"/>
              </a:spcAft>
              <a:buSzPts val="2400"/>
              <a:buAutoNum type="arabicPeriod"/>
            </a:pPr>
            <a:r>
              <a:rPr lang="en-GB"/>
              <a:t>Devices-diversity</a:t>
            </a:r>
            <a:endParaRPr lang="en-GB"/>
          </a:p>
          <a:p>
            <a:pPr marL="533400" lvl="0" indent="-457200" algn="l" rtl="0">
              <a:spcBef>
                <a:spcPts val="600"/>
              </a:spcBef>
              <a:spcAft>
                <a:spcPts val="0"/>
              </a:spcAft>
              <a:buSzPts val="2400"/>
              <a:buAutoNum type="arabicPeriod"/>
            </a:pPr>
            <a:r>
              <a:rPr lang="en-GB"/>
              <a:t>Mobile-first approach</a:t>
            </a:r>
            <a:endParaRPr lang="en-GB"/>
          </a:p>
          <a:p>
            <a:pPr marL="533400" lvl="0" indent="-457200" algn="l" rtl="0">
              <a:spcBef>
                <a:spcPts val="600"/>
              </a:spcBef>
              <a:spcAft>
                <a:spcPts val="0"/>
              </a:spcAft>
              <a:buSzPts val="2400"/>
              <a:buAutoNum type="arabicPeriod"/>
            </a:pPr>
            <a:r>
              <a:rPr lang="en-GB"/>
              <a:t>Cloud technologies</a:t>
            </a:r>
            <a:endParaRPr lang="en-GB"/>
          </a:p>
          <a:p>
            <a:pPr marL="533400" lvl="0" indent="-457200" algn="l" rtl="0">
              <a:spcBef>
                <a:spcPts val="600"/>
              </a:spcBef>
              <a:spcAft>
                <a:spcPts val="0"/>
              </a:spcAft>
              <a:buSzPts val="2400"/>
              <a:buAutoNum type="arabicPeriod"/>
            </a:pPr>
            <a:r>
              <a:rPr lang="en-GB"/>
              <a:t>Your fridge </a:t>
            </a:r>
            <a:r>
              <a:rPr lang="en-US" altLang="en-GB"/>
              <a:t>can get</a:t>
            </a:r>
            <a:r>
              <a:rPr lang="en-GB"/>
              <a:t> on Internet…</a:t>
            </a:r>
            <a:endParaRPr lang="en-GB"/>
          </a:p>
        </p:txBody>
      </p:sp>
      <p:sp>
        <p:nvSpPr>
          <p:cNvPr id="193" name="Google Shape;193;p12"/>
          <p:cNvSpPr txBox="1"/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194" name="Google Shape;194;p12"/>
          <p:cNvSpPr txBox="1"/>
          <p:nvPr/>
        </p:nvSpPr>
        <p:spPr>
          <a:xfrm>
            <a:off x="7171125" y="4606425"/>
            <a:ext cx="1638000" cy="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rPr>
              <a:t>@SEDC 2018-2019</a:t>
            </a:r>
            <a:endParaRPr sz="1200"/>
          </a:p>
        </p:txBody>
      </p:sp>
      <p:pic>
        <p:nvPicPr>
          <p:cNvPr id="195" name="Google Shape;195;p12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31425" y="473850"/>
            <a:ext cx="603650" cy="60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" name="Picture 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6805" y="1439545"/>
            <a:ext cx="3997325" cy="288544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3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altLang="en-GB">
                <a:solidFill>
                  <a:schemeClr val="lt1"/>
                </a:solidFill>
              </a:rPr>
              <a:t>Internet of things</a:t>
            </a:r>
            <a:endParaRPr lang="en-US" altLang="en-GB">
              <a:solidFill>
                <a:schemeClr val="lt1"/>
              </a:solidFill>
            </a:endParaRPr>
          </a:p>
        </p:txBody>
      </p:sp>
      <p:sp>
        <p:nvSpPr>
          <p:cNvPr id="201" name="Google Shape;201;p13"/>
          <p:cNvSpPr txBox="1"/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240" name="Google Shape;240;p13"/>
          <p:cNvSpPr txBox="1"/>
          <p:nvPr/>
        </p:nvSpPr>
        <p:spPr>
          <a:xfrm>
            <a:off x="7171125" y="4606425"/>
            <a:ext cx="1638000" cy="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rPr>
              <a:t>@SEDC 2018-2019</a:t>
            </a:r>
            <a:endParaRPr sz="1200"/>
          </a:p>
        </p:txBody>
      </p:sp>
      <p:pic>
        <p:nvPicPr>
          <p:cNvPr id="241" name="Google Shape;241;p13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31425" y="473850"/>
            <a:ext cx="603650" cy="60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45" y="1494155"/>
            <a:ext cx="5632450" cy="3142615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6"/>
          <p:cNvSpPr txBox="1"/>
          <p:nvPr>
            <p:ph type="title" idx="4294967295"/>
          </p:nvPr>
        </p:nvSpPr>
        <p:spPr>
          <a:xfrm>
            <a:off x="4024300" y="1398350"/>
            <a:ext cx="1833600" cy="13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0"/>
              <a:t>But what is the internet? How does it work?</a:t>
            </a:r>
            <a:endParaRPr lang="en-GB" b="0"/>
          </a:p>
        </p:txBody>
      </p:sp>
      <p:sp>
        <p:nvSpPr>
          <p:cNvPr id="339" name="Google Shape;339;p16"/>
          <p:cNvSpPr txBox="1"/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340" name="Google Shape;340;p16"/>
          <p:cNvSpPr txBox="1"/>
          <p:nvPr/>
        </p:nvSpPr>
        <p:spPr>
          <a:xfrm>
            <a:off x="7171125" y="4606425"/>
            <a:ext cx="1638000" cy="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rPr>
              <a:t>@SEDC 2018-2019</a:t>
            </a:r>
            <a:endParaRPr sz="1200"/>
          </a:p>
        </p:txBody>
      </p:sp>
    </p:spTree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7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THE INTERNET IS NOT</a:t>
            </a:r>
            <a:endParaRPr lang="en-GB"/>
          </a:p>
        </p:txBody>
      </p:sp>
      <p:sp>
        <p:nvSpPr>
          <p:cNvPr id="346" name="Google Shape;346;p17"/>
          <p:cNvSpPr txBox="1"/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-GB"/>
              <a:t>It is not ONE SINGLE thing that everyone access</a:t>
            </a:r>
            <a:endParaRPr lang="en-GB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▰"/>
            </a:pPr>
            <a:r>
              <a:rPr lang="en-GB"/>
              <a:t>It is not a huge company</a:t>
            </a:r>
            <a:endParaRPr lang="en-GB"/>
          </a:p>
          <a:p>
            <a:pPr marL="457200" lvl="0" indent="-381000" algn="l" rtl="0">
              <a:spcBef>
                <a:spcPts val="1000"/>
              </a:spcBef>
              <a:spcAft>
                <a:spcPts val="1000"/>
              </a:spcAft>
              <a:buSzPts val="2400"/>
              <a:buChar char="▰"/>
            </a:pPr>
            <a:r>
              <a:rPr lang="en-GB"/>
              <a:t>We don’t open the internet by opening google</a:t>
            </a:r>
            <a:endParaRPr lang="en-GB"/>
          </a:p>
        </p:txBody>
      </p:sp>
      <p:sp>
        <p:nvSpPr>
          <p:cNvPr id="347" name="Google Shape;347;p17"/>
          <p:cNvSpPr txBox="1"/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348" name="Google Shape;348;p17"/>
          <p:cNvSpPr txBox="1"/>
          <p:nvPr/>
        </p:nvSpPr>
        <p:spPr>
          <a:xfrm>
            <a:off x="7171125" y="4606425"/>
            <a:ext cx="1638000" cy="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rPr>
              <a:t>@SEDC 2018-2019</a:t>
            </a:r>
            <a:endParaRPr sz="1200"/>
          </a:p>
        </p:txBody>
      </p:sp>
      <p:pic>
        <p:nvPicPr>
          <p:cNvPr id="349" name="Google Shape;349;p17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31425" y="473850"/>
            <a:ext cx="603650" cy="60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5321</Words>
  <Application>WPS Presentation</Application>
  <PresentationFormat/>
  <Paragraphs>473</Paragraphs>
  <Slides>42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55" baseType="lpstr">
      <vt:lpstr>Arial</vt:lpstr>
      <vt:lpstr>SimSun</vt:lpstr>
      <vt:lpstr>Wingdings</vt:lpstr>
      <vt:lpstr>Arial</vt:lpstr>
      <vt:lpstr>Roboto Condensed</vt:lpstr>
      <vt:lpstr>Roboto Condensed Light</vt:lpstr>
      <vt:lpstr>Arvo</vt:lpstr>
      <vt:lpstr>Verdana</vt:lpstr>
      <vt:lpstr>Microsoft YaHei</vt:lpstr>
      <vt:lpstr/>
      <vt:lpstr>Arial Unicode MS</vt:lpstr>
      <vt:lpstr>Segoe Print</vt:lpstr>
      <vt:lpstr>Salerio template</vt:lpstr>
      <vt:lpstr>INTRODUCTION TO WEB DEVELOPMENT - SESSION 1</vt:lpstr>
      <vt:lpstr>TIMELINE OF COMPUTERS AND THE WEB</vt:lpstr>
      <vt:lpstr>TIMELINE OF COMPUTERS AND THE WEB</vt:lpstr>
      <vt:lpstr>TIMELINE OF COMPUTERS AND THE WEB</vt:lpstr>
      <vt:lpstr>WHERE ARE WE NOW?</vt:lpstr>
      <vt:lpstr>WHERE ARE WE NOW?</vt:lpstr>
      <vt:lpstr>TIMELINE OF COMPUTERS AND THE WEB</vt:lpstr>
      <vt:lpstr>But what is the internet? How does it work?</vt:lpstr>
      <vt:lpstr>WHAT THE INTERNET IS NOT</vt:lpstr>
      <vt:lpstr>HOW THE INTERNET WORKS</vt:lpstr>
      <vt:lpstr>PowerPoint 演示文稿</vt:lpstr>
      <vt:lpstr>PowerPoint 演示文稿</vt:lpstr>
      <vt:lpstr>PowerPoint 演示文稿</vt:lpstr>
      <vt:lpstr>PowerPoint 演示文稿</vt:lpstr>
      <vt:lpstr>BUT WHAT IS PROGRAM? </vt:lpstr>
      <vt:lpstr>BUT WHAT IS PROGRAM? </vt:lpstr>
      <vt:lpstr>What it is programmers do? </vt:lpstr>
      <vt:lpstr>What it is programmers do? </vt:lpstr>
      <vt:lpstr>WEB DEVELOPER CATEGORIES</vt:lpstr>
      <vt:lpstr>PowerPoint 演示文稿</vt:lpstr>
      <vt:lpstr>Client-side technologies</vt:lpstr>
      <vt:lpstr>WEB DEVELOPER CATEGORIES</vt:lpstr>
      <vt:lpstr>WEB DEVELOPER CATEGORIES</vt:lpstr>
      <vt:lpstr>WEB DEVELOPER CATEGORIES</vt:lpstr>
      <vt:lpstr>FAQ</vt:lpstr>
      <vt:lpstr>Programer? Developer? What’s the difference?</vt:lpstr>
      <vt:lpstr>Programer? Developer? What’s the difference?</vt:lpstr>
      <vt:lpstr>Should I become a developer?</vt:lpstr>
      <vt:lpstr>Should I become a developer?</vt:lpstr>
      <vt:lpstr>How do I learn to program?</vt:lpstr>
      <vt:lpstr>How do I learn to program?</vt:lpstr>
      <vt:lpstr>Do I need university education?</vt:lpstr>
      <vt:lpstr>Do I need university education?</vt:lpstr>
      <vt:lpstr>I get the diploma, and I am done right?</vt:lpstr>
      <vt:lpstr>I get the diploma, and I am done right?</vt:lpstr>
      <vt:lpstr>What language do I use?</vt:lpstr>
      <vt:lpstr>What language should I use?</vt:lpstr>
      <vt:lpstr>Are there blogs or newsletters I can follow?</vt:lpstr>
      <vt:lpstr>What books should I read?</vt:lpstr>
      <vt:lpstr>But how do I…?</vt:lpstr>
      <vt:lpstr>PowerPoint 演示文稿</vt:lpstr>
      <vt:lpstr>Q&amp;A section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WEB DEVELOPMENT - SESSION 1</dc:title>
  <dc:creator/>
  <cp:lastModifiedBy>Stojancho.Jefremov</cp:lastModifiedBy>
  <cp:revision>27</cp:revision>
  <dcterms:created xsi:type="dcterms:W3CDTF">2018-10-15T16:06:00Z</dcterms:created>
  <dcterms:modified xsi:type="dcterms:W3CDTF">2018-10-16T14:28:46Z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1033-10.2.0.7456</vt:lpwstr>
  </property>
</Properties>
</file>