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33"/>
  </p:notesMasterIdLst>
  <p:sldIdLst>
    <p:sldId id="256" r:id="rId2"/>
    <p:sldId id="278" r:id="rId3"/>
    <p:sldId id="279" r:id="rId4"/>
    <p:sldId id="280" r:id="rId5"/>
    <p:sldId id="281" r:id="rId6"/>
    <p:sldId id="282" r:id="rId7"/>
    <p:sldId id="257" r:id="rId8"/>
    <p:sldId id="258" r:id="rId9"/>
    <p:sldId id="259" r:id="rId10"/>
    <p:sldId id="260" r:id="rId11"/>
    <p:sldId id="261" r:id="rId12"/>
    <p:sldId id="262" r:id="rId13"/>
    <p:sldId id="263" r:id="rId14"/>
    <p:sldId id="264" r:id="rId15"/>
    <p:sldId id="265" r:id="rId16"/>
    <p:sldId id="283" r:id="rId17"/>
    <p:sldId id="284" r:id="rId18"/>
    <p:sldId id="285" r:id="rId19"/>
    <p:sldId id="286" r:id="rId20"/>
    <p:sldId id="287" r:id="rId21"/>
    <p:sldId id="266" r:id="rId22"/>
    <p:sldId id="267" r:id="rId23"/>
    <p:sldId id="268" r:id="rId24"/>
    <p:sldId id="269" r:id="rId25"/>
    <p:sldId id="270" r:id="rId26"/>
    <p:sldId id="271" r:id="rId27"/>
    <p:sldId id="272" r:id="rId28"/>
    <p:sldId id="273" r:id="rId29"/>
    <p:sldId id="274" r:id="rId30"/>
    <p:sldId id="275" r:id="rId31"/>
    <p:sldId id="276" r:id="rId32"/>
  </p:sldIdLst>
  <p:sldSz cx="9144000" cy="5143500" type="screen16x9"/>
  <p:notesSz cx="6858000" cy="9144000"/>
  <p:embeddedFontLst>
    <p:embeddedFont>
      <p:font typeface="Roboto Condensed Light" panose="020B0604020202020204" charset="0"/>
      <p:regular r:id="rId34"/>
      <p:bold r:id="rId35"/>
      <p:italic r:id="rId36"/>
      <p:boldItalic r:id="rId37"/>
    </p:embeddedFont>
    <p:embeddedFont>
      <p:font typeface="Roboto Condensed" panose="020B0604020202020204" charset="0"/>
      <p:regular r:id="rId38"/>
      <p:bold r:id="rId39"/>
      <p:italic r:id="rId40"/>
      <p:boldItalic r:id="rId41"/>
    </p:embeddedFont>
    <p:embeddedFont>
      <p:font typeface="Arvo" panose="020B060402020202020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43fbe87555_1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43fbe87555_1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43fbe87555_1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43fbe87555_1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43fbe87555_1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43fbe87555_1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43fbe87555_1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43fbe87555_1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Programming is writing code</a:t>
            </a:r>
            <a:endParaRPr/>
          </a:p>
          <a:p>
            <a:pPr marL="0" lvl="0" indent="0" algn="l" rtl="0">
              <a:spcBef>
                <a:spcPts val="0"/>
              </a:spcBef>
              <a:spcAft>
                <a:spcPts val="0"/>
              </a:spcAft>
              <a:buNone/>
            </a:pPr>
            <a:r>
              <a:rPr lang="en"/>
              <a:t>Developing is designing idea to product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43fbe87555_1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43fbe87555_1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239272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43fbe87555_1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43fbe87555_1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43fbe87555_1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43fbe87555_1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43fbe87555_1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43fbe87555_1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43fbe87555_1_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43fbe87555_1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43fbe87555_1_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43fbe87555_1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43fbe87555_1_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43fbe87555_1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43fbe87555_1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43fbe87555_1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84750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44ef6a572e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44ef6a572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9591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44ef6a572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44ef6a572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42122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08626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43fbe8755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43fbe8755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Concept of program inveted by Ada Lovelace</a:t>
            </a:r>
            <a:endParaRPr/>
          </a:p>
          <a:p>
            <a:pPr marL="0" lvl="0" indent="0" algn="l" rtl="0">
              <a:spcBef>
                <a:spcPts val="0"/>
              </a:spcBef>
              <a:spcAft>
                <a:spcPts val="0"/>
              </a:spcAft>
              <a:buNone/>
            </a:pPr>
            <a:r>
              <a:rPr lang="en"/>
              <a:t>First programmable computer - Z1</a:t>
            </a:r>
            <a:endParaRPr/>
          </a:p>
          <a:p>
            <a:pPr marL="0" lvl="0" indent="0" algn="l" rtl="0">
              <a:spcBef>
                <a:spcPts val="0"/>
              </a:spcBef>
              <a:spcAft>
                <a:spcPts val="0"/>
              </a:spcAft>
              <a:buNone/>
            </a:pPr>
            <a:r>
              <a:rPr lang="en"/>
              <a:t>First design of high level language - Plankalkül</a:t>
            </a:r>
            <a:endParaRPr/>
          </a:p>
          <a:p>
            <a:pPr marL="0" lvl="0" indent="0" algn="l" rtl="0">
              <a:spcBef>
                <a:spcPts val="0"/>
              </a:spcBef>
              <a:spcAft>
                <a:spcPts val="0"/>
              </a:spcAft>
              <a:buNone/>
            </a:pPr>
            <a:r>
              <a:rPr lang="en"/>
              <a:t>ENIAC I was huge</a:t>
            </a:r>
            <a:endParaRPr/>
          </a:p>
          <a:p>
            <a:pPr marL="0" lvl="0" indent="0" algn="l" rtl="0">
              <a:spcBef>
                <a:spcPts val="0"/>
              </a:spcBef>
              <a:spcAft>
                <a:spcPts val="0"/>
              </a:spcAft>
              <a:buNone/>
            </a:pPr>
            <a:r>
              <a:rPr lang="en"/>
              <a:t>Beginning of the internet - Two computers communicated in MIT using packet switching technology</a:t>
            </a:r>
            <a:endParaRPr/>
          </a:p>
          <a:p>
            <a:pPr marL="0" lvl="0" indent="0" algn="l" rtl="0">
              <a:spcBef>
                <a:spcPts val="0"/>
              </a:spcBef>
              <a:spcAft>
                <a:spcPts val="0"/>
              </a:spcAft>
              <a:buNone/>
            </a:pPr>
            <a:r>
              <a:rPr lang="en"/>
              <a:t>C - Systems programming language</a:t>
            </a:r>
            <a:endParaRPr/>
          </a:p>
          <a:p>
            <a:pPr marL="0" lvl="0" indent="0" algn="l" rtl="0">
              <a:spcBef>
                <a:spcPts val="0"/>
              </a:spcBef>
              <a:spcAft>
                <a:spcPts val="0"/>
              </a:spcAft>
              <a:buNone/>
            </a:pPr>
            <a:r>
              <a:rPr lang="en"/>
              <a:t>First message was sent from a student at stanford research institute and it was LO, the student wanted to write LOGIN but the system crashed and LO was sent</a:t>
            </a:r>
            <a:endParaRPr/>
          </a:p>
          <a:p>
            <a:pPr marL="0" lvl="0" indent="0" algn="l" rtl="0">
              <a:spcBef>
                <a:spcPts val="0"/>
              </a:spcBef>
              <a:spcAft>
                <a:spcPts val="0"/>
              </a:spcAft>
              <a:buNone/>
            </a:pPr>
            <a:r>
              <a:rPr lang="en"/>
              <a:t>Term internet is born in CERN, the name coming from huge network of networks ( inter-  among many things net - network )</a:t>
            </a:r>
            <a:endParaRPr/>
          </a:p>
          <a:p>
            <a:pPr marL="0" lvl="0" indent="0" algn="l" rtl="0">
              <a:spcBef>
                <a:spcPts val="0"/>
              </a:spcBef>
              <a:spcAft>
                <a:spcPts val="0"/>
              </a:spcAft>
              <a:buNone/>
            </a:pPr>
            <a:r>
              <a:rPr lang="en"/>
              <a:t>First email is sent by queen elizabeth</a:t>
            </a:r>
            <a:endParaRPr/>
          </a:p>
          <a:p>
            <a:pPr marL="0" lvl="0" indent="0" algn="l" rtl="0">
              <a:spcBef>
                <a:spcPts val="0"/>
              </a:spcBef>
              <a:spcAft>
                <a:spcPts val="0"/>
              </a:spcAft>
              <a:buNone/>
            </a:pPr>
            <a:r>
              <a:rPr lang="en"/>
              <a:t>C++ - object and structured programming language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43fbe87555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43fbe87555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Personal computer revolution - IBM PC - Personal computer</a:t>
            </a:r>
            <a:endParaRPr/>
          </a:p>
          <a:p>
            <a:pPr marL="0" lvl="0" indent="0" algn="l" rtl="0">
              <a:spcBef>
                <a:spcPts val="0"/>
              </a:spcBef>
              <a:spcAft>
                <a:spcPts val="0"/>
              </a:spcAft>
              <a:buNone/>
            </a:pPr>
            <a:r>
              <a:rPr lang="en"/>
              <a:t>TCP/IP becomes a standard protocol for the internet, and it is still used TODAY</a:t>
            </a:r>
            <a:endParaRPr/>
          </a:p>
          <a:p>
            <a:pPr marL="0" lvl="0" indent="0" algn="l" rtl="0">
              <a:spcBef>
                <a:spcPts val="0"/>
              </a:spcBef>
              <a:spcAft>
                <a:spcPts val="0"/>
              </a:spcAft>
              <a:buNone/>
            </a:pPr>
            <a:r>
              <a:rPr lang="en"/>
              <a:t>Apple MAC computer is released, a more affordable home computer with GUI than Apple Lisa ( predecessor )</a:t>
            </a:r>
            <a:endParaRPr/>
          </a:p>
          <a:p>
            <a:pPr marL="0" lvl="0" indent="0" algn="l" rtl="0">
              <a:spcBef>
                <a:spcPts val="0"/>
              </a:spcBef>
              <a:spcAft>
                <a:spcPts val="0"/>
              </a:spcAft>
              <a:buNone/>
            </a:pPr>
            <a:r>
              <a:rPr lang="en"/>
              <a:t>Microsoft windows 1.0 </a:t>
            </a:r>
            <a:endParaRPr/>
          </a:p>
          <a:p>
            <a:pPr marL="0" lvl="0" indent="0" algn="l" rtl="0">
              <a:spcBef>
                <a:spcPts val="0"/>
              </a:spcBef>
              <a:spcAft>
                <a:spcPts val="0"/>
              </a:spcAft>
              <a:buNone/>
            </a:pPr>
            <a:r>
              <a:rPr lang="en"/>
              <a:t>First commercial internet provider of dial-up internet called </a:t>
            </a:r>
            <a:r>
              <a:rPr lang="en" sz="1200">
                <a:solidFill>
                  <a:srgbClr val="222222"/>
                </a:solidFill>
                <a:highlight>
                  <a:srgbClr val="FFFFFF"/>
                </a:highlight>
              </a:rPr>
              <a:t>The World</a:t>
            </a:r>
            <a:endParaRPr sz="1200">
              <a:solidFill>
                <a:srgbClr val="222222"/>
              </a:solidFill>
              <a:highlight>
                <a:srgbClr val="FFFFFF"/>
              </a:highlight>
            </a:endParaRPr>
          </a:p>
          <a:p>
            <a:pPr marL="0" lvl="0" indent="0" algn="l" rtl="0">
              <a:spcBef>
                <a:spcPts val="0"/>
              </a:spcBef>
              <a:spcAft>
                <a:spcPts val="0"/>
              </a:spcAft>
              <a:buNone/>
            </a:pPr>
            <a:r>
              <a:rPr lang="en" sz="1200">
                <a:solidFill>
                  <a:srgbClr val="222222"/>
                </a:solidFill>
                <a:highlight>
                  <a:srgbClr val="FFFFFF"/>
                </a:highlight>
              </a:rPr>
              <a:t>HTML Markup language invented in CERN to structure web sites ( before website were only text based )</a:t>
            </a:r>
            <a:endParaRPr sz="1200">
              <a:solidFill>
                <a:srgbClr val="222222"/>
              </a:solidFill>
              <a:highlight>
                <a:srgbClr val="FFFFFF"/>
              </a:highlight>
            </a:endParaRPr>
          </a:p>
          <a:p>
            <a:pPr marL="0" lvl="0" indent="0" algn="l" rtl="0">
              <a:spcBef>
                <a:spcPts val="0"/>
              </a:spcBef>
              <a:spcAft>
                <a:spcPts val="0"/>
              </a:spcAft>
              <a:buNone/>
            </a:pPr>
            <a:r>
              <a:rPr lang="en" sz="1200">
                <a:solidFill>
                  <a:srgbClr val="222222"/>
                </a:solidFill>
                <a:highlight>
                  <a:srgbClr val="FFFFFF"/>
                </a:highlight>
              </a:rPr>
              <a:t>CERN introduces World wide web with its browser WorldWideWeb to the public</a:t>
            </a:r>
            <a:endParaRPr sz="1200">
              <a:solidFill>
                <a:srgbClr val="222222"/>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2"/>
        <p:cNvGrpSpPr/>
        <p:nvPr/>
      </p:nvGrpSpPr>
      <p:grpSpPr>
        <a:xfrm>
          <a:off x="0" y="0"/>
          <a:ext cx="0" cy="0"/>
          <a:chOff x="0" y="0"/>
          <a:chExt cx="0" cy="0"/>
        </a:xfrm>
      </p:grpSpPr>
      <p:sp>
        <p:nvSpPr>
          <p:cNvPr id="43" name="Google Shape;43;p4"/>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44" name="Google Shape;44;p4"/>
          <p:cNvGrpSpPr/>
          <p:nvPr/>
        </p:nvGrpSpPr>
        <p:grpSpPr>
          <a:xfrm>
            <a:off x="0" y="-7088"/>
            <a:ext cx="8661398" cy="5150588"/>
            <a:chOff x="0" y="-7088"/>
            <a:chExt cx="8661398" cy="5150588"/>
          </a:xfrm>
        </p:grpSpPr>
        <p:sp>
          <p:nvSpPr>
            <p:cNvPr id="45" name="Google Shape;45;p4"/>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47" name="Google Shape;47;p4"/>
          <p:cNvGrpSpPr/>
          <p:nvPr/>
        </p:nvGrpSpPr>
        <p:grpSpPr>
          <a:xfrm rot="10800000" flipH="1">
            <a:off x="1" y="1090763"/>
            <a:ext cx="8847502" cy="2961975"/>
            <a:chOff x="-8178042" y="-4493254"/>
            <a:chExt cx="19483598" cy="6522736"/>
          </a:xfrm>
        </p:grpSpPr>
        <p:sp>
          <p:nvSpPr>
            <p:cNvPr id="48" name="Google Shape;48;p4"/>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9" name="Google Shape;49;p4"/>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50" name="Google Shape;50;p4"/>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480"/>
              </a:spcBef>
              <a:spcAft>
                <a:spcPts val="0"/>
              </a:spcAft>
              <a:buClr>
                <a:srgbClr val="FFFFFF"/>
              </a:buClr>
              <a:buSzPts val="3000"/>
              <a:buChar char="▻"/>
              <a:defRPr sz="3000" i="1">
                <a:solidFill>
                  <a:srgbClr val="FFFFFF"/>
                </a:solidFill>
              </a:defRPr>
            </a:lvl2pPr>
            <a:lvl3pPr marL="1371600" lvl="2" indent="-419100" rtl="0">
              <a:spcBef>
                <a:spcPts val="480"/>
              </a:spcBef>
              <a:spcAft>
                <a:spcPts val="0"/>
              </a:spcAft>
              <a:buClr>
                <a:srgbClr val="FFFFFF"/>
              </a:buClr>
              <a:buSzPts val="3000"/>
              <a:buChar char="▻"/>
              <a:defRPr sz="3000" i="1">
                <a:solidFill>
                  <a:srgbClr val="FFFFFF"/>
                </a:solidFill>
              </a:defRPr>
            </a:lvl3pPr>
            <a:lvl4pPr marL="1828800" lvl="3" indent="-419100" rtl="0">
              <a:spcBef>
                <a:spcPts val="360"/>
              </a:spcBef>
              <a:spcAft>
                <a:spcPts val="0"/>
              </a:spcAft>
              <a:buClr>
                <a:srgbClr val="FFFFFF"/>
              </a:buClr>
              <a:buSzPts val="3000"/>
              <a:buChar char="▻"/>
              <a:defRPr sz="3000" i="1">
                <a:solidFill>
                  <a:srgbClr val="FFFFFF"/>
                </a:solidFill>
              </a:defRPr>
            </a:lvl4pPr>
            <a:lvl5pPr marL="2286000" lvl="4" indent="-419100" rtl="0">
              <a:spcBef>
                <a:spcPts val="360"/>
              </a:spcBef>
              <a:spcAft>
                <a:spcPts val="0"/>
              </a:spcAft>
              <a:buClr>
                <a:srgbClr val="FFFFFF"/>
              </a:buClr>
              <a:buSzPts val="3000"/>
              <a:buChar char="▻"/>
              <a:defRPr sz="3000" i="1">
                <a:solidFill>
                  <a:srgbClr val="FFFFFF"/>
                </a:solidFill>
              </a:defRPr>
            </a:lvl5pPr>
            <a:lvl6pPr marL="2743200" lvl="5" indent="-419100" rtl="0">
              <a:spcBef>
                <a:spcPts val="360"/>
              </a:spcBef>
              <a:spcAft>
                <a:spcPts val="0"/>
              </a:spcAft>
              <a:buClr>
                <a:srgbClr val="FFFFFF"/>
              </a:buClr>
              <a:buSzPts val="3000"/>
              <a:buChar char="▻"/>
              <a:defRPr sz="3000" i="1">
                <a:solidFill>
                  <a:srgbClr val="FFFFFF"/>
                </a:solidFill>
              </a:defRPr>
            </a:lvl6pPr>
            <a:lvl7pPr marL="3200400" lvl="6" indent="-419100" rtl="0">
              <a:spcBef>
                <a:spcPts val="360"/>
              </a:spcBef>
              <a:spcAft>
                <a:spcPts val="0"/>
              </a:spcAft>
              <a:buClr>
                <a:srgbClr val="FFFFFF"/>
              </a:buClr>
              <a:buSzPts val="3000"/>
              <a:buChar char="▻"/>
              <a:defRPr sz="3000" i="1">
                <a:solidFill>
                  <a:srgbClr val="FFFFFF"/>
                </a:solidFill>
              </a:defRPr>
            </a:lvl7pPr>
            <a:lvl8pPr marL="3657600" lvl="7" indent="-419100" rtl="0">
              <a:spcBef>
                <a:spcPts val="360"/>
              </a:spcBef>
              <a:spcAft>
                <a:spcPts val="0"/>
              </a:spcAft>
              <a:buClr>
                <a:srgbClr val="FFFFFF"/>
              </a:buClr>
              <a:buSzPts val="3000"/>
              <a:buChar char="▻"/>
              <a:defRPr sz="3000" i="1">
                <a:solidFill>
                  <a:srgbClr val="FFFFFF"/>
                </a:solidFill>
              </a:defRPr>
            </a:lvl8pPr>
            <a:lvl9pPr marL="4114800" lvl="8" indent="-419100">
              <a:spcBef>
                <a:spcPts val="360"/>
              </a:spcBef>
              <a:spcAft>
                <a:spcPts val="0"/>
              </a:spcAft>
              <a:buClr>
                <a:srgbClr val="FFFFFF"/>
              </a:buClr>
              <a:buSzPts val="3000"/>
              <a:buChar char="▻"/>
              <a:defRPr sz="3000" i="1">
                <a:solidFill>
                  <a:srgbClr val="FFFFFF"/>
                </a:solidFill>
              </a:defRPr>
            </a:lvl9pPr>
          </a:lstStyle>
          <a:p>
            <a:endParaRPr/>
          </a:p>
        </p:txBody>
      </p:sp>
      <p:sp>
        <p:nvSpPr>
          <p:cNvPr id="51" name="Google Shape;51;p4"/>
          <p:cNvSpPr txBox="1"/>
          <p:nvPr/>
        </p:nvSpPr>
        <p:spPr>
          <a:xfrm>
            <a:off x="286600" y="1014575"/>
            <a:ext cx="676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rgbClr val="FF9800"/>
                </a:solidFill>
              </a:rPr>
              <a:t>“</a:t>
            </a:r>
            <a:endParaRPr sz="7200" b="1">
              <a:solidFill>
                <a:srgbClr val="FF9800"/>
              </a:solidFill>
            </a:endParaRPr>
          </a:p>
        </p:txBody>
      </p:sp>
      <p:grpSp>
        <p:nvGrpSpPr>
          <p:cNvPr id="52" name="Google Shape;52;p4"/>
          <p:cNvGrpSpPr/>
          <p:nvPr/>
        </p:nvGrpSpPr>
        <p:grpSpPr>
          <a:xfrm>
            <a:off x="6946842" y="4472723"/>
            <a:ext cx="2202830" cy="670795"/>
            <a:chOff x="5575242" y="4472723"/>
            <a:chExt cx="2202830" cy="670795"/>
          </a:xfrm>
        </p:grpSpPr>
        <p:sp>
          <p:nvSpPr>
            <p:cNvPr id="53" name="Google Shape;53;p4"/>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4"/>
            <p:cNvGrpSpPr/>
            <p:nvPr/>
          </p:nvGrpSpPr>
          <p:grpSpPr>
            <a:xfrm flipH="1">
              <a:off x="5734850" y="4472723"/>
              <a:ext cx="2040837" cy="670795"/>
              <a:chOff x="1297954" y="330075"/>
              <a:chExt cx="5169293" cy="1699506"/>
            </a:xfrm>
          </p:grpSpPr>
          <p:sp>
            <p:nvSpPr>
              <p:cNvPr id="55" name="Google Shape;55;p4"/>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4"/>
            <p:cNvGrpSpPr/>
            <p:nvPr/>
          </p:nvGrpSpPr>
          <p:grpSpPr>
            <a:xfrm flipH="1">
              <a:off x="5578209" y="4646738"/>
              <a:ext cx="2199863" cy="304563"/>
              <a:chOff x="-5827153" y="330075"/>
              <a:chExt cx="12276019" cy="1699569"/>
            </a:xfrm>
          </p:grpSpPr>
          <p:sp>
            <p:nvSpPr>
              <p:cNvPr id="58" name="Google Shape;58;p4"/>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 name="Google Shape;60;p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64" name="Google Shape;64;p5"/>
            <p:cNvGrpSpPr/>
            <p:nvPr/>
          </p:nvGrpSpPr>
          <p:grpSpPr>
            <a:xfrm rot="10800000" flipH="1">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67" name="Google Shape;67;p5"/>
            <p:cNvGrpSpPr/>
            <p:nvPr/>
          </p:nvGrpSpPr>
          <p:grpSpPr>
            <a:xfrm rot="10800000" flipH="1">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2"/>
        <p:cNvGrpSpPr/>
        <p:nvPr/>
      </p:nvGrpSpPr>
      <p:grpSpPr>
        <a:xfrm>
          <a:off x="0" y="0"/>
          <a:ext cx="0" cy="0"/>
          <a:chOff x="0" y="0"/>
          <a:chExt cx="0" cy="0"/>
        </a:xfrm>
      </p:grpSpPr>
      <p:grpSp>
        <p:nvGrpSpPr>
          <p:cNvPr id="103" name="Google Shape;103;p7"/>
          <p:cNvGrpSpPr/>
          <p:nvPr/>
        </p:nvGrpSpPr>
        <p:grpSpPr>
          <a:xfrm>
            <a:off x="-4" y="40"/>
            <a:ext cx="7072430" cy="1327315"/>
            <a:chOff x="-4" y="40"/>
            <a:chExt cx="7072430" cy="1327315"/>
          </a:xfrm>
        </p:grpSpPr>
        <p:sp>
          <p:nvSpPr>
            <p:cNvPr id="104" name="Google Shape;104;p7"/>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05" name="Google Shape;105;p7"/>
            <p:cNvGrpSpPr/>
            <p:nvPr/>
          </p:nvGrpSpPr>
          <p:grpSpPr>
            <a:xfrm rot="10800000" flipH="1">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08" name="Google Shape;108;p7"/>
            <p:cNvGrpSpPr/>
            <p:nvPr/>
          </p:nvGrpSpPr>
          <p:grpSpPr>
            <a:xfrm rot="10800000" flipH="1">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11" name="Google Shape;111;p7"/>
          <p:cNvGrpSpPr/>
          <p:nvPr/>
        </p:nvGrpSpPr>
        <p:grpSpPr>
          <a:xfrm>
            <a:off x="6946842" y="4472723"/>
            <a:ext cx="2202830" cy="670795"/>
            <a:chOff x="5575242" y="4472723"/>
            <a:chExt cx="2202830" cy="670795"/>
          </a:xfrm>
        </p:grpSpPr>
        <p:sp>
          <p:nvSpPr>
            <p:cNvPr id="112" name="Google Shape;112;p7"/>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9" name="Google Shape;119;p7"/>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20" name="Google Shape;120;p7"/>
          <p:cNvSpPr txBox="1">
            <a:spLocks noGrp="1"/>
          </p:cNvSpPr>
          <p:nvPr>
            <p:ph type="body" idx="1"/>
          </p:nvPr>
        </p:nvSpPr>
        <p:spPr>
          <a:xfrm>
            <a:off x="870450" y="1545076"/>
            <a:ext cx="2247900" cy="27099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1" name="Google Shape;121;p7"/>
          <p:cNvSpPr txBox="1">
            <a:spLocks noGrp="1"/>
          </p:cNvSpPr>
          <p:nvPr>
            <p:ph type="body" idx="2"/>
          </p:nvPr>
        </p:nvSpPr>
        <p:spPr>
          <a:xfrm>
            <a:off x="3233637" y="1545076"/>
            <a:ext cx="2247900" cy="27099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2" name="Google Shape;122;p7"/>
          <p:cNvSpPr txBox="1">
            <a:spLocks noGrp="1"/>
          </p:cNvSpPr>
          <p:nvPr>
            <p:ph type="body" idx="3"/>
          </p:nvPr>
        </p:nvSpPr>
        <p:spPr>
          <a:xfrm>
            <a:off x="5540650" y="1545076"/>
            <a:ext cx="2247900" cy="27099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3" name="Google Shape;123;p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Google Shape;142;p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3"/>
        <p:cNvGrpSpPr/>
        <p:nvPr/>
      </p:nvGrpSpPr>
      <p:grpSpPr>
        <a:xfrm>
          <a:off x="0" y="0"/>
          <a:ext cx="0" cy="0"/>
          <a:chOff x="0" y="0"/>
          <a:chExt cx="0" cy="0"/>
        </a:xfrm>
      </p:grpSpPr>
      <p:grpSp>
        <p:nvGrpSpPr>
          <p:cNvPr id="144" name="Google Shape;144;p9"/>
          <p:cNvGrpSpPr/>
          <p:nvPr/>
        </p:nvGrpSpPr>
        <p:grpSpPr>
          <a:xfrm>
            <a:off x="2466138" y="4472723"/>
            <a:ext cx="6686825" cy="670795"/>
            <a:chOff x="5589288" y="4472723"/>
            <a:chExt cx="6686825" cy="670795"/>
          </a:xfrm>
        </p:grpSpPr>
        <p:sp>
          <p:nvSpPr>
            <p:cNvPr id="145" name="Google Shape;145;p9"/>
            <p:cNvSpPr/>
            <p:nvPr/>
          </p:nvSpPr>
          <p:spPr>
            <a:xfrm rot="10800000">
              <a:off x="5589288"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9"/>
            <p:cNvGrpSpPr/>
            <p:nvPr/>
          </p:nvGrpSpPr>
          <p:grpSpPr>
            <a:xfrm flipH="1">
              <a:off x="5748896" y="4472723"/>
              <a:ext cx="6527217" cy="670795"/>
              <a:chOff x="-10101302" y="330075"/>
              <a:chExt cx="16532971" cy="1699506"/>
            </a:xfrm>
          </p:grpSpPr>
          <p:sp>
            <p:nvSpPr>
              <p:cNvPr id="147" name="Google Shape;147;p9"/>
              <p:cNvSpPr/>
              <p:nvPr/>
            </p:nvSpPr>
            <p:spPr>
              <a:xfrm>
                <a:off x="-10101302" y="330081"/>
                <a:ext cx="148464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a:off x="4732169"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9"/>
            <p:cNvGrpSpPr/>
            <p:nvPr/>
          </p:nvGrpSpPr>
          <p:grpSpPr>
            <a:xfrm flipH="1">
              <a:off x="5592255" y="4646738"/>
              <a:ext cx="6682918" cy="304563"/>
              <a:chOff x="-30922586" y="330075"/>
              <a:chExt cx="37293070" cy="1699569"/>
            </a:xfrm>
          </p:grpSpPr>
          <p:sp>
            <p:nvSpPr>
              <p:cNvPr id="150" name="Google Shape;150;p9"/>
              <p:cNvSpPr/>
              <p:nvPr/>
            </p:nvSpPr>
            <p:spPr>
              <a:xfrm>
                <a:off x="-30922586" y="330144"/>
                <a:ext cx="355881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4670984"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2" name="Google Shape;152;p9"/>
          <p:cNvSpPr txBox="1">
            <a:spLocks noGrp="1"/>
          </p:cNvSpPr>
          <p:nvPr>
            <p:ph type="body" idx="1"/>
          </p:nvPr>
        </p:nvSpPr>
        <p:spPr>
          <a:xfrm>
            <a:off x="2682800" y="4636500"/>
            <a:ext cx="6004200" cy="315600"/>
          </a:xfrm>
          <a:prstGeom prst="rect">
            <a:avLst/>
          </a:prstGeom>
        </p:spPr>
        <p:txBody>
          <a:bodyPr spcFirstLastPara="1" wrap="square" lIns="91425" tIns="91425" rIns="91425" bIns="91425" anchor="ctr" anchorCtr="0"/>
          <a:lstStyle>
            <a:lvl1pPr marL="457200" lvl="0" indent="-228600">
              <a:spcBef>
                <a:spcPts val="0"/>
              </a:spcBef>
              <a:spcAft>
                <a:spcPts val="0"/>
              </a:spcAft>
              <a:buSzPts val="1300"/>
              <a:buNone/>
              <a:defRPr sz="1300"/>
            </a:lvl1pPr>
          </a:lstStyle>
          <a:p>
            <a:endParaRPr/>
          </a:p>
        </p:txBody>
      </p:sp>
      <p:sp>
        <p:nvSpPr>
          <p:cNvPr id="153" name="Google Shape;153;p9"/>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54" name="Google Shape;154;p9"/>
          <p:cNvGrpSpPr/>
          <p:nvPr/>
        </p:nvGrpSpPr>
        <p:grpSpPr>
          <a:xfrm rot="10800000">
            <a:off x="-8" y="-2"/>
            <a:ext cx="2202830" cy="670795"/>
            <a:chOff x="5575242" y="4472723"/>
            <a:chExt cx="2202830" cy="670795"/>
          </a:xfrm>
        </p:grpSpPr>
        <p:sp>
          <p:nvSpPr>
            <p:cNvPr id="155" name="Google Shape;155;p9"/>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 name="Google Shape;156;p9"/>
            <p:cNvGrpSpPr/>
            <p:nvPr/>
          </p:nvGrpSpPr>
          <p:grpSpPr>
            <a:xfrm flipH="1">
              <a:off x="5734850" y="4472723"/>
              <a:ext cx="2040837" cy="670795"/>
              <a:chOff x="1297954" y="330075"/>
              <a:chExt cx="5169293" cy="1699506"/>
            </a:xfrm>
          </p:grpSpPr>
          <p:sp>
            <p:nvSpPr>
              <p:cNvPr id="157" name="Google Shape;157;p9"/>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9"/>
            <p:cNvGrpSpPr/>
            <p:nvPr/>
          </p:nvGrpSpPr>
          <p:grpSpPr>
            <a:xfrm flipH="1">
              <a:off x="5578209" y="4646738"/>
              <a:ext cx="2199863" cy="304563"/>
              <a:chOff x="-5827153" y="330075"/>
              <a:chExt cx="12276019" cy="1699569"/>
            </a:xfrm>
          </p:grpSpPr>
          <p:sp>
            <p:nvSpPr>
              <p:cNvPr id="160" name="Google Shape;160;p9"/>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8" Type="http://schemas.openxmlformats.org/officeDocument/2006/relationships/hyperlink" Target="https://dev.to/" TargetMode="External"/><Relationship Id="rId3" Type="http://schemas.openxmlformats.org/officeDocument/2006/relationships/hyperlink" Target="https://news.ycombinator.com/" TargetMode="External"/><Relationship Id="rId7" Type="http://schemas.openxmlformats.org/officeDocument/2006/relationships/hyperlink" Target="https://programmingdigest.net/" TargetMode="External"/><Relationship Id="rId2" Type="http://schemas.openxmlformats.org/officeDocument/2006/relationships/notesSlide" Target="../notesSlides/notesSlide23.xml"/><Relationship Id="rId1" Type="http://schemas.openxmlformats.org/officeDocument/2006/relationships/slideLayout" Target="../slideLayouts/slideLayout8.xml"/><Relationship Id="rId6" Type="http://schemas.openxmlformats.org/officeDocument/2006/relationships/hyperlink" Target="https://ericlippert.com/" TargetMode="External"/><Relationship Id="rId5" Type="http://schemas.openxmlformats.org/officeDocument/2006/relationships/hyperlink" Target="https://blog.codinghorror.com/" TargetMode="External"/><Relationship Id="rId4" Type="http://schemas.openxmlformats.org/officeDocument/2006/relationships/hyperlink" Target="https://www.joelonsoftware.com/"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6291300"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200">
                <a:solidFill>
                  <a:schemeClr val="lt1"/>
                </a:solidFill>
              </a:rPr>
              <a:t>INTRODUCTION TO WEB DEVELOPMENT - SESSION 1</a:t>
            </a:r>
            <a:endParaRPr sz="4200">
              <a:solidFill>
                <a:schemeClr val="lt1"/>
              </a:solidFill>
            </a:endParaRPr>
          </a:p>
          <a:p>
            <a:pPr marL="0" lvl="0" indent="0" algn="l" rtl="0">
              <a:spcBef>
                <a:spcPts val="0"/>
              </a:spcBef>
              <a:spcAft>
                <a:spcPts val="0"/>
              </a:spcAft>
              <a:buClr>
                <a:schemeClr val="dk1"/>
              </a:buClr>
              <a:buSzPts val="1100"/>
              <a:buFont typeface="Arial"/>
              <a:buNone/>
            </a:pPr>
            <a:endParaRPr sz="4200">
              <a:solidFill>
                <a:schemeClr val="lt1"/>
              </a:solidFill>
            </a:endParaRPr>
          </a:p>
        </p:txBody>
      </p:sp>
      <p:sp>
        <p:nvSpPr>
          <p:cNvPr id="185" name="Google Shape;185;p11"/>
          <p:cNvSpPr txBox="1"/>
          <p:nvPr/>
        </p:nvSpPr>
        <p:spPr>
          <a:xfrm>
            <a:off x="3361675" y="4112025"/>
            <a:ext cx="5998800" cy="62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Roboto Condensed Light"/>
                <a:ea typeface="Roboto Condensed Light"/>
                <a:cs typeface="Roboto Condensed Light"/>
                <a:sym typeface="Roboto Condensed Light"/>
              </a:rPr>
              <a:t>Katerina Veloska- kveloska@gmail.com</a:t>
            </a:r>
            <a:endParaRPr sz="2000" b="1" dirty="0">
              <a:solidFill>
                <a:srgbClr val="FFFFFF"/>
              </a:solidFill>
              <a:latin typeface="Roboto Condensed Light"/>
              <a:ea typeface="Roboto Condensed Light"/>
              <a:cs typeface="Roboto Condensed Light"/>
              <a:sym typeface="Roboto Condensed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5"/>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solidFill>
                  <a:schemeClr val="lt1"/>
                </a:solidFill>
              </a:rPr>
              <a:t>TIMELINE OF COMPUTERS AND THE WEB</a:t>
            </a:r>
            <a:endParaRPr/>
          </a:p>
        </p:txBody>
      </p:sp>
      <p:sp>
        <p:nvSpPr>
          <p:cNvPr id="293" name="Google Shape;293;p1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grpSp>
        <p:nvGrpSpPr>
          <p:cNvPr id="294" name="Google Shape;294;p15"/>
          <p:cNvGrpSpPr/>
          <p:nvPr/>
        </p:nvGrpSpPr>
        <p:grpSpPr>
          <a:xfrm>
            <a:off x="-23800" y="3071575"/>
            <a:ext cx="8840100" cy="210000"/>
            <a:chOff x="-23800" y="3071575"/>
            <a:chExt cx="8840100" cy="210000"/>
          </a:xfrm>
        </p:grpSpPr>
        <p:cxnSp>
          <p:nvCxnSpPr>
            <p:cNvPr id="295" name="Google Shape;295;p15"/>
            <p:cNvCxnSpPr/>
            <p:nvPr/>
          </p:nvCxnSpPr>
          <p:spPr>
            <a:xfrm>
              <a:off x="-23800" y="3176575"/>
              <a:ext cx="8840100" cy="0"/>
            </a:xfrm>
            <a:prstGeom prst="straightConnector1">
              <a:avLst/>
            </a:prstGeom>
            <a:noFill/>
            <a:ln w="38100" cap="flat" cmpd="sng">
              <a:solidFill>
                <a:srgbClr val="92A8C8"/>
              </a:solidFill>
              <a:prstDash val="solid"/>
              <a:round/>
              <a:headEnd type="none" w="med" len="med"/>
              <a:tailEnd type="none" w="med" len="med"/>
            </a:ln>
          </p:spPr>
        </p:cxnSp>
        <p:sp>
          <p:nvSpPr>
            <p:cNvPr id="296" name="Google Shape;296;p15"/>
            <p:cNvSpPr/>
            <p:nvPr/>
          </p:nvSpPr>
          <p:spPr>
            <a:xfrm>
              <a:off x="538750" y="3071575"/>
              <a:ext cx="210000" cy="210000"/>
            </a:xfrm>
            <a:prstGeom prst="ellipse">
              <a:avLst/>
            </a:prstGeom>
            <a:solidFill>
              <a:srgbClr val="C7D3E6"/>
            </a:solidFill>
            <a:ln w="38100" cap="flat" cmpd="sng">
              <a:solidFill>
                <a:srgbClr val="92A8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a:off x="1252975" y="3071575"/>
              <a:ext cx="210000" cy="210000"/>
            </a:xfrm>
            <a:prstGeom prst="ellipse">
              <a:avLst/>
            </a:prstGeom>
            <a:solidFill>
              <a:srgbClr val="C7D3E6"/>
            </a:solidFill>
            <a:ln w="38100" cap="flat" cmpd="sng">
              <a:solidFill>
                <a:srgbClr val="92A8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5"/>
            <p:cNvSpPr/>
            <p:nvPr/>
          </p:nvSpPr>
          <p:spPr>
            <a:xfrm>
              <a:off x="1967200" y="3071575"/>
              <a:ext cx="210000" cy="210000"/>
            </a:xfrm>
            <a:prstGeom prst="ellipse">
              <a:avLst/>
            </a:prstGeom>
            <a:solidFill>
              <a:srgbClr val="C7D3E6"/>
            </a:solidFill>
            <a:ln w="38100" cap="flat" cmpd="sng">
              <a:solidFill>
                <a:srgbClr val="92A8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5"/>
            <p:cNvSpPr/>
            <p:nvPr/>
          </p:nvSpPr>
          <p:spPr>
            <a:xfrm>
              <a:off x="2681425" y="3071575"/>
              <a:ext cx="210000" cy="210000"/>
            </a:xfrm>
            <a:prstGeom prst="ellipse">
              <a:avLst/>
            </a:prstGeom>
            <a:solidFill>
              <a:srgbClr val="C7D3E6"/>
            </a:solidFill>
            <a:ln w="38100" cap="flat" cmpd="sng">
              <a:solidFill>
                <a:srgbClr val="92A8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5"/>
            <p:cNvSpPr/>
            <p:nvPr/>
          </p:nvSpPr>
          <p:spPr>
            <a:xfrm>
              <a:off x="3395650" y="3071575"/>
              <a:ext cx="210000" cy="210000"/>
            </a:xfrm>
            <a:prstGeom prst="ellipse">
              <a:avLst/>
            </a:prstGeom>
            <a:solidFill>
              <a:srgbClr val="C7D3E6"/>
            </a:solidFill>
            <a:ln w="38100" cap="flat" cmpd="sng">
              <a:solidFill>
                <a:srgbClr val="92A8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5"/>
            <p:cNvSpPr/>
            <p:nvPr/>
          </p:nvSpPr>
          <p:spPr>
            <a:xfrm>
              <a:off x="4109875" y="3071575"/>
              <a:ext cx="210000" cy="210000"/>
            </a:xfrm>
            <a:prstGeom prst="ellipse">
              <a:avLst/>
            </a:prstGeom>
            <a:solidFill>
              <a:srgbClr val="C7D3E6"/>
            </a:solidFill>
            <a:ln w="38100" cap="flat" cmpd="sng">
              <a:solidFill>
                <a:srgbClr val="92A8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5"/>
            <p:cNvSpPr/>
            <p:nvPr/>
          </p:nvSpPr>
          <p:spPr>
            <a:xfrm>
              <a:off x="4824100" y="3071575"/>
              <a:ext cx="210000" cy="210000"/>
            </a:xfrm>
            <a:prstGeom prst="ellipse">
              <a:avLst/>
            </a:prstGeom>
            <a:solidFill>
              <a:srgbClr val="C7D3E6"/>
            </a:solidFill>
            <a:ln w="38100" cap="flat" cmpd="sng">
              <a:solidFill>
                <a:srgbClr val="92A8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5"/>
            <p:cNvSpPr/>
            <p:nvPr/>
          </p:nvSpPr>
          <p:spPr>
            <a:xfrm>
              <a:off x="5538325" y="3071575"/>
              <a:ext cx="210000" cy="210000"/>
            </a:xfrm>
            <a:prstGeom prst="ellipse">
              <a:avLst/>
            </a:prstGeom>
            <a:solidFill>
              <a:srgbClr val="C7D3E6"/>
            </a:solidFill>
            <a:ln w="38100" cap="flat" cmpd="sng">
              <a:solidFill>
                <a:srgbClr val="92A8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5"/>
            <p:cNvSpPr/>
            <p:nvPr/>
          </p:nvSpPr>
          <p:spPr>
            <a:xfrm>
              <a:off x="6252550" y="3071575"/>
              <a:ext cx="210000" cy="210000"/>
            </a:xfrm>
            <a:prstGeom prst="ellipse">
              <a:avLst/>
            </a:prstGeom>
            <a:solidFill>
              <a:srgbClr val="C7D3E6"/>
            </a:solidFill>
            <a:ln w="38100" cap="flat" cmpd="sng">
              <a:solidFill>
                <a:srgbClr val="92A8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5"/>
            <p:cNvSpPr/>
            <p:nvPr/>
          </p:nvSpPr>
          <p:spPr>
            <a:xfrm>
              <a:off x="6966775" y="3071575"/>
              <a:ext cx="210000" cy="210000"/>
            </a:xfrm>
            <a:prstGeom prst="ellipse">
              <a:avLst/>
            </a:prstGeom>
            <a:solidFill>
              <a:srgbClr val="C7D3E6"/>
            </a:solidFill>
            <a:ln w="38100" cap="flat" cmpd="sng">
              <a:solidFill>
                <a:srgbClr val="92A8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5"/>
            <p:cNvSpPr/>
            <p:nvPr/>
          </p:nvSpPr>
          <p:spPr>
            <a:xfrm>
              <a:off x="7681000" y="3071575"/>
              <a:ext cx="210000" cy="210000"/>
            </a:xfrm>
            <a:prstGeom prst="ellipse">
              <a:avLst/>
            </a:prstGeom>
            <a:solidFill>
              <a:srgbClr val="C7D3E6"/>
            </a:solidFill>
            <a:ln w="38100" cap="flat" cmpd="sng">
              <a:solidFill>
                <a:srgbClr val="92A8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5"/>
            <p:cNvSpPr/>
            <p:nvPr/>
          </p:nvSpPr>
          <p:spPr>
            <a:xfrm>
              <a:off x="8395225" y="3071575"/>
              <a:ext cx="210000" cy="210000"/>
            </a:xfrm>
            <a:prstGeom prst="ellipse">
              <a:avLst/>
            </a:prstGeom>
            <a:solidFill>
              <a:srgbClr val="C7D3E6"/>
            </a:solidFill>
            <a:ln w="38100" cap="flat" cmpd="sng">
              <a:solidFill>
                <a:srgbClr val="92A8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8" name="Google Shape;308;p15"/>
          <p:cNvSpPr txBox="1"/>
          <p:nvPr/>
        </p:nvSpPr>
        <p:spPr>
          <a:xfrm>
            <a:off x="54400" y="2236050"/>
            <a:ext cx="1178700" cy="67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263248"/>
                </a:solidFill>
              </a:rPr>
              <a:t>MAC OSX and Windows XP emerge</a:t>
            </a:r>
            <a:endParaRPr sz="1200" b="1">
              <a:solidFill>
                <a:srgbClr val="263248"/>
              </a:solidFill>
            </a:endParaRPr>
          </a:p>
        </p:txBody>
      </p:sp>
      <p:sp>
        <p:nvSpPr>
          <p:cNvPr id="309" name="Google Shape;309;p15"/>
          <p:cNvSpPr txBox="1"/>
          <p:nvPr/>
        </p:nvSpPr>
        <p:spPr>
          <a:xfrm>
            <a:off x="193300" y="3281570"/>
            <a:ext cx="900900" cy="42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FF9800"/>
                </a:solidFill>
              </a:rPr>
              <a:t>2001</a:t>
            </a:r>
            <a:endParaRPr sz="1200" b="1">
              <a:solidFill>
                <a:srgbClr val="FF9800"/>
              </a:solidFill>
            </a:endParaRPr>
          </a:p>
        </p:txBody>
      </p:sp>
      <p:sp>
        <p:nvSpPr>
          <p:cNvPr id="310" name="Google Shape;310;p15"/>
          <p:cNvSpPr txBox="1"/>
          <p:nvPr/>
        </p:nvSpPr>
        <p:spPr>
          <a:xfrm>
            <a:off x="768625" y="3281575"/>
            <a:ext cx="1178700" cy="67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263248"/>
                </a:solidFill>
              </a:rPr>
              <a:t>C# programming language</a:t>
            </a:r>
            <a:endParaRPr sz="1200" b="1">
              <a:solidFill>
                <a:srgbClr val="263248"/>
              </a:solidFill>
            </a:endParaRPr>
          </a:p>
        </p:txBody>
      </p:sp>
      <p:sp>
        <p:nvSpPr>
          <p:cNvPr id="311" name="Google Shape;311;p15"/>
          <p:cNvSpPr txBox="1"/>
          <p:nvPr/>
        </p:nvSpPr>
        <p:spPr>
          <a:xfrm>
            <a:off x="907525" y="2680375"/>
            <a:ext cx="900900" cy="39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FF9800"/>
                </a:solidFill>
              </a:rPr>
              <a:t>2001</a:t>
            </a:r>
            <a:endParaRPr sz="1200" b="1">
              <a:solidFill>
                <a:srgbClr val="FF9800"/>
              </a:solidFill>
            </a:endParaRPr>
          </a:p>
        </p:txBody>
      </p:sp>
      <p:sp>
        <p:nvSpPr>
          <p:cNvPr id="312" name="Google Shape;312;p15"/>
          <p:cNvSpPr txBox="1"/>
          <p:nvPr/>
        </p:nvSpPr>
        <p:spPr>
          <a:xfrm>
            <a:off x="1475050" y="2400175"/>
            <a:ext cx="1178700" cy="67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263248"/>
                </a:solidFill>
              </a:rPr>
              <a:t>Facebook goes online</a:t>
            </a:r>
            <a:endParaRPr sz="1200" b="1">
              <a:solidFill>
                <a:srgbClr val="263248"/>
              </a:solidFill>
            </a:endParaRPr>
          </a:p>
        </p:txBody>
      </p:sp>
      <p:sp>
        <p:nvSpPr>
          <p:cNvPr id="313" name="Google Shape;313;p15"/>
          <p:cNvSpPr txBox="1"/>
          <p:nvPr/>
        </p:nvSpPr>
        <p:spPr>
          <a:xfrm>
            <a:off x="1613950" y="3281570"/>
            <a:ext cx="900900" cy="42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FF9800"/>
                </a:solidFill>
              </a:rPr>
              <a:t>2004</a:t>
            </a:r>
            <a:endParaRPr sz="1200" b="1">
              <a:solidFill>
                <a:srgbClr val="FF9800"/>
              </a:solidFill>
            </a:endParaRPr>
          </a:p>
        </p:txBody>
      </p:sp>
      <p:sp>
        <p:nvSpPr>
          <p:cNvPr id="314" name="Google Shape;314;p15"/>
          <p:cNvSpPr txBox="1"/>
          <p:nvPr/>
        </p:nvSpPr>
        <p:spPr>
          <a:xfrm>
            <a:off x="2189275" y="3281575"/>
            <a:ext cx="1178700" cy="67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263248"/>
                </a:solidFill>
              </a:rPr>
              <a:t>Youtube goes online</a:t>
            </a:r>
            <a:endParaRPr sz="1200" b="1">
              <a:solidFill>
                <a:srgbClr val="263248"/>
              </a:solidFill>
            </a:endParaRPr>
          </a:p>
        </p:txBody>
      </p:sp>
      <p:sp>
        <p:nvSpPr>
          <p:cNvPr id="315" name="Google Shape;315;p15"/>
          <p:cNvSpPr txBox="1"/>
          <p:nvPr/>
        </p:nvSpPr>
        <p:spPr>
          <a:xfrm>
            <a:off x="2328175" y="2680375"/>
            <a:ext cx="900900" cy="39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FF9800"/>
                </a:solidFill>
              </a:rPr>
              <a:t>2005</a:t>
            </a:r>
            <a:endParaRPr sz="1200" b="1">
              <a:solidFill>
                <a:srgbClr val="FF9800"/>
              </a:solidFill>
            </a:endParaRPr>
          </a:p>
        </p:txBody>
      </p:sp>
      <p:sp>
        <p:nvSpPr>
          <p:cNvPr id="316" name="Google Shape;316;p15"/>
          <p:cNvSpPr txBox="1"/>
          <p:nvPr/>
        </p:nvSpPr>
        <p:spPr>
          <a:xfrm>
            <a:off x="2895700" y="2236050"/>
            <a:ext cx="1178700" cy="67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263248"/>
                </a:solidFill>
              </a:rPr>
              <a:t>Twitter goes online</a:t>
            </a:r>
            <a:endParaRPr sz="1200" b="1">
              <a:solidFill>
                <a:srgbClr val="263248"/>
              </a:solidFill>
            </a:endParaRPr>
          </a:p>
        </p:txBody>
      </p:sp>
      <p:sp>
        <p:nvSpPr>
          <p:cNvPr id="317" name="Google Shape;317;p15"/>
          <p:cNvSpPr txBox="1"/>
          <p:nvPr/>
        </p:nvSpPr>
        <p:spPr>
          <a:xfrm>
            <a:off x="3034600" y="3281570"/>
            <a:ext cx="900900" cy="42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FF9800"/>
                </a:solidFill>
              </a:rPr>
              <a:t>2006</a:t>
            </a:r>
            <a:endParaRPr sz="1200" b="1">
              <a:solidFill>
                <a:srgbClr val="FF9800"/>
              </a:solidFill>
            </a:endParaRPr>
          </a:p>
        </p:txBody>
      </p:sp>
      <p:sp>
        <p:nvSpPr>
          <p:cNvPr id="318" name="Google Shape;318;p15"/>
          <p:cNvSpPr txBox="1"/>
          <p:nvPr/>
        </p:nvSpPr>
        <p:spPr>
          <a:xfrm>
            <a:off x="3609925" y="3281575"/>
            <a:ext cx="1178700" cy="67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263248"/>
                </a:solidFill>
              </a:rPr>
              <a:t>IPhone is introduced</a:t>
            </a:r>
            <a:endParaRPr sz="1200" b="1">
              <a:solidFill>
                <a:srgbClr val="263248"/>
              </a:solidFill>
            </a:endParaRPr>
          </a:p>
        </p:txBody>
      </p:sp>
      <p:sp>
        <p:nvSpPr>
          <p:cNvPr id="319" name="Google Shape;319;p15"/>
          <p:cNvSpPr txBox="1"/>
          <p:nvPr/>
        </p:nvSpPr>
        <p:spPr>
          <a:xfrm>
            <a:off x="3748825" y="2680375"/>
            <a:ext cx="900900" cy="39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FF9800"/>
                </a:solidFill>
              </a:rPr>
              <a:t>2007</a:t>
            </a:r>
            <a:endParaRPr sz="1200" b="1">
              <a:solidFill>
                <a:srgbClr val="FF9800"/>
              </a:solidFill>
            </a:endParaRPr>
          </a:p>
        </p:txBody>
      </p:sp>
      <p:sp>
        <p:nvSpPr>
          <p:cNvPr id="320" name="Google Shape;320;p15"/>
          <p:cNvSpPr txBox="1"/>
          <p:nvPr/>
        </p:nvSpPr>
        <p:spPr>
          <a:xfrm>
            <a:off x="4316350" y="2236050"/>
            <a:ext cx="1178700" cy="67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263248"/>
                </a:solidFill>
              </a:rPr>
              <a:t>Windows 7 operating system</a:t>
            </a:r>
            <a:endParaRPr sz="1200" b="1">
              <a:solidFill>
                <a:srgbClr val="263248"/>
              </a:solidFill>
            </a:endParaRPr>
          </a:p>
        </p:txBody>
      </p:sp>
      <p:sp>
        <p:nvSpPr>
          <p:cNvPr id="321" name="Google Shape;321;p15"/>
          <p:cNvSpPr txBox="1"/>
          <p:nvPr/>
        </p:nvSpPr>
        <p:spPr>
          <a:xfrm>
            <a:off x="4455250" y="3281570"/>
            <a:ext cx="900900" cy="42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FF9800"/>
                </a:solidFill>
              </a:rPr>
              <a:t>2009</a:t>
            </a:r>
            <a:endParaRPr sz="1200" b="1">
              <a:solidFill>
                <a:srgbClr val="FF9800"/>
              </a:solidFill>
            </a:endParaRPr>
          </a:p>
        </p:txBody>
      </p:sp>
      <p:sp>
        <p:nvSpPr>
          <p:cNvPr id="322" name="Google Shape;322;p15"/>
          <p:cNvSpPr txBox="1"/>
          <p:nvPr/>
        </p:nvSpPr>
        <p:spPr>
          <a:xfrm>
            <a:off x="5030575" y="3281575"/>
            <a:ext cx="1178700" cy="67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263248"/>
                </a:solidFill>
              </a:rPr>
              <a:t>Bitcoin is released</a:t>
            </a:r>
            <a:endParaRPr sz="1200" b="1">
              <a:solidFill>
                <a:srgbClr val="263248"/>
              </a:solidFill>
            </a:endParaRPr>
          </a:p>
        </p:txBody>
      </p:sp>
      <p:sp>
        <p:nvSpPr>
          <p:cNvPr id="323" name="Google Shape;323;p15"/>
          <p:cNvSpPr txBox="1"/>
          <p:nvPr/>
        </p:nvSpPr>
        <p:spPr>
          <a:xfrm>
            <a:off x="5169475" y="2680375"/>
            <a:ext cx="900900" cy="39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FF9800"/>
                </a:solidFill>
              </a:rPr>
              <a:t>2009</a:t>
            </a:r>
            <a:endParaRPr sz="1200" b="1">
              <a:solidFill>
                <a:srgbClr val="FF9800"/>
              </a:solidFill>
            </a:endParaRPr>
          </a:p>
        </p:txBody>
      </p:sp>
      <p:sp>
        <p:nvSpPr>
          <p:cNvPr id="324" name="Google Shape;324;p15"/>
          <p:cNvSpPr txBox="1"/>
          <p:nvPr/>
        </p:nvSpPr>
        <p:spPr>
          <a:xfrm>
            <a:off x="5737000" y="2236050"/>
            <a:ext cx="1178700" cy="67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263248"/>
                </a:solidFill>
              </a:rPr>
              <a:t>IPad tablet computer is released</a:t>
            </a:r>
            <a:endParaRPr sz="1200" b="1">
              <a:solidFill>
                <a:srgbClr val="263248"/>
              </a:solidFill>
            </a:endParaRPr>
          </a:p>
        </p:txBody>
      </p:sp>
      <p:sp>
        <p:nvSpPr>
          <p:cNvPr id="325" name="Google Shape;325;p15"/>
          <p:cNvSpPr txBox="1"/>
          <p:nvPr/>
        </p:nvSpPr>
        <p:spPr>
          <a:xfrm>
            <a:off x="5875900" y="3281570"/>
            <a:ext cx="900900" cy="42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FF9800"/>
                </a:solidFill>
              </a:rPr>
              <a:t>2010</a:t>
            </a:r>
            <a:endParaRPr sz="1200" b="1">
              <a:solidFill>
                <a:srgbClr val="FF9800"/>
              </a:solidFill>
            </a:endParaRPr>
          </a:p>
        </p:txBody>
      </p:sp>
      <p:sp>
        <p:nvSpPr>
          <p:cNvPr id="326" name="Google Shape;326;p15"/>
          <p:cNvSpPr txBox="1"/>
          <p:nvPr/>
        </p:nvSpPr>
        <p:spPr>
          <a:xfrm>
            <a:off x="6451225" y="3281575"/>
            <a:ext cx="1178700" cy="67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263248"/>
                </a:solidFill>
              </a:rPr>
              <a:t>Voice recognition breakthrough</a:t>
            </a:r>
            <a:endParaRPr sz="1200" b="1">
              <a:solidFill>
                <a:srgbClr val="263248"/>
              </a:solidFill>
            </a:endParaRPr>
          </a:p>
        </p:txBody>
      </p:sp>
      <p:sp>
        <p:nvSpPr>
          <p:cNvPr id="327" name="Google Shape;327;p15"/>
          <p:cNvSpPr txBox="1"/>
          <p:nvPr/>
        </p:nvSpPr>
        <p:spPr>
          <a:xfrm>
            <a:off x="6590125" y="2680375"/>
            <a:ext cx="900900" cy="39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FF9800"/>
                </a:solidFill>
              </a:rPr>
              <a:t>2013</a:t>
            </a:r>
            <a:endParaRPr sz="1200" b="1">
              <a:solidFill>
                <a:srgbClr val="FF9800"/>
              </a:solidFill>
            </a:endParaRPr>
          </a:p>
        </p:txBody>
      </p:sp>
      <p:sp>
        <p:nvSpPr>
          <p:cNvPr id="328" name="Google Shape;328;p15"/>
          <p:cNvSpPr txBox="1"/>
          <p:nvPr/>
        </p:nvSpPr>
        <p:spPr>
          <a:xfrm>
            <a:off x="7157650" y="2400175"/>
            <a:ext cx="1178700" cy="67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263248"/>
                </a:solidFill>
              </a:rPr>
              <a:t>Apple watch introduced</a:t>
            </a:r>
            <a:endParaRPr sz="1200" b="1">
              <a:solidFill>
                <a:srgbClr val="263248"/>
              </a:solidFill>
            </a:endParaRPr>
          </a:p>
        </p:txBody>
      </p:sp>
      <p:sp>
        <p:nvSpPr>
          <p:cNvPr id="329" name="Google Shape;329;p15"/>
          <p:cNvSpPr txBox="1"/>
          <p:nvPr/>
        </p:nvSpPr>
        <p:spPr>
          <a:xfrm>
            <a:off x="7296550" y="3281570"/>
            <a:ext cx="900900" cy="42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FF9800"/>
                </a:solidFill>
              </a:rPr>
              <a:t>2015</a:t>
            </a:r>
            <a:endParaRPr sz="1200" b="1">
              <a:solidFill>
                <a:srgbClr val="FF9800"/>
              </a:solidFill>
            </a:endParaRPr>
          </a:p>
        </p:txBody>
      </p:sp>
      <p:sp>
        <p:nvSpPr>
          <p:cNvPr id="330" name="Google Shape;330;p15"/>
          <p:cNvSpPr txBox="1"/>
          <p:nvPr/>
        </p:nvSpPr>
        <p:spPr>
          <a:xfrm>
            <a:off x="7871875" y="3281575"/>
            <a:ext cx="1178700" cy="67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263248"/>
                </a:solidFill>
              </a:rPr>
              <a:t>WE ARE HERE</a:t>
            </a:r>
            <a:endParaRPr sz="1200" b="1">
              <a:solidFill>
                <a:srgbClr val="263248"/>
              </a:solidFill>
            </a:endParaRPr>
          </a:p>
        </p:txBody>
      </p:sp>
      <p:sp>
        <p:nvSpPr>
          <p:cNvPr id="331" name="Google Shape;331;p15"/>
          <p:cNvSpPr txBox="1"/>
          <p:nvPr/>
        </p:nvSpPr>
        <p:spPr>
          <a:xfrm>
            <a:off x="8010775" y="2680375"/>
            <a:ext cx="900900" cy="39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FF9800"/>
                </a:solidFill>
              </a:rPr>
              <a:t>2018</a:t>
            </a:r>
            <a:endParaRPr sz="1200" b="1">
              <a:solidFill>
                <a:srgbClr val="FF9800"/>
              </a:solidFill>
            </a:endParaRPr>
          </a:p>
        </p:txBody>
      </p:sp>
      <p:sp>
        <p:nvSpPr>
          <p:cNvPr id="332" name="Google Shape;332;p15"/>
          <p:cNvSpPr txBox="1"/>
          <p:nvPr/>
        </p:nvSpPr>
        <p:spPr>
          <a:xfrm>
            <a:off x="7171125" y="4606425"/>
            <a:ext cx="1638000" cy="50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FFFF"/>
                </a:solidFill>
                <a:latin typeface="Roboto Condensed"/>
                <a:ea typeface="Roboto Condensed"/>
                <a:cs typeface="Roboto Condensed"/>
                <a:sym typeface="Roboto Condensed"/>
              </a:rPr>
              <a:t>@SEDC 2018-2019</a:t>
            </a:r>
            <a:endParaRPr sz="1200"/>
          </a:p>
        </p:txBody>
      </p:sp>
      <p:pic>
        <p:nvPicPr>
          <p:cNvPr id="333" name="Google Shape;333;p15"/>
          <p:cNvPicPr preferRelativeResize="0"/>
          <p:nvPr/>
        </p:nvPicPr>
        <p:blipFill>
          <a:blip r:embed="rId3">
            <a:alphaModFix/>
          </a:blip>
          <a:stretch>
            <a:fillRect/>
          </a:stretch>
        </p:blipFill>
        <p:spPr>
          <a:xfrm>
            <a:off x="131425" y="473850"/>
            <a:ext cx="603650" cy="603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6"/>
          <p:cNvSpPr txBox="1">
            <a:spLocks noGrp="1"/>
          </p:cNvSpPr>
          <p:nvPr>
            <p:ph type="title" idx="4294967295"/>
          </p:nvPr>
        </p:nvSpPr>
        <p:spPr>
          <a:xfrm>
            <a:off x="4024300" y="1398350"/>
            <a:ext cx="1833600" cy="138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0"/>
              <a:t>But what is the internet? How does it work?</a:t>
            </a:r>
            <a:endParaRPr/>
          </a:p>
        </p:txBody>
      </p:sp>
      <p:sp>
        <p:nvSpPr>
          <p:cNvPr id="339" name="Google Shape;339;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340" name="Google Shape;340;p16"/>
          <p:cNvSpPr txBox="1"/>
          <p:nvPr/>
        </p:nvSpPr>
        <p:spPr>
          <a:xfrm>
            <a:off x="7171125" y="4606425"/>
            <a:ext cx="1638000" cy="50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FFFF"/>
                </a:solidFill>
                <a:latin typeface="Roboto Condensed"/>
                <a:ea typeface="Roboto Condensed"/>
                <a:cs typeface="Roboto Condensed"/>
                <a:sym typeface="Roboto Condensed"/>
              </a:rPr>
              <a:t>@SEDC 2018-2019</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17"/>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THE INTERNET IS NOT</a:t>
            </a:r>
            <a:endParaRPr/>
          </a:p>
        </p:txBody>
      </p:sp>
      <p:sp>
        <p:nvSpPr>
          <p:cNvPr id="346" name="Google Shape;346;p17"/>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p>
            <a:pPr marL="457200" lvl="0" indent="-381000" algn="l" rtl="0">
              <a:spcBef>
                <a:spcPts val="0"/>
              </a:spcBef>
              <a:spcAft>
                <a:spcPts val="0"/>
              </a:spcAft>
              <a:buSzPts val="2400"/>
              <a:buChar char="▰"/>
            </a:pPr>
            <a:r>
              <a:rPr lang="en"/>
              <a:t>It is not ONE SINGLE thing that everyone access</a:t>
            </a:r>
            <a:endParaRPr/>
          </a:p>
          <a:p>
            <a:pPr marL="457200" lvl="0" indent="-381000" algn="l" rtl="0">
              <a:spcBef>
                <a:spcPts val="1000"/>
              </a:spcBef>
              <a:spcAft>
                <a:spcPts val="0"/>
              </a:spcAft>
              <a:buSzPts val="2400"/>
              <a:buChar char="▰"/>
            </a:pPr>
            <a:r>
              <a:rPr lang="en"/>
              <a:t>It is not a huge company</a:t>
            </a:r>
            <a:endParaRPr/>
          </a:p>
          <a:p>
            <a:pPr marL="457200" lvl="0" indent="-381000" algn="l" rtl="0">
              <a:spcBef>
                <a:spcPts val="1000"/>
              </a:spcBef>
              <a:spcAft>
                <a:spcPts val="1000"/>
              </a:spcAft>
              <a:buSzPts val="2400"/>
              <a:buChar char="▰"/>
            </a:pPr>
            <a:r>
              <a:rPr lang="en"/>
              <a:t>We don’t open the internet by opening google</a:t>
            </a:r>
            <a:endParaRPr/>
          </a:p>
        </p:txBody>
      </p:sp>
      <p:sp>
        <p:nvSpPr>
          <p:cNvPr id="347" name="Google Shape;347;p1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348" name="Google Shape;348;p17"/>
          <p:cNvSpPr txBox="1"/>
          <p:nvPr/>
        </p:nvSpPr>
        <p:spPr>
          <a:xfrm>
            <a:off x="7171125" y="4606425"/>
            <a:ext cx="1638000" cy="50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FFFF"/>
                </a:solidFill>
                <a:latin typeface="Roboto Condensed"/>
                <a:ea typeface="Roboto Condensed"/>
                <a:cs typeface="Roboto Condensed"/>
                <a:sym typeface="Roboto Condensed"/>
              </a:rPr>
              <a:t>@SEDC 2018-2019</a:t>
            </a:r>
            <a:endParaRPr sz="1200"/>
          </a:p>
        </p:txBody>
      </p:sp>
      <p:pic>
        <p:nvPicPr>
          <p:cNvPr id="349" name="Google Shape;349;p17"/>
          <p:cNvPicPr preferRelativeResize="0"/>
          <p:nvPr/>
        </p:nvPicPr>
        <p:blipFill>
          <a:blip r:embed="rId3">
            <a:alphaModFix/>
          </a:blip>
          <a:stretch>
            <a:fillRect/>
          </a:stretch>
        </p:blipFill>
        <p:spPr>
          <a:xfrm>
            <a:off x="131425" y="473850"/>
            <a:ext cx="603650" cy="603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1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THE INTERNET WORKS</a:t>
            </a:r>
            <a:endParaRPr/>
          </a:p>
        </p:txBody>
      </p:sp>
      <p:sp>
        <p:nvSpPr>
          <p:cNvPr id="355" name="Google Shape;355;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pic>
        <p:nvPicPr>
          <p:cNvPr id="356" name="Google Shape;356;p18"/>
          <p:cNvPicPr preferRelativeResize="0"/>
          <p:nvPr/>
        </p:nvPicPr>
        <p:blipFill>
          <a:blip r:embed="rId3">
            <a:alphaModFix/>
          </a:blip>
          <a:stretch>
            <a:fillRect/>
          </a:stretch>
        </p:blipFill>
        <p:spPr>
          <a:xfrm>
            <a:off x="1223950" y="1370725"/>
            <a:ext cx="5372100" cy="3679725"/>
          </a:xfrm>
          <a:prstGeom prst="rect">
            <a:avLst/>
          </a:prstGeom>
          <a:noFill/>
          <a:ln>
            <a:noFill/>
          </a:ln>
        </p:spPr>
      </p:pic>
      <p:sp>
        <p:nvSpPr>
          <p:cNvPr id="357" name="Google Shape;357;p18"/>
          <p:cNvSpPr txBox="1"/>
          <p:nvPr/>
        </p:nvSpPr>
        <p:spPr>
          <a:xfrm>
            <a:off x="7171125" y="4606425"/>
            <a:ext cx="1638000" cy="50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FFFF"/>
                </a:solidFill>
                <a:latin typeface="Roboto Condensed"/>
                <a:ea typeface="Roboto Condensed"/>
                <a:cs typeface="Roboto Condensed"/>
                <a:sym typeface="Roboto Condensed"/>
              </a:rPr>
              <a:t>@SEDC 2018-2019</a:t>
            </a:r>
            <a:endParaRPr sz="1200"/>
          </a:p>
        </p:txBody>
      </p:sp>
      <p:pic>
        <p:nvPicPr>
          <p:cNvPr id="358" name="Google Shape;358;p18"/>
          <p:cNvPicPr preferRelativeResize="0"/>
          <p:nvPr/>
        </p:nvPicPr>
        <p:blipFill>
          <a:blip r:embed="rId4">
            <a:alphaModFix/>
          </a:blip>
          <a:stretch>
            <a:fillRect/>
          </a:stretch>
        </p:blipFill>
        <p:spPr>
          <a:xfrm>
            <a:off x="131425" y="473850"/>
            <a:ext cx="603650" cy="603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19"/>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BUT WHAT ABOUT US PROGRAMMERS? </a:t>
            </a:r>
            <a:endParaRPr/>
          </a:p>
        </p:txBody>
      </p:sp>
      <p:sp>
        <p:nvSpPr>
          <p:cNvPr id="364" name="Google Shape;364;p19"/>
          <p:cNvSpPr txBox="1">
            <a:spLocks noGrp="1"/>
          </p:cNvSpPr>
          <p:nvPr>
            <p:ph type="body" idx="1"/>
          </p:nvPr>
        </p:nvSpPr>
        <p:spPr>
          <a:xfrm>
            <a:off x="299075" y="1165695"/>
            <a:ext cx="4203600" cy="3585000"/>
          </a:xfrm>
          <a:prstGeom prst="rect">
            <a:avLst/>
          </a:prstGeom>
        </p:spPr>
        <p:txBody>
          <a:bodyPr spcFirstLastPara="1" wrap="square" lIns="91425" tIns="91425" rIns="91425" bIns="91425" anchor="ctr" anchorCtr="0">
            <a:noAutofit/>
          </a:bodyPr>
          <a:lstStyle/>
          <a:p>
            <a:pPr marL="457200" lvl="0" indent="0" algn="l" rtl="0">
              <a:spcBef>
                <a:spcPts val="600"/>
              </a:spcBef>
              <a:spcAft>
                <a:spcPts val="1000"/>
              </a:spcAft>
              <a:buNone/>
            </a:pPr>
            <a:r>
              <a:rPr lang="en" dirty="0"/>
              <a:t>“A programmer is a person who </a:t>
            </a:r>
            <a:r>
              <a:rPr lang="en" dirty="0" smtClean="0"/>
              <a:t>fixes </a:t>
            </a:r>
            <a:r>
              <a:rPr lang="en" dirty="0"/>
              <a:t>a problem that you </a:t>
            </a:r>
            <a:r>
              <a:rPr lang="en" dirty="0" smtClean="0"/>
              <a:t>don’t </a:t>
            </a:r>
            <a:r>
              <a:rPr lang="en" dirty="0"/>
              <a:t>know you </a:t>
            </a:r>
            <a:r>
              <a:rPr lang="en" dirty="0" smtClean="0"/>
              <a:t>have, </a:t>
            </a:r>
            <a:r>
              <a:rPr lang="en" dirty="0"/>
              <a:t>in a way you don’t understand.”</a:t>
            </a:r>
            <a:endParaRPr dirty="0"/>
          </a:p>
        </p:txBody>
      </p:sp>
      <p:pic>
        <p:nvPicPr>
          <p:cNvPr id="365" name="Google Shape;365;p19"/>
          <p:cNvPicPr preferRelativeResize="0"/>
          <p:nvPr/>
        </p:nvPicPr>
        <p:blipFill rotWithShape="1">
          <a:blip r:embed="rId3">
            <a:alphaModFix/>
          </a:blip>
          <a:srcRect l="16622" r="16622"/>
          <a:stretch/>
        </p:blipFill>
        <p:spPr>
          <a:xfrm>
            <a:off x="4675375" y="909350"/>
            <a:ext cx="4097700" cy="4097700"/>
          </a:xfrm>
          <a:prstGeom prst="diamond">
            <a:avLst/>
          </a:prstGeom>
          <a:noFill/>
          <a:ln>
            <a:noFill/>
          </a:ln>
        </p:spPr>
      </p:pic>
      <p:sp>
        <p:nvSpPr>
          <p:cNvPr id="366" name="Google Shape;366;p19"/>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367" name="Google Shape;367;p19"/>
          <p:cNvSpPr txBox="1"/>
          <p:nvPr/>
        </p:nvSpPr>
        <p:spPr>
          <a:xfrm>
            <a:off x="7171125" y="4606425"/>
            <a:ext cx="1638000" cy="50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FFFF"/>
                </a:solidFill>
                <a:latin typeface="Roboto Condensed"/>
                <a:ea typeface="Roboto Condensed"/>
                <a:cs typeface="Roboto Condensed"/>
                <a:sym typeface="Roboto Condensed"/>
              </a:rPr>
              <a:t>@SEDC 2018-2019</a:t>
            </a:r>
            <a:endParaRPr sz="1200"/>
          </a:p>
        </p:txBody>
      </p:sp>
      <p:pic>
        <p:nvPicPr>
          <p:cNvPr id="368" name="Google Shape;368;p19"/>
          <p:cNvPicPr preferRelativeResize="0"/>
          <p:nvPr/>
        </p:nvPicPr>
        <p:blipFill>
          <a:blip r:embed="rId4">
            <a:alphaModFix/>
          </a:blip>
          <a:stretch>
            <a:fillRect/>
          </a:stretch>
        </p:blipFill>
        <p:spPr>
          <a:xfrm>
            <a:off x="131425" y="473850"/>
            <a:ext cx="603650" cy="603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0"/>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WEB DEVELOPER CATEGORIES</a:t>
            </a:r>
            <a:endParaRPr dirty="0"/>
          </a:p>
        </p:txBody>
      </p:sp>
      <p:sp>
        <p:nvSpPr>
          <p:cNvPr id="374" name="Google Shape;374;p20"/>
          <p:cNvSpPr txBox="1">
            <a:spLocks noGrp="1"/>
          </p:cNvSpPr>
          <p:nvPr>
            <p:ph type="body" idx="2"/>
          </p:nvPr>
        </p:nvSpPr>
        <p:spPr>
          <a:xfrm>
            <a:off x="4119725" y="1744425"/>
            <a:ext cx="3084300" cy="188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a:solidFill>
                  <a:srgbClr val="FF9800"/>
                </a:solidFill>
                <a:latin typeface="Roboto Condensed"/>
                <a:ea typeface="Roboto Condensed"/>
                <a:cs typeface="Roboto Condensed"/>
                <a:sym typeface="Roboto Condensed"/>
              </a:rPr>
              <a:t>Back End</a:t>
            </a:r>
            <a:endParaRPr sz="1800" b="1">
              <a:solidFill>
                <a:srgbClr val="FF9800"/>
              </a:solidFill>
              <a:latin typeface="Roboto Condensed"/>
              <a:ea typeface="Roboto Condensed"/>
              <a:cs typeface="Roboto Condensed"/>
              <a:sym typeface="Roboto Condensed"/>
            </a:endParaRPr>
          </a:p>
          <a:p>
            <a:pPr marL="0" lvl="0" indent="0" algn="l" rtl="0">
              <a:spcBef>
                <a:spcPts val="1000"/>
              </a:spcBef>
              <a:spcAft>
                <a:spcPts val="1000"/>
              </a:spcAft>
              <a:buClr>
                <a:schemeClr val="dk1"/>
              </a:buClr>
              <a:buSzPts val="1100"/>
              <a:buFont typeface="Arial"/>
              <a:buNone/>
            </a:pPr>
            <a:r>
              <a:rPr lang="en" sz="1400"/>
              <a:t>Developers that create or maintain the server side of the application. This side of the application is all the things that the user can’t see or interact like databases and server mechanisms like request handling and security</a:t>
            </a:r>
            <a:endParaRPr sz="1800" b="1">
              <a:solidFill>
                <a:srgbClr val="FF9800"/>
              </a:solidFill>
            </a:endParaRPr>
          </a:p>
        </p:txBody>
      </p:sp>
      <p:sp>
        <p:nvSpPr>
          <p:cNvPr id="375" name="Google Shape;375;p2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376" name="Google Shape;376;p20"/>
          <p:cNvSpPr txBox="1">
            <a:spLocks noGrp="1"/>
          </p:cNvSpPr>
          <p:nvPr>
            <p:ph type="body" idx="1"/>
          </p:nvPr>
        </p:nvSpPr>
        <p:spPr>
          <a:xfrm>
            <a:off x="814275" y="1744425"/>
            <a:ext cx="3084300" cy="1755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a:solidFill>
                  <a:srgbClr val="FF9800"/>
                </a:solidFill>
                <a:latin typeface="Roboto Condensed"/>
                <a:ea typeface="Roboto Condensed"/>
                <a:cs typeface="Roboto Condensed"/>
                <a:sym typeface="Roboto Condensed"/>
              </a:rPr>
              <a:t>Front End</a:t>
            </a:r>
            <a:endParaRPr sz="1800" b="1">
              <a:solidFill>
                <a:srgbClr val="FF9800"/>
              </a:solidFill>
              <a:latin typeface="Roboto Condensed"/>
              <a:ea typeface="Roboto Condensed"/>
              <a:cs typeface="Roboto Condensed"/>
              <a:sym typeface="Roboto Condensed"/>
            </a:endParaRPr>
          </a:p>
          <a:p>
            <a:pPr marL="0" lvl="0" indent="0" algn="l" rtl="0">
              <a:spcBef>
                <a:spcPts val="1000"/>
              </a:spcBef>
              <a:spcAft>
                <a:spcPts val="1000"/>
              </a:spcAft>
              <a:buClr>
                <a:schemeClr val="dk1"/>
              </a:buClr>
              <a:buSzPts val="1100"/>
              <a:buFont typeface="Arial"/>
              <a:buNone/>
            </a:pPr>
            <a:r>
              <a:rPr lang="en" sz="1400"/>
              <a:t>Developers that create or maintain the client side of the application. This side of the application is everything that the user of the application sees and can interact with</a:t>
            </a:r>
            <a:endParaRPr sz="1400" b="1">
              <a:solidFill>
                <a:srgbClr val="FF9800"/>
              </a:solidFill>
            </a:endParaRPr>
          </a:p>
        </p:txBody>
      </p:sp>
      <p:sp>
        <p:nvSpPr>
          <p:cNvPr id="377" name="Google Shape;377;p20"/>
          <p:cNvSpPr txBox="1"/>
          <p:nvPr/>
        </p:nvSpPr>
        <p:spPr>
          <a:xfrm>
            <a:off x="7171125" y="4606425"/>
            <a:ext cx="1638000" cy="50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FFFF"/>
                </a:solidFill>
                <a:latin typeface="Roboto Condensed"/>
                <a:ea typeface="Roboto Condensed"/>
                <a:cs typeface="Roboto Condensed"/>
                <a:sym typeface="Roboto Condensed"/>
              </a:rPr>
              <a:t>@SEDC 2018-2019</a:t>
            </a:r>
            <a:endParaRPr sz="1200"/>
          </a:p>
        </p:txBody>
      </p:sp>
      <p:pic>
        <p:nvPicPr>
          <p:cNvPr id="378" name="Google Shape;378;p20"/>
          <p:cNvPicPr preferRelativeResize="0"/>
          <p:nvPr/>
        </p:nvPicPr>
        <p:blipFill>
          <a:blip r:embed="rId3">
            <a:alphaModFix/>
          </a:blip>
          <a:stretch>
            <a:fillRect/>
          </a:stretch>
        </p:blipFill>
        <p:spPr>
          <a:xfrm>
            <a:off x="131425" y="473850"/>
            <a:ext cx="603650" cy="603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2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4275" y="389950"/>
            <a:ext cx="5258400" cy="773826"/>
          </a:xfrm>
        </p:spPr>
        <p:txBody>
          <a:bodyPr/>
          <a:lstStyle/>
          <a:p>
            <a:r>
              <a:rPr lang="en-US" sz="2500" dirty="0" smtClean="0"/>
              <a:t>Humans VS Computers </a:t>
            </a:r>
            <a:r>
              <a:rPr lang="en-US" dirty="0" smtClean="0"/>
              <a:t/>
            </a:r>
            <a:br>
              <a:rPr lang="en-US" dirty="0" smtClean="0"/>
            </a:br>
            <a:r>
              <a:rPr lang="en-US" dirty="0" smtClean="0"/>
              <a:t>      </a:t>
            </a:r>
            <a:r>
              <a:rPr lang="en-US" sz="1500" dirty="0" smtClean="0"/>
              <a:t>Which side are you on?</a:t>
            </a:r>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6" name="Google Shape;358;p18"/>
          <p:cNvPicPr preferRelativeResize="0"/>
          <p:nvPr/>
        </p:nvPicPr>
        <p:blipFill>
          <a:blip r:embed="rId3">
            <a:alphaModFix/>
          </a:blip>
          <a:stretch>
            <a:fillRect/>
          </a:stretch>
        </p:blipFill>
        <p:spPr>
          <a:xfrm>
            <a:off x="131425" y="473850"/>
            <a:ext cx="603650" cy="603650"/>
          </a:xfrm>
          <a:prstGeom prst="rect">
            <a:avLst/>
          </a:prstGeom>
          <a:noFill/>
          <a:ln>
            <a:noFill/>
          </a:ln>
        </p:spPr>
      </p:pic>
    </p:spTree>
    <p:extLst>
      <p:ext uri="{BB962C8B-B14F-4D97-AF65-F5344CB8AC3E}">
        <p14:creationId xmlns:p14="http://schemas.microsoft.com/office/powerpoint/2010/main" val="1190425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Humans and their brains</a:t>
            </a:r>
            <a:endParaRPr lang="en-US" dirty="0"/>
          </a:p>
        </p:txBody>
      </p:sp>
      <p:sp>
        <p:nvSpPr>
          <p:cNvPr id="3" name="Text Placeholder 2"/>
          <p:cNvSpPr>
            <a:spLocks noGrp="1"/>
          </p:cNvSpPr>
          <p:nvPr>
            <p:ph type="body" idx="1"/>
          </p:nvPr>
        </p:nvSpPr>
        <p:spPr>
          <a:xfrm>
            <a:off x="814274" y="1537988"/>
            <a:ext cx="7872525" cy="2724300"/>
          </a:xfrm>
        </p:spPr>
        <p:txBody>
          <a:bodyPr/>
          <a:lstStyle/>
          <a:p>
            <a:r>
              <a:rPr lang="en-US" sz="1800" dirty="0" smtClean="0"/>
              <a:t>The </a:t>
            </a:r>
            <a:r>
              <a:rPr lang="en-US" sz="1800" dirty="0"/>
              <a:t>human brain is truly </a:t>
            </a:r>
            <a:r>
              <a:rPr lang="en-US" sz="1800" dirty="0" smtClean="0"/>
              <a:t>unique</a:t>
            </a:r>
          </a:p>
          <a:p>
            <a:r>
              <a:rPr lang="en-US" sz="1800" dirty="0"/>
              <a:t>Human brain complexity can be seen only on the cellular </a:t>
            </a:r>
            <a:r>
              <a:rPr lang="en-US" sz="1800" dirty="0" smtClean="0"/>
              <a:t>level</a:t>
            </a:r>
          </a:p>
          <a:p>
            <a:r>
              <a:rPr lang="en-US" sz="1800" dirty="0"/>
              <a:t>The nature of the brain and its complexity helps it being </a:t>
            </a:r>
            <a:r>
              <a:rPr lang="en-US" sz="1800" dirty="0" smtClean="0"/>
              <a:t>unique</a:t>
            </a:r>
          </a:p>
          <a:p>
            <a:r>
              <a:rPr lang="en-US" sz="1800" dirty="0"/>
              <a:t>Humans approach problems and solving them using the complexity of</a:t>
            </a:r>
          </a:p>
          <a:p>
            <a:pPr marL="101600" indent="0">
              <a:buNone/>
            </a:pPr>
            <a:r>
              <a:rPr lang="en-US" sz="1800" dirty="0" smtClean="0"/>
              <a:t>       the </a:t>
            </a:r>
            <a:r>
              <a:rPr lang="en-US" sz="1800" dirty="0"/>
              <a:t>brain</a:t>
            </a:r>
            <a:r>
              <a:rPr lang="en-US" sz="1800" dirty="0" smtClean="0"/>
              <a:t>.</a:t>
            </a:r>
          </a:p>
          <a:p>
            <a:r>
              <a:rPr lang="en-US" sz="1800" dirty="0"/>
              <a:t>The ability, speed and quality to acquire and apply knowledge and skills</a:t>
            </a:r>
          </a:p>
          <a:p>
            <a:pPr marL="101600" indent="0">
              <a:buNone/>
            </a:pPr>
            <a:r>
              <a:rPr lang="en-US" sz="1800" dirty="0"/>
              <a:t> </a:t>
            </a:r>
            <a:r>
              <a:rPr lang="en-US" sz="1800" dirty="0" smtClean="0"/>
              <a:t>      is </a:t>
            </a:r>
            <a:r>
              <a:rPr lang="en-US" sz="1800" dirty="0"/>
              <a:t>known as </a:t>
            </a:r>
            <a:r>
              <a:rPr lang="en-US" sz="1800" b="1" dirty="0"/>
              <a:t>Intelligence</a:t>
            </a:r>
            <a:r>
              <a:rPr lang="en-US" sz="1800" dirty="0"/>
              <a:t>.</a:t>
            </a:r>
            <a:endParaRPr lang="en-US" sz="18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3756899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problems using a human brain</a:t>
            </a:r>
            <a:endParaRPr lang="en-US" dirty="0"/>
          </a:p>
        </p:txBody>
      </p:sp>
      <p:sp>
        <p:nvSpPr>
          <p:cNvPr id="3" name="Text Placeholder 2"/>
          <p:cNvSpPr>
            <a:spLocks noGrp="1"/>
          </p:cNvSpPr>
          <p:nvPr>
            <p:ph type="body" idx="1"/>
          </p:nvPr>
        </p:nvSpPr>
        <p:spPr>
          <a:xfrm>
            <a:off x="421865" y="1239631"/>
            <a:ext cx="7016182" cy="3346069"/>
          </a:xfrm>
        </p:spPr>
        <p:txBody>
          <a:bodyPr/>
          <a:lstStyle/>
          <a:p>
            <a:pPr marL="101600" indent="0">
              <a:buNone/>
            </a:pPr>
            <a:r>
              <a:rPr lang="en-US" sz="1800" b="1" dirty="0"/>
              <a:t>How do humans approach problems?</a:t>
            </a:r>
          </a:p>
          <a:p>
            <a:r>
              <a:rPr lang="en-US" sz="1800" dirty="0" smtClean="0"/>
              <a:t> </a:t>
            </a:r>
            <a:r>
              <a:rPr lang="en-US" sz="1800" dirty="0"/>
              <a:t>The brain creates algorithms to approach problems, however </a:t>
            </a:r>
            <a:r>
              <a:rPr lang="en-US" sz="1800" dirty="0" smtClean="0"/>
              <a:t>these algorithms </a:t>
            </a:r>
            <a:r>
              <a:rPr lang="en-US" sz="1800" dirty="0"/>
              <a:t>aren’t implemented the same way as in computer logic design</a:t>
            </a:r>
          </a:p>
          <a:p>
            <a:r>
              <a:rPr lang="en-US" sz="1800" dirty="0" smtClean="0"/>
              <a:t>Human </a:t>
            </a:r>
            <a:r>
              <a:rPr lang="en-US" sz="1800" dirty="0"/>
              <a:t>brain is well adapted to processing analog (visual and audio) input</a:t>
            </a:r>
          </a:p>
          <a:p>
            <a:r>
              <a:rPr lang="en-US" sz="1800" dirty="0" smtClean="0"/>
              <a:t>Human </a:t>
            </a:r>
            <a:r>
              <a:rPr lang="en-US" sz="1800" dirty="0"/>
              <a:t>brain is extremely well adapted to pattern matching – even when </a:t>
            </a:r>
            <a:r>
              <a:rPr lang="en-US" sz="1800" dirty="0" smtClean="0"/>
              <a:t>the pattern </a:t>
            </a:r>
            <a:r>
              <a:rPr lang="en-US" sz="1800" dirty="0"/>
              <a:t>is not there</a:t>
            </a:r>
          </a:p>
          <a:p>
            <a:r>
              <a:rPr lang="en-US" sz="1800" dirty="0" smtClean="0"/>
              <a:t>Human </a:t>
            </a:r>
            <a:r>
              <a:rPr lang="en-US" sz="1800" dirty="0"/>
              <a:t>brain intelligence has a known and important aspect known </a:t>
            </a:r>
            <a:r>
              <a:rPr lang="en-US" sz="1800" dirty="0" smtClean="0"/>
              <a:t>as heuristics</a:t>
            </a:r>
            <a:r>
              <a:rPr lang="en-US" sz="1800" dirty="0"/>
              <a:t>.</a:t>
            </a:r>
          </a:p>
          <a:p>
            <a:r>
              <a:rPr lang="en-US" sz="1800" dirty="0" smtClean="0"/>
              <a:t>Heuristics </a:t>
            </a:r>
            <a:r>
              <a:rPr lang="en-US" sz="1800" dirty="0"/>
              <a:t>enables a person to discover or learn something for themselves.</a:t>
            </a:r>
            <a:endParaRPr lang="en-US" sz="18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2020301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problems using a computer</a:t>
            </a:r>
            <a:endParaRPr lang="en-US" dirty="0"/>
          </a:p>
        </p:txBody>
      </p:sp>
      <p:sp>
        <p:nvSpPr>
          <p:cNvPr id="3" name="Text Placeholder 2"/>
          <p:cNvSpPr>
            <a:spLocks noGrp="1"/>
          </p:cNvSpPr>
          <p:nvPr>
            <p:ph type="body" idx="1"/>
          </p:nvPr>
        </p:nvSpPr>
        <p:spPr>
          <a:xfrm>
            <a:off x="814275" y="1436387"/>
            <a:ext cx="7487896" cy="3360583"/>
          </a:xfrm>
        </p:spPr>
        <p:txBody>
          <a:bodyPr/>
          <a:lstStyle/>
          <a:p>
            <a:pPr marL="101600" indent="0">
              <a:buNone/>
            </a:pPr>
            <a:r>
              <a:rPr lang="en-US" b="1" dirty="0"/>
              <a:t>How do computers approach problem solving?</a:t>
            </a:r>
          </a:p>
          <a:p>
            <a:r>
              <a:rPr lang="en-US" dirty="0" smtClean="0"/>
              <a:t>Going </a:t>
            </a:r>
            <a:r>
              <a:rPr lang="en-US" dirty="0"/>
              <a:t>straight forward with pre-defined algorithms without using</a:t>
            </a:r>
          </a:p>
          <a:p>
            <a:pPr marL="101600" indent="0">
              <a:buNone/>
            </a:pPr>
            <a:r>
              <a:rPr lang="en-US" dirty="0" smtClean="0"/>
              <a:t>      heuristics</a:t>
            </a:r>
            <a:endParaRPr lang="en-US" dirty="0"/>
          </a:p>
          <a:p>
            <a:r>
              <a:rPr lang="en-US" dirty="0" smtClean="0"/>
              <a:t>Is </a:t>
            </a:r>
            <a:r>
              <a:rPr lang="en-US" dirty="0"/>
              <a:t>heuristics applicable in intelligent computer programs?</a:t>
            </a:r>
          </a:p>
          <a:p>
            <a:r>
              <a:rPr lang="en-US" dirty="0" smtClean="0"/>
              <a:t>Way </a:t>
            </a:r>
            <a:r>
              <a:rPr lang="en-US" dirty="0"/>
              <a:t>different way of how brain works…</a:t>
            </a:r>
          </a:p>
          <a:p>
            <a:r>
              <a:rPr lang="en-US" dirty="0" smtClean="0"/>
              <a:t>The </a:t>
            </a:r>
            <a:r>
              <a:rPr lang="en-US" dirty="0"/>
              <a:t>complexity is much lower…</a:t>
            </a:r>
          </a:p>
          <a:p>
            <a:r>
              <a:rPr lang="en-US" dirty="0" smtClean="0"/>
              <a:t>The </a:t>
            </a:r>
            <a:r>
              <a:rPr lang="en-US" dirty="0"/>
              <a:t>ability is much lower…</a:t>
            </a:r>
          </a:p>
          <a:p>
            <a:r>
              <a:rPr lang="en-US" dirty="0" smtClean="0"/>
              <a:t>The </a:t>
            </a:r>
            <a:r>
              <a:rPr lang="en-US" dirty="0"/>
              <a:t>speed is much faster</a:t>
            </a:r>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2999348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2"/>
          <p:cNvSpPr txBox="1">
            <a:spLocks noGrp="1"/>
          </p:cNvSpPr>
          <p:nvPr>
            <p:ph type="ctrTitle" idx="4294967295"/>
          </p:nvPr>
        </p:nvSpPr>
        <p:spPr>
          <a:xfrm>
            <a:off x="1275550" y="898538"/>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smtClean="0">
                <a:solidFill>
                  <a:srgbClr val="FF9800"/>
                </a:solidFill>
              </a:rPr>
              <a:t>HELLO!</a:t>
            </a:r>
            <a:endParaRPr sz="6000" dirty="0">
              <a:solidFill>
                <a:srgbClr val="FF9800"/>
              </a:solidFill>
            </a:endParaRPr>
          </a:p>
        </p:txBody>
      </p:sp>
      <p:sp>
        <p:nvSpPr>
          <p:cNvPr id="191" name="Google Shape;191;p12"/>
          <p:cNvSpPr txBox="1">
            <a:spLocks noGrp="1"/>
          </p:cNvSpPr>
          <p:nvPr>
            <p:ph type="subTitle" idx="4294967295"/>
          </p:nvPr>
        </p:nvSpPr>
        <p:spPr>
          <a:xfrm>
            <a:off x="1396425" y="2058338"/>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smtClean="0"/>
              <a:t>Katerina Veloska</a:t>
            </a:r>
            <a:endParaRPr sz="2000" b="1" dirty="0"/>
          </a:p>
          <a:p>
            <a:pPr marL="0" lvl="0" indent="0" algn="ctr" rtl="0">
              <a:spcBef>
                <a:spcPts val="0"/>
              </a:spcBef>
              <a:spcAft>
                <a:spcPts val="0"/>
              </a:spcAft>
              <a:buClr>
                <a:schemeClr val="dk1"/>
              </a:buClr>
              <a:buSzPts val="1100"/>
              <a:buFont typeface="Arial"/>
              <a:buNone/>
            </a:pPr>
            <a:r>
              <a:rPr lang="en" sz="2000" dirty="0"/>
              <a:t>Web developer </a:t>
            </a:r>
            <a:r>
              <a:rPr lang="en" sz="2000" dirty="0" smtClean="0"/>
              <a:t>@</a:t>
            </a:r>
            <a:r>
              <a:rPr lang="en-US" sz="2000" dirty="0" smtClean="0"/>
              <a:t>Success It</a:t>
            </a:r>
            <a:endParaRPr sz="2000" dirty="0"/>
          </a:p>
          <a:p>
            <a:pPr marL="0" lvl="0" indent="0" algn="ctr" rtl="0">
              <a:spcBef>
                <a:spcPts val="0"/>
              </a:spcBef>
              <a:spcAft>
                <a:spcPts val="0"/>
              </a:spcAft>
              <a:buClr>
                <a:schemeClr val="dk1"/>
              </a:buClr>
              <a:buSzPts val="1100"/>
              <a:buFont typeface="Arial"/>
              <a:buNone/>
            </a:pPr>
            <a:r>
              <a:rPr lang="en" sz="2000" dirty="0"/>
              <a:t>Trainer @SEDC</a:t>
            </a:r>
            <a:endParaRPr sz="2000" dirty="0"/>
          </a:p>
          <a:p>
            <a:pPr marL="0" lvl="0" indent="0" algn="ctr" rtl="0">
              <a:spcBef>
                <a:spcPts val="0"/>
              </a:spcBef>
              <a:spcAft>
                <a:spcPts val="0"/>
              </a:spcAft>
              <a:buClr>
                <a:schemeClr val="dk1"/>
              </a:buClr>
              <a:buSzPts val="1100"/>
              <a:buFont typeface="Arial"/>
              <a:buNone/>
            </a:pPr>
            <a:r>
              <a:rPr lang="en" sz="2000" dirty="0"/>
              <a:t>Former student of Sedc</a:t>
            </a:r>
            <a:endParaRPr sz="2000" dirty="0"/>
          </a:p>
        </p:txBody>
      </p:sp>
      <p:sp>
        <p:nvSpPr>
          <p:cNvPr id="193" name="Google Shape;193;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dirty="0"/>
          </a:p>
        </p:txBody>
      </p:sp>
      <p:sp>
        <p:nvSpPr>
          <p:cNvPr id="194" name="Google Shape;194;p12"/>
          <p:cNvSpPr txBox="1"/>
          <p:nvPr/>
        </p:nvSpPr>
        <p:spPr>
          <a:xfrm>
            <a:off x="7171125" y="4606425"/>
            <a:ext cx="1638000" cy="50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Roboto Condensed"/>
                <a:ea typeface="Roboto Condensed"/>
                <a:cs typeface="Roboto Condensed"/>
                <a:sym typeface="Roboto Condensed"/>
              </a:rPr>
              <a:t>@SEDC 2018-2019</a:t>
            </a:r>
            <a:endParaRPr sz="1200" dirty="0"/>
          </a:p>
        </p:txBody>
      </p:sp>
    </p:spTree>
    <p:extLst>
      <p:ext uri="{BB962C8B-B14F-4D97-AF65-F5344CB8AC3E}">
        <p14:creationId xmlns:p14="http://schemas.microsoft.com/office/powerpoint/2010/main" val="2483702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a:t>
            </a:r>
            <a:r>
              <a:rPr lang="en-US" dirty="0" smtClean="0"/>
              <a:t>: </a:t>
            </a:r>
            <a:r>
              <a:rPr lang="en-US" dirty="0"/>
              <a:t>Human vs Computer</a:t>
            </a:r>
            <a:endParaRPr lang="en-US" dirty="0"/>
          </a:p>
        </p:txBody>
      </p:sp>
      <p:sp>
        <p:nvSpPr>
          <p:cNvPr id="3" name="Text Placeholder 2"/>
          <p:cNvSpPr>
            <a:spLocks noGrp="1"/>
          </p:cNvSpPr>
          <p:nvPr>
            <p:ph type="body" idx="1"/>
          </p:nvPr>
        </p:nvSpPr>
        <p:spPr>
          <a:xfrm>
            <a:off x="879589" y="1951646"/>
            <a:ext cx="7052468" cy="1945441"/>
          </a:xfrm>
        </p:spPr>
        <p:txBody>
          <a:bodyPr/>
          <a:lstStyle/>
          <a:p>
            <a:r>
              <a:rPr lang="en-US" sz="2200" dirty="0" smtClean="0"/>
              <a:t>Find </a:t>
            </a:r>
            <a:r>
              <a:rPr lang="en-US" sz="2200" dirty="0"/>
              <a:t>five problems where humans outmatch computers in finding </a:t>
            </a:r>
            <a:r>
              <a:rPr lang="en-US" sz="2200" dirty="0" smtClean="0"/>
              <a:t>a solution</a:t>
            </a:r>
            <a:endParaRPr lang="en-US" sz="2200" dirty="0"/>
          </a:p>
          <a:p>
            <a:r>
              <a:rPr lang="en-US" sz="2200" dirty="0" smtClean="0"/>
              <a:t>Find </a:t>
            </a:r>
            <a:r>
              <a:rPr lang="en-US" sz="2200" dirty="0"/>
              <a:t>five problems where computers outmatch humans in finding </a:t>
            </a:r>
            <a:r>
              <a:rPr lang="en-US" sz="2200" dirty="0" smtClean="0"/>
              <a:t>a solution</a:t>
            </a:r>
            <a:endParaRPr lang="en-US" sz="22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1959923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21"/>
          <p:cNvSpPr txBox="1">
            <a:spLocks noGrp="1"/>
          </p:cNvSpPr>
          <p:nvPr>
            <p:ph type="ctrTitle" idx="4294967295"/>
          </p:nvPr>
        </p:nvSpPr>
        <p:spPr>
          <a:xfrm>
            <a:off x="685800" y="2269150"/>
            <a:ext cx="55677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7200">
                <a:solidFill>
                  <a:srgbClr val="FF9800"/>
                </a:solidFill>
              </a:rPr>
              <a:t>FAQ</a:t>
            </a:r>
            <a:endParaRPr sz="7200">
              <a:solidFill>
                <a:srgbClr val="FF9800"/>
              </a:solidFill>
            </a:endParaRPr>
          </a:p>
        </p:txBody>
      </p:sp>
      <p:sp>
        <p:nvSpPr>
          <p:cNvPr id="384" name="Google Shape;384;p21"/>
          <p:cNvSpPr txBox="1">
            <a:spLocks noGrp="1"/>
          </p:cNvSpPr>
          <p:nvPr>
            <p:ph type="subTitle" idx="4294967295"/>
          </p:nvPr>
        </p:nvSpPr>
        <p:spPr>
          <a:xfrm>
            <a:off x="685800" y="3411550"/>
            <a:ext cx="6231600" cy="784800"/>
          </a:xfrm>
          <a:prstGeom prst="rect">
            <a:avLst/>
          </a:prstGeom>
        </p:spPr>
        <p:txBody>
          <a:bodyPr spcFirstLastPara="1" wrap="square" lIns="91425" tIns="91425" rIns="91425" bIns="91425" anchor="ctr" anchorCtr="0">
            <a:noAutofit/>
          </a:bodyPr>
          <a:lstStyle/>
          <a:p>
            <a:pPr marL="0" lvl="0" indent="0" algn="l" rtl="0">
              <a:spcBef>
                <a:spcPts val="600"/>
              </a:spcBef>
              <a:spcAft>
                <a:spcPts val="1000"/>
              </a:spcAft>
              <a:buNone/>
            </a:pPr>
            <a:r>
              <a:rPr lang="en"/>
              <a:t>Questions you might be asking yourself right now</a:t>
            </a:r>
            <a:endParaRPr/>
          </a:p>
        </p:txBody>
      </p:sp>
      <p:sp>
        <p:nvSpPr>
          <p:cNvPr id="385" name="Google Shape;385;p21"/>
          <p:cNvSpPr/>
          <p:nvPr/>
        </p:nvSpPr>
        <p:spPr>
          <a:xfrm>
            <a:off x="5931482" y="1091586"/>
            <a:ext cx="292506" cy="27929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1"/>
          <p:cNvSpPr/>
          <p:nvPr/>
        </p:nvSpPr>
        <p:spPr>
          <a:xfrm rot="2697313">
            <a:off x="7916182" y="2713940"/>
            <a:ext cx="443965" cy="42391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1"/>
          <p:cNvSpPr/>
          <p:nvPr/>
        </p:nvSpPr>
        <p:spPr>
          <a:xfrm>
            <a:off x="8445238" y="2134312"/>
            <a:ext cx="177814" cy="16985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1"/>
          <p:cNvSpPr/>
          <p:nvPr/>
        </p:nvSpPr>
        <p:spPr>
          <a:xfrm rot="1280435">
            <a:off x="5728857" y="1937952"/>
            <a:ext cx="177812" cy="16982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1"/>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390" name="Google Shape;390;p21"/>
          <p:cNvSpPr txBox="1"/>
          <p:nvPr/>
        </p:nvSpPr>
        <p:spPr>
          <a:xfrm>
            <a:off x="7171125" y="4606425"/>
            <a:ext cx="1638000" cy="50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FFFF"/>
                </a:solidFill>
                <a:latin typeface="Roboto Condensed"/>
                <a:ea typeface="Roboto Condensed"/>
                <a:cs typeface="Roboto Condensed"/>
                <a:sym typeface="Roboto Condensed"/>
              </a:rPr>
              <a:t>@SEDC 2018-2019</a:t>
            </a:r>
            <a:endParaRPr sz="1200"/>
          </a:p>
        </p:txBody>
      </p:sp>
      <p:grpSp>
        <p:nvGrpSpPr>
          <p:cNvPr id="391" name="Google Shape;391;p21"/>
          <p:cNvGrpSpPr/>
          <p:nvPr/>
        </p:nvGrpSpPr>
        <p:grpSpPr>
          <a:xfrm rot="832970">
            <a:off x="6134274" y="1510770"/>
            <a:ext cx="1871538" cy="1701089"/>
            <a:chOff x="4556450" y="4963575"/>
            <a:chExt cx="548025" cy="498100"/>
          </a:xfrm>
        </p:grpSpPr>
        <p:sp>
          <p:nvSpPr>
            <p:cNvPr id="392" name="Google Shape;392;p21"/>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28575"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1"/>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28575"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1"/>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28575"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1"/>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28575"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1"/>
            <p:cNvSpPr/>
            <p:nvPr/>
          </p:nvSpPr>
          <p:spPr>
            <a:xfrm>
              <a:off x="4830450" y="5213225"/>
              <a:ext cx="25" cy="248450"/>
            </a:xfrm>
            <a:custGeom>
              <a:avLst/>
              <a:gdLst/>
              <a:ahLst/>
              <a:cxnLst/>
              <a:rect l="l" t="t" r="r" b="b"/>
              <a:pathLst>
                <a:path w="1" h="9938" fill="none" extrusionOk="0">
                  <a:moveTo>
                    <a:pt x="0" y="0"/>
                  </a:moveTo>
                  <a:lnTo>
                    <a:pt x="0" y="9937"/>
                  </a:lnTo>
                </a:path>
              </a:pathLst>
            </a:custGeom>
            <a:noFill/>
            <a:ln w="28575"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21"/>
          <p:cNvSpPr/>
          <p:nvPr/>
        </p:nvSpPr>
        <p:spPr>
          <a:xfrm>
            <a:off x="7609875" y="951878"/>
            <a:ext cx="614170" cy="558687"/>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1"/>
          <p:cNvSpPr/>
          <p:nvPr/>
        </p:nvSpPr>
        <p:spPr>
          <a:xfrm flipH="1">
            <a:off x="6909063" y="728876"/>
            <a:ext cx="366157" cy="371710"/>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1"/>
          <p:cNvSpPr/>
          <p:nvPr/>
        </p:nvSpPr>
        <p:spPr>
          <a:xfrm>
            <a:off x="7495538" y="462851"/>
            <a:ext cx="292489" cy="266048"/>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grpSp>
        <p:nvGrpSpPr>
          <p:cNvPr id="404" name="Google Shape;404;p22"/>
          <p:cNvGrpSpPr/>
          <p:nvPr/>
        </p:nvGrpSpPr>
        <p:grpSpPr>
          <a:xfrm>
            <a:off x="552885" y="1385750"/>
            <a:ext cx="8044527" cy="2067200"/>
            <a:chOff x="185742" y="1287960"/>
            <a:chExt cx="8044527" cy="2067200"/>
          </a:xfrm>
        </p:grpSpPr>
        <p:sp>
          <p:nvSpPr>
            <p:cNvPr id="405" name="Google Shape;405;p22"/>
            <p:cNvSpPr/>
            <p:nvPr/>
          </p:nvSpPr>
          <p:spPr>
            <a:xfrm>
              <a:off x="6978450" y="1287960"/>
              <a:ext cx="1243800" cy="414300"/>
            </a:xfrm>
            <a:prstGeom prst="triangle">
              <a:avLst>
                <a:gd name="adj" fmla="val 0"/>
              </a:avLst>
            </a:prstGeom>
            <a:solidFill>
              <a:srgbClr val="92A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06" name="Google Shape;406;p22"/>
            <p:cNvSpPr/>
            <p:nvPr/>
          </p:nvSpPr>
          <p:spPr>
            <a:xfrm rot="10800000" flipH="1">
              <a:off x="1423250" y="1697050"/>
              <a:ext cx="5566500" cy="12438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07" name="Google Shape;407;p22"/>
            <p:cNvSpPr/>
            <p:nvPr/>
          </p:nvSpPr>
          <p:spPr>
            <a:xfrm rot="10800000" flipH="1">
              <a:off x="6986470"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08" name="Google Shape;408;p22"/>
            <p:cNvSpPr/>
            <p:nvPr/>
          </p:nvSpPr>
          <p:spPr>
            <a:xfrm flipH="1">
              <a:off x="185742"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09" name="Google Shape;409;p22"/>
            <p:cNvSpPr/>
            <p:nvPr/>
          </p:nvSpPr>
          <p:spPr>
            <a:xfrm rot="10800000">
              <a:off x="185748" y="2940860"/>
              <a:ext cx="1243800" cy="414300"/>
            </a:xfrm>
            <a:prstGeom prst="triangle">
              <a:avLst>
                <a:gd name="adj" fmla="val 0"/>
              </a:avLst>
            </a:prstGeom>
            <a:solidFill>
              <a:srgbClr val="92A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410" name="Google Shape;410;p22"/>
          <p:cNvSpPr txBox="1">
            <a:spLocks noGrp="1"/>
          </p:cNvSpPr>
          <p:nvPr>
            <p:ph type="ctrTitle" idx="4294967295"/>
          </p:nvPr>
        </p:nvSpPr>
        <p:spPr>
          <a:xfrm>
            <a:off x="558475" y="1808800"/>
            <a:ext cx="8039100" cy="122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3F5378"/>
                </a:solidFill>
              </a:rPr>
              <a:t>Programer? Developer? What’s the difference?</a:t>
            </a:r>
            <a:endParaRPr sz="2400">
              <a:solidFill>
                <a:srgbClr val="3F5378"/>
              </a:solidFill>
            </a:endParaRPr>
          </a:p>
        </p:txBody>
      </p:sp>
      <p:sp>
        <p:nvSpPr>
          <p:cNvPr id="411" name="Google Shape;411;p22"/>
          <p:cNvSpPr txBox="1">
            <a:spLocks noGrp="1"/>
          </p:cNvSpPr>
          <p:nvPr>
            <p:ph type="subTitle" idx="4294967295"/>
          </p:nvPr>
        </p:nvSpPr>
        <p:spPr>
          <a:xfrm>
            <a:off x="1555500" y="3034300"/>
            <a:ext cx="6050700" cy="1047000"/>
          </a:xfrm>
          <a:prstGeom prst="rect">
            <a:avLst/>
          </a:prstGeom>
        </p:spPr>
        <p:txBody>
          <a:bodyPr spcFirstLastPara="1" wrap="square" lIns="91425" tIns="91425" rIns="91425" bIns="91425" anchor="ctr" anchorCtr="0">
            <a:noAutofit/>
          </a:bodyPr>
          <a:lstStyle/>
          <a:p>
            <a:pPr marL="0" lvl="0" indent="0" algn="ctr" rtl="0">
              <a:spcBef>
                <a:spcPts val="600"/>
              </a:spcBef>
              <a:spcAft>
                <a:spcPts val="1000"/>
              </a:spcAft>
              <a:buNone/>
            </a:pPr>
            <a:r>
              <a:rPr lang="en">
                <a:solidFill>
                  <a:srgbClr val="FF9800"/>
                </a:solidFill>
              </a:rPr>
              <a:t>Programmers program. Developers develop.</a:t>
            </a:r>
            <a:endParaRPr>
              <a:solidFill>
                <a:srgbClr val="FF9800"/>
              </a:solidFill>
            </a:endParaRPr>
          </a:p>
        </p:txBody>
      </p:sp>
      <p:sp>
        <p:nvSpPr>
          <p:cNvPr id="412" name="Google Shape;412;p2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
        <p:nvSpPr>
          <p:cNvPr id="413" name="Google Shape;413;p22"/>
          <p:cNvSpPr txBox="1"/>
          <p:nvPr/>
        </p:nvSpPr>
        <p:spPr>
          <a:xfrm>
            <a:off x="7171125" y="4606425"/>
            <a:ext cx="1638000" cy="50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FFFF"/>
                </a:solidFill>
                <a:latin typeface="Roboto Condensed"/>
                <a:ea typeface="Roboto Condensed"/>
                <a:cs typeface="Roboto Condensed"/>
                <a:sym typeface="Roboto Condensed"/>
              </a:rPr>
              <a:t>@SEDC 2018-2019</a:t>
            </a:r>
            <a:endParaRPr sz="12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grpSp>
        <p:nvGrpSpPr>
          <p:cNvPr id="418" name="Google Shape;418;p23"/>
          <p:cNvGrpSpPr/>
          <p:nvPr/>
        </p:nvGrpSpPr>
        <p:grpSpPr>
          <a:xfrm>
            <a:off x="552885" y="1385750"/>
            <a:ext cx="8044527" cy="2067200"/>
            <a:chOff x="185742" y="1287960"/>
            <a:chExt cx="8044527" cy="2067200"/>
          </a:xfrm>
        </p:grpSpPr>
        <p:sp>
          <p:nvSpPr>
            <p:cNvPr id="419" name="Google Shape;419;p23"/>
            <p:cNvSpPr/>
            <p:nvPr/>
          </p:nvSpPr>
          <p:spPr>
            <a:xfrm>
              <a:off x="6978450" y="1287960"/>
              <a:ext cx="1243800" cy="414300"/>
            </a:xfrm>
            <a:prstGeom prst="triangle">
              <a:avLst>
                <a:gd name="adj" fmla="val 0"/>
              </a:avLst>
            </a:prstGeom>
            <a:solidFill>
              <a:srgbClr val="92A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20" name="Google Shape;420;p23"/>
            <p:cNvSpPr/>
            <p:nvPr/>
          </p:nvSpPr>
          <p:spPr>
            <a:xfrm rot="10800000" flipH="1">
              <a:off x="1423250" y="1697050"/>
              <a:ext cx="5566500" cy="12438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21" name="Google Shape;421;p23"/>
            <p:cNvSpPr/>
            <p:nvPr/>
          </p:nvSpPr>
          <p:spPr>
            <a:xfrm rot="10800000" flipH="1">
              <a:off x="6986470"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22" name="Google Shape;422;p23"/>
            <p:cNvSpPr/>
            <p:nvPr/>
          </p:nvSpPr>
          <p:spPr>
            <a:xfrm flipH="1">
              <a:off x="185742"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23" name="Google Shape;423;p23"/>
            <p:cNvSpPr/>
            <p:nvPr/>
          </p:nvSpPr>
          <p:spPr>
            <a:xfrm rot="10800000">
              <a:off x="185748" y="2940860"/>
              <a:ext cx="1243800" cy="414300"/>
            </a:xfrm>
            <a:prstGeom prst="triangle">
              <a:avLst>
                <a:gd name="adj" fmla="val 0"/>
              </a:avLst>
            </a:prstGeom>
            <a:solidFill>
              <a:srgbClr val="92A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424" name="Google Shape;424;p23"/>
          <p:cNvSpPr txBox="1">
            <a:spLocks noGrp="1"/>
          </p:cNvSpPr>
          <p:nvPr>
            <p:ph type="ctrTitle" idx="4294967295"/>
          </p:nvPr>
        </p:nvSpPr>
        <p:spPr>
          <a:xfrm>
            <a:off x="558475" y="1808800"/>
            <a:ext cx="8039100" cy="122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rgbClr val="3F5378"/>
                </a:solidFill>
              </a:rPr>
              <a:t>Should I become a developer?</a:t>
            </a:r>
            <a:endParaRPr sz="3600">
              <a:solidFill>
                <a:srgbClr val="3F5378"/>
              </a:solidFill>
            </a:endParaRPr>
          </a:p>
        </p:txBody>
      </p:sp>
      <p:sp>
        <p:nvSpPr>
          <p:cNvPr id="425" name="Google Shape;425;p23"/>
          <p:cNvSpPr txBox="1">
            <a:spLocks noGrp="1"/>
          </p:cNvSpPr>
          <p:nvPr>
            <p:ph type="subTitle" idx="4294967295"/>
          </p:nvPr>
        </p:nvSpPr>
        <p:spPr>
          <a:xfrm>
            <a:off x="1555500" y="3034300"/>
            <a:ext cx="6050700" cy="1047000"/>
          </a:xfrm>
          <a:prstGeom prst="rect">
            <a:avLst/>
          </a:prstGeom>
        </p:spPr>
        <p:txBody>
          <a:bodyPr spcFirstLastPara="1" wrap="square" lIns="91425" tIns="91425" rIns="91425" bIns="91425" anchor="ctr" anchorCtr="0">
            <a:noAutofit/>
          </a:bodyPr>
          <a:lstStyle/>
          <a:p>
            <a:pPr marL="0" lvl="0" indent="0" algn="ctr" rtl="0">
              <a:spcBef>
                <a:spcPts val="600"/>
              </a:spcBef>
              <a:spcAft>
                <a:spcPts val="1000"/>
              </a:spcAft>
              <a:buNone/>
            </a:pPr>
            <a:r>
              <a:rPr lang="en">
                <a:solidFill>
                  <a:srgbClr val="FF9800"/>
                </a:solidFill>
              </a:rPr>
              <a:t>Yes, if you like solving problems by making programs. Otherwise no.</a:t>
            </a:r>
            <a:endParaRPr>
              <a:solidFill>
                <a:srgbClr val="FF9800"/>
              </a:solidFill>
            </a:endParaRPr>
          </a:p>
        </p:txBody>
      </p:sp>
      <p:sp>
        <p:nvSpPr>
          <p:cNvPr id="426" name="Google Shape;426;p2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
        <p:nvSpPr>
          <p:cNvPr id="427" name="Google Shape;427;p23"/>
          <p:cNvSpPr txBox="1"/>
          <p:nvPr/>
        </p:nvSpPr>
        <p:spPr>
          <a:xfrm>
            <a:off x="7171125" y="4606425"/>
            <a:ext cx="1638000" cy="50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FFFF"/>
                </a:solidFill>
                <a:latin typeface="Roboto Condensed"/>
                <a:ea typeface="Roboto Condensed"/>
                <a:cs typeface="Roboto Condensed"/>
                <a:sym typeface="Roboto Condensed"/>
              </a:rPr>
              <a:t>@SEDC 2018-2019</a:t>
            </a:r>
            <a:endParaRPr sz="12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grpSp>
        <p:nvGrpSpPr>
          <p:cNvPr id="432" name="Google Shape;432;p24"/>
          <p:cNvGrpSpPr/>
          <p:nvPr/>
        </p:nvGrpSpPr>
        <p:grpSpPr>
          <a:xfrm>
            <a:off x="552885" y="1385750"/>
            <a:ext cx="8044527" cy="2067200"/>
            <a:chOff x="185742" y="1287960"/>
            <a:chExt cx="8044527" cy="2067200"/>
          </a:xfrm>
        </p:grpSpPr>
        <p:sp>
          <p:nvSpPr>
            <p:cNvPr id="433" name="Google Shape;433;p24"/>
            <p:cNvSpPr/>
            <p:nvPr/>
          </p:nvSpPr>
          <p:spPr>
            <a:xfrm>
              <a:off x="6978450" y="1287960"/>
              <a:ext cx="1243800" cy="414300"/>
            </a:xfrm>
            <a:prstGeom prst="triangle">
              <a:avLst>
                <a:gd name="adj" fmla="val 0"/>
              </a:avLst>
            </a:prstGeom>
            <a:solidFill>
              <a:srgbClr val="92A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34" name="Google Shape;434;p24"/>
            <p:cNvSpPr/>
            <p:nvPr/>
          </p:nvSpPr>
          <p:spPr>
            <a:xfrm rot="10800000" flipH="1">
              <a:off x="1423250" y="1697050"/>
              <a:ext cx="5566500" cy="12438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35" name="Google Shape;435;p24"/>
            <p:cNvSpPr/>
            <p:nvPr/>
          </p:nvSpPr>
          <p:spPr>
            <a:xfrm rot="10800000" flipH="1">
              <a:off x="6986470"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36" name="Google Shape;436;p24"/>
            <p:cNvSpPr/>
            <p:nvPr/>
          </p:nvSpPr>
          <p:spPr>
            <a:xfrm flipH="1">
              <a:off x="185742"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37" name="Google Shape;437;p24"/>
            <p:cNvSpPr/>
            <p:nvPr/>
          </p:nvSpPr>
          <p:spPr>
            <a:xfrm rot="10800000">
              <a:off x="185748" y="2940860"/>
              <a:ext cx="1243800" cy="414300"/>
            </a:xfrm>
            <a:prstGeom prst="triangle">
              <a:avLst>
                <a:gd name="adj" fmla="val 0"/>
              </a:avLst>
            </a:prstGeom>
            <a:solidFill>
              <a:srgbClr val="92A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438" name="Google Shape;438;p24"/>
          <p:cNvSpPr txBox="1">
            <a:spLocks noGrp="1"/>
          </p:cNvSpPr>
          <p:nvPr>
            <p:ph type="ctrTitle" idx="4294967295"/>
          </p:nvPr>
        </p:nvSpPr>
        <p:spPr>
          <a:xfrm>
            <a:off x="558475" y="1808800"/>
            <a:ext cx="8039100" cy="122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rgbClr val="3F5378"/>
                </a:solidFill>
              </a:rPr>
              <a:t>How do I learn to program?</a:t>
            </a:r>
            <a:endParaRPr sz="3600">
              <a:solidFill>
                <a:srgbClr val="3F5378"/>
              </a:solidFill>
            </a:endParaRPr>
          </a:p>
        </p:txBody>
      </p:sp>
      <p:sp>
        <p:nvSpPr>
          <p:cNvPr id="439" name="Google Shape;439;p24"/>
          <p:cNvSpPr txBox="1">
            <a:spLocks noGrp="1"/>
          </p:cNvSpPr>
          <p:nvPr>
            <p:ph type="subTitle" idx="4294967295"/>
          </p:nvPr>
        </p:nvSpPr>
        <p:spPr>
          <a:xfrm>
            <a:off x="1555500" y="3034300"/>
            <a:ext cx="6050700" cy="1047000"/>
          </a:xfrm>
          <a:prstGeom prst="rect">
            <a:avLst/>
          </a:prstGeom>
        </p:spPr>
        <p:txBody>
          <a:bodyPr spcFirstLastPara="1" wrap="square" lIns="91425" tIns="91425" rIns="91425" bIns="91425" anchor="ctr" anchorCtr="0">
            <a:noAutofit/>
          </a:bodyPr>
          <a:lstStyle/>
          <a:p>
            <a:pPr marL="0" lvl="0" indent="0" algn="ctr" rtl="0">
              <a:spcBef>
                <a:spcPts val="600"/>
              </a:spcBef>
              <a:spcAft>
                <a:spcPts val="1000"/>
              </a:spcAft>
              <a:buNone/>
            </a:pPr>
            <a:r>
              <a:rPr lang="en">
                <a:solidFill>
                  <a:srgbClr val="FF9800"/>
                </a:solidFill>
              </a:rPr>
              <a:t>By programming!</a:t>
            </a:r>
            <a:endParaRPr>
              <a:solidFill>
                <a:srgbClr val="FF9800"/>
              </a:solidFill>
            </a:endParaRPr>
          </a:p>
        </p:txBody>
      </p:sp>
      <p:sp>
        <p:nvSpPr>
          <p:cNvPr id="440" name="Google Shape;440;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
        <p:nvSpPr>
          <p:cNvPr id="441" name="Google Shape;441;p24"/>
          <p:cNvSpPr txBox="1"/>
          <p:nvPr/>
        </p:nvSpPr>
        <p:spPr>
          <a:xfrm>
            <a:off x="7171125" y="4606425"/>
            <a:ext cx="1638000" cy="50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FFFF"/>
                </a:solidFill>
                <a:latin typeface="Roboto Condensed"/>
                <a:ea typeface="Roboto Condensed"/>
                <a:cs typeface="Roboto Condensed"/>
                <a:sym typeface="Roboto Condensed"/>
              </a:rPr>
              <a:t>@SEDC 2018-2019</a:t>
            </a:r>
            <a:endParaRPr sz="1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grpSp>
        <p:nvGrpSpPr>
          <p:cNvPr id="446" name="Google Shape;446;p25"/>
          <p:cNvGrpSpPr/>
          <p:nvPr/>
        </p:nvGrpSpPr>
        <p:grpSpPr>
          <a:xfrm>
            <a:off x="552885" y="1385750"/>
            <a:ext cx="8044527" cy="2067200"/>
            <a:chOff x="185742" y="1287960"/>
            <a:chExt cx="8044527" cy="2067200"/>
          </a:xfrm>
        </p:grpSpPr>
        <p:sp>
          <p:nvSpPr>
            <p:cNvPr id="447" name="Google Shape;447;p25"/>
            <p:cNvSpPr/>
            <p:nvPr/>
          </p:nvSpPr>
          <p:spPr>
            <a:xfrm>
              <a:off x="6978450" y="1287960"/>
              <a:ext cx="1243800" cy="414300"/>
            </a:xfrm>
            <a:prstGeom prst="triangle">
              <a:avLst>
                <a:gd name="adj" fmla="val 0"/>
              </a:avLst>
            </a:prstGeom>
            <a:solidFill>
              <a:srgbClr val="92A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48" name="Google Shape;448;p25"/>
            <p:cNvSpPr/>
            <p:nvPr/>
          </p:nvSpPr>
          <p:spPr>
            <a:xfrm rot="10800000" flipH="1">
              <a:off x="1423250" y="1697050"/>
              <a:ext cx="5566500" cy="12438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49" name="Google Shape;449;p25"/>
            <p:cNvSpPr/>
            <p:nvPr/>
          </p:nvSpPr>
          <p:spPr>
            <a:xfrm rot="10800000" flipH="1">
              <a:off x="6986470"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50" name="Google Shape;450;p25"/>
            <p:cNvSpPr/>
            <p:nvPr/>
          </p:nvSpPr>
          <p:spPr>
            <a:xfrm flipH="1">
              <a:off x="185742"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51" name="Google Shape;451;p25"/>
            <p:cNvSpPr/>
            <p:nvPr/>
          </p:nvSpPr>
          <p:spPr>
            <a:xfrm rot="10800000">
              <a:off x="185748" y="2940860"/>
              <a:ext cx="1243800" cy="414300"/>
            </a:xfrm>
            <a:prstGeom prst="triangle">
              <a:avLst>
                <a:gd name="adj" fmla="val 0"/>
              </a:avLst>
            </a:prstGeom>
            <a:solidFill>
              <a:srgbClr val="92A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452" name="Google Shape;452;p25"/>
          <p:cNvSpPr txBox="1">
            <a:spLocks noGrp="1"/>
          </p:cNvSpPr>
          <p:nvPr>
            <p:ph type="ctrTitle" idx="4294967295"/>
          </p:nvPr>
        </p:nvSpPr>
        <p:spPr>
          <a:xfrm>
            <a:off x="558475" y="1808800"/>
            <a:ext cx="8039100" cy="122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rgbClr val="3F5378"/>
                </a:solidFill>
              </a:rPr>
              <a:t>Do I need special CS education?</a:t>
            </a:r>
            <a:endParaRPr sz="3600">
              <a:solidFill>
                <a:srgbClr val="3F5378"/>
              </a:solidFill>
            </a:endParaRPr>
          </a:p>
        </p:txBody>
      </p:sp>
      <p:sp>
        <p:nvSpPr>
          <p:cNvPr id="453" name="Google Shape;453;p25"/>
          <p:cNvSpPr txBox="1">
            <a:spLocks noGrp="1"/>
          </p:cNvSpPr>
          <p:nvPr>
            <p:ph type="subTitle" idx="4294967295"/>
          </p:nvPr>
        </p:nvSpPr>
        <p:spPr>
          <a:xfrm>
            <a:off x="1555500" y="3034300"/>
            <a:ext cx="6050700" cy="1047000"/>
          </a:xfrm>
          <a:prstGeom prst="rect">
            <a:avLst/>
          </a:prstGeom>
        </p:spPr>
        <p:txBody>
          <a:bodyPr spcFirstLastPara="1" wrap="square" lIns="91425" tIns="91425" rIns="91425" bIns="91425" anchor="ctr" anchorCtr="0">
            <a:noAutofit/>
          </a:bodyPr>
          <a:lstStyle/>
          <a:p>
            <a:pPr marL="0" lvl="0" indent="0" algn="ctr" rtl="0">
              <a:spcBef>
                <a:spcPts val="600"/>
              </a:spcBef>
              <a:spcAft>
                <a:spcPts val="1000"/>
              </a:spcAft>
              <a:buNone/>
            </a:pPr>
            <a:r>
              <a:rPr lang="en">
                <a:solidFill>
                  <a:srgbClr val="FF9800"/>
                </a:solidFill>
              </a:rPr>
              <a:t>No.</a:t>
            </a:r>
            <a:endParaRPr>
              <a:solidFill>
                <a:srgbClr val="FF9800"/>
              </a:solidFill>
            </a:endParaRPr>
          </a:p>
        </p:txBody>
      </p:sp>
      <p:sp>
        <p:nvSpPr>
          <p:cNvPr id="454" name="Google Shape;454;p2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
        <p:nvSpPr>
          <p:cNvPr id="455" name="Google Shape;455;p25"/>
          <p:cNvSpPr txBox="1"/>
          <p:nvPr/>
        </p:nvSpPr>
        <p:spPr>
          <a:xfrm>
            <a:off x="7171125" y="4606425"/>
            <a:ext cx="1638000" cy="50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FFFF"/>
                </a:solidFill>
                <a:latin typeface="Roboto Condensed"/>
                <a:ea typeface="Roboto Condensed"/>
                <a:cs typeface="Roboto Condensed"/>
                <a:sym typeface="Roboto Condensed"/>
              </a:rPr>
              <a:t>@SEDC 2018-2019</a:t>
            </a:r>
            <a:endParaRPr sz="1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grpSp>
        <p:nvGrpSpPr>
          <p:cNvPr id="460" name="Google Shape;460;p26"/>
          <p:cNvGrpSpPr/>
          <p:nvPr/>
        </p:nvGrpSpPr>
        <p:grpSpPr>
          <a:xfrm>
            <a:off x="552885" y="1385750"/>
            <a:ext cx="8044527" cy="2067200"/>
            <a:chOff x="185742" y="1287960"/>
            <a:chExt cx="8044527" cy="2067200"/>
          </a:xfrm>
        </p:grpSpPr>
        <p:sp>
          <p:nvSpPr>
            <p:cNvPr id="461" name="Google Shape;461;p26"/>
            <p:cNvSpPr/>
            <p:nvPr/>
          </p:nvSpPr>
          <p:spPr>
            <a:xfrm>
              <a:off x="6978450" y="1287960"/>
              <a:ext cx="1243800" cy="414300"/>
            </a:xfrm>
            <a:prstGeom prst="triangle">
              <a:avLst>
                <a:gd name="adj" fmla="val 0"/>
              </a:avLst>
            </a:prstGeom>
            <a:solidFill>
              <a:srgbClr val="92A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62" name="Google Shape;462;p26"/>
            <p:cNvSpPr/>
            <p:nvPr/>
          </p:nvSpPr>
          <p:spPr>
            <a:xfrm rot="10800000" flipH="1">
              <a:off x="1423250" y="1697050"/>
              <a:ext cx="5566500" cy="12438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63" name="Google Shape;463;p26"/>
            <p:cNvSpPr/>
            <p:nvPr/>
          </p:nvSpPr>
          <p:spPr>
            <a:xfrm rot="10800000" flipH="1">
              <a:off x="6986470"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64" name="Google Shape;464;p26"/>
            <p:cNvSpPr/>
            <p:nvPr/>
          </p:nvSpPr>
          <p:spPr>
            <a:xfrm flipH="1">
              <a:off x="185742"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65" name="Google Shape;465;p26"/>
            <p:cNvSpPr/>
            <p:nvPr/>
          </p:nvSpPr>
          <p:spPr>
            <a:xfrm rot="10800000">
              <a:off x="185748" y="2940860"/>
              <a:ext cx="1243800" cy="414300"/>
            </a:xfrm>
            <a:prstGeom prst="triangle">
              <a:avLst>
                <a:gd name="adj" fmla="val 0"/>
              </a:avLst>
            </a:prstGeom>
            <a:solidFill>
              <a:srgbClr val="92A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466" name="Google Shape;466;p26"/>
          <p:cNvSpPr txBox="1">
            <a:spLocks noGrp="1"/>
          </p:cNvSpPr>
          <p:nvPr>
            <p:ph type="ctrTitle" idx="4294967295"/>
          </p:nvPr>
        </p:nvSpPr>
        <p:spPr>
          <a:xfrm>
            <a:off x="558475" y="1808800"/>
            <a:ext cx="8039100" cy="122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3F5378"/>
                </a:solidFill>
              </a:rPr>
              <a:t>I get the diploma, and I am done right?</a:t>
            </a:r>
            <a:endParaRPr sz="3000">
              <a:solidFill>
                <a:srgbClr val="3F5378"/>
              </a:solidFill>
            </a:endParaRPr>
          </a:p>
        </p:txBody>
      </p:sp>
      <p:sp>
        <p:nvSpPr>
          <p:cNvPr id="467" name="Google Shape;467;p26"/>
          <p:cNvSpPr txBox="1">
            <a:spLocks noGrp="1"/>
          </p:cNvSpPr>
          <p:nvPr>
            <p:ph type="subTitle" idx="4294967295"/>
          </p:nvPr>
        </p:nvSpPr>
        <p:spPr>
          <a:xfrm>
            <a:off x="1555500" y="3034300"/>
            <a:ext cx="6050700" cy="1047000"/>
          </a:xfrm>
          <a:prstGeom prst="rect">
            <a:avLst/>
          </a:prstGeom>
        </p:spPr>
        <p:txBody>
          <a:bodyPr spcFirstLastPara="1" wrap="square" lIns="91425" tIns="91425" rIns="91425" bIns="91425" anchor="ctr" anchorCtr="0">
            <a:noAutofit/>
          </a:bodyPr>
          <a:lstStyle/>
          <a:p>
            <a:pPr marL="0" lvl="0" indent="0" algn="ctr" rtl="0">
              <a:spcBef>
                <a:spcPts val="600"/>
              </a:spcBef>
              <a:spcAft>
                <a:spcPts val="1000"/>
              </a:spcAft>
              <a:buNone/>
            </a:pPr>
            <a:r>
              <a:rPr lang="en">
                <a:solidFill>
                  <a:srgbClr val="FF9800"/>
                </a:solidFill>
              </a:rPr>
              <a:t>No.</a:t>
            </a:r>
            <a:endParaRPr>
              <a:solidFill>
                <a:srgbClr val="FF9800"/>
              </a:solidFill>
            </a:endParaRPr>
          </a:p>
        </p:txBody>
      </p:sp>
      <p:sp>
        <p:nvSpPr>
          <p:cNvPr id="468" name="Google Shape;468;p2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
        <p:nvSpPr>
          <p:cNvPr id="469" name="Google Shape;469;p26"/>
          <p:cNvSpPr txBox="1"/>
          <p:nvPr/>
        </p:nvSpPr>
        <p:spPr>
          <a:xfrm>
            <a:off x="7171125" y="4606425"/>
            <a:ext cx="1638000" cy="50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FFFF"/>
                </a:solidFill>
                <a:latin typeface="Roboto Condensed"/>
                <a:ea typeface="Roboto Condensed"/>
                <a:cs typeface="Roboto Condensed"/>
                <a:sym typeface="Roboto Condensed"/>
              </a:rPr>
              <a:t>@SEDC 2018-2019</a:t>
            </a:r>
            <a:endParaRPr sz="1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grpSp>
        <p:nvGrpSpPr>
          <p:cNvPr id="474" name="Google Shape;474;p27"/>
          <p:cNvGrpSpPr/>
          <p:nvPr/>
        </p:nvGrpSpPr>
        <p:grpSpPr>
          <a:xfrm>
            <a:off x="552885" y="1385750"/>
            <a:ext cx="8044527" cy="2067200"/>
            <a:chOff x="185742" y="1287960"/>
            <a:chExt cx="8044527" cy="2067200"/>
          </a:xfrm>
        </p:grpSpPr>
        <p:sp>
          <p:nvSpPr>
            <p:cNvPr id="475" name="Google Shape;475;p27"/>
            <p:cNvSpPr/>
            <p:nvPr/>
          </p:nvSpPr>
          <p:spPr>
            <a:xfrm>
              <a:off x="6978450" y="1287960"/>
              <a:ext cx="1243800" cy="414300"/>
            </a:xfrm>
            <a:prstGeom prst="triangle">
              <a:avLst>
                <a:gd name="adj" fmla="val 0"/>
              </a:avLst>
            </a:prstGeom>
            <a:solidFill>
              <a:srgbClr val="92A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76" name="Google Shape;476;p27"/>
            <p:cNvSpPr/>
            <p:nvPr/>
          </p:nvSpPr>
          <p:spPr>
            <a:xfrm rot="10800000" flipH="1">
              <a:off x="1423250" y="1697050"/>
              <a:ext cx="5566500" cy="12438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77" name="Google Shape;477;p27"/>
            <p:cNvSpPr/>
            <p:nvPr/>
          </p:nvSpPr>
          <p:spPr>
            <a:xfrm rot="10800000" flipH="1">
              <a:off x="6986470"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78" name="Google Shape;478;p27"/>
            <p:cNvSpPr/>
            <p:nvPr/>
          </p:nvSpPr>
          <p:spPr>
            <a:xfrm flipH="1">
              <a:off x="185742"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79" name="Google Shape;479;p27"/>
            <p:cNvSpPr/>
            <p:nvPr/>
          </p:nvSpPr>
          <p:spPr>
            <a:xfrm rot="10800000">
              <a:off x="185748" y="2940860"/>
              <a:ext cx="1243800" cy="414300"/>
            </a:xfrm>
            <a:prstGeom prst="triangle">
              <a:avLst>
                <a:gd name="adj" fmla="val 0"/>
              </a:avLst>
            </a:prstGeom>
            <a:solidFill>
              <a:srgbClr val="92A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480" name="Google Shape;480;p27"/>
          <p:cNvSpPr txBox="1">
            <a:spLocks noGrp="1"/>
          </p:cNvSpPr>
          <p:nvPr>
            <p:ph type="ctrTitle" idx="4294967295"/>
          </p:nvPr>
        </p:nvSpPr>
        <p:spPr>
          <a:xfrm>
            <a:off x="558475" y="1808800"/>
            <a:ext cx="8039100" cy="122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rgbClr val="3F5378"/>
                </a:solidFill>
              </a:rPr>
              <a:t>What language do I use?</a:t>
            </a:r>
            <a:endParaRPr sz="3600">
              <a:solidFill>
                <a:srgbClr val="3F5378"/>
              </a:solidFill>
            </a:endParaRPr>
          </a:p>
        </p:txBody>
      </p:sp>
      <p:sp>
        <p:nvSpPr>
          <p:cNvPr id="481" name="Google Shape;481;p27"/>
          <p:cNvSpPr txBox="1">
            <a:spLocks noGrp="1"/>
          </p:cNvSpPr>
          <p:nvPr>
            <p:ph type="subTitle" idx="4294967295"/>
          </p:nvPr>
        </p:nvSpPr>
        <p:spPr>
          <a:xfrm>
            <a:off x="1555500" y="3034300"/>
            <a:ext cx="6050700" cy="1047000"/>
          </a:xfrm>
          <a:prstGeom prst="rect">
            <a:avLst/>
          </a:prstGeom>
        </p:spPr>
        <p:txBody>
          <a:bodyPr spcFirstLastPara="1" wrap="square" lIns="91425" tIns="91425" rIns="91425" bIns="91425" anchor="ctr" anchorCtr="0">
            <a:noAutofit/>
          </a:bodyPr>
          <a:lstStyle/>
          <a:p>
            <a:pPr marL="0" lvl="0" indent="0" algn="ctr" rtl="0">
              <a:spcBef>
                <a:spcPts val="600"/>
              </a:spcBef>
              <a:spcAft>
                <a:spcPts val="1000"/>
              </a:spcAft>
              <a:buNone/>
            </a:pPr>
            <a:r>
              <a:rPr lang="en">
                <a:solidFill>
                  <a:srgbClr val="FF9800"/>
                </a:solidFill>
              </a:rPr>
              <a:t>Any language that is still in use</a:t>
            </a:r>
            <a:endParaRPr>
              <a:solidFill>
                <a:srgbClr val="FF9800"/>
              </a:solidFill>
            </a:endParaRPr>
          </a:p>
        </p:txBody>
      </p:sp>
      <p:sp>
        <p:nvSpPr>
          <p:cNvPr id="482" name="Google Shape;482;p2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
        <p:nvSpPr>
          <p:cNvPr id="483" name="Google Shape;483;p27"/>
          <p:cNvSpPr txBox="1"/>
          <p:nvPr/>
        </p:nvSpPr>
        <p:spPr>
          <a:xfrm>
            <a:off x="7171125" y="4606425"/>
            <a:ext cx="1638000" cy="50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FFFF"/>
                </a:solidFill>
                <a:latin typeface="Roboto Condensed"/>
                <a:ea typeface="Roboto Condensed"/>
                <a:cs typeface="Roboto Condensed"/>
                <a:sym typeface="Roboto Condensed"/>
              </a:rPr>
              <a:t>@SEDC 2018-2019</a:t>
            </a:r>
            <a:endParaRPr sz="12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grpSp>
        <p:nvGrpSpPr>
          <p:cNvPr id="488" name="Google Shape;488;p28"/>
          <p:cNvGrpSpPr/>
          <p:nvPr/>
        </p:nvGrpSpPr>
        <p:grpSpPr>
          <a:xfrm>
            <a:off x="552885" y="1385750"/>
            <a:ext cx="8044527" cy="2067200"/>
            <a:chOff x="185742" y="1287960"/>
            <a:chExt cx="8044527" cy="2067200"/>
          </a:xfrm>
        </p:grpSpPr>
        <p:sp>
          <p:nvSpPr>
            <p:cNvPr id="489" name="Google Shape;489;p28"/>
            <p:cNvSpPr/>
            <p:nvPr/>
          </p:nvSpPr>
          <p:spPr>
            <a:xfrm>
              <a:off x="6978450" y="1287960"/>
              <a:ext cx="1243800" cy="414300"/>
            </a:xfrm>
            <a:prstGeom prst="triangle">
              <a:avLst>
                <a:gd name="adj" fmla="val 0"/>
              </a:avLst>
            </a:prstGeom>
            <a:solidFill>
              <a:srgbClr val="92A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90" name="Google Shape;490;p28"/>
            <p:cNvSpPr/>
            <p:nvPr/>
          </p:nvSpPr>
          <p:spPr>
            <a:xfrm rot="10800000" flipH="1">
              <a:off x="1423250" y="1697050"/>
              <a:ext cx="5566500" cy="12438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91" name="Google Shape;491;p28"/>
            <p:cNvSpPr/>
            <p:nvPr/>
          </p:nvSpPr>
          <p:spPr>
            <a:xfrm rot="10800000" flipH="1">
              <a:off x="6986470"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92" name="Google Shape;492;p28"/>
            <p:cNvSpPr/>
            <p:nvPr/>
          </p:nvSpPr>
          <p:spPr>
            <a:xfrm flipH="1">
              <a:off x="185742"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93" name="Google Shape;493;p28"/>
            <p:cNvSpPr/>
            <p:nvPr/>
          </p:nvSpPr>
          <p:spPr>
            <a:xfrm rot="10800000">
              <a:off x="185748" y="2940860"/>
              <a:ext cx="1243800" cy="414300"/>
            </a:xfrm>
            <a:prstGeom prst="triangle">
              <a:avLst>
                <a:gd name="adj" fmla="val 0"/>
              </a:avLst>
            </a:prstGeom>
            <a:solidFill>
              <a:srgbClr val="92A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494" name="Google Shape;494;p28"/>
          <p:cNvSpPr txBox="1">
            <a:spLocks noGrp="1"/>
          </p:cNvSpPr>
          <p:nvPr>
            <p:ph type="ctrTitle" idx="4294967295"/>
          </p:nvPr>
        </p:nvSpPr>
        <p:spPr>
          <a:xfrm>
            <a:off x="558475" y="1808800"/>
            <a:ext cx="8039100" cy="122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3F5378"/>
                </a:solidFill>
              </a:rPr>
              <a:t>Are there blogs or newsletters I can follow?</a:t>
            </a:r>
            <a:endParaRPr sz="3000">
              <a:solidFill>
                <a:srgbClr val="3F5378"/>
              </a:solidFill>
            </a:endParaRPr>
          </a:p>
        </p:txBody>
      </p:sp>
      <p:sp>
        <p:nvSpPr>
          <p:cNvPr id="495" name="Google Shape;495;p28"/>
          <p:cNvSpPr txBox="1">
            <a:spLocks noGrp="1"/>
          </p:cNvSpPr>
          <p:nvPr>
            <p:ph type="subTitle" idx="4294967295"/>
          </p:nvPr>
        </p:nvSpPr>
        <p:spPr>
          <a:xfrm>
            <a:off x="1472150" y="2952900"/>
            <a:ext cx="6050700" cy="2190600"/>
          </a:xfrm>
          <a:prstGeom prst="rect">
            <a:avLst/>
          </a:prstGeom>
        </p:spPr>
        <p:txBody>
          <a:bodyPr spcFirstLastPara="1" wrap="square" lIns="91425" tIns="91425" rIns="91425" bIns="91425" anchor="ctr" anchorCtr="0">
            <a:noAutofit/>
          </a:bodyPr>
          <a:lstStyle/>
          <a:p>
            <a:pPr marL="457200" lvl="0" indent="-342900" algn="ctr" rtl="0">
              <a:spcBef>
                <a:spcPts val="600"/>
              </a:spcBef>
              <a:spcAft>
                <a:spcPts val="0"/>
              </a:spcAft>
              <a:buClr>
                <a:srgbClr val="FF9800"/>
              </a:buClr>
              <a:buSzPts val="1800"/>
              <a:buChar char="▰"/>
            </a:pPr>
            <a:r>
              <a:rPr lang="en" sz="1800" u="sng">
                <a:solidFill>
                  <a:srgbClr val="FF9800"/>
                </a:solidFill>
                <a:hlinkClick r:id="rId3"/>
              </a:rPr>
              <a:t>Hacker news</a:t>
            </a:r>
            <a:r>
              <a:rPr lang="en" sz="1800">
                <a:solidFill>
                  <a:srgbClr val="FF9800"/>
                </a:solidFill>
              </a:rPr>
              <a:t> </a:t>
            </a:r>
            <a:endParaRPr sz="1800">
              <a:solidFill>
                <a:srgbClr val="FF9800"/>
              </a:solidFill>
            </a:endParaRPr>
          </a:p>
          <a:p>
            <a:pPr marL="457200" lvl="0" indent="-342900" algn="ctr" rtl="0">
              <a:spcBef>
                <a:spcPts val="0"/>
              </a:spcBef>
              <a:spcAft>
                <a:spcPts val="0"/>
              </a:spcAft>
              <a:buClr>
                <a:srgbClr val="FF9800"/>
              </a:buClr>
              <a:buSzPts val="1800"/>
              <a:buChar char="▰"/>
            </a:pPr>
            <a:r>
              <a:rPr lang="en" sz="1800" u="sng">
                <a:solidFill>
                  <a:srgbClr val="FF9800"/>
                </a:solidFill>
                <a:hlinkClick r:id="rId4"/>
              </a:rPr>
              <a:t>Joel on software </a:t>
            </a:r>
            <a:endParaRPr sz="1800">
              <a:solidFill>
                <a:srgbClr val="FF9800"/>
              </a:solidFill>
            </a:endParaRPr>
          </a:p>
          <a:p>
            <a:pPr marL="457200" lvl="0" indent="-342900" algn="ctr" rtl="0">
              <a:spcBef>
                <a:spcPts val="0"/>
              </a:spcBef>
              <a:spcAft>
                <a:spcPts val="0"/>
              </a:spcAft>
              <a:buClr>
                <a:srgbClr val="FF9800"/>
              </a:buClr>
              <a:buSzPts val="1800"/>
              <a:buChar char="▰"/>
            </a:pPr>
            <a:r>
              <a:rPr lang="en" sz="1800" u="sng">
                <a:solidFill>
                  <a:srgbClr val="FF9800"/>
                </a:solidFill>
                <a:hlinkClick r:id="rId5"/>
              </a:rPr>
              <a:t>Coding horror </a:t>
            </a:r>
            <a:endParaRPr sz="1800">
              <a:solidFill>
                <a:srgbClr val="FF9800"/>
              </a:solidFill>
            </a:endParaRPr>
          </a:p>
          <a:p>
            <a:pPr marL="457200" lvl="0" indent="-342900" algn="ctr" rtl="0">
              <a:spcBef>
                <a:spcPts val="0"/>
              </a:spcBef>
              <a:spcAft>
                <a:spcPts val="0"/>
              </a:spcAft>
              <a:buClr>
                <a:srgbClr val="FF9800"/>
              </a:buClr>
              <a:buSzPts val="1800"/>
              <a:buChar char="▰"/>
            </a:pPr>
            <a:r>
              <a:rPr lang="en" sz="1800" u="sng">
                <a:solidFill>
                  <a:srgbClr val="FF9800"/>
                </a:solidFill>
                <a:hlinkClick r:id="rId6"/>
              </a:rPr>
              <a:t>Fabulous adventures in coding</a:t>
            </a:r>
            <a:endParaRPr sz="1800">
              <a:solidFill>
                <a:srgbClr val="FF9800"/>
              </a:solidFill>
            </a:endParaRPr>
          </a:p>
          <a:p>
            <a:pPr marL="457200" lvl="0" indent="-342900" algn="ctr" rtl="0">
              <a:spcBef>
                <a:spcPts val="0"/>
              </a:spcBef>
              <a:spcAft>
                <a:spcPts val="0"/>
              </a:spcAft>
              <a:buClr>
                <a:srgbClr val="FF9800"/>
              </a:buClr>
              <a:buSzPts val="1800"/>
              <a:buChar char="▰"/>
            </a:pPr>
            <a:r>
              <a:rPr lang="en" sz="1800" u="sng">
                <a:solidFill>
                  <a:srgbClr val="FF9800"/>
                </a:solidFill>
                <a:hlinkClick r:id="rId7"/>
              </a:rPr>
              <a:t>Programmer's digest</a:t>
            </a:r>
            <a:endParaRPr sz="1800">
              <a:solidFill>
                <a:srgbClr val="FF9800"/>
              </a:solidFill>
            </a:endParaRPr>
          </a:p>
          <a:p>
            <a:pPr marL="457200" lvl="0" indent="-342900" algn="ctr" rtl="0">
              <a:spcBef>
                <a:spcPts val="0"/>
              </a:spcBef>
              <a:spcAft>
                <a:spcPts val="0"/>
              </a:spcAft>
              <a:buClr>
                <a:srgbClr val="FF9800"/>
              </a:buClr>
              <a:buSzPts val="1800"/>
              <a:buChar char="▰"/>
            </a:pPr>
            <a:r>
              <a:rPr lang="en" sz="1800" u="sng">
                <a:solidFill>
                  <a:srgbClr val="FF9800"/>
                </a:solidFill>
                <a:hlinkClick r:id="rId8"/>
              </a:rPr>
              <a:t>dev.to</a:t>
            </a:r>
            <a:endParaRPr sz="1800">
              <a:solidFill>
                <a:srgbClr val="FF9800"/>
              </a:solidFill>
            </a:endParaRPr>
          </a:p>
        </p:txBody>
      </p:sp>
      <p:sp>
        <p:nvSpPr>
          <p:cNvPr id="496" name="Google Shape;496;p2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sp>
        <p:nvSpPr>
          <p:cNvPr id="497" name="Google Shape;497;p28"/>
          <p:cNvSpPr txBox="1"/>
          <p:nvPr/>
        </p:nvSpPr>
        <p:spPr>
          <a:xfrm>
            <a:off x="7171125" y="4606425"/>
            <a:ext cx="1638000" cy="50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FFFF"/>
                </a:solidFill>
                <a:latin typeface="Roboto Condensed"/>
                <a:ea typeface="Roboto Condensed"/>
                <a:cs typeface="Roboto Condensed"/>
                <a:sym typeface="Roboto Condensed"/>
              </a:rPr>
              <a:t>@SEDC 2018-2019</a:t>
            </a:r>
            <a:endParaRPr sz="12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grpSp>
        <p:nvGrpSpPr>
          <p:cNvPr id="502" name="Google Shape;502;p29"/>
          <p:cNvGrpSpPr/>
          <p:nvPr/>
        </p:nvGrpSpPr>
        <p:grpSpPr>
          <a:xfrm>
            <a:off x="475236" y="927250"/>
            <a:ext cx="8044527" cy="2067200"/>
            <a:chOff x="185742" y="1287960"/>
            <a:chExt cx="8044527" cy="2067200"/>
          </a:xfrm>
        </p:grpSpPr>
        <p:sp>
          <p:nvSpPr>
            <p:cNvPr id="503" name="Google Shape;503;p29"/>
            <p:cNvSpPr/>
            <p:nvPr/>
          </p:nvSpPr>
          <p:spPr>
            <a:xfrm>
              <a:off x="6978450" y="1287960"/>
              <a:ext cx="1243800" cy="414300"/>
            </a:xfrm>
            <a:prstGeom prst="triangle">
              <a:avLst>
                <a:gd name="adj" fmla="val 0"/>
              </a:avLst>
            </a:prstGeom>
            <a:solidFill>
              <a:srgbClr val="92A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504" name="Google Shape;504;p29"/>
            <p:cNvSpPr/>
            <p:nvPr/>
          </p:nvSpPr>
          <p:spPr>
            <a:xfrm rot="10800000" flipH="1">
              <a:off x="1423250" y="1697050"/>
              <a:ext cx="5566500" cy="12438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505" name="Google Shape;505;p29"/>
            <p:cNvSpPr/>
            <p:nvPr/>
          </p:nvSpPr>
          <p:spPr>
            <a:xfrm rot="10800000" flipH="1">
              <a:off x="6986470"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506" name="Google Shape;506;p29"/>
            <p:cNvSpPr/>
            <p:nvPr/>
          </p:nvSpPr>
          <p:spPr>
            <a:xfrm flipH="1">
              <a:off x="185742"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507" name="Google Shape;507;p29"/>
            <p:cNvSpPr/>
            <p:nvPr/>
          </p:nvSpPr>
          <p:spPr>
            <a:xfrm rot="10800000">
              <a:off x="185748" y="2940860"/>
              <a:ext cx="1243800" cy="414300"/>
            </a:xfrm>
            <a:prstGeom prst="triangle">
              <a:avLst>
                <a:gd name="adj" fmla="val 0"/>
              </a:avLst>
            </a:prstGeom>
            <a:solidFill>
              <a:srgbClr val="92A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508" name="Google Shape;508;p29"/>
          <p:cNvSpPr txBox="1">
            <a:spLocks noGrp="1"/>
          </p:cNvSpPr>
          <p:nvPr>
            <p:ph type="ctrTitle" idx="4294967295"/>
          </p:nvPr>
        </p:nvSpPr>
        <p:spPr>
          <a:xfrm>
            <a:off x="558313" y="1348100"/>
            <a:ext cx="8039100" cy="122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rgbClr val="3F5378"/>
                </a:solidFill>
              </a:rPr>
              <a:t>What books should I read?</a:t>
            </a:r>
            <a:endParaRPr sz="3000" dirty="0">
              <a:solidFill>
                <a:srgbClr val="3F5378"/>
              </a:solidFill>
            </a:endParaRPr>
          </a:p>
        </p:txBody>
      </p:sp>
      <p:sp>
        <p:nvSpPr>
          <p:cNvPr id="509" name="Google Shape;509;p29"/>
          <p:cNvSpPr txBox="1">
            <a:spLocks noGrp="1"/>
          </p:cNvSpPr>
          <p:nvPr>
            <p:ph type="subTitle" idx="4294967295"/>
          </p:nvPr>
        </p:nvSpPr>
        <p:spPr>
          <a:xfrm>
            <a:off x="1470644" y="2787300"/>
            <a:ext cx="6050700" cy="2190600"/>
          </a:xfrm>
          <a:prstGeom prst="rect">
            <a:avLst/>
          </a:prstGeom>
        </p:spPr>
        <p:txBody>
          <a:bodyPr spcFirstLastPara="1" wrap="square" lIns="91425" tIns="91425" rIns="91425" bIns="91425" anchor="ctr" anchorCtr="0">
            <a:noAutofit/>
          </a:bodyPr>
          <a:lstStyle/>
          <a:p>
            <a:pPr marL="457200" lvl="0" indent="-342900" algn="ctr" rtl="0">
              <a:spcBef>
                <a:spcPts val="600"/>
              </a:spcBef>
              <a:spcAft>
                <a:spcPts val="0"/>
              </a:spcAft>
              <a:buClr>
                <a:srgbClr val="FF9800"/>
              </a:buClr>
              <a:buSzPts val="1800"/>
              <a:buChar char="▰"/>
            </a:pPr>
            <a:r>
              <a:rPr lang="en" sz="1800" dirty="0">
                <a:solidFill>
                  <a:srgbClr val="FF9800"/>
                </a:solidFill>
              </a:rPr>
              <a:t>The pragmatic programmer </a:t>
            </a:r>
            <a:endParaRPr lang="en" sz="1800" dirty="0" smtClean="0">
              <a:solidFill>
                <a:srgbClr val="FF9800"/>
              </a:solidFill>
            </a:endParaRPr>
          </a:p>
          <a:p>
            <a:pPr lvl="0" indent="-342900" algn="ctr">
              <a:buClr>
                <a:srgbClr val="FF9800"/>
              </a:buClr>
              <a:buSzPts val="1800"/>
            </a:pPr>
            <a:r>
              <a:rPr lang="en-US" sz="1800" dirty="0">
                <a:solidFill>
                  <a:srgbClr val="FF9800"/>
                </a:solidFill>
              </a:rPr>
              <a:t>Code: The Hidden Language of Computer Hardware and Software</a:t>
            </a:r>
            <a:endParaRPr sz="1800" dirty="0" smtClean="0">
              <a:solidFill>
                <a:srgbClr val="FF9800"/>
              </a:solidFill>
            </a:endParaRPr>
          </a:p>
          <a:p>
            <a:pPr marL="457200" lvl="0" indent="-342900" algn="ctr" rtl="0">
              <a:spcBef>
                <a:spcPts val="0"/>
              </a:spcBef>
              <a:spcAft>
                <a:spcPts val="0"/>
              </a:spcAft>
              <a:buClr>
                <a:srgbClr val="FF9800"/>
              </a:buClr>
              <a:buSzPts val="1800"/>
              <a:buChar char="▰"/>
            </a:pPr>
            <a:r>
              <a:rPr lang="en" sz="1800" dirty="0" smtClean="0">
                <a:solidFill>
                  <a:srgbClr val="FF9800"/>
                </a:solidFill>
              </a:rPr>
              <a:t>Code </a:t>
            </a:r>
            <a:r>
              <a:rPr lang="en" sz="1800" dirty="0">
                <a:solidFill>
                  <a:srgbClr val="FF9800"/>
                </a:solidFill>
              </a:rPr>
              <a:t>complete </a:t>
            </a:r>
            <a:endParaRPr sz="1800" dirty="0">
              <a:solidFill>
                <a:srgbClr val="FF9800"/>
              </a:solidFill>
            </a:endParaRPr>
          </a:p>
          <a:p>
            <a:pPr marL="457200" lvl="0" indent="-342900" algn="ctr" rtl="0">
              <a:spcBef>
                <a:spcPts val="0"/>
              </a:spcBef>
              <a:spcAft>
                <a:spcPts val="0"/>
              </a:spcAft>
              <a:buClr>
                <a:srgbClr val="FF9800"/>
              </a:buClr>
              <a:buSzPts val="1800"/>
              <a:buChar char="▰"/>
            </a:pPr>
            <a:r>
              <a:rPr lang="en" sz="1800" dirty="0">
                <a:solidFill>
                  <a:srgbClr val="FF9800"/>
                </a:solidFill>
              </a:rPr>
              <a:t>Clean Code </a:t>
            </a:r>
            <a:endParaRPr sz="1800" dirty="0">
              <a:solidFill>
                <a:srgbClr val="FF9800"/>
              </a:solidFill>
            </a:endParaRPr>
          </a:p>
          <a:p>
            <a:pPr marL="457200" lvl="0" indent="-342900" algn="ctr" rtl="0">
              <a:spcBef>
                <a:spcPts val="0"/>
              </a:spcBef>
              <a:spcAft>
                <a:spcPts val="0"/>
              </a:spcAft>
              <a:buClr>
                <a:srgbClr val="FF9800"/>
              </a:buClr>
              <a:buSzPts val="1800"/>
              <a:buChar char="▰"/>
            </a:pPr>
            <a:r>
              <a:rPr lang="en" sz="1800" dirty="0">
                <a:solidFill>
                  <a:srgbClr val="FF9800"/>
                </a:solidFill>
              </a:rPr>
              <a:t>Head-first Design patterns </a:t>
            </a:r>
            <a:endParaRPr sz="1800" dirty="0">
              <a:solidFill>
                <a:srgbClr val="FF9800"/>
              </a:solidFill>
            </a:endParaRPr>
          </a:p>
          <a:p>
            <a:pPr marL="457200" lvl="0" indent="-342900" algn="ctr" rtl="0">
              <a:spcBef>
                <a:spcPts val="0"/>
              </a:spcBef>
              <a:spcAft>
                <a:spcPts val="0"/>
              </a:spcAft>
              <a:buClr>
                <a:srgbClr val="FF9800"/>
              </a:buClr>
              <a:buSzPts val="1800"/>
              <a:buChar char="▰"/>
            </a:pPr>
            <a:r>
              <a:rPr lang="en" sz="1800" dirty="0">
                <a:solidFill>
                  <a:srgbClr val="FF9800"/>
                </a:solidFill>
              </a:rPr>
              <a:t>Secrets of the JavaScript Ninja</a:t>
            </a:r>
            <a:endParaRPr sz="1800" dirty="0">
              <a:solidFill>
                <a:srgbClr val="FF9800"/>
              </a:solidFill>
            </a:endParaRPr>
          </a:p>
          <a:p>
            <a:pPr marL="457200" lvl="0" indent="-342900" algn="ctr" rtl="0">
              <a:spcBef>
                <a:spcPts val="0"/>
              </a:spcBef>
              <a:spcAft>
                <a:spcPts val="0"/>
              </a:spcAft>
              <a:buClr>
                <a:srgbClr val="FF9800"/>
              </a:buClr>
              <a:buSzPts val="1800"/>
              <a:buChar char="▰"/>
            </a:pPr>
            <a:r>
              <a:rPr lang="en" sz="1800" dirty="0">
                <a:solidFill>
                  <a:srgbClr val="FF9800"/>
                </a:solidFill>
              </a:rPr>
              <a:t>C# In Depth</a:t>
            </a:r>
            <a:endParaRPr sz="1800" dirty="0">
              <a:solidFill>
                <a:srgbClr val="FF9800"/>
              </a:solidFill>
            </a:endParaRPr>
          </a:p>
        </p:txBody>
      </p:sp>
      <p:sp>
        <p:nvSpPr>
          <p:cNvPr id="510" name="Google Shape;510;p29"/>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sp>
        <p:nvSpPr>
          <p:cNvPr id="511" name="Google Shape;511;p29"/>
          <p:cNvSpPr txBox="1"/>
          <p:nvPr/>
        </p:nvSpPr>
        <p:spPr>
          <a:xfrm>
            <a:off x="7171125" y="4606425"/>
            <a:ext cx="1638000" cy="50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FFFF"/>
                </a:solidFill>
                <a:latin typeface="Roboto Condensed"/>
                <a:ea typeface="Roboto Condensed"/>
                <a:cs typeface="Roboto Condensed"/>
                <a:sym typeface="Roboto Condensed"/>
              </a:rPr>
              <a:t>@SEDC 2018-2019</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4"/>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INTRODUCTION TO THE COURSE</a:t>
            </a:r>
            <a:endParaRPr dirty="0"/>
          </a:p>
        </p:txBody>
      </p:sp>
      <p:sp>
        <p:nvSpPr>
          <p:cNvPr id="207" name="Google Shape;207;p14"/>
          <p:cNvSpPr txBox="1">
            <a:spLocks noGrp="1"/>
          </p:cNvSpPr>
          <p:nvPr>
            <p:ph type="body" idx="1"/>
          </p:nvPr>
        </p:nvSpPr>
        <p:spPr>
          <a:xfrm>
            <a:off x="651725" y="1491000"/>
            <a:ext cx="7498200" cy="3145500"/>
          </a:xfrm>
          <a:prstGeom prst="rect">
            <a:avLst/>
          </a:prstGeom>
        </p:spPr>
        <p:txBody>
          <a:bodyPr spcFirstLastPara="1" wrap="square" lIns="91425" tIns="91425" rIns="91425" bIns="91425" anchor="ctr" anchorCtr="0">
            <a:noAutofit/>
          </a:bodyPr>
          <a:lstStyle/>
          <a:p>
            <a:pPr marL="457200" lvl="0" indent="-381000" algn="l" rtl="0">
              <a:spcBef>
                <a:spcPts val="0"/>
              </a:spcBef>
              <a:spcAft>
                <a:spcPts val="0"/>
              </a:spcAft>
              <a:buSzPts val="2400"/>
              <a:buChar char="▰"/>
            </a:pPr>
            <a:r>
              <a:rPr lang="en" dirty="0"/>
              <a:t>be introduced to problem solving scenarios</a:t>
            </a:r>
            <a:endParaRPr dirty="0"/>
          </a:p>
          <a:p>
            <a:pPr marL="457200" lvl="0" indent="-381000" algn="l" rtl="0">
              <a:spcBef>
                <a:spcPts val="1000"/>
              </a:spcBef>
              <a:spcAft>
                <a:spcPts val="0"/>
              </a:spcAft>
              <a:buSzPts val="2400"/>
              <a:buChar char="▰"/>
            </a:pPr>
            <a:r>
              <a:rPr lang="en" dirty="0"/>
              <a:t>be introduced to programming, programmer and algorithms</a:t>
            </a:r>
            <a:endParaRPr dirty="0"/>
          </a:p>
          <a:p>
            <a:pPr marL="457200" lvl="0" indent="-381000" algn="l" rtl="0">
              <a:spcBef>
                <a:spcPts val="1000"/>
              </a:spcBef>
              <a:spcAft>
                <a:spcPts val="0"/>
              </a:spcAft>
              <a:buSzPts val="2400"/>
              <a:buChar char="▰"/>
            </a:pPr>
            <a:r>
              <a:rPr lang="en" dirty="0"/>
              <a:t>learn to understand main programming concepts and principal differences </a:t>
            </a:r>
            <a:endParaRPr dirty="0"/>
          </a:p>
          <a:p>
            <a:pPr marL="457200" lvl="0" indent="-381000" algn="l" rtl="0">
              <a:spcBef>
                <a:spcPts val="1000"/>
              </a:spcBef>
              <a:spcAft>
                <a:spcPts val="0"/>
              </a:spcAft>
              <a:buSzPts val="2400"/>
              <a:buChar char="▰"/>
            </a:pPr>
            <a:r>
              <a:rPr lang="en" dirty="0"/>
              <a:t>learn about control flows, loops and functions</a:t>
            </a:r>
            <a:endParaRPr dirty="0"/>
          </a:p>
          <a:p>
            <a:pPr marL="457200" lvl="0" indent="-381000" algn="l" rtl="0">
              <a:spcBef>
                <a:spcPts val="1000"/>
              </a:spcBef>
              <a:spcAft>
                <a:spcPts val="1000"/>
              </a:spcAft>
              <a:buSzPts val="2400"/>
              <a:buChar char="▰"/>
            </a:pPr>
            <a:r>
              <a:rPr lang="en" dirty="0"/>
              <a:t>learn about flowcharts and </a:t>
            </a:r>
            <a:r>
              <a:rPr lang="en" dirty="0" smtClean="0"/>
              <a:t>pseudo-code</a:t>
            </a:r>
            <a:endParaRPr dirty="0"/>
          </a:p>
        </p:txBody>
      </p:sp>
      <p:sp>
        <p:nvSpPr>
          <p:cNvPr id="208" name="Google Shape;208;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dirty="0"/>
          </a:p>
        </p:txBody>
      </p:sp>
      <p:sp>
        <p:nvSpPr>
          <p:cNvPr id="209" name="Google Shape;209;p14"/>
          <p:cNvSpPr txBox="1"/>
          <p:nvPr/>
        </p:nvSpPr>
        <p:spPr>
          <a:xfrm>
            <a:off x="7171125" y="4606425"/>
            <a:ext cx="1638000" cy="50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Roboto Condensed"/>
                <a:ea typeface="Roboto Condensed"/>
                <a:cs typeface="Roboto Condensed"/>
                <a:sym typeface="Roboto Condensed"/>
              </a:rPr>
              <a:t>@SEDC 2018-2019</a:t>
            </a:r>
            <a:endParaRPr sz="1200" dirty="0"/>
          </a:p>
        </p:txBody>
      </p:sp>
      <p:pic>
        <p:nvPicPr>
          <p:cNvPr id="210" name="Google Shape;210;p14"/>
          <p:cNvPicPr preferRelativeResize="0"/>
          <p:nvPr/>
        </p:nvPicPr>
        <p:blipFill>
          <a:blip r:embed="rId3">
            <a:alphaModFix/>
          </a:blip>
          <a:stretch>
            <a:fillRect/>
          </a:stretch>
        </p:blipFill>
        <p:spPr>
          <a:xfrm>
            <a:off x="131425" y="473850"/>
            <a:ext cx="603650" cy="603650"/>
          </a:xfrm>
          <a:prstGeom prst="rect">
            <a:avLst/>
          </a:prstGeom>
          <a:noFill/>
          <a:ln>
            <a:noFill/>
          </a:ln>
        </p:spPr>
      </p:pic>
    </p:spTree>
    <p:extLst>
      <p:ext uri="{BB962C8B-B14F-4D97-AF65-F5344CB8AC3E}">
        <p14:creationId xmlns:p14="http://schemas.microsoft.com/office/powerpoint/2010/main" val="25005180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grpSp>
        <p:nvGrpSpPr>
          <p:cNvPr id="516" name="Google Shape;516;p30"/>
          <p:cNvGrpSpPr/>
          <p:nvPr/>
        </p:nvGrpSpPr>
        <p:grpSpPr>
          <a:xfrm>
            <a:off x="552885" y="1385750"/>
            <a:ext cx="8044527" cy="2067200"/>
            <a:chOff x="185742" y="1287960"/>
            <a:chExt cx="8044527" cy="2067200"/>
          </a:xfrm>
        </p:grpSpPr>
        <p:sp>
          <p:nvSpPr>
            <p:cNvPr id="517" name="Google Shape;517;p30"/>
            <p:cNvSpPr/>
            <p:nvPr/>
          </p:nvSpPr>
          <p:spPr>
            <a:xfrm>
              <a:off x="6978450" y="1287960"/>
              <a:ext cx="1243800" cy="414300"/>
            </a:xfrm>
            <a:prstGeom prst="triangle">
              <a:avLst>
                <a:gd name="adj" fmla="val 0"/>
              </a:avLst>
            </a:prstGeom>
            <a:solidFill>
              <a:srgbClr val="92A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518" name="Google Shape;518;p30"/>
            <p:cNvSpPr/>
            <p:nvPr/>
          </p:nvSpPr>
          <p:spPr>
            <a:xfrm rot="10800000" flipH="1">
              <a:off x="1423250" y="1697050"/>
              <a:ext cx="5566500" cy="12438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519" name="Google Shape;519;p30"/>
            <p:cNvSpPr/>
            <p:nvPr/>
          </p:nvSpPr>
          <p:spPr>
            <a:xfrm rot="10800000" flipH="1">
              <a:off x="6986470"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520" name="Google Shape;520;p30"/>
            <p:cNvSpPr/>
            <p:nvPr/>
          </p:nvSpPr>
          <p:spPr>
            <a:xfrm flipH="1">
              <a:off x="185742"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521" name="Google Shape;521;p30"/>
            <p:cNvSpPr/>
            <p:nvPr/>
          </p:nvSpPr>
          <p:spPr>
            <a:xfrm rot="10800000">
              <a:off x="185748" y="2940860"/>
              <a:ext cx="1243800" cy="414300"/>
            </a:xfrm>
            <a:prstGeom prst="triangle">
              <a:avLst>
                <a:gd name="adj" fmla="val 0"/>
              </a:avLst>
            </a:prstGeom>
            <a:solidFill>
              <a:srgbClr val="92A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522" name="Google Shape;522;p30"/>
          <p:cNvSpPr txBox="1">
            <a:spLocks noGrp="1"/>
          </p:cNvSpPr>
          <p:nvPr>
            <p:ph type="ctrTitle" idx="4294967295"/>
          </p:nvPr>
        </p:nvSpPr>
        <p:spPr>
          <a:xfrm>
            <a:off x="558475" y="1808800"/>
            <a:ext cx="8039100" cy="122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rgbClr val="3F5378"/>
                </a:solidFill>
              </a:rPr>
              <a:t>But how do I…?</a:t>
            </a:r>
            <a:endParaRPr sz="3600">
              <a:solidFill>
                <a:srgbClr val="3F5378"/>
              </a:solidFill>
            </a:endParaRPr>
          </a:p>
        </p:txBody>
      </p:sp>
      <p:sp>
        <p:nvSpPr>
          <p:cNvPr id="523" name="Google Shape;523;p3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sp>
        <p:nvSpPr>
          <p:cNvPr id="524" name="Google Shape;524;p30"/>
          <p:cNvSpPr txBox="1">
            <a:spLocks noGrp="1"/>
          </p:cNvSpPr>
          <p:nvPr>
            <p:ph type="subTitle" idx="4294967295"/>
          </p:nvPr>
        </p:nvSpPr>
        <p:spPr>
          <a:xfrm>
            <a:off x="1555500" y="3034300"/>
            <a:ext cx="6050700" cy="1047000"/>
          </a:xfrm>
          <a:prstGeom prst="rect">
            <a:avLst/>
          </a:prstGeom>
        </p:spPr>
        <p:txBody>
          <a:bodyPr spcFirstLastPara="1" wrap="square" lIns="91425" tIns="91425" rIns="91425" bIns="91425" anchor="ctr" anchorCtr="0">
            <a:noAutofit/>
          </a:bodyPr>
          <a:lstStyle/>
          <a:p>
            <a:pPr marL="0" lvl="0" indent="0" algn="ctr" rtl="0">
              <a:spcBef>
                <a:spcPts val="600"/>
              </a:spcBef>
              <a:spcAft>
                <a:spcPts val="1000"/>
              </a:spcAft>
              <a:buNone/>
            </a:pPr>
            <a:r>
              <a:rPr lang="en">
                <a:solidFill>
                  <a:srgbClr val="FF9800"/>
                </a:solidFill>
              </a:rPr>
              <a:t>Don’t be afraid to ask!!!</a:t>
            </a:r>
            <a:endParaRPr>
              <a:solidFill>
                <a:srgbClr val="FF9800"/>
              </a:solidFill>
            </a:endParaRPr>
          </a:p>
        </p:txBody>
      </p:sp>
      <p:sp>
        <p:nvSpPr>
          <p:cNvPr id="525" name="Google Shape;525;p30"/>
          <p:cNvSpPr txBox="1"/>
          <p:nvPr/>
        </p:nvSpPr>
        <p:spPr>
          <a:xfrm>
            <a:off x="7171125" y="4606425"/>
            <a:ext cx="1638000" cy="50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FFFF"/>
                </a:solidFill>
                <a:latin typeface="Roboto Condensed"/>
                <a:ea typeface="Roboto Condensed"/>
                <a:cs typeface="Roboto Condensed"/>
                <a:sym typeface="Roboto Condensed"/>
              </a:rPr>
              <a:t>@SEDC 2018-2019</a:t>
            </a:r>
            <a:endParaRPr sz="12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29"/>
        <p:cNvGrpSpPr/>
        <p:nvPr/>
      </p:nvGrpSpPr>
      <p:grpSpPr>
        <a:xfrm>
          <a:off x="0" y="0"/>
          <a:ext cx="0" cy="0"/>
          <a:chOff x="0" y="0"/>
          <a:chExt cx="0" cy="0"/>
        </a:xfrm>
      </p:grpSpPr>
      <p:sp>
        <p:nvSpPr>
          <p:cNvPr id="530" name="Google Shape;530;p31"/>
          <p:cNvSpPr txBox="1">
            <a:spLocks noGrp="1"/>
          </p:cNvSpPr>
          <p:nvPr>
            <p:ph type="title" idx="4294967295"/>
          </p:nvPr>
        </p:nvSpPr>
        <p:spPr>
          <a:xfrm>
            <a:off x="4522325" y="1064975"/>
            <a:ext cx="3357600" cy="138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b="0"/>
              <a:t>Q&amp;A section</a:t>
            </a:r>
            <a:endParaRPr sz="4800"/>
          </a:p>
        </p:txBody>
      </p:sp>
      <p:sp>
        <p:nvSpPr>
          <p:cNvPr id="531" name="Google Shape;531;p31"/>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p:sp>
        <p:nvSpPr>
          <p:cNvPr id="532" name="Google Shape;532;p31"/>
          <p:cNvSpPr txBox="1"/>
          <p:nvPr/>
        </p:nvSpPr>
        <p:spPr>
          <a:xfrm>
            <a:off x="7171125" y="4606425"/>
            <a:ext cx="1638000" cy="50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FFFF"/>
                </a:solidFill>
                <a:latin typeface="Roboto Condensed"/>
                <a:ea typeface="Roboto Condensed"/>
                <a:cs typeface="Roboto Condensed"/>
                <a:sym typeface="Roboto Condensed"/>
              </a:rPr>
              <a:t>@SEDC 2018-2019</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THE RESULT OF THE COURSE</a:t>
            </a:r>
            <a:endParaRPr dirty="0"/>
          </a:p>
        </p:txBody>
      </p:sp>
      <p:sp>
        <p:nvSpPr>
          <p:cNvPr id="216" name="Google Shape;216;p15"/>
          <p:cNvSpPr txBox="1">
            <a:spLocks noGrp="1"/>
          </p:cNvSpPr>
          <p:nvPr>
            <p:ph type="body" idx="1"/>
          </p:nvPr>
        </p:nvSpPr>
        <p:spPr>
          <a:xfrm>
            <a:off x="651725" y="1491000"/>
            <a:ext cx="7498200" cy="3145500"/>
          </a:xfrm>
          <a:prstGeom prst="rect">
            <a:avLst/>
          </a:prstGeom>
        </p:spPr>
        <p:txBody>
          <a:bodyPr spcFirstLastPara="1" wrap="square" lIns="91425" tIns="91425" rIns="91425" bIns="91425" anchor="ctr" anchorCtr="0">
            <a:noAutofit/>
          </a:bodyPr>
          <a:lstStyle/>
          <a:p>
            <a:pPr marL="457200" lvl="0" indent="-381000" algn="l" rtl="0">
              <a:spcBef>
                <a:spcPts val="0"/>
              </a:spcBef>
              <a:spcAft>
                <a:spcPts val="0"/>
              </a:spcAft>
              <a:buSzPts val="2400"/>
              <a:buChar char="▰"/>
            </a:pPr>
            <a:r>
              <a:rPr lang="en"/>
              <a:t>understand computers and the web in a nutshell </a:t>
            </a:r>
            <a:endParaRPr dirty="0"/>
          </a:p>
          <a:p>
            <a:pPr marL="457200" lvl="0" indent="-381000" algn="l" rtl="0">
              <a:spcBef>
                <a:spcPts val="0"/>
              </a:spcBef>
              <a:spcAft>
                <a:spcPts val="0"/>
              </a:spcAft>
              <a:buSzPts val="2400"/>
              <a:buChar char="▰"/>
            </a:pPr>
            <a:r>
              <a:rPr lang="en"/>
              <a:t>understand the difference between humans and computers </a:t>
            </a:r>
            <a:endParaRPr dirty="0"/>
          </a:p>
          <a:p>
            <a:pPr marL="457200" lvl="0" indent="-381000" algn="l" rtl="0">
              <a:spcBef>
                <a:spcPts val="1000"/>
              </a:spcBef>
              <a:spcAft>
                <a:spcPts val="0"/>
              </a:spcAft>
              <a:buSzPts val="2400"/>
              <a:buChar char="▰"/>
            </a:pPr>
            <a:r>
              <a:rPr lang="en"/>
              <a:t>sharpen skills in approaching and solving problems</a:t>
            </a:r>
            <a:endParaRPr dirty="0"/>
          </a:p>
          <a:p>
            <a:pPr marL="457200" lvl="0" indent="-381000" algn="l" rtl="0">
              <a:spcBef>
                <a:spcPts val="1000"/>
              </a:spcBef>
              <a:spcAft>
                <a:spcPts val="0"/>
              </a:spcAft>
              <a:buSzPts val="2400"/>
              <a:buChar char="▰"/>
            </a:pPr>
            <a:r>
              <a:rPr lang="en"/>
              <a:t>understand basic terms and concepts in computer programming </a:t>
            </a:r>
            <a:endParaRPr dirty="0"/>
          </a:p>
          <a:p>
            <a:pPr marL="457200" lvl="0" indent="-381000" algn="l" rtl="0">
              <a:spcBef>
                <a:spcPts val="1000"/>
              </a:spcBef>
              <a:spcAft>
                <a:spcPts val="1000"/>
              </a:spcAft>
              <a:buSzPts val="2400"/>
              <a:buChar char="▰"/>
            </a:pPr>
            <a:r>
              <a:rPr lang="en"/>
              <a:t>be able to write flowcharts and pseudo-code</a:t>
            </a:r>
            <a:endParaRPr dirty="0"/>
          </a:p>
        </p:txBody>
      </p:sp>
      <p:sp>
        <p:nvSpPr>
          <p:cNvPr id="217" name="Google Shape;217;p1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dirty="0"/>
          </a:p>
        </p:txBody>
      </p:sp>
      <p:sp>
        <p:nvSpPr>
          <p:cNvPr id="218" name="Google Shape;218;p15"/>
          <p:cNvSpPr txBox="1"/>
          <p:nvPr/>
        </p:nvSpPr>
        <p:spPr>
          <a:xfrm>
            <a:off x="7171125" y="4606425"/>
            <a:ext cx="1638000" cy="50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Roboto Condensed"/>
                <a:ea typeface="Roboto Condensed"/>
                <a:cs typeface="Roboto Condensed"/>
                <a:sym typeface="Roboto Condensed"/>
              </a:rPr>
              <a:t>@SEDC 2018-2019</a:t>
            </a:r>
            <a:endParaRPr sz="1200" dirty="0"/>
          </a:p>
        </p:txBody>
      </p:sp>
      <p:pic>
        <p:nvPicPr>
          <p:cNvPr id="219" name="Google Shape;219;p15"/>
          <p:cNvPicPr preferRelativeResize="0"/>
          <p:nvPr/>
        </p:nvPicPr>
        <p:blipFill>
          <a:blip r:embed="rId3">
            <a:alphaModFix/>
          </a:blip>
          <a:stretch>
            <a:fillRect/>
          </a:stretch>
        </p:blipFill>
        <p:spPr>
          <a:xfrm>
            <a:off x="131425" y="473850"/>
            <a:ext cx="603650" cy="603650"/>
          </a:xfrm>
          <a:prstGeom prst="rect">
            <a:avLst/>
          </a:prstGeom>
          <a:noFill/>
          <a:ln>
            <a:noFill/>
          </a:ln>
        </p:spPr>
      </p:pic>
    </p:spTree>
    <p:extLst>
      <p:ext uri="{BB962C8B-B14F-4D97-AF65-F5344CB8AC3E}">
        <p14:creationId xmlns:p14="http://schemas.microsoft.com/office/powerpoint/2010/main" val="2499197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AGENDA</a:t>
            </a:r>
            <a:endParaRPr dirty="0"/>
          </a:p>
        </p:txBody>
      </p:sp>
      <p:sp>
        <p:nvSpPr>
          <p:cNvPr id="225" name="Google Shape;225;p16"/>
          <p:cNvSpPr txBox="1">
            <a:spLocks noGrp="1"/>
          </p:cNvSpPr>
          <p:nvPr>
            <p:ph type="body" idx="1"/>
          </p:nvPr>
        </p:nvSpPr>
        <p:spPr>
          <a:xfrm>
            <a:off x="870450" y="1468875"/>
            <a:ext cx="2247900" cy="151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Session 1</a:t>
            </a:r>
            <a:endParaRPr b="1" dirty="0"/>
          </a:p>
          <a:p>
            <a:pPr marL="0" lvl="0" indent="0" algn="l" rtl="0">
              <a:spcBef>
                <a:spcPts val="1000"/>
              </a:spcBef>
              <a:spcAft>
                <a:spcPts val="1000"/>
              </a:spcAft>
              <a:buNone/>
            </a:pPr>
            <a:r>
              <a:rPr lang="en" sz="1200"/>
              <a:t>Introduction to the academy and what it offers, short history about programming and how the web works and Q&amp;A session</a:t>
            </a:r>
            <a:endParaRPr sz="1200" dirty="0"/>
          </a:p>
        </p:txBody>
      </p:sp>
      <p:sp>
        <p:nvSpPr>
          <p:cNvPr id="226" name="Google Shape;226;p16"/>
          <p:cNvSpPr txBox="1">
            <a:spLocks noGrp="1"/>
          </p:cNvSpPr>
          <p:nvPr>
            <p:ph type="body" idx="2"/>
          </p:nvPr>
        </p:nvSpPr>
        <p:spPr>
          <a:xfrm>
            <a:off x="3233637" y="1468875"/>
            <a:ext cx="2247900" cy="151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Session 2</a:t>
            </a:r>
            <a:endParaRPr b="1" dirty="0"/>
          </a:p>
          <a:p>
            <a:pPr marL="0" lvl="0" indent="0" algn="l" rtl="0">
              <a:spcBef>
                <a:spcPts val="1000"/>
              </a:spcBef>
              <a:spcAft>
                <a:spcPts val="1000"/>
              </a:spcAft>
              <a:buNone/>
            </a:pPr>
            <a:r>
              <a:rPr lang="en" sz="1200"/>
              <a:t>Problem solving and how humans and machines handle it and introduction to programming, languages and programmers</a:t>
            </a:r>
            <a:endParaRPr sz="1200" dirty="0"/>
          </a:p>
        </p:txBody>
      </p:sp>
      <p:sp>
        <p:nvSpPr>
          <p:cNvPr id="227" name="Google Shape;227;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dirty="0"/>
          </a:p>
        </p:txBody>
      </p:sp>
      <p:sp>
        <p:nvSpPr>
          <p:cNvPr id="228" name="Google Shape;228;p16"/>
          <p:cNvSpPr txBox="1">
            <a:spLocks noGrp="1"/>
          </p:cNvSpPr>
          <p:nvPr>
            <p:ph type="body" idx="1"/>
          </p:nvPr>
        </p:nvSpPr>
        <p:spPr>
          <a:xfrm>
            <a:off x="870450" y="2992875"/>
            <a:ext cx="2247900" cy="151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Session 3</a:t>
            </a:r>
            <a:endParaRPr b="1" dirty="0"/>
          </a:p>
          <a:p>
            <a:pPr marL="0" lvl="0" indent="0" algn="l" rtl="0">
              <a:spcBef>
                <a:spcPts val="1000"/>
              </a:spcBef>
              <a:spcAft>
                <a:spcPts val="1000"/>
              </a:spcAft>
              <a:buNone/>
            </a:pPr>
            <a:r>
              <a:rPr lang="en" sz="1200"/>
              <a:t>Introduction to basic programming concepts and methodologies and developing a programming mindset through pseudocode and flowcharts</a:t>
            </a:r>
            <a:endParaRPr sz="1200" dirty="0"/>
          </a:p>
        </p:txBody>
      </p:sp>
      <p:sp>
        <p:nvSpPr>
          <p:cNvPr id="229" name="Google Shape;229;p16"/>
          <p:cNvSpPr txBox="1">
            <a:spLocks noGrp="1"/>
          </p:cNvSpPr>
          <p:nvPr>
            <p:ph type="body" idx="2"/>
          </p:nvPr>
        </p:nvSpPr>
        <p:spPr>
          <a:xfrm>
            <a:off x="3233637" y="2992875"/>
            <a:ext cx="2247900" cy="151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Session 4</a:t>
            </a:r>
            <a:endParaRPr b="1" dirty="0"/>
          </a:p>
          <a:p>
            <a:pPr marL="0" lvl="0" indent="0" algn="l" rtl="0">
              <a:spcBef>
                <a:spcPts val="1000"/>
              </a:spcBef>
              <a:spcAft>
                <a:spcPts val="1000"/>
              </a:spcAft>
              <a:buNone/>
            </a:pPr>
            <a:r>
              <a:rPr lang="en" sz="1200"/>
              <a:t>How to approach problems and create solutions, the process of making a program and exercises with pseudocode</a:t>
            </a:r>
            <a:endParaRPr sz="1200" dirty="0"/>
          </a:p>
        </p:txBody>
      </p:sp>
      <p:sp>
        <p:nvSpPr>
          <p:cNvPr id="230" name="Google Shape;230;p16"/>
          <p:cNvSpPr txBox="1"/>
          <p:nvPr/>
        </p:nvSpPr>
        <p:spPr>
          <a:xfrm>
            <a:off x="7171125" y="4606425"/>
            <a:ext cx="1638000" cy="50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Roboto Condensed"/>
                <a:ea typeface="Roboto Condensed"/>
                <a:cs typeface="Roboto Condensed"/>
                <a:sym typeface="Roboto Condensed"/>
              </a:rPr>
              <a:t>@SEDC 2018-2019</a:t>
            </a:r>
            <a:endParaRPr sz="1200" dirty="0"/>
          </a:p>
        </p:txBody>
      </p:sp>
      <p:pic>
        <p:nvPicPr>
          <p:cNvPr id="231" name="Google Shape;231;p16"/>
          <p:cNvPicPr preferRelativeResize="0"/>
          <p:nvPr/>
        </p:nvPicPr>
        <p:blipFill rotWithShape="1">
          <a:blip r:embed="rId3">
            <a:alphaModFix/>
          </a:blip>
          <a:srcRect l="16887" r="16887"/>
          <a:stretch/>
        </p:blipFill>
        <p:spPr>
          <a:xfrm>
            <a:off x="5481525" y="1398988"/>
            <a:ext cx="2997300" cy="2997300"/>
          </a:xfrm>
          <a:prstGeom prst="diamond">
            <a:avLst/>
          </a:prstGeom>
          <a:noFill/>
          <a:ln>
            <a:noFill/>
          </a:ln>
        </p:spPr>
      </p:pic>
      <p:pic>
        <p:nvPicPr>
          <p:cNvPr id="232" name="Google Shape;232;p16"/>
          <p:cNvPicPr preferRelativeResize="0"/>
          <p:nvPr/>
        </p:nvPicPr>
        <p:blipFill>
          <a:blip r:embed="rId4">
            <a:alphaModFix/>
          </a:blip>
          <a:stretch>
            <a:fillRect/>
          </a:stretch>
        </p:blipFill>
        <p:spPr>
          <a:xfrm>
            <a:off x="131425" y="473850"/>
            <a:ext cx="603650" cy="603650"/>
          </a:xfrm>
          <a:prstGeom prst="rect">
            <a:avLst/>
          </a:prstGeom>
          <a:noFill/>
          <a:ln>
            <a:noFill/>
          </a:ln>
        </p:spPr>
      </p:pic>
    </p:spTree>
    <p:extLst>
      <p:ext uri="{BB962C8B-B14F-4D97-AF65-F5344CB8AC3E}">
        <p14:creationId xmlns:p14="http://schemas.microsoft.com/office/powerpoint/2010/main" val="138841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7"/>
          <p:cNvSpPr txBox="1">
            <a:spLocks noGrp="1"/>
          </p:cNvSpPr>
          <p:nvPr>
            <p:ph type="ctrTitle" idx="4294967295"/>
          </p:nvPr>
        </p:nvSpPr>
        <p:spPr>
          <a:xfrm>
            <a:off x="1337925" y="1647850"/>
            <a:ext cx="45081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7200">
                <a:solidFill>
                  <a:srgbClr val="FF9800"/>
                </a:solidFill>
              </a:rPr>
              <a:t>What about</a:t>
            </a:r>
            <a:endParaRPr sz="7200" dirty="0">
              <a:solidFill>
                <a:srgbClr val="FF9800"/>
              </a:solidFill>
            </a:endParaRPr>
          </a:p>
        </p:txBody>
      </p:sp>
      <p:grpSp>
        <p:nvGrpSpPr>
          <p:cNvPr id="238" name="Google Shape;238;p17"/>
          <p:cNvGrpSpPr/>
          <p:nvPr/>
        </p:nvGrpSpPr>
        <p:grpSpPr>
          <a:xfrm rot="-587363">
            <a:off x="6555538" y="2328535"/>
            <a:ext cx="653127" cy="653134"/>
            <a:chOff x="576250" y="4319400"/>
            <a:chExt cx="442075" cy="442050"/>
          </a:xfrm>
        </p:grpSpPr>
        <p:sp>
          <p:nvSpPr>
            <p:cNvPr id="239" name="Google Shape;239;p17"/>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 name="Google Shape;240;p17"/>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 name="Google Shape;241;p17"/>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 name="Google Shape;242;p17"/>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43" name="Google Shape;243;p17"/>
          <p:cNvSpPr/>
          <p:nvPr/>
        </p:nvSpPr>
        <p:spPr>
          <a:xfrm>
            <a:off x="5907199" y="959908"/>
            <a:ext cx="248336" cy="23712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 name="Google Shape;244;p17"/>
          <p:cNvSpPr/>
          <p:nvPr/>
        </p:nvSpPr>
        <p:spPr>
          <a:xfrm rot="2697322">
            <a:off x="7487830" y="1983278"/>
            <a:ext cx="376961" cy="35993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 name="Google Shape;245;p17"/>
          <p:cNvSpPr/>
          <p:nvPr/>
        </p:nvSpPr>
        <p:spPr>
          <a:xfrm>
            <a:off x="8083779" y="1790719"/>
            <a:ext cx="150972" cy="14422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246;p17"/>
          <p:cNvSpPr/>
          <p:nvPr/>
        </p:nvSpPr>
        <p:spPr>
          <a:xfrm rot="1280149">
            <a:off x="6176590" y="1623996"/>
            <a:ext cx="150975" cy="14420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 name="Google Shape;247;p1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dirty="0"/>
          </a:p>
        </p:txBody>
      </p:sp>
      <p:sp>
        <p:nvSpPr>
          <p:cNvPr id="248" name="Google Shape;248;p17"/>
          <p:cNvSpPr txBox="1"/>
          <p:nvPr/>
        </p:nvSpPr>
        <p:spPr>
          <a:xfrm>
            <a:off x="7171125" y="4606425"/>
            <a:ext cx="1638000" cy="50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Roboto Condensed"/>
                <a:ea typeface="Roboto Condensed"/>
                <a:cs typeface="Roboto Condensed"/>
                <a:sym typeface="Roboto Condensed"/>
              </a:rPr>
              <a:t>@SEDC 2018-2019</a:t>
            </a:r>
            <a:endParaRPr sz="1200" dirty="0"/>
          </a:p>
        </p:txBody>
      </p:sp>
      <p:grpSp>
        <p:nvGrpSpPr>
          <p:cNvPr id="249" name="Google Shape;249;p17"/>
          <p:cNvGrpSpPr/>
          <p:nvPr/>
        </p:nvGrpSpPr>
        <p:grpSpPr>
          <a:xfrm>
            <a:off x="6559295" y="503888"/>
            <a:ext cx="1537156" cy="1537209"/>
            <a:chOff x="6643075" y="3664250"/>
            <a:chExt cx="407950" cy="407975"/>
          </a:xfrm>
        </p:grpSpPr>
        <p:sp>
          <p:nvSpPr>
            <p:cNvPr id="250" name="Google Shape;250;p17"/>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28575"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17"/>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28575"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2" name="Google Shape;252;p17"/>
          <p:cNvSpPr txBox="1"/>
          <p:nvPr/>
        </p:nvSpPr>
        <p:spPr>
          <a:xfrm>
            <a:off x="1984575" y="2280700"/>
            <a:ext cx="3214800" cy="182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0" b="1">
                <a:solidFill>
                  <a:srgbClr val="FF9800"/>
                </a:solidFill>
                <a:latin typeface="Roboto Condensed"/>
                <a:ea typeface="Roboto Condensed"/>
                <a:cs typeface="Roboto Condensed"/>
                <a:sym typeface="Roboto Condensed"/>
              </a:rPr>
              <a:t>you?</a:t>
            </a:r>
            <a:endParaRPr sz="12000" b="1" dirty="0">
              <a:solidFill>
                <a:srgbClr val="FF9800"/>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070130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2"/>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WHERE ARE WE NOW?</a:t>
            </a:r>
            <a:endParaRPr/>
          </a:p>
        </p:txBody>
      </p:sp>
      <p:sp>
        <p:nvSpPr>
          <p:cNvPr id="191" name="Google Shape;191;p12"/>
          <p:cNvSpPr txBox="1">
            <a:spLocks noGrp="1"/>
          </p:cNvSpPr>
          <p:nvPr>
            <p:ph type="body" idx="1"/>
          </p:nvPr>
        </p:nvSpPr>
        <p:spPr>
          <a:xfrm>
            <a:off x="814275" y="1491000"/>
            <a:ext cx="3688500" cy="3145500"/>
          </a:xfrm>
          <a:prstGeom prst="rect">
            <a:avLst/>
          </a:prstGeom>
        </p:spPr>
        <p:txBody>
          <a:bodyPr spcFirstLastPara="1" wrap="square" lIns="91425" tIns="91425" rIns="91425" bIns="91425" anchor="ctr" anchorCtr="0">
            <a:noAutofit/>
          </a:bodyPr>
          <a:lstStyle/>
          <a:p>
            <a:pPr marL="457200" lvl="0" indent="-381000" algn="l" rtl="0">
              <a:spcBef>
                <a:spcPts val="600"/>
              </a:spcBef>
              <a:spcAft>
                <a:spcPts val="0"/>
              </a:spcAft>
              <a:buSzPts val="2400"/>
              <a:buChar char="▰"/>
            </a:pPr>
            <a:r>
              <a:rPr lang="en"/>
              <a:t>Technology is taking over every aspect of our lives</a:t>
            </a:r>
            <a:endParaRPr/>
          </a:p>
          <a:p>
            <a:pPr marL="457200" lvl="0" indent="-381000" algn="l" rtl="0">
              <a:spcBef>
                <a:spcPts val="0"/>
              </a:spcBef>
              <a:spcAft>
                <a:spcPts val="0"/>
              </a:spcAft>
              <a:buSzPts val="2400"/>
              <a:buChar char="▰"/>
            </a:pPr>
            <a:r>
              <a:rPr lang="en"/>
              <a:t>80% of the developed world uses the internet</a:t>
            </a:r>
            <a:endParaRPr/>
          </a:p>
          <a:p>
            <a:pPr marL="457200" lvl="0" indent="-381000" algn="l" rtl="0">
              <a:spcBef>
                <a:spcPts val="0"/>
              </a:spcBef>
              <a:spcAft>
                <a:spcPts val="0"/>
              </a:spcAft>
              <a:buSzPts val="2400"/>
              <a:buChar char="▰"/>
            </a:pPr>
            <a:r>
              <a:rPr lang="en"/>
              <a:t>The job market for developers is enormous</a:t>
            </a:r>
            <a:endParaRPr/>
          </a:p>
          <a:p>
            <a:pPr marL="457200" lvl="0" indent="-381000" algn="l" rtl="0">
              <a:spcBef>
                <a:spcPts val="0"/>
              </a:spcBef>
              <a:spcAft>
                <a:spcPts val="0"/>
              </a:spcAft>
              <a:buSzPts val="2400"/>
              <a:buChar char="▰"/>
            </a:pPr>
            <a:r>
              <a:rPr lang="en"/>
              <a:t>Strong and open developer community</a:t>
            </a:r>
            <a:endParaRPr/>
          </a:p>
        </p:txBody>
      </p:sp>
      <p:pic>
        <p:nvPicPr>
          <p:cNvPr id="192" name="Google Shape;192;p12" descr="18.jpg"/>
          <p:cNvPicPr preferRelativeResize="0"/>
          <p:nvPr/>
        </p:nvPicPr>
        <p:blipFill rotWithShape="1">
          <a:blip r:embed="rId3">
            <a:alphaModFix/>
          </a:blip>
          <a:srcRect l="1653" r="42096"/>
          <a:stretch/>
        </p:blipFill>
        <p:spPr>
          <a:xfrm>
            <a:off x="4675375" y="909350"/>
            <a:ext cx="4097700" cy="4097700"/>
          </a:xfrm>
          <a:prstGeom prst="diamond">
            <a:avLst/>
          </a:prstGeom>
          <a:noFill/>
          <a:ln>
            <a:noFill/>
          </a:ln>
        </p:spPr>
      </p:pic>
      <p:sp>
        <p:nvSpPr>
          <p:cNvPr id="193" name="Google Shape;193;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194" name="Google Shape;194;p12"/>
          <p:cNvSpPr txBox="1"/>
          <p:nvPr/>
        </p:nvSpPr>
        <p:spPr>
          <a:xfrm>
            <a:off x="7171125" y="4606425"/>
            <a:ext cx="1638000" cy="50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FFFF"/>
                </a:solidFill>
                <a:latin typeface="Roboto Condensed"/>
                <a:ea typeface="Roboto Condensed"/>
                <a:cs typeface="Roboto Condensed"/>
                <a:sym typeface="Roboto Condensed"/>
              </a:rPr>
              <a:t>@SEDC 2018-2019</a:t>
            </a:r>
            <a:endParaRPr sz="1200"/>
          </a:p>
        </p:txBody>
      </p:sp>
      <p:pic>
        <p:nvPicPr>
          <p:cNvPr id="195" name="Google Shape;195;p12"/>
          <p:cNvPicPr preferRelativeResize="0"/>
          <p:nvPr/>
        </p:nvPicPr>
        <p:blipFill>
          <a:blip r:embed="rId4">
            <a:alphaModFix/>
          </a:blip>
          <a:stretch>
            <a:fillRect/>
          </a:stretch>
        </p:blipFill>
        <p:spPr>
          <a:xfrm>
            <a:off x="131425" y="473850"/>
            <a:ext cx="603650" cy="603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3"/>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solidFill>
                  <a:schemeClr val="lt1"/>
                </a:solidFill>
              </a:rPr>
              <a:t>TIMELINE OF COMPUTERS AND THE WEB</a:t>
            </a:r>
            <a:endParaRPr/>
          </a:p>
        </p:txBody>
      </p:sp>
      <p:sp>
        <p:nvSpPr>
          <p:cNvPr id="201" name="Google Shape;201;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202" name="Google Shape;202;p13"/>
          <p:cNvGrpSpPr/>
          <p:nvPr/>
        </p:nvGrpSpPr>
        <p:grpSpPr>
          <a:xfrm>
            <a:off x="220200" y="3042186"/>
            <a:ext cx="8923800" cy="232146"/>
            <a:chOff x="256050" y="3064173"/>
            <a:chExt cx="8923800" cy="232146"/>
          </a:xfrm>
        </p:grpSpPr>
        <p:cxnSp>
          <p:nvCxnSpPr>
            <p:cNvPr id="203" name="Google Shape;203;p13"/>
            <p:cNvCxnSpPr/>
            <p:nvPr/>
          </p:nvCxnSpPr>
          <p:spPr>
            <a:xfrm>
              <a:off x="256050" y="3176575"/>
              <a:ext cx="8923800" cy="0"/>
            </a:xfrm>
            <a:prstGeom prst="straightConnector1">
              <a:avLst/>
            </a:prstGeom>
            <a:noFill/>
            <a:ln w="38100" cap="flat" cmpd="sng">
              <a:solidFill>
                <a:srgbClr val="92A8C8"/>
              </a:solidFill>
              <a:prstDash val="solid"/>
              <a:round/>
              <a:headEnd type="none" w="med" len="med"/>
              <a:tailEnd type="none" w="med" len="med"/>
            </a:ln>
          </p:spPr>
        </p:cxnSp>
        <p:sp>
          <p:nvSpPr>
            <p:cNvPr id="204" name="Google Shape;204;p13"/>
            <p:cNvSpPr/>
            <p:nvPr/>
          </p:nvSpPr>
          <p:spPr>
            <a:xfrm>
              <a:off x="401463" y="3071575"/>
              <a:ext cx="210000" cy="210000"/>
            </a:xfrm>
            <a:prstGeom prst="ellipse">
              <a:avLst/>
            </a:prstGeom>
            <a:solidFill>
              <a:srgbClr val="C7D3E6"/>
            </a:solidFill>
            <a:ln w="38100" cap="flat" cmpd="sng">
              <a:solidFill>
                <a:srgbClr val="92A8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3"/>
            <p:cNvSpPr/>
            <p:nvPr/>
          </p:nvSpPr>
          <p:spPr>
            <a:xfrm>
              <a:off x="1108187" y="3071575"/>
              <a:ext cx="210000" cy="210000"/>
            </a:xfrm>
            <a:prstGeom prst="ellipse">
              <a:avLst/>
            </a:prstGeom>
            <a:solidFill>
              <a:srgbClr val="C7D3E6"/>
            </a:solidFill>
            <a:ln w="38100" cap="flat" cmpd="sng">
              <a:solidFill>
                <a:srgbClr val="92A8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3"/>
            <p:cNvSpPr/>
            <p:nvPr/>
          </p:nvSpPr>
          <p:spPr>
            <a:xfrm>
              <a:off x="1781538" y="3071575"/>
              <a:ext cx="210000" cy="210000"/>
            </a:xfrm>
            <a:prstGeom prst="ellipse">
              <a:avLst/>
            </a:prstGeom>
            <a:solidFill>
              <a:srgbClr val="C7D3E6"/>
            </a:solidFill>
            <a:ln w="38100" cap="flat" cmpd="sng">
              <a:solidFill>
                <a:srgbClr val="92A8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3"/>
            <p:cNvSpPr/>
            <p:nvPr/>
          </p:nvSpPr>
          <p:spPr>
            <a:xfrm>
              <a:off x="2623443" y="3064173"/>
              <a:ext cx="210000" cy="210000"/>
            </a:xfrm>
            <a:prstGeom prst="ellipse">
              <a:avLst/>
            </a:prstGeom>
            <a:solidFill>
              <a:srgbClr val="C7D3E6"/>
            </a:solidFill>
            <a:ln w="38100" cap="flat" cmpd="sng">
              <a:solidFill>
                <a:srgbClr val="92A8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3"/>
            <p:cNvSpPr/>
            <p:nvPr/>
          </p:nvSpPr>
          <p:spPr>
            <a:xfrm>
              <a:off x="3417303" y="3085331"/>
              <a:ext cx="210000" cy="210000"/>
            </a:xfrm>
            <a:prstGeom prst="ellipse">
              <a:avLst/>
            </a:prstGeom>
            <a:solidFill>
              <a:srgbClr val="C7D3E6"/>
            </a:solidFill>
            <a:ln w="38100" cap="flat" cmpd="sng">
              <a:solidFill>
                <a:srgbClr val="92A8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3"/>
            <p:cNvSpPr/>
            <p:nvPr/>
          </p:nvSpPr>
          <p:spPr>
            <a:xfrm>
              <a:off x="4276600" y="3071575"/>
              <a:ext cx="210000" cy="210000"/>
            </a:xfrm>
            <a:prstGeom prst="ellipse">
              <a:avLst/>
            </a:prstGeom>
            <a:solidFill>
              <a:srgbClr val="C7D3E6"/>
            </a:solidFill>
            <a:ln w="38100" cap="flat" cmpd="sng">
              <a:solidFill>
                <a:srgbClr val="92A8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3"/>
            <p:cNvSpPr/>
            <p:nvPr/>
          </p:nvSpPr>
          <p:spPr>
            <a:xfrm>
              <a:off x="5024200" y="3064173"/>
              <a:ext cx="210000" cy="210000"/>
            </a:xfrm>
            <a:prstGeom prst="ellipse">
              <a:avLst/>
            </a:prstGeom>
            <a:solidFill>
              <a:srgbClr val="C7D3E6"/>
            </a:solidFill>
            <a:ln w="38100" cap="flat" cmpd="sng">
              <a:solidFill>
                <a:srgbClr val="92A8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a:off x="5757759" y="3078358"/>
              <a:ext cx="210000" cy="210000"/>
            </a:xfrm>
            <a:prstGeom prst="ellipse">
              <a:avLst/>
            </a:prstGeom>
            <a:solidFill>
              <a:srgbClr val="C7D3E6"/>
            </a:solidFill>
            <a:ln w="38100" cap="flat" cmpd="sng">
              <a:solidFill>
                <a:srgbClr val="92A8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p:nvPr/>
          </p:nvSpPr>
          <p:spPr>
            <a:xfrm>
              <a:off x="6482250" y="3064173"/>
              <a:ext cx="210000" cy="210000"/>
            </a:xfrm>
            <a:prstGeom prst="ellipse">
              <a:avLst/>
            </a:prstGeom>
            <a:solidFill>
              <a:srgbClr val="C7D3E6"/>
            </a:solidFill>
            <a:ln w="38100" cap="flat" cmpd="sng">
              <a:solidFill>
                <a:srgbClr val="92A8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3"/>
            <p:cNvSpPr/>
            <p:nvPr/>
          </p:nvSpPr>
          <p:spPr>
            <a:xfrm>
              <a:off x="7166600" y="3086319"/>
              <a:ext cx="210000" cy="210000"/>
            </a:xfrm>
            <a:prstGeom prst="ellipse">
              <a:avLst/>
            </a:prstGeom>
            <a:solidFill>
              <a:srgbClr val="C7D3E6"/>
            </a:solidFill>
            <a:ln w="38100" cap="flat" cmpd="sng">
              <a:solidFill>
                <a:srgbClr val="92A8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3"/>
            <p:cNvSpPr/>
            <p:nvPr/>
          </p:nvSpPr>
          <p:spPr>
            <a:xfrm>
              <a:off x="7866597" y="3071575"/>
              <a:ext cx="210000" cy="210000"/>
            </a:xfrm>
            <a:prstGeom prst="ellipse">
              <a:avLst/>
            </a:prstGeom>
            <a:solidFill>
              <a:srgbClr val="C7D3E6"/>
            </a:solidFill>
            <a:ln w="38100" cap="flat" cmpd="sng">
              <a:solidFill>
                <a:srgbClr val="92A8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3"/>
            <p:cNvSpPr/>
            <p:nvPr/>
          </p:nvSpPr>
          <p:spPr>
            <a:xfrm>
              <a:off x="8612200" y="3065531"/>
              <a:ext cx="210000" cy="210000"/>
            </a:xfrm>
            <a:prstGeom prst="ellipse">
              <a:avLst/>
            </a:prstGeom>
            <a:solidFill>
              <a:srgbClr val="C7D3E6"/>
            </a:solidFill>
            <a:ln w="38100" cap="flat" cmpd="sng">
              <a:solidFill>
                <a:srgbClr val="92A8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13"/>
          <p:cNvSpPr txBox="1"/>
          <p:nvPr/>
        </p:nvSpPr>
        <p:spPr>
          <a:xfrm>
            <a:off x="-20237" y="2335329"/>
            <a:ext cx="1242175" cy="67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200" b="1" dirty="0">
                <a:solidFill>
                  <a:srgbClr val="263248"/>
                </a:solidFill>
              </a:rPr>
              <a:t>First programmable computer</a:t>
            </a:r>
            <a:endParaRPr sz="1200" b="1" dirty="0">
              <a:solidFill>
                <a:srgbClr val="263248"/>
              </a:solidFill>
            </a:endParaRPr>
          </a:p>
        </p:txBody>
      </p:sp>
      <p:sp>
        <p:nvSpPr>
          <p:cNvPr id="217" name="Google Shape;217;p13"/>
          <p:cNvSpPr txBox="1"/>
          <p:nvPr/>
        </p:nvSpPr>
        <p:spPr>
          <a:xfrm>
            <a:off x="68575" y="3273344"/>
            <a:ext cx="900900" cy="42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200" b="1" dirty="0">
                <a:solidFill>
                  <a:srgbClr val="FF9800"/>
                </a:solidFill>
              </a:rPr>
              <a:t>1936</a:t>
            </a:r>
            <a:endParaRPr sz="1200" b="1" dirty="0">
              <a:solidFill>
                <a:srgbClr val="FF9800"/>
              </a:solidFill>
            </a:endParaRPr>
          </a:p>
          <a:p>
            <a:pPr marL="0" lvl="0" indent="0" algn="ctr" rtl="0">
              <a:spcBef>
                <a:spcPts val="0"/>
              </a:spcBef>
              <a:spcAft>
                <a:spcPts val="0"/>
              </a:spcAft>
              <a:buNone/>
            </a:pPr>
            <a:endParaRPr sz="1200" b="1" dirty="0">
              <a:solidFill>
                <a:srgbClr val="FF9800"/>
              </a:solidFill>
            </a:endParaRPr>
          </a:p>
        </p:txBody>
      </p:sp>
      <p:sp>
        <p:nvSpPr>
          <p:cNvPr id="218" name="Google Shape;218;p13"/>
          <p:cNvSpPr txBox="1"/>
          <p:nvPr/>
        </p:nvSpPr>
        <p:spPr>
          <a:xfrm>
            <a:off x="715511" y="3273344"/>
            <a:ext cx="908327" cy="67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200" b="1" dirty="0">
                <a:solidFill>
                  <a:srgbClr val="263248"/>
                </a:solidFill>
              </a:rPr>
              <a:t>Concept of program invented</a:t>
            </a:r>
            <a:endParaRPr sz="1200" b="1" dirty="0">
              <a:solidFill>
                <a:srgbClr val="263248"/>
              </a:solidFill>
            </a:endParaRPr>
          </a:p>
          <a:p>
            <a:pPr marL="0" lvl="0" indent="0" algn="ctr" rtl="0">
              <a:spcBef>
                <a:spcPts val="0"/>
              </a:spcBef>
              <a:spcAft>
                <a:spcPts val="0"/>
              </a:spcAft>
              <a:buNone/>
            </a:pPr>
            <a:endParaRPr sz="1200" b="1" dirty="0">
              <a:solidFill>
                <a:srgbClr val="263248"/>
              </a:solidFill>
            </a:endParaRPr>
          </a:p>
        </p:txBody>
      </p:sp>
      <p:sp>
        <p:nvSpPr>
          <p:cNvPr id="219" name="Google Shape;219;p13"/>
          <p:cNvSpPr txBox="1"/>
          <p:nvPr/>
        </p:nvSpPr>
        <p:spPr>
          <a:xfrm>
            <a:off x="719450" y="2672866"/>
            <a:ext cx="900900" cy="40122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dirty="0">
                <a:solidFill>
                  <a:srgbClr val="FF9800"/>
                </a:solidFill>
              </a:rPr>
              <a:t>1942</a:t>
            </a:r>
            <a:endParaRPr sz="1200" b="1" dirty="0">
              <a:solidFill>
                <a:srgbClr val="FF9800"/>
              </a:solidFill>
            </a:endParaRPr>
          </a:p>
        </p:txBody>
      </p:sp>
      <p:sp>
        <p:nvSpPr>
          <p:cNvPr id="220" name="Google Shape;220;p13"/>
          <p:cNvSpPr txBox="1"/>
          <p:nvPr/>
        </p:nvSpPr>
        <p:spPr>
          <a:xfrm>
            <a:off x="1356976" y="2133125"/>
            <a:ext cx="1058224" cy="67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dirty="0">
                <a:solidFill>
                  <a:srgbClr val="263248"/>
                </a:solidFill>
              </a:rPr>
              <a:t>First design of high level language</a:t>
            </a:r>
            <a:endParaRPr sz="1200" b="1" dirty="0">
              <a:solidFill>
                <a:srgbClr val="263248"/>
              </a:solidFill>
            </a:endParaRPr>
          </a:p>
        </p:txBody>
      </p:sp>
      <p:sp>
        <p:nvSpPr>
          <p:cNvPr id="221" name="Google Shape;221;p13"/>
          <p:cNvSpPr txBox="1"/>
          <p:nvPr/>
        </p:nvSpPr>
        <p:spPr>
          <a:xfrm>
            <a:off x="1423200" y="3290382"/>
            <a:ext cx="900900" cy="42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dirty="0">
                <a:solidFill>
                  <a:srgbClr val="FF9800"/>
                </a:solidFill>
              </a:rPr>
              <a:t>1943</a:t>
            </a:r>
            <a:endParaRPr sz="1200" b="1" dirty="0">
              <a:solidFill>
                <a:srgbClr val="FF9800"/>
              </a:solidFill>
            </a:endParaRPr>
          </a:p>
        </p:txBody>
      </p:sp>
      <p:sp>
        <p:nvSpPr>
          <p:cNvPr id="222" name="Google Shape;222;p13"/>
          <p:cNvSpPr txBox="1"/>
          <p:nvPr/>
        </p:nvSpPr>
        <p:spPr>
          <a:xfrm>
            <a:off x="2269463" y="3266549"/>
            <a:ext cx="892650" cy="67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dirty="0">
                <a:solidFill>
                  <a:srgbClr val="263248"/>
                </a:solidFill>
              </a:rPr>
              <a:t>ENIAC I - Early general purpose computer</a:t>
            </a:r>
            <a:endParaRPr sz="1200" b="1" dirty="0">
              <a:solidFill>
                <a:srgbClr val="263248"/>
              </a:solidFill>
            </a:endParaRPr>
          </a:p>
        </p:txBody>
      </p:sp>
      <p:sp>
        <p:nvSpPr>
          <p:cNvPr id="223" name="Google Shape;223;p13"/>
          <p:cNvSpPr txBox="1"/>
          <p:nvPr/>
        </p:nvSpPr>
        <p:spPr>
          <a:xfrm>
            <a:off x="2257900" y="2659352"/>
            <a:ext cx="900900" cy="39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dirty="0">
                <a:solidFill>
                  <a:srgbClr val="FF9800"/>
                </a:solidFill>
              </a:rPr>
              <a:t>1946</a:t>
            </a:r>
            <a:endParaRPr sz="1200" b="1" dirty="0">
              <a:solidFill>
                <a:srgbClr val="FF9800"/>
              </a:solidFill>
            </a:endParaRPr>
          </a:p>
        </p:txBody>
      </p:sp>
      <p:sp>
        <p:nvSpPr>
          <p:cNvPr id="224" name="Google Shape;224;p13"/>
          <p:cNvSpPr txBox="1"/>
          <p:nvPr/>
        </p:nvSpPr>
        <p:spPr>
          <a:xfrm>
            <a:off x="2963412" y="1945307"/>
            <a:ext cx="1197012" cy="67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dirty="0">
                <a:solidFill>
                  <a:srgbClr val="263248"/>
                </a:solidFill>
              </a:rPr>
              <a:t>FORTRAN - First compiled programming language</a:t>
            </a:r>
            <a:endParaRPr sz="1200" b="1" dirty="0">
              <a:solidFill>
                <a:srgbClr val="263248"/>
              </a:solidFill>
            </a:endParaRPr>
          </a:p>
        </p:txBody>
      </p:sp>
      <p:sp>
        <p:nvSpPr>
          <p:cNvPr id="225" name="Google Shape;225;p13"/>
          <p:cNvSpPr txBox="1"/>
          <p:nvPr/>
        </p:nvSpPr>
        <p:spPr>
          <a:xfrm>
            <a:off x="3044416" y="3279985"/>
            <a:ext cx="900900" cy="42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dirty="0" smtClean="0">
                <a:solidFill>
                  <a:srgbClr val="FF9800"/>
                </a:solidFill>
              </a:rPr>
              <a:t>1954</a:t>
            </a:r>
            <a:endParaRPr sz="1200" b="1" dirty="0">
              <a:solidFill>
                <a:srgbClr val="FF9800"/>
              </a:solidFill>
            </a:endParaRPr>
          </a:p>
        </p:txBody>
      </p:sp>
      <p:sp>
        <p:nvSpPr>
          <p:cNvPr id="226" name="Google Shape;226;p13"/>
          <p:cNvSpPr txBox="1"/>
          <p:nvPr/>
        </p:nvSpPr>
        <p:spPr>
          <a:xfrm>
            <a:off x="3862375" y="3274673"/>
            <a:ext cx="971611" cy="67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dirty="0">
                <a:solidFill>
                  <a:srgbClr val="263248"/>
                </a:solidFill>
              </a:rPr>
              <a:t>Beginning of the internet</a:t>
            </a:r>
            <a:endParaRPr sz="1200" b="1" dirty="0">
              <a:solidFill>
                <a:srgbClr val="263248"/>
              </a:solidFill>
            </a:endParaRPr>
          </a:p>
        </p:txBody>
      </p:sp>
      <p:sp>
        <p:nvSpPr>
          <p:cNvPr id="227" name="Google Shape;227;p13"/>
          <p:cNvSpPr txBox="1"/>
          <p:nvPr/>
        </p:nvSpPr>
        <p:spPr>
          <a:xfrm>
            <a:off x="3893450" y="2665886"/>
            <a:ext cx="873650" cy="42008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dirty="0">
                <a:solidFill>
                  <a:srgbClr val="FF9800"/>
                </a:solidFill>
              </a:rPr>
              <a:t>1965</a:t>
            </a:r>
            <a:endParaRPr sz="1200" b="1" dirty="0">
              <a:solidFill>
                <a:srgbClr val="FF9800"/>
              </a:solidFill>
            </a:endParaRPr>
          </a:p>
        </p:txBody>
      </p:sp>
      <p:sp>
        <p:nvSpPr>
          <p:cNvPr id="228" name="Google Shape;228;p13"/>
          <p:cNvSpPr txBox="1"/>
          <p:nvPr/>
        </p:nvSpPr>
        <p:spPr>
          <a:xfrm>
            <a:off x="4524824" y="2320628"/>
            <a:ext cx="1179501" cy="67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dirty="0">
                <a:solidFill>
                  <a:srgbClr val="263248"/>
                </a:solidFill>
              </a:rPr>
              <a:t>C programming language</a:t>
            </a:r>
            <a:endParaRPr sz="1200" b="1" dirty="0">
              <a:solidFill>
                <a:srgbClr val="263248"/>
              </a:solidFill>
            </a:endParaRPr>
          </a:p>
        </p:txBody>
      </p:sp>
      <p:sp>
        <p:nvSpPr>
          <p:cNvPr id="229" name="Google Shape;229;p13"/>
          <p:cNvSpPr txBox="1"/>
          <p:nvPr/>
        </p:nvSpPr>
        <p:spPr>
          <a:xfrm>
            <a:off x="4675232" y="3345559"/>
            <a:ext cx="900900" cy="42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dirty="0">
                <a:solidFill>
                  <a:srgbClr val="FF9800"/>
                </a:solidFill>
              </a:rPr>
              <a:t>1969</a:t>
            </a:r>
            <a:endParaRPr sz="1200" b="1" dirty="0">
              <a:solidFill>
                <a:srgbClr val="FF9800"/>
              </a:solidFill>
            </a:endParaRPr>
          </a:p>
        </p:txBody>
      </p:sp>
      <p:sp>
        <p:nvSpPr>
          <p:cNvPr id="230" name="Google Shape;230;p13"/>
          <p:cNvSpPr txBox="1"/>
          <p:nvPr/>
        </p:nvSpPr>
        <p:spPr>
          <a:xfrm>
            <a:off x="5282441" y="3287387"/>
            <a:ext cx="1062280" cy="67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dirty="0">
                <a:solidFill>
                  <a:srgbClr val="263248"/>
                </a:solidFill>
              </a:rPr>
              <a:t>First message sent through the internet</a:t>
            </a:r>
            <a:endParaRPr sz="1200" b="1" dirty="0">
              <a:solidFill>
                <a:srgbClr val="263248"/>
              </a:solidFill>
            </a:endParaRPr>
          </a:p>
        </p:txBody>
      </p:sp>
      <p:sp>
        <p:nvSpPr>
          <p:cNvPr id="231" name="Google Shape;231;p13"/>
          <p:cNvSpPr txBox="1"/>
          <p:nvPr/>
        </p:nvSpPr>
        <p:spPr>
          <a:xfrm>
            <a:off x="5488918" y="2659611"/>
            <a:ext cx="709351" cy="39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dirty="0">
                <a:solidFill>
                  <a:srgbClr val="FF9800"/>
                </a:solidFill>
              </a:rPr>
              <a:t>1969</a:t>
            </a:r>
            <a:endParaRPr sz="1200" b="1" dirty="0">
              <a:solidFill>
                <a:srgbClr val="FF9800"/>
              </a:solidFill>
            </a:endParaRPr>
          </a:p>
        </p:txBody>
      </p:sp>
      <p:sp>
        <p:nvSpPr>
          <p:cNvPr id="232" name="Google Shape;232;p13"/>
          <p:cNvSpPr txBox="1"/>
          <p:nvPr/>
        </p:nvSpPr>
        <p:spPr>
          <a:xfrm>
            <a:off x="6080138" y="2281007"/>
            <a:ext cx="890325" cy="67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dirty="0">
                <a:solidFill>
                  <a:srgbClr val="263248"/>
                </a:solidFill>
              </a:rPr>
              <a:t>The term internet is born</a:t>
            </a:r>
            <a:endParaRPr sz="1200" b="1" dirty="0">
              <a:solidFill>
                <a:srgbClr val="263248"/>
              </a:solidFill>
            </a:endParaRPr>
          </a:p>
        </p:txBody>
      </p:sp>
      <p:sp>
        <p:nvSpPr>
          <p:cNvPr id="233" name="Google Shape;233;p13"/>
          <p:cNvSpPr txBox="1"/>
          <p:nvPr/>
        </p:nvSpPr>
        <p:spPr>
          <a:xfrm>
            <a:off x="6202507" y="3279985"/>
            <a:ext cx="684693" cy="40483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dirty="0" smtClean="0">
                <a:solidFill>
                  <a:srgbClr val="FF9800"/>
                </a:solidFill>
              </a:rPr>
              <a:t>1974</a:t>
            </a:r>
            <a:endParaRPr sz="1200" b="1" dirty="0">
              <a:solidFill>
                <a:srgbClr val="FF9800"/>
              </a:solidFill>
            </a:endParaRPr>
          </a:p>
        </p:txBody>
      </p:sp>
      <p:sp>
        <p:nvSpPr>
          <p:cNvPr id="234" name="Google Shape;234;p13"/>
          <p:cNvSpPr txBox="1"/>
          <p:nvPr/>
        </p:nvSpPr>
        <p:spPr>
          <a:xfrm>
            <a:off x="6722699" y="3287387"/>
            <a:ext cx="1084567" cy="68080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dirty="0">
                <a:solidFill>
                  <a:srgbClr val="263248"/>
                </a:solidFill>
              </a:rPr>
              <a:t>First consumer computers</a:t>
            </a:r>
            <a:endParaRPr sz="1200" b="1" dirty="0">
              <a:solidFill>
                <a:srgbClr val="263248"/>
              </a:solidFill>
            </a:endParaRPr>
          </a:p>
        </p:txBody>
      </p:sp>
      <p:sp>
        <p:nvSpPr>
          <p:cNvPr id="235" name="Google Shape;235;p13"/>
          <p:cNvSpPr txBox="1"/>
          <p:nvPr/>
        </p:nvSpPr>
        <p:spPr>
          <a:xfrm>
            <a:off x="6923750" y="2678529"/>
            <a:ext cx="678775" cy="39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dirty="0">
                <a:solidFill>
                  <a:srgbClr val="FF9800"/>
                </a:solidFill>
              </a:rPr>
              <a:t>1975</a:t>
            </a:r>
            <a:endParaRPr sz="1200" b="1" dirty="0">
              <a:solidFill>
                <a:srgbClr val="FF9800"/>
              </a:solidFill>
            </a:endParaRPr>
          </a:p>
        </p:txBody>
      </p:sp>
      <p:sp>
        <p:nvSpPr>
          <p:cNvPr id="236" name="Google Shape;236;p13"/>
          <p:cNvSpPr txBox="1"/>
          <p:nvPr/>
        </p:nvSpPr>
        <p:spPr>
          <a:xfrm>
            <a:off x="7432315" y="2453628"/>
            <a:ext cx="987072" cy="65142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dirty="0">
                <a:solidFill>
                  <a:srgbClr val="263248"/>
                </a:solidFill>
              </a:rPr>
              <a:t>First email is sent</a:t>
            </a:r>
            <a:endParaRPr sz="1200" b="1" dirty="0">
              <a:solidFill>
                <a:srgbClr val="263248"/>
              </a:solidFill>
            </a:endParaRPr>
          </a:p>
        </p:txBody>
      </p:sp>
      <p:sp>
        <p:nvSpPr>
          <p:cNvPr id="237" name="Google Shape;237;p13"/>
          <p:cNvSpPr txBox="1"/>
          <p:nvPr/>
        </p:nvSpPr>
        <p:spPr>
          <a:xfrm>
            <a:off x="7435450" y="3236232"/>
            <a:ext cx="900900" cy="42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dirty="0">
                <a:solidFill>
                  <a:srgbClr val="FF9800"/>
                </a:solidFill>
              </a:rPr>
              <a:t>1976</a:t>
            </a:r>
            <a:endParaRPr sz="1200" b="1" dirty="0">
              <a:solidFill>
                <a:srgbClr val="FF9800"/>
              </a:solidFill>
            </a:endParaRPr>
          </a:p>
        </p:txBody>
      </p:sp>
      <p:sp>
        <p:nvSpPr>
          <p:cNvPr id="238" name="Google Shape;238;p13"/>
          <p:cNvSpPr txBox="1"/>
          <p:nvPr/>
        </p:nvSpPr>
        <p:spPr>
          <a:xfrm>
            <a:off x="8061825" y="3170300"/>
            <a:ext cx="1166662" cy="67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dirty="0">
                <a:solidFill>
                  <a:srgbClr val="263248"/>
                </a:solidFill>
              </a:rPr>
              <a:t>C++ programming language</a:t>
            </a:r>
            <a:endParaRPr sz="1200" b="1" dirty="0">
              <a:solidFill>
                <a:srgbClr val="263248"/>
              </a:solidFill>
            </a:endParaRPr>
          </a:p>
        </p:txBody>
      </p:sp>
      <p:sp>
        <p:nvSpPr>
          <p:cNvPr id="239" name="Google Shape;239;p13"/>
          <p:cNvSpPr txBox="1"/>
          <p:nvPr/>
        </p:nvSpPr>
        <p:spPr>
          <a:xfrm>
            <a:off x="8280747" y="2664319"/>
            <a:ext cx="698162" cy="39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dirty="0">
                <a:solidFill>
                  <a:srgbClr val="FF9800"/>
                </a:solidFill>
              </a:rPr>
              <a:t>1980</a:t>
            </a:r>
            <a:endParaRPr sz="1200" b="1" dirty="0">
              <a:solidFill>
                <a:srgbClr val="FF9800"/>
              </a:solidFill>
            </a:endParaRPr>
          </a:p>
        </p:txBody>
      </p:sp>
      <p:sp>
        <p:nvSpPr>
          <p:cNvPr id="240" name="Google Shape;240;p13"/>
          <p:cNvSpPr txBox="1"/>
          <p:nvPr/>
        </p:nvSpPr>
        <p:spPr>
          <a:xfrm>
            <a:off x="7171125" y="4606425"/>
            <a:ext cx="1638000" cy="50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FFFF"/>
                </a:solidFill>
                <a:latin typeface="Roboto Condensed"/>
                <a:ea typeface="Roboto Condensed"/>
                <a:cs typeface="Roboto Condensed"/>
                <a:sym typeface="Roboto Condensed"/>
              </a:rPr>
              <a:t>@SEDC 2018-2019</a:t>
            </a:r>
            <a:endParaRPr sz="1200"/>
          </a:p>
        </p:txBody>
      </p:sp>
      <p:pic>
        <p:nvPicPr>
          <p:cNvPr id="241" name="Google Shape;241;p13"/>
          <p:cNvPicPr preferRelativeResize="0"/>
          <p:nvPr/>
        </p:nvPicPr>
        <p:blipFill>
          <a:blip r:embed="rId3">
            <a:alphaModFix/>
          </a:blip>
          <a:stretch>
            <a:fillRect/>
          </a:stretch>
        </p:blipFill>
        <p:spPr>
          <a:xfrm>
            <a:off x="131425" y="473850"/>
            <a:ext cx="603650" cy="603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4"/>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TIMELINE OF COMPUTERS AND THE WEB</a:t>
            </a:r>
            <a:endParaRPr/>
          </a:p>
        </p:txBody>
      </p:sp>
      <p:sp>
        <p:nvSpPr>
          <p:cNvPr id="247" name="Google Shape;247;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grpSp>
        <p:nvGrpSpPr>
          <p:cNvPr id="248" name="Google Shape;248;p14"/>
          <p:cNvGrpSpPr/>
          <p:nvPr/>
        </p:nvGrpSpPr>
        <p:grpSpPr>
          <a:xfrm>
            <a:off x="-23800" y="3071575"/>
            <a:ext cx="9203700" cy="210000"/>
            <a:chOff x="-23800" y="3071575"/>
            <a:chExt cx="9203700" cy="210000"/>
          </a:xfrm>
        </p:grpSpPr>
        <p:cxnSp>
          <p:nvCxnSpPr>
            <p:cNvPr id="249" name="Google Shape;249;p14"/>
            <p:cNvCxnSpPr/>
            <p:nvPr/>
          </p:nvCxnSpPr>
          <p:spPr>
            <a:xfrm>
              <a:off x="-23800" y="3176575"/>
              <a:ext cx="9203700" cy="0"/>
            </a:xfrm>
            <a:prstGeom prst="straightConnector1">
              <a:avLst/>
            </a:prstGeom>
            <a:noFill/>
            <a:ln w="38100" cap="flat" cmpd="sng">
              <a:solidFill>
                <a:srgbClr val="92A8C8"/>
              </a:solidFill>
              <a:prstDash val="solid"/>
              <a:round/>
              <a:headEnd type="none" w="med" len="med"/>
              <a:tailEnd type="none" w="med" len="med"/>
            </a:ln>
          </p:spPr>
        </p:cxnSp>
        <p:sp>
          <p:nvSpPr>
            <p:cNvPr id="250" name="Google Shape;250;p14"/>
            <p:cNvSpPr/>
            <p:nvPr/>
          </p:nvSpPr>
          <p:spPr>
            <a:xfrm>
              <a:off x="538750" y="3071575"/>
              <a:ext cx="210000" cy="210000"/>
            </a:xfrm>
            <a:prstGeom prst="ellipse">
              <a:avLst/>
            </a:prstGeom>
            <a:solidFill>
              <a:srgbClr val="C7D3E6"/>
            </a:solidFill>
            <a:ln w="38100" cap="flat" cmpd="sng">
              <a:solidFill>
                <a:srgbClr val="92A8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4"/>
            <p:cNvSpPr/>
            <p:nvPr/>
          </p:nvSpPr>
          <p:spPr>
            <a:xfrm>
              <a:off x="1252975" y="3071575"/>
              <a:ext cx="210000" cy="210000"/>
            </a:xfrm>
            <a:prstGeom prst="ellipse">
              <a:avLst/>
            </a:prstGeom>
            <a:solidFill>
              <a:srgbClr val="C7D3E6"/>
            </a:solidFill>
            <a:ln w="38100" cap="flat" cmpd="sng">
              <a:solidFill>
                <a:srgbClr val="92A8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4"/>
            <p:cNvSpPr/>
            <p:nvPr/>
          </p:nvSpPr>
          <p:spPr>
            <a:xfrm>
              <a:off x="1967200" y="3071575"/>
              <a:ext cx="210000" cy="210000"/>
            </a:xfrm>
            <a:prstGeom prst="ellipse">
              <a:avLst/>
            </a:prstGeom>
            <a:solidFill>
              <a:srgbClr val="C7D3E6"/>
            </a:solidFill>
            <a:ln w="38100" cap="flat" cmpd="sng">
              <a:solidFill>
                <a:srgbClr val="92A8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4"/>
            <p:cNvSpPr/>
            <p:nvPr/>
          </p:nvSpPr>
          <p:spPr>
            <a:xfrm>
              <a:off x="2681425" y="3071575"/>
              <a:ext cx="210000" cy="210000"/>
            </a:xfrm>
            <a:prstGeom prst="ellipse">
              <a:avLst/>
            </a:prstGeom>
            <a:solidFill>
              <a:srgbClr val="C7D3E6"/>
            </a:solidFill>
            <a:ln w="38100" cap="flat" cmpd="sng">
              <a:solidFill>
                <a:srgbClr val="92A8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4"/>
            <p:cNvSpPr/>
            <p:nvPr/>
          </p:nvSpPr>
          <p:spPr>
            <a:xfrm>
              <a:off x="3395650" y="3071575"/>
              <a:ext cx="210000" cy="210000"/>
            </a:xfrm>
            <a:prstGeom prst="ellipse">
              <a:avLst/>
            </a:prstGeom>
            <a:solidFill>
              <a:srgbClr val="C7D3E6"/>
            </a:solidFill>
            <a:ln w="38100" cap="flat" cmpd="sng">
              <a:solidFill>
                <a:srgbClr val="92A8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4109875" y="3071575"/>
              <a:ext cx="210000" cy="210000"/>
            </a:xfrm>
            <a:prstGeom prst="ellipse">
              <a:avLst/>
            </a:prstGeom>
            <a:solidFill>
              <a:srgbClr val="C7D3E6"/>
            </a:solidFill>
            <a:ln w="38100" cap="flat" cmpd="sng">
              <a:solidFill>
                <a:srgbClr val="92A8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a:off x="4824100" y="3071575"/>
              <a:ext cx="210000" cy="210000"/>
            </a:xfrm>
            <a:prstGeom prst="ellipse">
              <a:avLst/>
            </a:prstGeom>
            <a:solidFill>
              <a:srgbClr val="C7D3E6"/>
            </a:solidFill>
            <a:ln w="38100" cap="flat" cmpd="sng">
              <a:solidFill>
                <a:srgbClr val="92A8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4"/>
            <p:cNvSpPr/>
            <p:nvPr/>
          </p:nvSpPr>
          <p:spPr>
            <a:xfrm>
              <a:off x="5538325" y="3071575"/>
              <a:ext cx="210000" cy="210000"/>
            </a:xfrm>
            <a:prstGeom prst="ellipse">
              <a:avLst/>
            </a:prstGeom>
            <a:solidFill>
              <a:srgbClr val="C7D3E6"/>
            </a:solidFill>
            <a:ln w="38100" cap="flat" cmpd="sng">
              <a:solidFill>
                <a:srgbClr val="92A8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a:off x="6252550" y="3071575"/>
              <a:ext cx="210000" cy="210000"/>
            </a:xfrm>
            <a:prstGeom prst="ellipse">
              <a:avLst/>
            </a:prstGeom>
            <a:solidFill>
              <a:srgbClr val="C7D3E6"/>
            </a:solidFill>
            <a:ln w="38100" cap="flat" cmpd="sng">
              <a:solidFill>
                <a:srgbClr val="92A8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6966775" y="3071575"/>
              <a:ext cx="210000" cy="210000"/>
            </a:xfrm>
            <a:prstGeom prst="ellipse">
              <a:avLst/>
            </a:prstGeom>
            <a:solidFill>
              <a:srgbClr val="C7D3E6"/>
            </a:solidFill>
            <a:ln w="38100" cap="flat" cmpd="sng">
              <a:solidFill>
                <a:srgbClr val="92A8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a:off x="7681000" y="3071575"/>
              <a:ext cx="210000" cy="210000"/>
            </a:xfrm>
            <a:prstGeom prst="ellipse">
              <a:avLst/>
            </a:prstGeom>
            <a:solidFill>
              <a:srgbClr val="C7D3E6"/>
            </a:solidFill>
            <a:ln w="38100" cap="flat" cmpd="sng">
              <a:solidFill>
                <a:srgbClr val="92A8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4"/>
            <p:cNvSpPr/>
            <p:nvPr/>
          </p:nvSpPr>
          <p:spPr>
            <a:xfrm>
              <a:off x="8395225" y="3071575"/>
              <a:ext cx="210000" cy="210000"/>
            </a:xfrm>
            <a:prstGeom prst="ellipse">
              <a:avLst/>
            </a:prstGeom>
            <a:solidFill>
              <a:srgbClr val="C7D3E6"/>
            </a:solidFill>
            <a:ln w="38100" cap="flat" cmpd="sng">
              <a:solidFill>
                <a:srgbClr val="92A8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 name="Google Shape;262;p14"/>
          <p:cNvSpPr txBox="1"/>
          <p:nvPr/>
        </p:nvSpPr>
        <p:spPr>
          <a:xfrm>
            <a:off x="54400" y="2236050"/>
            <a:ext cx="1178700" cy="67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dirty="0">
                <a:solidFill>
                  <a:srgbClr val="263248"/>
                </a:solidFill>
              </a:rPr>
              <a:t>Personal computer </a:t>
            </a:r>
            <a:r>
              <a:rPr lang="en" sz="1200" b="1" dirty="0" smtClean="0">
                <a:solidFill>
                  <a:srgbClr val="263248"/>
                </a:solidFill>
              </a:rPr>
              <a:t>revolution (IMB PC)</a:t>
            </a:r>
            <a:endParaRPr sz="1200" b="1" dirty="0">
              <a:solidFill>
                <a:srgbClr val="263248"/>
              </a:solidFill>
            </a:endParaRPr>
          </a:p>
        </p:txBody>
      </p:sp>
      <p:sp>
        <p:nvSpPr>
          <p:cNvPr id="263" name="Google Shape;263;p14"/>
          <p:cNvSpPr txBox="1"/>
          <p:nvPr/>
        </p:nvSpPr>
        <p:spPr>
          <a:xfrm>
            <a:off x="193300" y="3281570"/>
            <a:ext cx="900900" cy="42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FF9800"/>
                </a:solidFill>
              </a:rPr>
              <a:t>1981</a:t>
            </a:r>
            <a:endParaRPr sz="1200" b="1">
              <a:solidFill>
                <a:srgbClr val="FF9800"/>
              </a:solidFill>
            </a:endParaRPr>
          </a:p>
        </p:txBody>
      </p:sp>
      <p:sp>
        <p:nvSpPr>
          <p:cNvPr id="264" name="Google Shape;264;p14"/>
          <p:cNvSpPr txBox="1"/>
          <p:nvPr/>
        </p:nvSpPr>
        <p:spPr>
          <a:xfrm>
            <a:off x="768625" y="3281575"/>
            <a:ext cx="1178700" cy="67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263248"/>
                </a:solidFill>
              </a:rPr>
              <a:t>MS-DOS operating system</a:t>
            </a:r>
            <a:endParaRPr sz="1200" b="1">
              <a:solidFill>
                <a:srgbClr val="263248"/>
              </a:solidFill>
            </a:endParaRPr>
          </a:p>
        </p:txBody>
      </p:sp>
      <p:sp>
        <p:nvSpPr>
          <p:cNvPr id="265" name="Google Shape;265;p14"/>
          <p:cNvSpPr txBox="1"/>
          <p:nvPr/>
        </p:nvSpPr>
        <p:spPr>
          <a:xfrm>
            <a:off x="907525" y="2680375"/>
            <a:ext cx="900900" cy="39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FF9800"/>
                </a:solidFill>
              </a:rPr>
              <a:t>1981</a:t>
            </a:r>
            <a:endParaRPr sz="1200" b="1">
              <a:solidFill>
                <a:srgbClr val="FF9800"/>
              </a:solidFill>
            </a:endParaRPr>
          </a:p>
        </p:txBody>
      </p:sp>
      <p:sp>
        <p:nvSpPr>
          <p:cNvPr id="266" name="Google Shape;266;p14"/>
          <p:cNvSpPr txBox="1"/>
          <p:nvPr/>
        </p:nvSpPr>
        <p:spPr>
          <a:xfrm>
            <a:off x="1475050" y="2236050"/>
            <a:ext cx="1178700" cy="67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dirty="0">
                <a:solidFill>
                  <a:srgbClr val="263248"/>
                </a:solidFill>
              </a:rPr>
              <a:t>TCP/IP becomes </a:t>
            </a:r>
            <a:r>
              <a:rPr lang="en" sz="1200" b="1" dirty="0" smtClean="0">
                <a:solidFill>
                  <a:srgbClr val="263248"/>
                </a:solidFill>
              </a:rPr>
              <a:t>standard protocol</a:t>
            </a:r>
            <a:endParaRPr sz="1200" b="1" dirty="0">
              <a:solidFill>
                <a:srgbClr val="263248"/>
              </a:solidFill>
            </a:endParaRPr>
          </a:p>
        </p:txBody>
      </p:sp>
      <p:sp>
        <p:nvSpPr>
          <p:cNvPr id="267" name="Google Shape;267;p14"/>
          <p:cNvSpPr txBox="1"/>
          <p:nvPr/>
        </p:nvSpPr>
        <p:spPr>
          <a:xfrm>
            <a:off x="1613950" y="3281570"/>
            <a:ext cx="900900" cy="42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FF9800"/>
                </a:solidFill>
              </a:rPr>
              <a:t>1982</a:t>
            </a:r>
            <a:endParaRPr sz="1200" b="1">
              <a:solidFill>
                <a:srgbClr val="FF9800"/>
              </a:solidFill>
            </a:endParaRPr>
          </a:p>
        </p:txBody>
      </p:sp>
      <p:sp>
        <p:nvSpPr>
          <p:cNvPr id="268" name="Google Shape;268;p14"/>
          <p:cNvSpPr txBox="1"/>
          <p:nvPr/>
        </p:nvSpPr>
        <p:spPr>
          <a:xfrm>
            <a:off x="2189275" y="3281575"/>
            <a:ext cx="1178700" cy="67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263248"/>
                </a:solidFill>
              </a:rPr>
              <a:t>Apple MAC is released</a:t>
            </a:r>
            <a:endParaRPr sz="1200" b="1">
              <a:solidFill>
                <a:srgbClr val="263248"/>
              </a:solidFill>
            </a:endParaRPr>
          </a:p>
        </p:txBody>
      </p:sp>
      <p:sp>
        <p:nvSpPr>
          <p:cNvPr id="269" name="Google Shape;269;p14"/>
          <p:cNvSpPr txBox="1"/>
          <p:nvPr/>
        </p:nvSpPr>
        <p:spPr>
          <a:xfrm>
            <a:off x="2328175" y="2680375"/>
            <a:ext cx="900900" cy="39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FF9800"/>
                </a:solidFill>
              </a:rPr>
              <a:t>1984</a:t>
            </a:r>
            <a:endParaRPr sz="1200" b="1">
              <a:solidFill>
                <a:srgbClr val="FF9800"/>
              </a:solidFill>
            </a:endParaRPr>
          </a:p>
        </p:txBody>
      </p:sp>
      <p:sp>
        <p:nvSpPr>
          <p:cNvPr id="270" name="Google Shape;270;p14"/>
          <p:cNvSpPr txBox="1"/>
          <p:nvPr/>
        </p:nvSpPr>
        <p:spPr>
          <a:xfrm>
            <a:off x="2895700" y="2236050"/>
            <a:ext cx="1178700" cy="67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263248"/>
                </a:solidFill>
              </a:rPr>
              <a:t>Microsoft Windows is released</a:t>
            </a:r>
            <a:endParaRPr sz="1200" b="1">
              <a:solidFill>
                <a:srgbClr val="263248"/>
              </a:solidFill>
            </a:endParaRPr>
          </a:p>
        </p:txBody>
      </p:sp>
      <p:sp>
        <p:nvSpPr>
          <p:cNvPr id="271" name="Google Shape;271;p14"/>
          <p:cNvSpPr txBox="1"/>
          <p:nvPr/>
        </p:nvSpPr>
        <p:spPr>
          <a:xfrm>
            <a:off x="3034600" y="3281570"/>
            <a:ext cx="900900" cy="42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FF9800"/>
                </a:solidFill>
              </a:rPr>
              <a:t>1985</a:t>
            </a:r>
            <a:endParaRPr sz="1200" b="1">
              <a:solidFill>
                <a:srgbClr val="FF9800"/>
              </a:solidFill>
            </a:endParaRPr>
          </a:p>
        </p:txBody>
      </p:sp>
      <p:sp>
        <p:nvSpPr>
          <p:cNvPr id="272" name="Google Shape;272;p14"/>
          <p:cNvSpPr txBox="1"/>
          <p:nvPr/>
        </p:nvSpPr>
        <p:spPr>
          <a:xfrm>
            <a:off x="3609925" y="3281575"/>
            <a:ext cx="1178700" cy="67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263248"/>
                </a:solidFill>
              </a:rPr>
              <a:t>First commercial internet provider</a:t>
            </a:r>
            <a:endParaRPr sz="1200" b="1">
              <a:solidFill>
                <a:srgbClr val="263248"/>
              </a:solidFill>
            </a:endParaRPr>
          </a:p>
        </p:txBody>
      </p:sp>
      <p:sp>
        <p:nvSpPr>
          <p:cNvPr id="273" name="Google Shape;273;p14"/>
          <p:cNvSpPr txBox="1"/>
          <p:nvPr/>
        </p:nvSpPr>
        <p:spPr>
          <a:xfrm>
            <a:off x="3748825" y="2680375"/>
            <a:ext cx="900900" cy="39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FF9800"/>
                </a:solidFill>
              </a:rPr>
              <a:t>1989</a:t>
            </a:r>
            <a:endParaRPr sz="1200" b="1">
              <a:solidFill>
                <a:srgbClr val="FF9800"/>
              </a:solidFill>
            </a:endParaRPr>
          </a:p>
        </p:txBody>
      </p:sp>
      <p:sp>
        <p:nvSpPr>
          <p:cNvPr id="274" name="Google Shape;274;p14"/>
          <p:cNvSpPr txBox="1"/>
          <p:nvPr/>
        </p:nvSpPr>
        <p:spPr>
          <a:xfrm>
            <a:off x="4316350" y="2236050"/>
            <a:ext cx="1178700" cy="67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263248"/>
                </a:solidFill>
              </a:rPr>
              <a:t>HTML markup language</a:t>
            </a:r>
            <a:endParaRPr sz="1200" b="1">
              <a:solidFill>
                <a:srgbClr val="263248"/>
              </a:solidFill>
            </a:endParaRPr>
          </a:p>
        </p:txBody>
      </p:sp>
      <p:sp>
        <p:nvSpPr>
          <p:cNvPr id="275" name="Google Shape;275;p14"/>
          <p:cNvSpPr txBox="1"/>
          <p:nvPr/>
        </p:nvSpPr>
        <p:spPr>
          <a:xfrm>
            <a:off x="4455250" y="3281570"/>
            <a:ext cx="900900" cy="42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FF9800"/>
                </a:solidFill>
              </a:rPr>
              <a:t>1990</a:t>
            </a:r>
            <a:endParaRPr sz="1200" b="1">
              <a:solidFill>
                <a:srgbClr val="FF9800"/>
              </a:solidFill>
            </a:endParaRPr>
          </a:p>
        </p:txBody>
      </p:sp>
      <p:sp>
        <p:nvSpPr>
          <p:cNvPr id="276" name="Google Shape;276;p14"/>
          <p:cNvSpPr txBox="1"/>
          <p:nvPr/>
        </p:nvSpPr>
        <p:spPr>
          <a:xfrm>
            <a:off x="5030575" y="3281575"/>
            <a:ext cx="1178700" cy="67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263248"/>
                </a:solidFill>
              </a:rPr>
              <a:t>Introduction to the World Wide Web</a:t>
            </a:r>
            <a:endParaRPr sz="1200" b="1">
              <a:solidFill>
                <a:srgbClr val="263248"/>
              </a:solidFill>
            </a:endParaRPr>
          </a:p>
        </p:txBody>
      </p:sp>
      <p:sp>
        <p:nvSpPr>
          <p:cNvPr id="277" name="Google Shape;277;p14"/>
          <p:cNvSpPr txBox="1"/>
          <p:nvPr/>
        </p:nvSpPr>
        <p:spPr>
          <a:xfrm>
            <a:off x="5169475" y="2680375"/>
            <a:ext cx="900900" cy="39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FF9800"/>
                </a:solidFill>
              </a:rPr>
              <a:t>1991</a:t>
            </a:r>
            <a:endParaRPr sz="1200" b="1">
              <a:solidFill>
                <a:srgbClr val="FF9800"/>
              </a:solidFill>
            </a:endParaRPr>
          </a:p>
        </p:txBody>
      </p:sp>
      <p:sp>
        <p:nvSpPr>
          <p:cNvPr id="278" name="Google Shape;278;p14"/>
          <p:cNvSpPr txBox="1"/>
          <p:nvPr/>
        </p:nvSpPr>
        <p:spPr>
          <a:xfrm>
            <a:off x="5661838" y="2236050"/>
            <a:ext cx="1329000" cy="67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263248"/>
                </a:solidFill>
              </a:rPr>
              <a:t>Microsoft creates Internet Explorer</a:t>
            </a:r>
            <a:endParaRPr sz="1200" b="1">
              <a:solidFill>
                <a:srgbClr val="263248"/>
              </a:solidFill>
            </a:endParaRPr>
          </a:p>
        </p:txBody>
      </p:sp>
      <p:sp>
        <p:nvSpPr>
          <p:cNvPr id="279" name="Google Shape;279;p14"/>
          <p:cNvSpPr txBox="1"/>
          <p:nvPr/>
        </p:nvSpPr>
        <p:spPr>
          <a:xfrm>
            <a:off x="5875900" y="3281570"/>
            <a:ext cx="900900" cy="42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FF9800"/>
                </a:solidFill>
              </a:rPr>
              <a:t>1995</a:t>
            </a:r>
            <a:endParaRPr sz="1200" b="1">
              <a:solidFill>
                <a:srgbClr val="FF9800"/>
              </a:solidFill>
            </a:endParaRPr>
          </a:p>
        </p:txBody>
      </p:sp>
      <p:sp>
        <p:nvSpPr>
          <p:cNvPr id="280" name="Google Shape;280;p14"/>
          <p:cNvSpPr txBox="1"/>
          <p:nvPr/>
        </p:nvSpPr>
        <p:spPr>
          <a:xfrm>
            <a:off x="6451225" y="3281575"/>
            <a:ext cx="1178700" cy="67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263248"/>
                </a:solidFill>
              </a:rPr>
              <a:t>JAVA and JavaScript are born</a:t>
            </a:r>
            <a:endParaRPr sz="1200" b="1">
              <a:solidFill>
                <a:srgbClr val="263248"/>
              </a:solidFill>
            </a:endParaRPr>
          </a:p>
        </p:txBody>
      </p:sp>
      <p:sp>
        <p:nvSpPr>
          <p:cNvPr id="281" name="Google Shape;281;p14"/>
          <p:cNvSpPr txBox="1"/>
          <p:nvPr/>
        </p:nvSpPr>
        <p:spPr>
          <a:xfrm>
            <a:off x="6590125" y="2680375"/>
            <a:ext cx="900900" cy="39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FF9800"/>
                </a:solidFill>
              </a:rPr>
              <a:t>1995</a:t>
            </a:r>
            <a:endParaRPr sz="1200" b="1">
              <a:solidFill>
                <a:srgbClr val="FF9800"/>
              </a:solidFill>
            </a:endParaRPr>
          </a:p>
        </p:txBody>
      </p:sp>
      <p:sp>
        <p:nvSpPr>
          <p:cNvPr id="282" name="Google Shape;282;p14"/>
          <p:cNvSpPr txBox="1"/>
          <p:nvPr/>
        </p:nvSpPr>
        <p:spPr>
          <a:xfrm>
            <a:off x="7157650" y="2400175"/>
            <a:ext cx="1178700" cy="67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200" b="1">
                <a:solidFill>
                  <a:srgbClr val="263248"/>
                </a:solidFill>
              </a:rPr>
              <a:t>The Internet explodes and takes over</a:t>
            </a:r>
            <a:endParaRPr sz="1200" b="1">
              <a:solidFill>
                <a:srgbClr val="263248"/>
              </a:solidFill>
            </a:endParaRPr>
          </a:p>
        </p:txBody>
      </p:sp>
      <p:sp>
        <p:nvSpPr>
          <p:cNvPr id="283" name="Google Shape;283;p14"/>
          <p:cNvSpPr txBox="1"/>
          <p:nvPr/>
        </p:nvSpPr>
        <p:spPr>
          <a:xfrm>
            <a:off x="7296550" y="3281570"/>
            <a:ext cx="900900" cy="42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FF9800"/>
                </a:solidFill>
              </a:rPr>
              <a:t>1996</a:t>
            </a:r>
            <a:endParaRPr sz="1200" b="1">
              <a:solidFill>
                <a:srgbClr val="FF9800"/>
              </a:solidFill>
            </a:endParaRPr>
          </a:p>
        </p:txBody>
      </p:sp>
      <p:sp>
        <p:nvSpPr>
          <p:cNvPr id="284" name="Google Shape;284;p14"/>
          <p:cNvSpPr txBox="1"/>
          <p:nvPr/>
        </p:nvSpPr>
        <p:spPr>
          <a:xfrm>
            <a:off x="7871875" y="3281575"/>
            <a:ext cx="1233600" cy="67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263248"/>
                </a:solidFill>
              </a:rPr>
              <a:t>Google search engine is born</a:t>
            </a:r>
            <a:endParaRPr sz="1200" b="1">
              <a:solidFill>
                <a:srgbClr val="263248"/>
              </a:solidFill>
            </a:endParaRPr>
          </a:p>
        </p:txBody>
      </p:sp>
      <p:sp>
        <p:nvSpPr>
          <p:cNvPr id="285" name="Google Shape;285;p14"/>
          <p:cNvSpPr txBox="1"/>
          <p:nvPr/>
        </p:nvSpPr>
        <p:spPr>
          <a:xfrm>
            <a:off x="8010775" y="2680375"/>
            <a:ext cx="900900" cy="39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FF9800"/>
                </a:solidFill>
              </a:rPr>
              <a:t>1998</a:t>
            </a:r>
            <a:endParaRPr sz="1200" b="1">
              <a:solidFill>
                <a:srgbClr val="FF9800"/>
              </a:solidFill>
            </a:endParaRPr>
          </a:p>
        </p:txBody>
      </p:sp>
      <p:sp>
        <p:nvSpPr>
          <p:cNvPr id="286" name="Google Shape;286;p14"/>
          <p:cNvSpPr txBox="1"/>
          <p:nvPr/>
        </p:nvSpPr>
        <p:spPr>
          <a:xfrm>
            <a:off x="7171125" y="4606425"/>
            <a:ext cx="1638000" cy="50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FFFF"/>
                </a:solidFill>
                <a:latin typeface="Roboto Condensed"/>
                <a:ea typeface="Roboto Condensed"/>
                <a:cs typeface="Roboto Condensed"/>
                <a:sym typeface="Roboto Condensed"/>
              </a:rPr>
              <a:t>@SEDC 2018-2019</a:t>
            </a:r>
            <a:endParaRPr sz="1200"/>
          </a:p>
        </p:txBody>
      </p:sp>
      <p:pic>
        <p:nvPicPr>
          <p:cNvPr id="287" name="Google Shape;287;p14"/>
          <p:cNvPicPr preferRelativeResize="0"/>
          <p:nvPr/>
        </p:nvPicPr>
        <p:blipFill>
          <a:blip r:embed="rId3">
            <a:alphaModFix/>
          </a:blip>
          <a:stretch>
            <a:fillRect/>
          </a:stretch>
        </p:blipFill>
        <p:spPr>
          <a:xfrm>
            <a:off x="131425" y="473850"/>
            <a:ext cx="603650" cy="603650"/>
          </a:xfrm>
          <a:prstGeom prst="rect">
            <a:avLst/>
          </a:prstGeom>
          <a:noFill/>
          <a:ln>
            <a:noFill/>
          </a:ln>
        </p:spPr>
      </p:pic>
    </p:spTree>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TotalTime>
  <Words>1296</Words>
  <Application>Microsoft Office PowerPoint</Application>
  <PresentationFormat>On-screen Show (16:9)</PresentationFormat>
  <Paragraphs>257</Paragraphs>
  <Slides>31</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Roboto Condensed Light</vt:lpstr>
      <vt:lpstr>Roboto Condensed</vt:lpstr>
      <vt:lpstr>Arial</vt:lpstr>
      <vt:lpstr>Arvo</vt:lpstr>
      <vt:lpstr>Salerio template</vt:lpstr>
      <vt:lpstr>INTRODUCTION TO WEB DEVELOPMENT - SESSION 1 </vt:lpstr>
      <vt:lpstr>HELLO!</vt:lpstr>
      <vt:lpstr>INTRODUCTION TO THE COURSE</vt:lpstr>
      <vt:lpstr>THE RESULT OF THE COURSE</vt:lpstr>
      <vt:lpstr>AGENDA</vt:lpstr>
      <vt:lpstr>What about</vt:lpstr>
      <vt:lpstr>WHERE ARE WE NOW?</vt:lpstr>
      <vt:lpstr>TIMELINE OF COMPUTERS AND THE WEB</vt:lpstr>
      <vt:lpstr>TIMELINE OF COMPUTERS AND THE WEB</vt:lpstr>
      <vt:lpstr>TIMELINE OF COMPUTERS AND THE WEB</vt:lpstr>
      <vt:lpstr>But what is the internet? How does it work?</vt:lpstr>
      <vt:lpstr>WHAT THE INTERNET IS NOT</vt:lpstr>
      <vt:lpstr>HOW THE INTERNET WORKS</vt:lpstr>
      <vt:lpstr>BUT WHAT ABOUT US PROGRAMMERS? </vt:lpstr>
      <vt:lpstr>WEB DEVELOPER CATEGORIES</vt:lpstr>
      <vt:lpstr>Humans VS Computers        Which side are you on?</vt:lpstr>
      <vt:lpstr>Humans and their brains</vt:lpstr>
      <vt:lpstr>Solving problems using a human brain</vt:lpstr>
      <vt:lpstr>Solving problems using a computer</vt:lpstr>
      <vt:lpstr>Task : Human vs Computer</vt:lpstr>
      <vt:lpstr>FAQ</vt:lpstr>
      <vt:lpstr>Programer? Developer? What’s the difference?</vt:lpstr>
      <vt:lpstr>Should I become a developer?</vt:lpstr>
      <vt:lpstr>How do I learn to program?</vt:lpstr>
      <vt:lpstr>Do I need special CS education?</vt:lpstr>
      <vt:lpstr>I get the diploma, and I am done right?</vt:lpstr>
      <vt:lpstr>What language do I use?</vt:lpstr>
      <vt:lpstr>Are there blogs or newsletters I can follow?</vt:lpstr>
      <vt:lpstr>What books should I read?</vt:lpstr>
      <vt:lpstr>But how do I…?</vt:lpstr>
      <vt:lpstr>Q&amp;A section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WEB DEVELOPMENT - SESSION 1 </dc:title>
  <cp:lastModifiedBy>Katerina Veloska</cp:lastModifiedBy>
  <cp:revision>17</cp:revision>
  <dcterms:modified xsi:type="dcterms:W3CDTF">2018-10-17T19:59:22Z</dcterms:modified>
</cp:coreProperties>
</file>