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75" r:id="rId5"/>
    <p:sldId id="265" r:id="rId6"/>
    <p:sldId id="279" r:id="rId7"/>
    <p:sldId id="281" r:id="rId8"/>
    <p:sldId id="282" r:id="rId9"/>
    <p:sldId id="283" r:id="rId10"/>
    <p:sldId id="284" r:id="rId11"/>
    <p:sldId id="280" r:id="rId12"/>
    <p:sldId id="285" r:id="rId13"/>
    <p:sldId id="287" r:id="rId14"/>
    <p:sldId id="286" r:id="rId15"/>
    <p:sldId id="290" r:id="rId16"/>
    <p:sldId id="291" r:id="rId17"/>
    <p:sldId id="288" r:id="rId18"/>
    <p:sldId id="289" r:id="rId19"/>
    <p:sldId id="273" r:id="rId20"/>
  </p:sldIdLst>
  <p:sldSz cx="9144000" cy="5143500"/>
  <p:notesSz cx="6858000" cy="9144000"/>
  <p:embeddedFontLst>
    <p:embeddedFont>
      <p:font typeface="Roboto Condensed" panose="02000000000000000000"/>
      <p:regular r:id="rId24"/>
    </p:embeddedFont>
    <p:embeddedFont>
      <p:font typeface="Roboto Condensed Light" panose="0200000000000000000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4f3141c65_0_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4f3141c65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4f3141c65_0_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4f3141c65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4f3141c65_0_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4f3141c65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4f3141c65_0_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4f3141c65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4f3141c65_0_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4f3141c65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4f3141c65_0_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4f3141c65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f391192_05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f391192_0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3fbe87555_1_41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43fbe87555_1_4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f391192_05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f391192_0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4f3141c65_0_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4f3141c65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4f3141c65_0_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4f3141c65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4f3141c65_0_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4f3141c65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4f3141c65_0_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4f3141c65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4f3141c65_0_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4f3141c65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4f3141c65_0_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4f3141c65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4f3141c65_0_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4f3141c65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 panose="02000000000000000000"/>
              <a:ea typeface="Arvo" panose="02000000000000000000"/>
              <a:cs typeface="Arvo" panose="02000000000000000000"/>
              <a:sym typeface="Arvo" panose="02000000000000000000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 panose="02000000000000000000"/>
              <a:ea typeface="Arvo" panose="02000000000000000000"/>
              <a:cs typeface="Arvo" panose="02000000000000000000"/>
              <a:sym typeface="Arvo" panose="02000000000000000000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39" name="Google Shape;39;p3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Google Shape;40;p3"/>
          <p:cNvSpPr txBox="1"/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 panose="02000000000000000000"/>
              <a:ea typeface="Arvo" panose="02000000000000000000"/>
              <a:cs typeface="Arvo" panose="02000000000000000000"/>
              <a:sym typeface="Arvo" panose="02000000000000000000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sp>
        <p:nvSpPr>
          <p:cNvPr id="50" name="Google Shape;50;p4"/>
          <p:cNvSpPr txBox="1"/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FF9800"/>
                </a:solidFill>
              </a:rPr>
              <a:t>“</a:t>
            </a:r>
            <a:endParaRPr sz="72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60" name="Google Shape;60;p4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78" name="Google Shape;78;p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98" name="Google Shape;98;p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0" name="Google Shape;100;p6"/>
          <p:cNvSpPr txBox="1"/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1" name="Google Shape;101;p6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19" name="Google Shape;119;p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1" name="Google Shape;121;p7"/>
          <p:cNvSpPr txBox="1"/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2" name="Google Shape;122;p7"/>
          <p:cNvSpPr txBox="1"/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3" name="Google Shape;123;p7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41" name="Google Shape;141;p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2" name="Google Shape;142;p8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52" name="Google Shape;152;p9"/>
          <p:cNvSpPr txBox="1"/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53" name="Google Shape;153;p9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▰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ctrTitle"/>
          </p:nvPr>
        </p:nvSpPr>
        <p:spPr>
          <a:xfrm>
            <a:off x="685800" y="1090750"/>
            <a:ext cx="62913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solidFill>
                  <a:schemeClr val="lt1"/>
                </a:solidFill>
              </a:rPr>
              <a:t>INTRODUCTION TO WEB DEVELOPMENT - SESSION 2</a:t>
            </a:r>
            <a:endParaRPr sz="4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4200">
              <a:solidFill>
                <a:schemeClr val="lt1"/>
              </a:solidFill>
            </a:endParaRPr>
          </a:p>
        </p:txBody>
      </p:sp>
      <p:sp>
        <p:nvSpPr>
          <p:cNvPr id="2" name="Google Shape;185;p11"/>
          <p:cNvSpPr txBox="1"/>
          <p:nvPr/>
        </p:nvSpPr>
        <p:spPr>
          <a:xfrm>
            <a:off x="3682365" y="4112260"/>
            <a:ext cx="5678170" cy="62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rgbClr val="FFFFFF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Stojancho Jefremov</a:t>
            </a:r>
            <a:r>
              <a:rPr lang="en-GB" sz="2000" b="1">
                <a:solidFill>
                  <a:srgbClr val="FFFFFF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 - </a:t>
            </a:r>
            <a:r>
              <a:rPr lang="en-US" altLang="en-GB" sz="2000" b="1">
                <a:solidFill>
                  <a:srgbClr val="FFFFFF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stojanco.jefremov</a:t>
            </a:r>
            <a:r>
              <a:rPr lang="en-GB" sz="2000" b="1">
                <a:solidFill>
                  <a:srgbClr val="FFFFFF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@</a:t>
            </a:r>
            <a:r>
              <a:rPr lang="en-US" altLang="en-GB" sz="2000" b="1">
                <a:solidFill>
                  <a:srgbClr val="FFFFFF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gmail</a:t>
            </a:r>
            <a:r>
              <a:rPr lang="en-GB" sz="2000" b="1">
                <a:solidFill>
                  <a:srgbClr val="FFFFFF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.com</a:t>
            </a:r>
            <a:endParaRPr sz="2000" b="1">
              <a:solidFill>
                <a:srgbClr val="FFFFFF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Humility</a:t>
            </a:r>
          </a:p>
        </p:txBody>
      </p:sp>
      <p:sp>
        <p:nvSpPr>
          <p:cNvPr id="281" name="Google Shape;281;p20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85" name="Google Shape;285;p20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286" name="Google Shape;286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2"/>
          <p:cNvSpPr txBox="1"/>
          <p:nvPr>
            <p:ph type="body" idx="1"/>
          </p:nvPr>
        </p:nvSpPr>
        <p:spPr>
          <a:xfrm>
            <a:off x="383540" y="1490980"/>
            <a:ext cx="7303135" cy="31457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GB" sz="2000"/>
              <a:t>The quality that makes you recognize greatness when you see it</a:t>
            </a:r>
            <a:endParaRPr lang="en-GB" sz="20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GB" sz="2000"/>
              <a:t>The quality that makes you ask stupid questions and get labor-saving results.</a:t>
            </a:r>
            <a:endParaRPr lang="en-GB" sz="20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GB" sz="2000"/>
              <a:t>The quality that makes you go back to a working program and replace your code with someone else’s superior implementation.</a:t>
            </a:r>
            <a:endParaRPr lang="en-GB" sz="20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GB" sz="2000"/>
              <a:t>The quality that makes become a better programmer than you were six months ago</a:t>
            </a:r>
            <a:endParaRPr lang="en-GB" sz="2000"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Endurance</a:t>
            </a:r>
          </a:p>
        </p:txBody>
      </p:sp>
      <p:sp>
        <p:nvSpPr>
          <p:cNvPr id="281" name="Google Shape;281;p20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85" name="Google Shape;285;p20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286" name="Google Shape;286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2"/>
          <p:cNvSpPr txBox="1"/>
          <p:nvPr>
            <p:ph type="body" idx="1"/>
          </p:nvPr>
        </p:nvSpPr>
        <p:spPr>
          <a:xfrm>
            <a:off x="383540" y="1490980"/>
            <a:ext cx="7303135" cy="31457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GB" sz="2000"/>
              <a:t>The ability to keep going through a seemingly bizarre situation.</a:t>
            </a:r>
            <a:endParaRPr lang="en-GB" sz="20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GB" sz="2000"/>
              <a:t>The ability to test and stress an application over and over again until it fails.</a:t>
            </a:r>
            <a:endParaRPr lang="en-GB" sz="20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GB" sz="2000"/>
              <a:t>Good is the enemy of perfect (especially good enough).</a:t>
            </a:r>
            <a:endParaRPr lang="en-GB" sz="20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GB" sz="2000"/>
              <a:t>This makes you write programs that won’t crash as soon as people start actually using them.</a:t>
            </a:r>
            <a:endParaRPr lang="en-GB" sz="20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GB" sz="2000"/>
              <a:t>This makes you write programs that other people will enjoy using</a:t>
            </a:r>
            <a:r>
              <a:rPr lang="en-US" altLang="en-GB" sz="2000"/>
              <a:t>.</a:t>
            </a:r>
            <a:endParaRPr lang="en-US" altLang="en-GB" sz="2000"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Perseverance</a:t>
            </a:r>
          </a:p>
        </p:txBody>
      </p:sp>
      <p:sp>
        <p:nvSpPr>
          <p:cNvPr id="281" name="Google Shape;281;p20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85" name="Google Shape;285;p20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286" name="Google Shape;286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2"/>
          <p:cNvSpPr txBox="1"/>
          <p:nvPr>
            <p:ph type="body" idx="1"/>
          </p:nvPr>
        </p:nvSpPr>
        <p:spPr>
          <a:xfrm>
            <a:off x="383540" y="1490980"/>
            <a:ext cx="7303135" cy="31457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GB" sz="2000"/>
              <a:t>The quality that makes you invest your energy on a single task for prolonged amount of time.</a:t>
            </a:r>
            <a:endParaRPr lang="en-GB" sz="20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GB" sz="2000"/>
              <a:t>It makes you able to focus on a issue to the exclusion of the rest of the world</a:t>
            </a:r>
            <a:endParaRPr lang="en-GB" sz="20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GB" sz="2000"/>
              <a:t>It makes you do the work of the computer, until you show it what it did wrong</a:t>
            </a:r>
            <a:endParaRPr lang="en-GB" sz="2000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Bonus one - critical thinking</a:t>
            </a:r>
            <a:endParaRPr lang="en-US"/>
          </a:p>
        </p:txBody>
      </p:sp>
      <p:sp>
        <p:nvSpPr>
          <p:cNvPr id="281" name="Google Shape;281;p20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85" name="Google Shape;285;p20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286" name="Google Shape;286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" y="1332230"/>
            <a:ext cx="5794375" cy="368998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Bonus one - critical thinking</a:t>
            </a:r>
            <a:endParaRPr lang="en-US"/>
          </a:p>
        </p:txBody>
      </p:sp>
      <p:sp>
        <p:nvSpPr>
          <p:cNvPr id="281" name="Google Shape;281;p20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85" name="Google Shape;285;p20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286" name="Google Shape;286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2"/>
          <p:cNvSpPr txBox="1"/>
          <p:nvPr>
            <p:ph type="body" idx="1"/>
          </p:nvPr>
        </p:nvSpPr>
        <p:spPr>
          <a:xfrm>
            <a:off x="383540" y="1490980"/>
            <a:ext cx="7303135" cy="31457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US" altLang="en-GB" sz="2000"/>
              <a:t>Do not take anything for granted.</a:t>
            </a:r>
            <a:endParaRPr lang="en-US" altLang="en-GB" sz="20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US" altLang="en-GB" sz="2000">
                <a:sym typeface="+mn-ea"/>
              </a:rPr>
              <a:t>Story about chicken.</a:t>
            </a:r>
            <a:endParaRPr lang="en-US" altLang="en-GB" sz="2000"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In a nutshell</a:t>
            </a:r>
          </a:p>
        </p:txBody>
      </p:sp>
      <p:sp>
        <p:nvSpPr>
          <p:cNvPr id="281" name="Google Shape;281;p20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85" name="Google Shape;285;p20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286" name="Google Shape;286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2"/>
          <p:cNvSpPr txBox="1"/>
          <p:nvPr>
            <p:ph type="body" idx="1"/>
          </p:nvPr>
        </p:nvSpPr>
        <p:spPr>
          <a:xfrm>
            <a:off x="383540" y="1490980"/>
            <a:ext cx="7303135" cy="31457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GB" sz="2000"/>
              <a:t>Got to see both the forest and the trees (at the same time)</a:t>
            </a:r>
            <a:endParaRPr lang="en-GB" sz="20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GB" sz="2000"/>
              <a:t>Got to be passionate and clear headed</a:t>
            </a:r>
            <a:endParaRPr lang="en-GB" sz="20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GB" sz="2000"/>
              <a:t>Got to deliver quality while cutting corners</a:t>
            </a:r>
            <a:endParaRPr lang="en-GB" sz="20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GB" sz="2000"/>
              <a:t>Got to be fearless yet cautious</a:t>
            </a:r>
            <a:endParaRPr lang="en-GB" sz="20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GB" sz="2000"/>
              <a:t>Got to be curious and focused</a:t>
            </a:r>
            <a:endParaRPr lang="en-GB" sz="20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GB" sz="2000"/>
              <a:t>Got to be a team player but never a pushover</a:t>
            </a:r>
            <a:endParaRPr lang="en-GB" sz="2000"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What we talked about</a:t>
            </a:r>
            <a:endParaRPr lang="en-US" altLang="en-GB"/>
          </a:p>
        </p:txBody>
      </p:sp>
      <p:sp>
        <p:nvSpPr>
          <p:cNvPr id="191" name="Google Shape;191;p12"/>
          <p:cNvSpPr txBox="1"/>
          <p:nvPr>
            <p:ph type="body" idx="1"/>
          </p:nvPr>
        </p:nvSpPr>
        <p:spPr>
          <a:xfrm>
            <a:off x="814275" y="1491000"/>
            <a:ext cx="36885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Virtues of a developer</a:t>
            </a:r>
            <a:endParaRPr lang="en-GB"/>
          </a:p>
        </p:txBody>
      </p:sp>
      <p:sp>
        <p:nvSpPr>
          <p:cNvPr id="193" name="Google Shape;193;p12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94" name="Google Shape;194;p12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195" name="Google Shape;195;p1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8"/>
          <p:cNvSpPr txBox="1"/>
          <p:nvPr>
            <p:ph type="title" idx="4294967295"/>
          </p:nvPr>
        </p:nvSpPr>
        <p:spPr>
          <a:xfrm>
            <a:off x="4522325" y="1064975"/>
            <a:ext cx="33576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0"/>
              <a:t>Time for questions! </a:t>
            </a:r>
            <a:endParaRPr sz="4800"/>
          </a:p>
        </p:txBody>
      </p:sp>
      <p:sp>
        <p:nvSpPr>
          <p:cNvPr id="374" name="Google Shape;374;p28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75" name="Google Shape;375;p28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Agenda for today</a:t>
            </a:r>
            <a:endParaRPr lang="en-US" altLang="en-GB"/>
          </a:p>
        </p:txBody>
      </p:sp>
      <p:sp>
        <p:nvSpPr>
          <p:cNvPr id="191" name="Google Shape;191;p12"/>
          <p:cNvSpPr txBox="1"/>
          <p:nvPr>
            <p:ph type="body" idx="1"/>
          </p:nvPr>
        </p:nvSpPr>
        <p:spPr>
          <a:xfrm>
            <a:off x="814275" y="1491000"/>
            <a:ext cx="36885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Virtues of a developer</a:t>
            </a:r>
            <a:endParaRPr lang="en-GB"/>
          </a:p>
        </p:txBody>
      </p:sp>
      <p:sp>
        <p:nvSpPr>
          <p:cNvPr id="193" name="Google Shape;193;p12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94" name="Google Shape;194;p12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195" name="Google Shape;195;p1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SIX </a:t>
            </a:r>
            <a:r>
              <a:rPr lang="en-GB"/>
              <a:t>VIRTUES OF A </a:t>
            </a:r>
            <a:r>
              <a:rPr lang="en-US" altLang="en-GB"/>
              <a:t>DEVELOPER</a:t>
            </a:r>
            <a:endParaRPr lang="en-US" altLang="en-GB"/>
          </a:p>
        </p:txBody>
      </p:sp>
      <p:sp>
        <p:nvSpPr>
          <p:cNvPr id="281" name="Google Shape;281;p20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85" name="Google Shape;285;p20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286" name="Google Shape;286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THE </a:t>
            </a:r>
            <a:r>
              <a:rPr lang="en-GB"/>
              <a:t>VIRTUES</a:t>
            </a:r>
            <a:endParaRPr lang="en-US" altLang="en-GB"/>
          </a:p>
        </p:txBody>
      </p:sp>
      <p:sp>
        <p:nvSpPr>
          <p:cNvPr id="278" name="Google Shape;278;p20"/>
          <p:cNvSpPr txBox="1"/>
          <p:nvPr>
            <p:ph type="body" idx="1"/>
          </p:nvPr>
        </p:nvSpPr>
        <p:spPr>
          <a:xfrm>
            <a:off x="870585" y="1468755"/>
            <a:ext cx="2247900" cy="5187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 b="1"/>
              <a:t>Hubris</a:t>
            </a:r>
            <a:endParaRPr lang="en-GB" sz="2400" b="1"/>
          </a:p>
        </p:txBody>
      </p:sp>
      <p:sp>
        <p:nvSpPr>
          <p:cNvPr id="279" name="Google Shape;279;p20"/>
          <p:cNvSpPr txBox="1"/>
          <p:nvPr>
            <p:ph type="body" idx="2"/>
          </p:nvPr>
        </p:nvSpPr>
        <p:spPr>
          <a:xfrm>
            <a:off x="865505" y="2329815"/>
            <a:ext cx="2247900" cy="3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 b="1"/>
              <a:t>Impatience</a:t>
            </a:r>
            <a:endParaRPr lang="en-GB" sz="2400" b="1"/>
          </a:p>
        </p:txBody>
      </p:sp>
      <p:sp>
        <p:nvSpPr>
          <p:cNvPr id="280" name="Google Shape;280;p20"/>
          <p:cNvSpPr txBox="1"/>
          <p:nvPr>
            <p:ph type="body" idx="3"/>
          </p:nvPr>
        </p:nvSpPr>
        <p:spPr>
          <a:xfrm>
            <a:off x="876300" y="3190875"/>
            <a:ext cx="2247900" cy="473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 b="1"/>
              <a:t>Laziness</a:t>
            </a:r>
            <a:r>
              <a:rPr lang="en-GB" sz="1600"/>
              <a:t> </a:t>
            </a:r>
            <a:endParaRPr sz="16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600"/>
          </a:p>
        </p:txBody>
      </p:sp>
      <p:sp>
        <p:nvSpPr>
          <p:cNvPr id="281" name="Google Shape;281;p20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85" name="Google Shape;285;p20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286" name="Google Shape;286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Text Placeholder 0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Hubris</a:t>
            </a:r>
          </a:p>
        </p:txBody>
      </p:sp>
      <p:sp>
        <p:nvSpPr>
          <p:cNvPr id="281" name="Google Shape;281;p20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85" name="Google Shape;285;p20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286" name="Google Shape;286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2"/>
          <p:cNvSpPr txBox="1"/>
          <p:nvPr>
            <p:ph type="body" idx="1"/>
          </p:nvPr>
        </p:nvSpPr>
        <p:spPr>
          <a:xfrm>
            <a:off x="383540" y="1490980"/>
            <a:ext cx="7303135" cy="31457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GB" sz="2000"/>
              <a:t>Excessive pride, the sort of thing Zeus zaps you for.</a:t>
            </a:r>
            <a:endParaRPr lang="en-GB" sz="20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GB" sz="2000"/>
              <a:t>The quality that makes you write programs that other people won't want to say bad things about.</a:t>
            </a:r>
            <a:endParaRPr lang="en-GB" sz="20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GB" sz="2000"/>
              <a:t>The quality that makes you go back to a working program saying “I can do better”.</a:t>
            </a:r>
            <a:endParaRPr lang="en-GB" sz="20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GB" sz="2000"/>
              <a:t>The quality that makes you strive to write the next great piece of software</a:t>
            </a:r>
            <a:endParaRPr lang="en-GB" sz="2000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Impatience</a:t>
            </a:r>
          </a:p>
        </p:txBody>
      </p:sp>
      <p:sp>
        <p:nvSpPr>
          <p:cNvPr id="281" name="Google Shape;281;p20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85" name="Google Shape;285;p20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286" name="Google Shape;286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2"/>
          <p:cNvSpPr txBox="1"/>
          <p:nvPr>
            <p:ph type="body" idx="1"/>
          </p:nvPr>
        </p:nvSpPr>
        <p:spPr>
          <a:xfrm>
            <a:off x="383540" y="1490980"/>
            <a:ext cx="7303135" cy="31457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GB" sz="2000"/>
              <a:t>The anger you feel when the computer is being lazy.</a:t>
            </a:r>
            <a:endParaRPr lang="en-GB" sz="20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GB" sz="2000"/>
              <a:t>What you can and do right now is what matters, not what will happen “some day”.</a:t>
            </a:r>
            <a:endParaRPr lang="en-GB" sz="20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GB" sz="2000"/>
              <a:t>Perfect is the enemy of good (especially good enough).</a:t>
            </a:r>
            <a:endParaRPr lang="en-GB" sz="20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GB" sz="2000"/>
              <a:t>This makes you write programs that don't just react to your needs, but actually anticipate them.</a:t>
            </a:r>
            <a:endParaRPr lang="en-GB" sz="20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GB" sz="2000"/>
              <a:t>This makes you write programs that other people will enjoy using</a:t>
            </a:r>
            <a:endParaRPr lang="en-GB" sz="2000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Laziness</a:t>
            </a:r>
          </a:p>
        </p:txBody>
      </p:sp>
      <p:sp>
        <p:nvSpPr>
          <p:cNvPr id="281" name="Google Shape;281;p20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85" name="Google Shape;285;p20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286" name="Google Shape;286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70" y="1558925"/>
            <a:ext cx="5809615" cy="304736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Laziness</a:t>
            </a:r>
          </a:p>
        </p:txBody>
      </p:sp>
      <p:sp>
        <p:nvSpPr>
          <p:cNvPr id="281" name="Google Shape;281;p20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85" name="Google Shape;285;p20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286" name="Google Shape;286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2"/>
          <p:cNvSpPr txBox="1"/>
          <p:nvPr>
            <p:ph type="body" idx="1"/>
          </p:nvPr>
        </p:nvSpPr>
        <p:spPr>
          <a:xfrm>
            <a:off x="383540" y="1490980"/>
            <a:ext cx="7303135" cy="31457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GB" sz="2000"/>
              <a:t>The quality that makes you go to great effort to reduce overall energy expenditure.</a:t>
            </a:r>
            <a:endParaRPr lang="en-GB" sz="20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GB" sz="2000"/>
              <a:t>It makes you make the computer work instead of you</a:t>
            </a:r>
            <a:endParaRPr lang="en-GB" sz="20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GB" sz="2000"/>
              <a:t>It makes you write labor-saving programs that other people will find useful</a:t>
            </a:r>
            <a:endParaRPr lang="en-GB" sz="20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GB" sz="2000"/>
              <a:t>It makes you document what you wrote so you don't have to answer so many questions about it.</a:t>
            </a:r>
            <a:endParaRPr lang="en-GB" sz="2000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THE </a:t>
            </a:r>
            <a:r>
              <a:rPr lang="en-GB"/>
              <a:t>VIRTUES</a:t>
            </a:r>
            <a:endParaRPr lang="en-US" altLang="en-GB"/>
          </a:p>
        </p:txBody>
      </p:sp>
      <p:sp>
        <p:nvSpPr>
          <p:cNvPr id="278" name="Google Shape;278;p20"/>
          <p:cNvSpPr txBox="1"/>
          <p:nvPr>
            <p:ph type="body" idx="1"/>
          </p:nvPr>
        </p:nvSpPr>
        <p:spPr>
          <a:xfrm>
            <a:off x="870585" y="1468755"/>
            <a:ext cx="2247900" cy="5187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FF0000"/>
                </a:solidFill>
              </a:rPr>
              <a:t>Hubris</a:t>
            </a:r>
            <a:endParaRPr lang="en-GB" sz="2400" b="1">
              <a:solidFill>
                <a:srgbClr val="FF0000"/>
              </a:solidFill>
            </a:endParaRPr>
          </a:p>
        </p:txBody>
      </p:sp>
      <p:sp>
        <p:nvSpPr>
          <p:cNvPr id="279" name="Google Shape;279;p20"/>
          <p:cNvSpPr txBox="1"/>
          <p:nvPr>
            <p:ph type="body" idx="2"/>
          </p:nvPr>
        </p:nvSpPr>
        <p:spPr>
          <a:xfrm>
            <a:off x="865505" y="2329815"/>
            <a:ext cx="2247900" cy="3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FF0000"/>
                </a:solidFill>
              </a:rPr>
              <a:t>Impatience</a:t>
            </a:r>
            <a:endParaRPr lang="en-GB" sz="2400" b="1">
              <a:solidFill>
                <a:srgbClr val="FF0000"/>
              </a:solidFill>
            </a:endParaRPr>
          </a:p>
        </p:txBody>
      </p:sp>
      <p:sp>
        <p:nvSpPr>
          <p:cNvPr id="280" name="Google Shape;280;p20"/>
          <p:cNvSpPr txBox="1"/>
          <p:nvPr>
            <p:ph type="body" idx="3"/>
          </p:nvPr>
        </p:nvSpPr>
        <p:spPr>
          <a:xfrm>
            <a:off x="876300" y="3190875"/>
            <a:ext cx="2247900" cy="473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FF0000"/>
                </a:solidFill>
              </a:rPr>
              <a:t>Laziness</a:t>
            </a:r>
            <a:r>
              <a:rPr lang="en-GB" sz="1600">
                <a:solidFill>
                  <a:srgbClr val="FF0000"/>
                </a:solidFill>
              </a:rPr>
              <a:t> </a:t>
            </a:r>
            <a:endParaRPr sz="16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600">
              <a:solidFill>
                <a:srgbClr val="FF0000"/>
              </a:solidFill>
            </a:endParaRPr>
          </a:p>
        </p:txBody>
      </p:sp>
      <p:sp>
        <p:nvSpPr>
          <p:cNvPr id="281" name="Google Shape;281;p20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82" name="Google Shape;282;p20"/>
          <p:cNvSpPr txBox="1"/>
          <p:nvPr>
            <p:ph type="body" idx="1"/>
          </p:nvPr>
        </p:nvSpPr>
        <p:spPr>
          <a:xfrm>
            <a:off x="3884295" y="1485900"/>
            <a:ext cx="2247900" cy="5295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accent1">
                    <a:lumMod val="75000"/>
                  </a:schemeClr>
                </a:solidFill>
              </a:rPr>
              <a:t>Humility</a:t>
            </a:r>
            <a:endParaRPr lang="en-GB" sz="2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3" name="Google Shape;283;p20"/>
          <p:cNvSpPr txBox="1"/>
          <p:nvPr>
            <p:ph type="body" idx="2"/>
          </p:nvPr>
        </p:nvSpPr>
        <p:spPr>
          <a:xfrm>
            <a:off x="3879215" y="2346960"/>
            <a:ext cx="2247900" cy="462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accent1">
                    <a:lumMod val="75000"/>
                  </a:schemeClr>
                </a:solidFill>
              </a:rPr>
              <a:t>Endurance</a:t>
            </a:r>
            <a:endParaRPr lang="en-GB" sz="2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4" name="Google Shape;284;p20"/>
          <p:cNvSpPr txBox="1"/>
          <p:nvPr>
            <p:ph type="body" idx="3"/>
          </p:nvPr>
        </p:nvSpPr>
        <p:spPr>
          <a:xfrm>
            <a:off x="3818255" y="3136265"/>
            <a:ext cx="2247900" cy="511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accent1">
                    <a:lumMod val="75000"/>
                  </a:schemeClr>
                </a:solidFill>
              </a:rPr>
              <a:t>Perseverance</a:t>
            </a:r>
            <a:endParaRPr sz="160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5" name="Google Shape;285;p20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286" name="Google Shape;286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2893</Words>
  <Application>WPS Presentation</Application>
  <PresentationFormat/>
  <Paragraphs>167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SimSun</vt:lpstr>
      <vt:lpstr>Wingdings</vt:lpstr>
      <vt:lpstr>Arial</vt:lpstr>
      <vt:lpstr>Roboto Condensed</vt:lpstr>
      <vt:lpstr>Roboto Condensed Light</vt:lpstr>
      <vt:lpstr>Arvo</vt:lpstr>
      <vt:lpstr>Microsoft YaHei</vt:lpstr>
      <vt:lpstr/>
      <vt:lpstr>Arial Unicode MS</vt:lpstr>
      <vt:lpstr>Segoe Print</vt:lpstr>
      <vt:lpstr>Garamond</vt:lpstr>
      <vt:lpstr>Calibri</vt:lpstr>
      <vt:lpstr>Salerio template</vt:lpstr>
      <vt:lpstr>INTRODUCTION TO WEB DEVELOPMENT - SESSION 2</vt:lpstr>
      <vt:lpstr>WHERE ARE WE NOW?</vt:lpstr>
      <vt:lpstr>VIRTUES OF A PROGRAMMER</vt:lpstr>
      <vt:lpstr>THE VIRTUES</vt:lpstr>
      <vt:lpstr>THE VIRTUES</vt:lpstr>
      <vt:lpstr>Hubris</vt:lpstr>
      <vt:lpstr>Impatience</vt:lpstr>
      <vt:lpstr>Laziness</vt:lpstr>
      <vt:lpstr>THE VIRTUES</vt:lpstr>
      <vt:lpstr>Laziness</vt:lpstr>
      <vt:lpstr>Humility</vt:lpstr>
      <vt:lpstr>Humility</vt:lpstr>
      <vt:lpstr>Perseverance</vt:lpstr>
      <vt:lpstr>Bonus one - critical thinking</vt:lpstr>
      <vt:lpstr>Perseverance</vt:lpstr>
      <vt:lpstr>Agenda for today</vt:lpstr>
      <vt:lpstr>Time for questions!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DEVELOPMENT - SESSION 2</dc:title>
  <dc:creator/>
  <cp:lastModifiedBy>Stojancho.Jefremov</cp:lastModifiedBy>
  <cp:revision>9</cp:revision>
  <dcterms:created xsi:type="dcterms:W3CDTF">2018-10-18T07:58:35Z</dcterms:created>
  <dcterms:modified xsi:type="dcterms:W3CDTF">2018-10-18T18:58:49Z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