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91" r:id="rId3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6193" y="861771"/>
            <a:ext cx="10719612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0B4C7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0B4C7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669523" y="0"/>
            <a:ext cx="1522475" cy="1495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625328" y="22859"/>
            <a:ext cx="1522476" cy="1495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0B4C7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746126" y="143754"/>
            <a:ext cx="1311818" cy="12746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436" y="152527"/>
            <a:ext cx="286575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0B4C7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395" y="1997786"/>
            <a:ext cx="10681208" cy="187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9523" y="0"/>
            <a:ext cx="1522475" cy="14950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25328" y="22859"/>
            <a:ext cx="1522476" cy="14950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2244" y="2671388"/>
            <a:ext cx="10349865" cy="1987550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7200" spc="-6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Basic </a:t>
            </a:r>
            <a:r>
              <a:rPr sz="7200" spc="-5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7200" spc="-5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200" spc="-4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Principles</a:t>
            </a:r>
            <a:endParaRPr sz="7200">
              <a:latin typeface="Arial" panose="020B0604020202020204"/>
              <a:cs typeface="Arial" panose="020B0604020202020204"/>
            </a:endParaRPr>
          </a:p>
          <a:p>
            <a:pPr marL="76200">
              <a:lnSpc>
                <a:spcPct val="100000"/>
              </a:lnSpc>
              <a:spcBef>
                <a:spcPts val="915"/>
              </a:spcBef>
            </a:pPr>
            <a:r>
              <a:rPr sz="3200" i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Naming </a:t>
            </a:r>
            <a:r>
              <a:rPr sz="3200" i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things </a:t>
            </a:r>
            <a:r>
              <a:rPr sz="3200" i="1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200" i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making</a:t>
            </a:r>
            <a:r>
              <a:rPr sz="3200" i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decisions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251" y="5163439"/>
            <a:ext cx="2573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2400" spc="-3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ACADEMY </a:t>
            </a:r>
            <a:r>
              <a:rPr sz="2400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v3.0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735965" y="861695"/>
            <a:ext cx="8868410" cy="178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500" spc="-455" dirty="0"/>
              <a:t>Naming things</a:t>
            </a:r>
            <a:endParaRPr lang="en-US" sz="11500" spc="-45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6120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References </a:t>
            </a:r>
            <a:r>
              <a:rPr spc="-155" dirty="0"/>
              <a:t>in </a:t>
            </a:r>
            <a:r>
              <a:rPr spc="-380" dirty="0"/>
              <a:t>everyday</a:t>
            </a:r>
            <a:r>
              <a:rPr spc="-890" dirty="0"/>
              <a:t> </a:t>
            </a:r>
            <a:r>
              <a:rPr spc="-180" dirty="0"/>
              <a:t>life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896312"/>
            <a:ext cx="5547360" cy="16084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895"/>
              </a:spcBef>
              <a:buChar char="•"/>
              <a:tabLst>
                <a:tab pos="271780" algn="l"/>
              </a:tabLst>
            </a:pPr>
            <a:r>
              <a:rPr sz="2800" spc="-2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Names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795"/>
              </a:spcBef>
              <a:buChar char="•"/>
              <a:tabLst>
                <a:tab pos="271780" algn="l"/>
              </a:tabLst>
            </a:pP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Identification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devices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780" indent="-259080">
              <a:lnSpc>
                <a:spcPct val="100000"/>
              </a:lnSpc>
              <a:spcBef>
                <a:spcPts val="790"/>
              </a:spcBef>
              <a:buChar char="•"/>
              <a:tabLst>
                <a:tab pos="271780" algn="l"/>
              </a:tabLst>
            </a:pPr>
            <a:r>
              <a:rPr sz="28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Sometimes, </a:t>
            </a:r>
            <a:r>
              <a:rPr sz="2800" spc="-1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even </a:t>
            </a:r>
            <a:r>
              <a:rPr sz="28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names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countries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63766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The</a:t>
            </a:r>
            <a:r>
              <a:rPr spc="-480" dirty="0"/>
              <a:t> </a:t>
            </a:r>
            <a:r>
              <a:rPr spc="-345" dirty="0"/>
              <a:t>map</a:t>
            </a:r>
            <a:r>
              <a:rPr spc="-480" dirty="0"/>
              <a:t> </a:t>
            </a:r>
            <a:r>
              <a:rPr spc="-340" dirty="0"/>
              <a:t>is</a:t>
            </a:r>
            <a:r>
              <a:rPr spc="-495" dirty="0"/>
              <a:t> </a:t>
            </a:r>
            <a:r>
              <a:rPr spc="-114" dirty="0"/>
              <a:t>not</a:t>
            </a:r>
            <a:r>
              <a:rPr spc="-505" dirty="0"/>
              <a:t> </a:t>
            </a:r>
            <a:r>
              <a:rPr spc="-160" dirty="0"/>
              <a:t>the</a:t>
            </a:r>
            <a:r>
              <a:rPr spc="-490" dirty="0"/>
              <a:t> </a:t>
            </a:r>
            <a:r>
              <a:rPr spc="-130" dirty="0"/>
              <a:t>territory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896312"/>
            <a:ext cx="4739640" cy="21374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895"/>
              </a:spcBef>
              <a:buChar char="•"/>
              <a:tabLst>
                <a:tab pos="271780" algn="l"/>
              </a:tabLst>
            </a:pP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Abstractions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28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useful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tools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795"/>
              </a:spcBef>
              <a:buChar char="•"/>
              <a:tabLst>
                <a:tab pos="271780" algn="l"/>
              </a:tabLst>
            </a:pP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Abstractions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powerful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tools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790"/>
              </a:spcBef>
              <a:buChar char="•"/>
              <a:tabLst>
                <a:tab pos="271780" algn="l"/>
              </a:tabLst>
            </a:pP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Abstractions </a:t>
            </a:r>
            <a:r>
              <a:rPr sz="28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dangerous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810"/>
              </a:spcBef>
              <a:buChar char="•"/>
              <a:tabLst>
                <a:tab pos="271780" algn="l"/>
              </a:tabLst>
            </a:pP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Abstractions </a:t>
            </a:r>
            <a:r>
              <a:rPr sz="28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28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leaky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22567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Example</a:t>
            </a:r>
            <a:r>
              <a:rPr spc="-530" dirty="0"/>
              <a:t> </a:t>
            </a:r>
            <a:r>
              <a:rPr spc="-165" dirty="0"/>
              <a:t>I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997786"/>
            <a:ext cx="10175240" cy="8153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04140" marR="5080" indent="-91440">
              <a:lnSpc>
                <a:spcPts val="2860"/>
              </a:lnSpc>
              <a:spcBef>
                <a:spcPts val="610"/>
              </a:spcBef>
              <a:buChar char="•"/>
              <a:tabLst>
                <a:tab pos="217170" algn="l"/>
              </a:tabLst>
            </a:pP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Write </a:t>
            </a: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(and </a:t>
            </a:r>
            <a:r>
              <a:rPr sz="28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draw </a:t>
            </a:r>
            <a:r>
              <a:rPr sz="28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flowchart)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convert </a:t>
            </a:r>
            <a:r>
              <a:rPr sz="28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length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given</a:t>
            </a:r>
            <a:r>
              <a:rPr sz="2800" spc="-4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feet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spc="-20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meters.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65385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0" dirty="0"/>
              <a:t>Phases </a:t>
            </a:r>
            <a:r>
              <a:rPr spc="-95" dirty="0"/>
              <a:t>of </a:t>
            </a:r>
            <a:r>
              <a:rPr spc="-355" dirty="0"/>
              <a:t>making </a:t>
            </a:r>
            <a:r>
              <a:rPr spc="-409" dirty="0"/>
              <a:t>a</a:t>
            </a:r>
            <a:r>
              <a:rPr spc="-950" dirty="0"/>
              <a:t> </a:t>
            </a:r>
            <a:r>
              <a:rPr spc="-310" dirty="0"/>
              <a:t>program</a:t>
            </a:r>
            <a:endParaRPr spc="-310" dirty="0"/>
          </a:p>
        </p:txBody>
      </p:sp>
      <p:sp>
        <p:nvSpPr>
          <p:cNvPr id="3" name="object 3"/>
          <p:cNvSpPr txBox="1"/>
          <p:nvPr/>
        </p:nvSpPr>
        <p:spPr>
          <a:xfrm>
            <a:off x="759968" y="1977898"/>
            <a:ext cx="10424160" cy="44151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1511935">
              <a:lnSpc>
                <a:spcPts val="3120"/>
              </a:lnSpc>
              <a:spcBef>
                <a:spcPts val="400"/>
              </a:spcBef>
            </a:pPr>
            <a:r>
              <a:rPr sz="2800" spc="-2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typical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programming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task </a:t>
            </a:r>
            <a:r>
              <a:rPr sz="28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divided </a:t>
            </a:r>
            <a:r>
              <a:rPr sz="28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2800" spc="-1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several </a:t>
            </a:r>
            <a:r>
              <a:rPr sz="28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phases. 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Clarification/Analysis</a:t>
            </a:r>
            <a:r>
              <a:rPr sz="2800" spc="-2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0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phase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marR="2373630" indent="909955">
              <a:lnSpc>
                <a:spcPts val="3120"/>
              </a:lnSpc>
              <a:buChar char="–"/>
              <a:tabLst>
                <a:tab pos="1182370" algn="l"/>
              </a:tabLst>
            </a:pPr>
            <a:r>
              <a:rPr sz="28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make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sure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2800" spc="-1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everything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need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know 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Problem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solving</a:t>
            </a:r>
            <a:r>
              <a:rPr sz="2800" spc="-3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0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phase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marR="5080" indent="909955">
              <a:lnSpc>
                <a:spcPts val="3120"/>
              </a:lnSpc>
              <a:buChar char="–"/>
              <a:tabLst>
                <a:tab pos="1182370" algn="l"/>
              </a:tabLst>
            </a:pP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produce </a:t>
            </a: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ordered </a:t>
            </a: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sequence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steps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describe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spc="-229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solution 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Implementation</a:t>
            </a:r>
            <a:r>
              <a:rPr sz="2800" spc="-2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0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phase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marR="1249045" indent="909955">
              <a:lnSpc>
                <a:spcPts val="3120"/>
              </a:lnSpc>
              <a:spcBef>
                <a:spcPts val="5"/>
              </a:spcBef>
              <a:buChar char="–"/>
              <a:tabLst>
                <a:tab pos="1182370" algn="l"/>
              </a:tabLst>
            </a:pPr>
            <a:r>
              <a:rPr sz="28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implement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8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some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28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language  </a:t>
            </a:r>
            <a:r>
              <a:rPr sz="2800" spc="-2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Testing </a:t>
            </a:r>
            <a:r>
              <a:rPr sz="2800" spc="-20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phase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marR="1749425" indent="990600">
              <a:lnSpc>
                <a:spcPts val="3120"/>
              </a:lnSpc>
            </a:pP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–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verify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28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28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2800" spc="-2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makes </a:t>
            </a:r>
            <a:r>
              <a:rPr sz="28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sense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actually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works </a:t>
            </a:r>
            <a:r>
              <a:rPr sz="2800" spc="-14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3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Maintenance</a:t>
            </a:r>
            <a:r>
              <a:rPr sz="2800" spc="-22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04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phase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indent="909955">
              <a:lnSpc>
                <a:spcPts val="3060"/>
              </a:lnSpc>
              <a:buChar char="–"/>
              <a:tabLst>
                <a:tab pos="1182370" algn="l"/>
              </a:tabLst>
            </a:pPr>
            <a:r>
              <a:rPr sz="2800" spc="-8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verify </a:t>
            </a:r>
            <a:r>
              <a:rPr sz="2800" spc="-2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2800" spc="-6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2800" spc="-16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2800" spc="-2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2800" spc="-14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need </a:t>
            </a:r>
            <a:r>
              <a:rPr sz="2800" spc="-24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9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minimal amount </a:t>
            </a:r>
            <a:r>
              <a:rPr sz="2800" spc="-2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spc="-44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9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change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22567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Example</a:t>
            </a:r>
            <a:r>
              <a:rPr spc="-530" dirty="0"/>
              <a:t> </a:t>
            </a:r>
            <a:r>
              <a:rPr spc="-165" dirty="0"/>
              <a:t>I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997786"/>
            <a:ext cx="10175240" cy="34537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04140" marR="5080" indent="-91440">
              <a:lnSpc>
                <a:spcPts val="2860"/>
              </a:lnSpc>
              <a:spcBef>
                <a:spcPts val="610"/>
              </a:spcBef>
              <a:buChar char="•"/>
              <a:tabLst>
                <a:tab pos="217170" algn="l"/>
              </a:tabLst>
            </a:pP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Write </a:t>
            </a: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(and </a:t>
            </a:r>
            <a:r>
              <a:rPr sz="28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draw </a:t>
            </a:r>
            <a:r>
              <a:rPr sz="28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flowchart)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convert </a:t>
            </a:r>
            <a:r>
              <a:rPr sz="28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length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given</a:t>
            </a:r>
            <a:r>
              <a:rPr sz="2800" spc="-4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feet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spc="-20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meters.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 panose="020B0604020202020204"/>
              <a:buChar char="•"/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2800" spc="-2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Pseudocode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(first</a:t>
            </a:r>
            <a:r>
              <a:rPr sz="2800" spc="-2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try):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5715" lvl="1" indent="-348615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1276350" algn="l"/>
              </a:tabLst>
            </a:pPr>
            <a:r>
              <a:rPr sz="28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Input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length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800" spc="-3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feet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5715" lvl="1" indent="-34861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1276350" algn="l"/>
              </a:tabLst>
            </a:pP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Calculate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length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meters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28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multiplying </a:t>
            </a:r>
            <a:r>
              <a:rPr sz="2800" spc="-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2800" spc="-4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0.3048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5715" lvl="1" indent="-348615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1276350" algn="l"/>
              </a:tabLst>
            </a:pPr>
            <a:r>
              <a:rPr sz="28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Print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length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800" spc="-2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meters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22567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Example</a:t>
            </a:r>
            <a:r>
              <a:rPr spc="-530" dirty="0"/>
              <a:t> </a:t>
            </a:r>
            <a:r>
              <a:rPr spc="-165" dirty="0"/>
              <a:t>I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965782"/>
            <a:ext cx="10175240" cy="35179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04140" marR="5080" indent="-91440">
              <a:lnSpc>
                <a:spcPct val="75000"/>
              </a:lnSpc>
              <a:spcBef>
                <a:spcPts val="935"/>
              </a:spcBef>
              <a:buChar char="•"/>
              <a:tabLst>
                <a:tab pos="217170" algn="l"/>
              </a:tabLst>
            </a:pP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Write </a:t>
            </a: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(and </a:t>
            </a:r>
            <a:r>
              <a:rPr sz="28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draw </a:t>
            </a:r>
            <a:r>
              <a:rPr sz="28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flowchart)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convert </a:t>
            </a:r>
            <a:r>
              <a:rPr sz="28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length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given</a:t>
            </a:r>
            <a:r>
              <a:rPr sz="2800" spc="-4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feet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spc="-2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meters.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52525"/>
              </a:buClr>
              <a:buFont typeface="Arial" panose="020B0604020202020204"/>
              <a:buChar char="•"/>
            </a:pPr>
            <a:endParaRPr sz="3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800" spc="-2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Pseudocode </a:t>
            </a: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(second</a:t>
            </a:r>
            <a:r>
              <a:rPr sz="2800" spc="-2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try):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927100" lvl="1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1276350" algn="l"/>
              </a:tabLst>
            </a:pPr>
            <a:r>
              <a:rPr sz="28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Input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feetLength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(the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length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800" spc="-409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feet)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927100" marR="441325" lvl="1">
              <a:lnSpc>
                <a:spcPct val="75000"/>
              </a:lnSpc>
              <a:spcBef>
                <a:spcPts val="1300"/>
              </a:spcBef>
              <a:buAutoNum type="arabicPeriod"/>
              <a:tabLst>
                <a:tab pos="1276350" algn="l"/>
              </a:tabLst>
            </a:pP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Calculate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meterLength </a:t>
            </a:r>
            <a:r>
              <a:rPr sz="28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(the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length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meters)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800" spc="-3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multiplying 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feetLength </a:t>
            </a:r>
            <a:r>
              <a:rPr sz="2800" spc="-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28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0.3048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927100" lvl="1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1276350" algn="l"/>
              </a:tabLst>
            </a:pPr>
            <a:r>
              <a:rPr sz="28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Print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meterLength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22567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Example</a:t>
            </a:r>
            <a:r>
              <a:rPr spc="-530" dirty="0"/>
              <a:t> </a:t>
            </a:r>
            <a:r>
              <a:rPr spc="-165" dirty="0"/>
              <a:t>I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965782"/>
            <a:ext cx="10175240" cy="35179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04140" marR="5080" indent="-91440">
              <a:lnSpc>
                <a:spcPct val="75000"/>
              </a:lnSpc>
              <a:spcBef>
                <a:spcPts val="935"/>
              </a:spcBef>
              <a:buChar char="•"/>
              <a:tabLst>
                <a:tab pos="217170" algn="l"/>
              </a:tabLst>
            </a:pP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Write </a:t>
            </a: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(and </a:t>
            </a:r>
            <a:r>
              <a:rPr sz="28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draw </a:t>
            </a:r>
            <a:r>
              <a:rPr sz="28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flowchart)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convert </a:t>
            </a:r>
            <a:r>
              <a:rPr sz="28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length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given</a:t>
            </a:r>
            <a:r>
              <a:rPr sz="2800" spc="-4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feet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spc="-2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meters.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52525"/>
              </a:buClr>
              <a:buFont typeface="Arial" panose="020B0604020202020204"/>
              <a:buChar char="•"/>
            </a:pPr>
            <a:endParaRPr sz="3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800" spc="-2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Pseudocode </a:t>
            </a:r>
            <a:r>
              <a:rPr sz="2800" spc="-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(third</a:t>
            </a:r>
            <a:r>
              <a:rPr sz="28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try):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927100" lvl="1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1276350" algn="l"/>
              </a:tabLst>
            </a:pPr>
            <a:r>
              <a:rPr sz="28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Input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feetLength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(the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length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800" spc="-409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feet)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927100" marR="441325" lvl="1">
              <a:lnSpc>
                <a:spcPct val="75000"/>
              </a:lnSpc>
              <a:spcBef>
                <a:spcPts val="1300"/>
              </a:spcBef>
              <a:buAutoNum type="arabicPeriod"/>
              <a:tabLst>
                <a:tab pos="1276350" algn="l"/>
              </a:tabLst>
            </a:pP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Calculate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meterLength </a:t>
            </a:r>
            <a:r>
              <a:rPr sz="28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(the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length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meters)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800" spc="-3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multiplying 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feetLength </a:t>
            </a:r>
            <a:r>
              <a:rPr sz="2800" spc="-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metersPerFoot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(const </a:t>
            </a:r>
            <a:r>
              <a:rPr sz="28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800" spc="-4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0.3048)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927100" lvl="1">
              <a:lnSpc>
                <a:spcPct val="100000"/>
              </a:lnSpc>
              <a:spcBef>
                <a:spcPts val="455"/>
              </a:spcBef>
              <a:buAutoNum type="arabicPeriod"/>
              <a:tabLst>
                <a:tab pos="1276350" algn="l"/>
              </a:tabLst>
            </a:pPr>
            <a:r>
              <a:rPr sz="28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Print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meterLength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46126" y="143754"/>
            <a:ext cx="1311818" cy="12746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0499" y="649453"/>
            <a:ext cx="4960818" cy="585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0427" y="362458"/>
            <a:ext cx="2327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4" dirty="0"/>
              <a:t>F</a:t>
            </a:r>
            <a:r>
              <a:rPr spc="-135" dirty="0"/>
              <a:t>l</a:t>
            </a:r>
            <a:r>
              <a:rPr spc="-310" dirty="0"/>
              <a:t>o</a:t>
            </a:r>
            <a:r>
              <a:rPr spc="-280" dirty="0"/>
              <a:t>w</a:t>
            </a:r>
            <a:r>
              <a:rPr spc="-484" dirty="0"/>
              <a:t>c</a:t>
            </a:r>
            <a:r>
              <a:rPr spc="-300" dirty="0"/>
              <a:t>h</a:t>
            </a:r>
            <a:r>
              <a:rPr spc="-540" dirty="0"/>
              <a:t>a</a:t>
            </a:r>
            <a:r>
              <a:rPr spc="-65" dirty="0"/>
              <a:t>r</a:t>
            </a:r>
            <a:r>
              <a:rPr spc="240" dirty="0"/>
              <a:t>t</a:t>
            </a:r>
            <a:endParaRPr spc="24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23285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4" dirty="0"/>
              <a:t>F</a:t>
            </a:r>
            <a:r>
              <a:rPr spc="-135" dirty="0"/>
              <a:t>l</a:t>
            </a:r>
            <a:r>
              <a:rPr spc="-315" dirty="0"/>
              <a:t>o</a:t>
            </a:r>
            <a:r>
              <a:rPr spc="-280" dirty="0"/>
              <a:t>w</a:t>
            </a:r>
            <a:r>
              <a:rPr spc="-484" dirty="0"/>
              <a:t>c</a:t>
            </a:r>
            <a:r>
              <a:rPr spc="-295" dirty="0"/>
              <a:t>h</a:t>
            </a:r>
            <a:r>
              <a:rPr spc="-535" dirty="0"/>
              <a:t>a</a:t>
            </a:r>
            <a:r>
              <a:rPr spc="-65" dirty="0"/>
              <a:t>r</a:t>
            </a:r>
            <a:r>
              <a:rPr spc="240" dirty="0"/>
              <a:t>t</a:t>
            </a:r>
            <a:endParaRPr spc="240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909099"/>
            <a:ext cx="8074025" cy="16078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71780" indent="-259080">
              <a:lnSpc>
                <a:spcPct val="100000"/>
              </a:lnSpc>
              <a:spcBef>
                <a:spcPts val="890"/>
              </a:spcBef>
              <a:buChar char="–"/>
              <a:tabLst>
                <a:tab pos="271780" algn="l"/>
              </a:tabLst>
            </a:pPr>
            <a:r>
              <a:rPr sz="2800" spc="-1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shows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logic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800" spc="-3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algorithm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780" indent="-259080">
              <a:lnSpc>
                <a:spcPct val="100000"/>
              </a:lnSpc>
              <a:spcBef>
                <a:spcPts val="790"/>
              </a:spcBef>
              <a:buChar char="–"/>
              <a:tabLst>
                <a:tab pos="271780" algn="l"/>
              </a:tabLst>
            </a:pPr>
            <a:r>
              <a:rPr sz="28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emphasizes </a:t>
            </a:r>
            <a:r>
              <a:rPr sz="28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individual </a:t>
            </a: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steps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interconnections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780" indent="-259080">
              <a:lnSpc>
                <a:spcPct val="100000"/>
              </a:lnSpc>
              <a:spcBef>
                <a:spcPts val="795"/>
              </a:spcBef>
              <a:buChar char="–"/>
              <a:tabLst>
                <a:tab pos="271780" algn="l"/>
              </a:tabLst>
            </a:pP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visualizes </a:t>
            </a:r>
            <a:r>
              <a:rPr sz="28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control </a:t>
            </a:r>
            <a:r>
              <a:rPr sz="28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flow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28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action </a:t>
            </a:r>
            <a:r>
              <a:rPr sz="28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spc="-5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next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14109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Task</a:t>
            </a:r>
            <a:r>
              <a:rPr spc="-550" dirty="0"/>
              <a:t> </a:t>
            </a:r>
            <a:r>
              <a:rPr spc="-225" dirty="0"/>
              <a:t>II</a:t>
            </a:r>
            <a:endParaRPr spc="-225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2009901"/>
            <a:ext cx="10359390" cy="186943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605"/>
              </a:spcBef>
            </a:pP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Write </a:t>
            </a: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draw </a:t>
            </a:r>
            <a:r>
              <a:rPr sz="28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flowchart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that will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read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two </a:t>
            </a:r>
            <a:r>
              <a:rPr sz="2800" spc="-1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sides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spc="-5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rectangle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calculate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2800" spc="-20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area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Time: 15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minutes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41700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Course</a:t>
            </a:r>
            <a:r>
              <a:rPr spc="-535" dirty="0"/>
              <a:t> </a:t>
            </a:r>
            <a:r>
              <a:rPr spc="-345" dirty="0"/>
              <a:t>Objectives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872868"/>
            <a:ext cx="9030970" cy="374142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8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course, </a:t>
            </a:r>
            <a:r>
              <a:rPr sz="28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students</a:t>
            </a:r>
            <a:r>
              <a:rPr sz="2800" spc="-2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will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buChar char="–"/>
              <a:tabLst>
                <a:tab pos="271780" algn="l"/>
              </a:tabLst>
            </a:pPr>
            <a:r>
              <a:rPr sz="2800" spc="-14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800" spc="-9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introduced </a:t>
            </a:r>
            <a:r>
              <a:rPr sz="2800" spc="1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9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problem </a:t>
            </a:r>
            <a:r>
              <a:rPr sz="2800" spc="-13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solving</a:t>
            </a:r>
            <a:r>
              <a:rPr sz="2800" spc="-39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6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scenarios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buChar char="–"/>
              <a:tabLst>
                <a:tab pos="271780" algn="l"/>
              </a:tabLst>
            </a:pPr>
            <a:r>
              <a:rPr sz="2800" spc="-204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discuss </a:t>
            </a:r>
            <a:r>
              <a:rPr sz="2800" spc="-12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differences </a:t>
            </a:r>
            <a:r>
              <a:rPr sz="2800" spc="-10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between </a:t>
            </a:r>
            <a:r>
              <a:rPr sz="2800" spc="-14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human </a:t>
            </a:r>
            <a:r>
              <a:rPr sz="2800" spc="-1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brain </a:t>
            </a:r>
            <a:r>
              <a:rPr sz="2800" spc="-15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spc="-17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2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computers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buChar char="–"/>
              <a:tabLst>
                <a:tab pos="271780" algn="l"/>
              </a:tabLst>
            </a:pPr>
            <a:r>
              <a:rPr sz="2800" spc="-14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800" spc="-9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introduced </a:t>
            </a:r>
            <a:r>
              <a:rPr sz="2800" spc="1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12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programming, </a:t>
            </a:r>
            <a:r>
              <a:rPr sz="2800" spc="-12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programmer </a:t>
            </a:r>
            <a:r>
              <a:rPr sz="2800" spc="-15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spc="-26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algorithms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75000"/>
              </a:lnSpc>
              <a:spcBef>
                <a:spcPts val="1290"/>
              </a:spcBef>
              <a:buChar char="–"/>
              <a:tabLst>
                <a:tab pos="266065" algn="l"/>
              </a:tabLst>
            </a:pP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learn</a:t>
            </a:r>
            <a:r>
              <a:rPr sz="28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spc="-1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understand</a:t>
            </a:r>
            <a:r>
              <a:rPr sz="28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main</a:t>
            </a:r>
            <a:r>
              <a:rPr sz="2800" spc="-2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28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concepts</a:t>
            </a:r>
            <a:r>
              <a:rPr sz="2800" spc="-20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principal 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differences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65430" indent="-252730">
              <a:lnSpc>
                <a:spcPct val="100000"/>
              </a:lnSpc>
              <a:spcBef>
                <a:spcPts val="460"/>
              </a:spcBef>
              <a:buChar char="–"/>
              <a:tabLst>
                <a:tab pos="266065" algn="l"/>
              </a:tabLst>
            </a:pP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learn</a:t>
            </a:r>
            <a:r>
              <a:rPr sz="28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about</a:t>
            </a:r>
            <a:r>
              <a:rPr sz="2800" spc="-2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control</a:t>
            </a:r>
            <a:r>
              <a:rPr sz="2800" spc="-1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flows,</a:t>
            </a:r>
            <a:r>
              <a:rPr sz="2800" spc="-20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loops</a:t>
            </a:r>
            <a:r>
              <a:rPr sz="2800" spc="-20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coding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buChar char="–"/>
              <a:tabLst>
                <a:tab pos="271780" algn="l"/>
              </a:tabLst>
            </a:pPr>
            <a:r>
              <a:rPr sz="2800" spc="-1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learn </a:t>
            </a:r>
            <a:r>
              <a:rPr sz="2800" spc="-8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about </a:t>
            </a:r>
            <a:r>
              <a:rPr sz="2800" spc="-9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flowcharts </a:t>
            </a:r>
            <a:r>
              <a:rPr sz="2800" spc="-15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spc="-33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5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pseudo-code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193" y="861771"/>
            <a:ext cx="25253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5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Example</a:t>
            </a:r>
            <a:r>
              <a:rPr sz="4800" spc="-525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spc="-245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III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588" y="1961210"/>
            <a:ext cx="9819640" cy="16719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 marR="5080" indent="-13335" algn="ctr">
              <a:lnSpc>
                <a:spcPct val="85000"/>
              </a:lnSpc>
              <a:spcBef>
                <a:spcPts val="815"/>
              </a:spcBef>
            </a:pPr>
            <a:r>
              <a:rPr sz="40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Write </a:t>
            </a:r>
            <a:r>
              <a:rPr sz="40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4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40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(and </a:t>
            </a:r>
            <a:r>
              <a:rPr sz="40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draw </a:t>
            </a:r>
            <a:r>
              <a:rPr sz="4000" spc="-3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4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flowchart) </a:t>
            </a:r>
            <a:r>
              <a:rPr sz="40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40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determine,</a:t>
            </a:r>
            <a:r>
              <a:rPr sz="4000" spc="-229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spc="-20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given</a:t>
            </a:r>
            <a:r>
              <a:rPr sz="4000" spc="-2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two</a:t>
            </a:r>
            <a:r>
              <a:rPr sz="4000" spc="-2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spc="-1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numbers,</a:t>
            </a:r>
            <a:r>
              <a:rPr sz="4000" spc="-2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spc="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40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4000" spc="-2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first</a:t>
            </a:r>
            <a:r>
              <a:rPr sz="4000" spc="-2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spc="-1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4000" spc="-2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spc="-2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 </a:t>
            </a:r>
            <a:r>
              <a:rPr sz="40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bigger </a:t>
            </a:r>
            <a:r>
              <a:rPr sz="4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than </a:t>
            </a:r>
            <a:r>
              <a:rPr sz="40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4000" spc="-3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spc="-2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second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4171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Making </a:t>
            </a:r>
            <a:r>
              <a:rPr spc="-409" dirty="0"/>
              <a:t>a</a:t>
            </a:r>
            <a:r>
              <a:rPr spc="-725" dirty="0"/>
              <a:t> </a:t>
            </a:r>
            <a:r>
              <a:rPr spc="-325" dirty="0"/>
              <a:t>decision</a:t>
            </a:r>
            <a:endParaRPr spc="-325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909099"/>
            <a:ext cx="9164955" cy="3191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35655">
              <a:lnSpc>
                <a:spcPct val="124000"/>
              </a:lnSpc>
              <a:spcBef>
                <a:spcPts val="95"/>
              </a:spcBef>
            </a:pPr>
            <a:r>
              <a:rPr sz="28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28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things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called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logical </a:t>
            </a:r>
            <a:r>
              <a:rPr sz="28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expressions  </a:t>
            </a:r>
            <a:r>
              <a:rPr sz="2800" spc="-2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28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800" spc="-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true </a:t>
            </a:r>
            <a:r>
              <a:rPr sz="2800" spc="-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2800" spc="-2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false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28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can always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determined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 marR="2835910">
              <a:lnSpc>
                <a:spcPct val="124000"/>
              </a:lnSpc>
              <a:spcBef>
                <a:spcPts val="10"/>
              </a:spcBef>
            </a:pP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28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describe </a:t>
            </a:r>
            <a:r>
              <a:rPr sz="28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condition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28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want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test  </a:t>
            </a:r>
            <a:r>
              <a:rPr sz="2800" spc="-2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28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28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make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decision </a:t>
            </a:r>
            <a:r>
              <a:rPr sz="2800" spc="-1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based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2800" spc="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outcome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8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28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take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different </a:t>
            </a:r>
            <a:r>
              <a:rPr sz="28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action </a:t>
            </a:r>
            <a:r>
              <a:rPr sz="2800" spc="-1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based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2800" spc="-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spc="-3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condition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48964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If-then-else</a:t>
            </a:r>
            <a:r>
              <a:rPr spc="-500" dirty="0"/>
              <a:t> </a:t>
            </a:r>
            <a:r>
              <a:rPr spc="-229" dirty="0"/>
              <a:t>structure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905728"/>
            <a:ext cx="4219575" cy="292290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200" i="1" spc="-229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If </a:t>
            </a:r>
            <a:r>
              <a:rPr sz="3200" i="1" spc="-20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condition</a:t>
            </a:r>
            <a:r>
              <a:rPr sz="3200" i="1" spc="-3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2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then</a:t>
            </a:r>
            <a:r>
              <a:rPr sz="3200" i="1" spc="-2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83845" marR="93980" indent="273050">
              <a:lnSpc>
                <a:spcPts val="4580"/>
              </a:lnSpc>
              <a:spcBef>
                <a:spcPts val="255"/>
              </a:spcBef>
            </a:pPr>
            <a:r>
              <a:rPr sz="3200" i="1" spc="-2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true </a:t>
            </a:r>
            <a:r>
              <a:rPr sz="3200" i="1" spc="-2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alternative</a:t>
            </a:r>
            <a:r>
              <a:rPr sz="3200" i="1" spc="-3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action  </a:t>
            </a:r>
            <a:r>
              <a:rPr sz="3200" i="1" spc="-2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else</a:t>
            </a:r>
            <a:r>
              <a:rPr sz="3200" i="1" spc="-2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556895">
              <a:lnSpc>
                <a:spcPct val="100000"/>
              </a:lnSpc>
              <a:spcBef>
                <a:spcPts val="440"/>
              </a:spcBef>
            </a:pPr>
            <a:r>
              <a:rPr sz="3200" i="1" spc="-229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false </a:t>
            </a:r>
            <a:r>
              <a:rPr sz="3200" i="1" spc="-2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alternative</a:t>
            </a:r>
            <a:r>
              <a:rPr sz="3200" i="1" spc="-4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action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200" i="1" spc="-229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End-if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48964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If-then-else</a:t>
            </a:r>
            <a:r>
              <a:rPr spc="-500" dirty="0"/>
              <a:t> </a:t>
            </a:r>
            <a:r>
              <a:rPr spc="-229" dirty="0"/>
              <a:t>structure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905728"/>
            <a:ext cx="3463290" cy="292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6895" marR="108585" indent="-544830">
              <a:lnSpc>
                <a:spcPct val="119000"/>
              </a:lnSpc>
              <a:spcBef>
                <a:spcPts val="95"/>
              </a:spcBef>
            </a:pPr>
            <a:r>
              <a:rPr sz="3200" i="1" spc="-229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If </a:t>
            </a:r>
            <a:r>
              <a:rPr sz="3200" i="1" spc="-2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first </a:t>
            </a:r>
            <a:r>
              <a:rPr sz="3200" i="1" spc="-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&gt; </a:t>
            </a:r>
            <a:r>
              <a:rPr sz="3200" i="1" spc="-1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second </a:t>
            </a:r>
            <a:r>
              <a:rPr sz="3200" i="1" spc="-2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then  </a:t>
            </a:r>
            <a:r>
              <a:rPr sz="3200" i="1" spc="-2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print</a:t>
            </a:r>
            <a:r>
              <a:rPr sz="3200" i="1" spc="-3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“Bigger”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83845">
              <a:lnSpc>
                <a:spcPct val="100000"/>
              </a:lnSpc>
              <a:spcBef>
                <a:spcPts val="735"/>
              </a:spcBef>
            </a:pPr>
            <a:r>
              <a:rPr sz="3200" i="1" spc="-2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else</a:t>
            </a:r>
            <a:r>
              <a:rPr sz="3200" i="1" spc="-2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12700" marR="5080" indent="544195">
              <a:lnSpc>
                <a:spcPts val="4560"/>
              </a:lnSpc>
              <a:spcBef>
                <a:spcPts val="270"/>
              </a:spcBef>
            </a:pPr>
            <a:r>
              <a:rPr sz="3200" i="1" spc="-2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print </a:t>
            </a:r>
            <a:r>
              <a:rPr sz="3200" i="1" spc="-2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“Not</a:t>
            </a:r>
            <a:r>
              <a:rPr sz="3200" i="1" spc="-4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bigger”  </a:t>
            </a:r>
            <a:r>
              <a:rPr sz="3200" i="1" spc="-229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End-if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46126" y="143754"/>
            <a:ext cx="1311818" cy="12746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68904" y="1097860"/>
            <a:ext cx="6620679" cy="5482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7106" y="216865"/>
            <a:ext cx="85096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If-then-else </a:t>
            </a:r>
            <a:r>
              <a:rPr spc="-210" dirty="0"/>
              <a:t>flowchart</a:t>
            </a:r>
            <a:r>
              <a:rPr spc="-710" dirty="0"/>
              <a:t> </a:t>
            </a:r>
            <a:r>
              <a:rPr spc="-275" dirty="0"/>
              <a:t>representation</a:t>
            </a:r>
            <a:endParaRPr spc="-27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1600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Task</a:t>
            </a:r>
            <a:r>
              <a:rPr spc="-550" dirty="0"/>
              <a:t> </a:t>
            </a:r>
            <a:r>
              <a:rPr spc="-415" dirty="0"/>
              <a:t>IV</a:t>
            </a:r>
            <a:endParaRPr spc="-415" dirty="0"/>
          </a:p>
        </p:txBody>
      </p:sp>
      <p:sp>
        <p:nvSpPr>
          <p:cNvPr id="3" name="object 3"/>
          <p:cNvSpPr txBox="1"/>
          <p:nvPr/>
        </p:nvSpPr>
        <p:spPr>
          <a:xfrm>
            <a:off x="830072" y="1961210"/>
            <a:ext cx="10441305" cy="30391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 marR="5080" indent="3175" algn="ctr">
              <a:lnSpc>
                <a:spcPct val="85000"/>
              </a:lnSpc>
              <a:spcBef>
                <a:spcPts val="815"/>
              </a:spcBef>
            </a:pPr>
            <a:r>
              <a:rPr sz="40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Write </a:t>
            </a:r>
            <a:r>
              <a:rPr sz="40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40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40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(and </a:t>
            </a:r>
            <a:r>
              <a:rPr sz="40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draw </a:t>
            </a:r>
            <a:r>
              <a:rPr sz="4000" spc="-3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4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flowchart) </a:t>
            </a:r>
            <a:r>
              <a:rPr sz="40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40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read  </a:t>
            </a:r>
            <a:r>
              <a:rPr sz="40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two </a:t>
            </a:r>
            <a:r>
              <a:rPr sz="4000" spc="-25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values </a:t>
            </a:r>
            <a:r>
              <a:rPr sz="40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from input, </a:t>
            </a:r>
            <a:r>
              <a:rPr sz="40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determine </a:t>
            </a:r>
            <a:r>
              <a:rPr sz="40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4000" spc="-7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spc="-1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largest </a:t>
            </a:r>
            <a:r>
              <a:rPr sz="40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value,  </a:t>
            </a:r>
            <a:r>
              <a:rPr sz="4000" spc="-2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40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print</a:t>
            </a:r>
            <a:r>
              <a:rPr sz="40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spc="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4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1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4000" spc="-20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Time: </a:t>
            </a:r>
            <a:r>
              <a:rPr sz="40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15</a:t>
            </a:r>
            <a:r>
              <a:rPr sz="4000" spc="-2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minutes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193" y="861771"/>
            <a:ext cx="2446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5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Example</a:t>
            </a:r>
            <a:r>
              <a:rPr sz="4800" spc="-530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spc="-545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V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670" y="1961210"/>
            <a:ext cx="10160000" cy="16719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065" marR="5080" algn="ctr">
              <a:lnSpc>
                <a:spcPct val="85000"/>
              </a:lnSpc>
              <a:spcBef>
                <a:spcPts val="815"/>
              </a:spcBef>
            </a:pPr>
            <a:r>
              <a:rPr sz="40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Write </a:t>
            </a:r>
            <a:r>
              <a:rPr sz="40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40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40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(and </a:t>
            </a:r>
            <a:r>
              <a:rPr sz="40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draw </a:t>
            </a:r>
            <a:r>
              <a:rPr sz="4000" spc="-3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4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flowchart) </a:t>
            </a:r>
            <a:r>
              <a:rPr sz="40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4000" spc="-4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read  </a:t>
            </a:r>
            <a:r>
              <a:rPr sz="40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two </a:t>
            </a:r>
            <a:r>
              <a:rPr sz="4000" spc="-25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values </a:t>
            </a:r>
            <a:r>
              <a:rPr sz="40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from input, </a:t>
            </a:r>
            <a:r>
              <a:rPr sz="40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determine </a:t>
            </a:r>
            <a:r>
              <a:rPr sz="4000" spc="-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z="40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ordering,  </a:t>
            </a:r>
            <a:r>
              <a:rPr sz="4000" spc="-2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40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print </a:t>
            </a:r>
            <a:r>
              <a:rPr sz="4000" spc="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4000" spc="-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4000" spc="-8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4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identifying </a:t>
            </a:r>
            <a:r>
              <a:rPr sz="4000" spc="-3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message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66598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Nested </a:t>
            </a:r>
            <a:r>
              <a:rPr spc="-270" dirty="0"/>
              <a:t>If-then-else</a:t>
            </a:r>
            <a:r>
              <a:rPr spc="-605" dirty="0"/>
              <a:t> </a:t>
            </a:r>
            <a:r>
              <a:rPr spc="-229" dirty="0"/>
              <a:t>structure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928520"/>
            <a:ext cx="3811904" cy="3742054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500" i="1" spc="-1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If </a:t>
            </a:r>
            <a:r>
              <a:rPr sz="2500" i="1" spc="-20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first </a:t>
            </a:r>
            <a:r>
              <a:rPr sz="2500" i="1" spc="-1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&gt; </a:t>
            </a:r>
            <a:r>
              <a:rPr sz="2500" i="1" spc="-1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second</a:t>
            </a:r>
            <a:r>
              <a:rPr sz="2500" i="1" spc="-2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00" i="1" spc="-1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then</a:t>
            </a:r>
            <a:r>
              <a:rPr sz="2500" i="1" spc="-1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endParaRPr sz="2500">
              <a:latin typeface="Trebuchet MS" panose="020B0603020202020204"/>
              <a:cs typeface="Trebuchet MS" panose="020B0603020202020204"/>
            </a:endParaRPr>
          </a:p>
          <a:p>
            <a:pPr marL="220980" marR="769620" indent="211455">
              <a:lnSpc>
                <a:spcPct val="108000"/>
              </a:lnSpc>
            </a:pPr>
            <a:r>
              <a:rPr sz="2500" i="1" spc="-1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print </a:t>
            </a:r>
            <a:r>
              <a:rPr sz="2500" i="1" spc="-2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“First </a:t>
            </a:r>
            <a:r>
              <a:rPr sz="2500" i="1" spc="-1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500" i="1" spc="-2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00" i="1" spc="-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bigger”  </a:t>
            </a:r>
            <a:r>
              <a:rPr sz="2500" i="1" spc="-1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else</a:t>
            </a:r>
            <a:r>
              <a:rPr sz="2500" i="1" spc="-1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endParaRPr sz="2500">
              <a:latin typeface="Trebuchet MS" panose="020B0603020202020204"/>
              <a:cs typeface="Trebuchet MS" panose="020B0603020202020204"/>
            </a:endParaRPr>
          </a:p>
          <a:p>
            <a:pPr marL="433070">
              <a:lnSpc>
                <a:spcPct val="100000"/>
              </a:lnSpc>
              <a:spcBef>
                <a:spcPts val="245"/>
              </a:spcBef>
            </a:pPr>
            <a:r>
              <a:rPr sz="2500" i="1" spc="-1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If </a:t>
            </a:r>
            <a:r>
              <a:rPr sz="2500" i="1" spc="-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(first </a:t>
            </a:r>
            <a:r>
              <a:rPr sz="2500" i="1" spc="-1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&lt; </a:t>
            </a:r>
            <a:r>
              <a:rPr sz="2500" i="1" spc="-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second)</a:t>
            </a:r>
            <a:r>
              <a:rPr sz="2500" i="1" spc="-2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00" i="1" spc="-1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then</a:t>
            </a:r>
            <a:endParaRPr sz="2500">
              <a:latin typeface="Trebuchet MS" panose="020B0603020202020204"/>
              <a:cs typeface="Trebuchet MS" panose="020B0603020202020204"/>
            </a:endParaRPr>
          </a:p>
          <a:p>
            <a:pPr marL="640715" marR="5080" indent="211455">
              <a:lnSpc>
                <a:spcPct val="108000"/>
              </a:lnSpc>
            </a:pPr>
            <a:r>
              <a:rPr sz="2500" i="1" spc="-1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print </a:t>
            </a:r>
            <a:r>
              <a:rPr sz="2500" i="1" spc="-1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“Second is</a:t>
            </a:r>
            <a:r>
              <a:rPr sz="2500" i="1" spc="-3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00" i="1" spc="-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bigger”  </a:t>
            </a:r>
            <a:r>
              <a:rPr sz="2500" i="1" spc="-1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else</a:t>
            </a:r>
            <a:endParaRPr sz="2500">
              <a:latin typeface="Trebuchet MS" panose="020B0603020202020204"/>
              <a:cs typeface="Trebuchet MS" panose="020B0603020202020204"/>
            </a:endParaRPr>
          </a:p>
          <a:p>
            <a:pPr marL="361315" marR="187325" indent="490855">
              <a:lnSpc>
                <a:spcPct val="108000"/>
              </a:lnSpc>
            </a:pPr>
            <a:r>
              <a:rPr sz="2500" i="1" spc="-1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print “They </a:t>
            </a:r>
            <a:r>
              <a:rPr sz="2500" i="1" spc="-1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2500" i="1" spc="-3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00" i="1" spc="-1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equal”  </a:t>
            </a:r>
            <a:r>
              <a:rPr sz="2500" i="1" spc="-1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End-if</a:t>
            </a:r>
            <a:endParaRPr sz="25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55"/>
              </a:spcBef>
            </a:pPr>
            <a:r>
              <a:rPr sz="2500" i="1" spc="-1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End-if</a:t>
            </a:r>
            <a:endParaRPr sz="2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46583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Relational</a:t>
            </a:r>
            <a:r>
              <a:rPr spc="-520" dirty="0"/>
              <a:t> </a:t>
            </a:r>
            <a:r>
              <a:rPr spc="-300" dirty="0"/>
              <a:t>operators</a:t>
            </a:r>
            <a:endParaRPr spc="-3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925" y="2052701"/>
          <a:ext cx="10772775" cy="2694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7180"/>
                <a:gridCol w="5377180"/>
              </a:tblGrid>
              <a:tr h="45720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2400" spc="-1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Operator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0B4C7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2400" spc="-1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Description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0B4C7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Trebuchet MS" panose="020B0603020202020204"/>
                          <a:cs typeface="Trebuchet MS" panose="020B0603020202020204"/>
                        </a:rPr>
                        <a:t>&gt;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4EB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14" dirty="0">
                          <a:latin typeface="Trebuchet MS" panose="020B0603020202020204"/>
                          <a:cs typeface="Trebuchet MS" panose="020B0603020202020204"/>
                        </a:rPr>
                        <a:t>Greater</a:t>
                      </a:r>
                      <a:r>
                        <a:rPr sz="1800" b="1" spc="-15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90" dirty="0">
                          <a:latin typeface="Trebuchet MS" panose="020B0603020202020204"/>
                          <a:cs typeface="Trebuchet MS" panose="020B0603020202020204"/>
                        </a:rPr>
                        <a:t>than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4EB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Trebuchet MS" panose="020B0603020202020204"/>
                          <a:cs typeface="Trebuchet MS" panose="020B0603020202020204"/>
                        </a:rPr>
                        <a:t>&lt;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25" dirty="0">
                          <a:latin typeface="Trebuchet MS" panose="020B0603020202020204"/>
                          <a:cs typeface="Trebuchet MS" panose="020B0603020202020204"/>
                        </a:rPr>
                        <a:t>Less</a:t>
                      </a:r>
                      <a:r>
                        <a:rPr sz="1800" b="1" spc="-15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90" dirty="0">
                          <a:latin typeface="Trebuchet MS" panose="020B0603020202020204"/>
                          <a:cs typeface="Trebuchet MS" panose="020B0603020202020204"/>
                        </a:rPr>
                        <a:t>than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Trebuchet MS" panose="020B0603020202020204"/>
                          <a:cs typeface="Trebuchet MS" panose="020B0603020202020204"/>
                        </a:rPr>
                        <a:t>=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4EB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5" dirty="0">
                          <a:latin typeface="Trebuchet MS" panose="020B0603020202020204"/>
                          <a:cs typeface="Trebuchet MS" panose="020B0603020202020204"/>
                        </a:rPr>
                        <a:t>Equal</a:t>
                      </a:r>
                      <a:r>
                        <a:rPr sz="1800" b="1" spc="-16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85" dirty="0">
                          <a:latin typeface="Trebuchet MS" panose="020B0603020202020204"/>
                          <a:cs typeface="Trebuchet MS" panose="020B0603020202020204"/>
                        </a:rPr>
                        <a:t>to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4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60" dirty="0">
                          <a:latin typeface="Trebuchet MS" panose="020B0603020202020204"/>
                          <a:cs typeface="Trebuchet MS" panose="020B0603020202020204"/>
                        </a:rPr>
                        <a:t>&gt;=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14" dirty="0">
                          <a:latin typeface="Trebuchet MS" panose="020B0603020202020204"/>
                          <a:cs typeface="Trebuchet MS" panose="020B0603020202020204"/>
                        </a:rPr>
                        <a:t>Greater </a:t>
                      </a:r>
                      <a:r>
                        <a:rPr sz="1800" b="1" spc="-90" dirty="0">
                          <a:latin typeface="Trebuchet MS" panose="020B0603020202020204"/>
                          <a:cs typeface="Trebuchet MS" panose="020B0603020202020204"/>
                        </a:rPr>
                        <a:t>than or </a:t>
                      </a:r>
                      <a:r>
                        <a:rPr sz="1800" b="1" spc="-95" dirty="0">
                          <a:latin typeface="Trebuchet MS" panose="020B0603020202020204"/>
                          <a:cs typeface="Trebuchet MS" panose="020B0603020202020204"/>
                        </a:rPr>
                        <a:t>equal</a:t>
                      </a:r>
                      <a:r>
                        <a:rPr sz="1800" b="1" spc="-32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80" dirty="0">
                          <a:latin typeface="Trebuchet MS" panose="020B0603020202020204"/>
                          <a:cs typeface="Trebuchet MS" panose="020B0603020202020204"/>
                        </a:rPr>
                        <a:t>to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60" dirty="0">
                          <a:latin typeface="Trebuchet MS" panose="020B0603020202020204"/>
                          <a:cs typeface="Trebuchet MS" panose="020B0603020202020204"/>
                        </a:rPr>
                        <a:t>&lt;=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4EB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25" dirty="0">
                          <a:latin typeface="Trebuchet MS" panose="020B0603020202020204"/>
                          <a:cs typeface="Trebuchet MS" panose="020B0603020202020204"/>
                        </a:rPr>
                        <a:t>Less </a:t>
                      </a:r>
                      <a:r>
                        <a:rPr sz="1800" b="1" spc="-90" dirty="0">
                          <a:latin typeface="Trebuchet MS" panose="020B0603020202020204"/>
                          <a:cs typeface="Trebuchet MS" panose="020B0603020202020204"/>
                        </a:rPr>
                        <a:t>than or </a:t>
                      </a:r>
                      <a:r>
                        <a:rPr sz="1800" b="1" spc="-95" dirty="0">
                          <a:latin typeface="Trebuchet MS" panose="020B0603020202020204"/>
                          <a:cs typeface="Trebuchet MS" panose="020B0603020202020204"/>
                        </a:rPr>
                        <a:t>equal</a:t>
                      </a:r>
                      <a:r>
                        <a:rPr sz="1800" b="1" spc="-31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80" dirty="0">
                          <a:latin typeface="Trebuchet MS" panose="020B0603020202020204"/>
                          <a:cs typeface="Trebuchet MS" panose="020B0603020202020204"/>
                        </a:rPr>
                        <a:t>to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4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45" dirty="0">
                          <a:latin typeface="Trebuchet MS" panose="020B0603020202020204"/>
                          <a:cs typeface="Trebuchet MS" panose="020B0603020202020204"/>
                        </a:rPr>
                        <a:t>!=,</a:t>
                      </a:r>
                      <a:r>
                        <a:rPr sz="1800" b="1" spc="-13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160" dirty="0">
                          <a:latin typeface="Trebuchet MS" panose="020B0603020202020204"/>
                          <a:cs typeface="Trebuchet MS" panose="020B0603020202020204"/>
                        </a:rPr>
                        <a:t>&lt;&gt;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5" dirty="0">
                          <a:latin typeface="Trebuchet MS" panose="020B0603020202020204"/>
                          <a:cs typeface="Trebuchet MS" panose="020B0603020202020204"/>
                        </a:rPr>
                        <a:t>Not </a:t>
                      </a:r>
                      <a:r>
                        <a:rPr sz="1800" b="1" spc="-95" dirty="0">
                          <a:latin typeface="Trebuchet MS" panose="020B0603020202020204"/>
                          <a:cs typeface="Trebuchet MS" panose="020B0603020202020204"/>
                        </a:rPr>
                        <a:t>equal</a:t>
                      </a:r>
                      <a:r>
                        <a:rPr sz="1800" b="1" spc="-23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80" dirty="0">
                          <a:latin typeface="Trebuchet MS" panose="020B0603020202020204"/>
                          <a:cs typeface="Trebuchet MS" panose="020B0603020202020204"/>
                        </a:rPr>
                        <a:t>to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193" y="861771"/>
            <a:ext cx="25800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5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Example</a:t>
            </a:r>
            <a:r>
              <a:rPr sz="4800" spc="-525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spc="-415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VI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755" y="1961210"/>
            <a:ext cx="10166985" cy="16719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065" marR="5080" algn="ctr">
              <a:lnSpc>
                <a:spcPct val="85000"/>
              </a:lnSpc>
              <a:spcBef>
                <a:spcPts val="815"/>
              </a:spcBef>
            </a:pPr>
            <a:r>
              <a:rPr sz="40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Write </a:t>
            </a:r>
            <a:r>
              <a:rPr sz="40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40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40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(and </a:t>
            </a:r>
            <a:r>
              <a:rPr sz="40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draw </a:t>
            </a:r>
            <a:r>
              <a:rPr sz="4000" spc="-3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4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flowchart) </a:t>
            </a:r>
            <a:r>
              <a:rPr sz="4000" spc="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4000" spc="-4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read  </a:t>
            </a:r>
            <a:r>
              <a:rPr sz="40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three </a:t>
            </a:r>
            <a:r>
              <a:rPr sz="4000" spc="-25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values </a:t>
            </a:r>
            <a:r>
              <a:rPr sz="40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from input, </a:t>
            </a:r>
            <a:r>
              <a:rPr sz="40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determine </a:t>
            </a:r>
            <a:r>
              <a:rPr sz="40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4000" spc="-1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largest  </a:t>
            </a:r>
            <a:r>
              <a:rPr sz="40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value, </a:t>
            </a:r>
            <a:r>
              <a:rPr sz="4000" spc="-2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40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print </a:t>
            </a:r>
            <a:r>
              <a:rPr sz="4000" spc="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4000" spc="-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4000" spc="-8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40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identifying </a:t>
            </a:r>
            <a:r>
              <a:rPr sz="4000" spc="-3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message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39890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40" dirty="0"/>
              <a:t>Agenda </a:t>
            </a:r>
            <a:r>
              <a:rPr spc="-125" dirty="0"/>
              <a:t>for</a:t>
            </a:r>
            <a:r>
              <a:rPr spc="-580" dirty="0"/>
              <a:t> </a:t>
            </a:r>
            <a:r>
              <a:rPr spc="-290" dirty="0"/>
              <a:t>today</a:t>
            </a:r>
            <a:endParaRPr spc="-290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896312"/>
            <a:ext cx="6050280" cy="319214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71780" indent="-259080">
              <a:lnSpc>
                <a:spcPct val="100000"/>
              </a:lnSpc>
              <a:spcBef>
                <a:spcPts val="895"/>
              </a:spcBef>
              <a:buChar char="•"/>
              <a:tabLst>
                <a:tab pos="271780" algn="l"/>
              </a:tabLst>
            </a:pP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Importance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naming</a:t>
            </a:r>
            <a:r>
              <a:rPr sz="2800" spc="-3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things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795"/>
              </a:spcBef>
              <a:buChar char="•"/>
              <a:tabLst>
                <a:tab pos="271780" algn="l"/>
              </a:tabLst>
            </a:pPr>
            <a:r>
              <a:rPr sz="28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Modeling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world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780" indent="-259080">
              <a:lnSpc>
                <a:spcPct val="100000"/>
              </a:lnSpc>
              <a:spcBef>
                <a:spcPts val="790"/>
              </a:spcBef>
              <a:buChar char="•"/>
              <a:tabLst>
                <a:tab pos="271780" algn="l"/>
              </a:tabLst>
            </a:pPr>
            <a:r>
              <a:rPr sz="28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Pseudocode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28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flowcharts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810"/>
              </a:spcBef>
              <a:buChar char="•"/>
              <a:tabLst>
                <a:tab pos="271780" algn="l"/>
              </a:tabLst>
            </a:pPr>
            <a:r>
              <a:rPr sz="28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Solving basic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problems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790"/>
              </a:spcBef>
              <a:buChar char="•"/>
              <a:tabLst>
                <a:tab pos="271780" algn="l"/>
              </a:tabLst>
            </a:pPr>
            <a:r>
              <a:rPr sz="28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Solving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not-so-basic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problems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795"/>
              </a:spcBef>
              <a:buChar char="•"/>
              <a:tabLst>
                <a:tab pos="271780" algn="l"/>
              </a:tabLst>
            </a:pP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Making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decisions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17341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Task</a:t>
            </a:r>
            <a:r>
              <a:rPr spc="-550" dirty="0"/>
              <a:t> </a:t>
            </a:r>
            <a:r>
              <a:rPr spc="-370" dirty="0"/>
              <a:t>VII</a:t>
            </a:r>
            <a:endParaRPr spc="-370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997786"/>
            <a:ext cx="9912985" cy="187007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04140" marR="5080" indent="-91440">
              <a:lnSpc>
                <a:spcPts val="2860"/>
              </a:lnSpc>
              <a:spcBef>
                <a:spcPts val="610"/>
              </a:spcBef>
              <a:buChar char="•"/>
              <a:tabLst>
                <a:tab pos="217170" algn="l"/>
              </a:tabLst>
            </a:pPr>
            <a:r>
              <a:rPr sz="28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Write </a:t>
            </a: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determine </a:t>
            </a:r>
            <a:r>
              <a:rPr sz="28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student’s </a:t>
            </a:r>
            <a:r>
              <a:rPr sz="28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final 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grade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spc="-4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indicate  </a:t>
            </a:r>
            <a:r>
              <a:rPr sz="28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whether </a:t>
            </a:r>
            <a:r>
              <a:rPr sz="2800" spc="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28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passing </a:t>
            </a:r>
            <a:r>
              <a:rPr sz="2800" spc="-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2800" spc="-3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failing.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04140" indent="-91440">
              <a:lnSpc>
                <a:spcPct val="100000"/>
              </a:lnSpc>
              <a:spcBef>
                <a:spcPts val="775"/>
              </a:spcBef>
              <a:buChar char="•"/>
              <a:tabLst>
                <a:tab pos="217170" algn="l"/>
              </a:tabLst>
            </a:pPr>
            <a:r>
              <a:rPr sz="28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final </a:t>
            </a:r>
            <a:r>
              <a:rPr sz="28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grade is 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calculated </a:t>
            </a:r>
            <a:r>
              <a:rPr sz="2800" spc="-2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8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average </a:t>
            </a:r>
            <a:r>
              <a:rPr sz="28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four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marks.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04140" indent="-91440">
              <a:lnSpc>
                <a:spcPct val="100000"/>
              </a:lnSpc>
              <a:spcBef>
                <a:spcPts val="795"/>
              </a:spcBef>
              <a:buChar char="•"/>
              <a:tabLst>
                <a:tab pos="217170" algn="l"/>
              </a:tabLst>
            </a:pPr>
            <a:r>
              <a:rPr sz="28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Hint: </a:t>
            </a:r>
            <a:r>
              <a:rPr sz="2800" spc="-2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Ask</a:t>
            </a:r>
            <a:r>
              <a:rPr sz="2800" spc="-2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Questions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46126" y="143754"/>
            <a:ext cx="1311818" cy="12746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1869" y="2814320"/>
            <a:ext cx="6739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Questions </a:t>
            </a:r>
            <a:r>
              <a:rPr spc="10" dirty="0"/>
              <a:t>&amp;</a:t>
            </a:r>
            <a:r>
              <a:rPr spc="-735" dirty="0"/>
              <a:t> </a:t>
            </a:r>
            <a:r>
              <a:rPr spc="-430" dirty="0"/>
              <a:t>Answers session</a:t>
            </a:r>
            <a:endParaRPr spc="-43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193" y="518602"/>
            <a:ext cx="7512684" cy="3750945"/>
          </a:xfrm>
          <a:prstGeom prst="rect">
            <a:avLst/>
          </a:prstGeom>
        </p:spPr>
        <p:txBody>
          <a:bodyPr vert="horz" wrap="square" lIns="0" tIns="356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5"/>
              </a:spcBef>
            </a:pPr>
            <a:r>
              <a:rPr sz="4800" spc="-475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Two </a:t>
            </a:r>
            <a:r>
              <a:rPr sz="4800" spc="-290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hard </a:t>
            </a:r>
            <a:r>
              <a:rPr sz="4800" spc="-285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things </a:t>
            </a:r>
            <a:r>
              <a:rPr sz="4800" spc="-155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4800" spc="-910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spc="-315" dirty="0">
                <a:solidFill>
                  <a:srgbClr val="50B4C7"/>
                </a:solidFill>
                <a:latin typeface="Arial" panose="020B0604020202020204"/>
                <a:cs typeface="Arial" panose="020B0604020202020204"/>
              </a:rPr>
              <a:t>programming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546735" indent="-514985">
              <a:lnSpc>
                <a:spcPct val="100000"/>
              </a:lnSpc>
              <a:spcBef>
                <a:spcPts val="2705"/>
              </a:spcBef>
              <a:buAutoNum type="arabicPeriod"/>
              <a:tabLst>
                <a:tab pos="547370" algn="l"/>
              </a:tabLst>
            </a:pPr>
            <a:r>
              <a:rPr sz="4800" spc="-459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Cache</a:t>
            </a:r>
            <a:r>
              <a:rPr sz="4800" spc="-3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invalidation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546735" indent="-51498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547370" algn="l"/>
              </a:tabLst>
            </a:pPr>
            <a:r>
              <a:rPr sz="4800" spc="-3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Naming</a:t>
            </a:r>
            <a:r>
              <a:rPr sz="4800" spc="-3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spc="-20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things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546735" indent="-514985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547370" algn="l"/>
              </a:tabLst>
            </a:pPr>
            <a:r>
              <a:rPr sz="4800" spc="-2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Off-by-one</a:t>
            </a:r>
            <a:r>
              <a:rPr sz="4800" spc="-3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spc="-2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errors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40436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What’s </a:t>
            </a:r>
            <a:r>
              <a:rPr spc="-155" dirty="0"/>
              <a:t>in </a:t>
            </a:r>
            <a:r>
              <a:rPr spc="-409" dirty="0"/>
              <a:t>a</a:t>
            </a:r>
            <a:r>
              <a:rPr spc="-1035" dirty="0"/>
              <a:t> </a:t>
            </a:r>
            <a:r>
              <a:rPr spc="-365" dirty="0"/>
              <a:t>name</a:t>
            </a:r>
            <a:endParaRPr spc="-365" dirty="0"/>
          </a:p>
        </p:txBody>
      </p:sp>
      <p:sp>
        <p:nvSpPr>
          <p:cNvPr id="3" name="object 3"/>
          <p:cNvSpPr/>
          <p:nvPr/>
        </p:nvSpPr>
        <p:spPr>
          <a:xfrm>
            <a:off x="6714743" y="138684"/>
            <a:ext cx="5477256" cy="63901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55395" y="1896312"/>
            <a:ext cx="3441700" cy="26650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895"/>
              </a:spcBef>
              <a:buChar char="•"/>
              <a:tabLst>
                <a:tab pos="271780" algn="l"/>
              </a:tabLst>
            </a:pPr>
            <a:r>
              <a:rPr sz="28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Must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2800" spc="-2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descriptive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795"/>
              </a:spcBef>
              <a:buChar char="•"/>
              <a:tabLst>
                <a:tab pos="271780" algn="l"/>
              </a:tabLst>
            </a:pPr>
            <a:r>
              <a:rPr sz="28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Must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2800" spc="-20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unique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790"/>
              </a:spcBef>
              <a:buChar char="•"/>
              <a:tabLst>
                <a:tab pos="271780" algn="l"/>
              </a:tabLst>
            </a:pPr>
            <a:r>
              <a:rPr sz="28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Must </a:t>
            </a:r>
            <a:r>
              <a:rPr sz="28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8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too</a:t>
            </a:r>
            <a:r>
              <a:rPr sz="2800" spc="-3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short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810"/>
              </a:spcBef>
              <a:buChar char="•"/>
              <a:tabLst>
                <a:tab pos="271780" algn="l"/>
              </a:tabLst>
            </a:pPr>
            <a:r>
              <a:rPr sz="28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Must </a:t>
            </a:r>
            <a:r>
              <a:rPr sz="2800" spc="-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800" spc="-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too</a:t>
            </a:r>
            <a:r>
              <a:rPr sz="2800" spc="-3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long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790"/>
              </a:spcBef>
              <a:buChar char="•"/>
              <a:tabLst>
                <a:tab pos="271780" algn="l"/>
              </a:tabLst>
            </a:pPr>
            <a:r>
              <a:rPr sz="28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Must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follow</a:t>
            </a:r>
            <a:r>
              <a:rPr sz="28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standards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40436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What’s </a:t>
            </a:r>
            <a:r>
              <a:rPr spc="-155" dirty="0"/>
              <a:t>in </a:t>
            </a:r>
            <a:r>
              <a:rPr spc="-409" dirty="0"/>
              <a:t>a</a:t>
            </a:r>
            <a:r>
              <a:rPr spc="-1035" dirty="0"/>
              <a:t> </a:t>
            </a:r>
            <a:r>
              <a:rPr spc="-365" dirty="0"/>
              <a:t>name</a:t>
            </a:r>
            <a:endParaRPr spc="-365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917065"/>
            <a:ext cx="6729095" cy="36525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33680" indent="-233680">
              <a:lnSpc>
                <a:spcPct val="100000"/>
              </a:lnSpc>
              <a:spcBef>
                <a:spcPts val="390"/>
              </a:spcBef>
              <a:buChar char="•"/>
              <a:tabLst>
                <a:tab pos="233045" algn="l"/>
              </a:tabLst>
            </a:pPr>
            <a:r>
              <a:rPr sz="24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Should </a:t>
            </a:r>
            <a:r>
              <a:rPr sz="24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reveal</a:t>
            </a:r>
            <a:r>
              <a:rPr sz="24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intention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sz="24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d, </a:t>
            </a:r>
            <a:r>
              <a:rPr sz="24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list1, </a:t>
            </a:r>
            <a:r>
              <a:rPr sz="24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theList,</a:t>
            </a:r>
            <a:r>
              <a:rPr sz="2400" spc="-2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query,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33680" marR="3079750" indent="-233680">
              <a:lnSpc>
                <a:spcPct val="110000"/>
              </a:lnSpc>
              <a:spcBef>
                <a:spcPts val="10"/>
              </a:spcBef>
              <a:buChar char="•"/>
              <a:tabLst>
                <a:tab pos="233045" algn="l"/>
              </a:tabLst>
            </a:pPr>
            <a:r>
              <a:rPr sz="24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Should </a:t>
            </a:r>
            <a:r>
              <a:rPr sz="24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avoid</a:t>
            </a:r>
            <a:r>
              <a:rPr sz="2400" spc="-20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disinformation  </a:t>
            </a:r>
            <a:r>
              <a:rPr sz="24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AccountList, </a:t>
            </a:r>
            <a:r>
              <a:rPr sz="2400" spc="-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l,</a:t>
            </a:r>
            <a:r>
              <a:rPr sz="24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33680" indent="-233680">
              <a:lnSpc>
                <a:spcPct val="100000"/>
              </a:lnSpc>
              <a:spcBef>
                <a:spcPts val="290"/>
              </a:spcBef>
              <a:buChar char="•"/>
              <a:tabLst>
                <a:tab pos="233045" algn="l"/>
              </a:tabLst>
            </a:pPr>
            <a:r>
              <a:rPr sz="24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Should </a:t>
            </a:r>
            <a:r>
              <a:rPr sz="24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24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meaningful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927100" marR="5080">
              <a:lnSpc>
                <a:spcPct val="110000"/>
              </a:lnSpc>
              <a:spcBef>
                <a:spcPts val="15"/>
              </a:spcBef>
            </a:pPr>
            <a:r>
              <a:rPr sz="24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a1, a2, </a:t>
            </a:r>
            <a:r>
              <a:rPr sz="24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.. </a:t>
            </a:r>
            <a:r>
              <a:rPr sz="24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aN; </a:t>
            </a:r>
            <a:r>
              <a:rPr sz="24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Product/ProductInfo/ProductData;  </a:t>
            </a:r>
            <a:r>
              <a:rPr sz="24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variable, </a:t>
            </a:r>
            <a:r>
              <a:rPr sz="24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table,</a:t>
            </a:r>
            <a:r>
              <a:rPr sz="2400" spc="-1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NameString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33680" marR="3352800" indent="-233680">
              <a:lnSpc>
                <a:spcPts val="3180"/>
              </a:lnSpc>
              <a:spcBef>
                <a:spcPts val="145"/>
              </a:spcBef>
              <a:buChar char="•"/>
              <a:tabLst>
                <a:tab pos="233045" algn="l"/>
              </a:tabLst>
            </a:pPr>
            <a:r>
              <a:rPr sz="24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Should </a:t>
            </a:r>
            <a:r>
              <a:rPr sz="24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24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pronounceable  </a:t>
            </a:r>
            <a:r>
              <a:rPr sz="24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DtaRcrd102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40436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What’s </a:t>
            </a:r>
            <a:r>
              <a:rPr spc="-155" dirty="0"/>
              <a:t>in </a:t>
            </a:r>
            <a:r>
              <a:rPr spc="-409" dirty="0"/>
              <a:t>a</a:t>
            </a:r>
            <a:r>
              <a:rPr spc="-1035" dirty="0"/>
              <a:t> </a:t>
            </a:r>
            <a:r>
              <a:rPr spc="-365" dirty="0"/>
              <a:t>name</a:t>
            </a:r>
            <a:endParaRPr spc="-365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896312"/>
            <a:ext cx="7668259" cy="3192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1780" marR="1812290" indent="-271780">
              <a:lnSpc>
                <a:spcPct val="124000"/>
              </a:lnSpc>
              <a:spcBef>
                <a:spcPts val="105"/>
              </a:spcBef>
              <a:buChar char="•"/>
              <a:tabLst>
                <a:tab pos="271780" algn="l"/>
              </a:tabLst>
            </a:pP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Should </a:t>
            </a:r>
            <a:r>
              <a:rPr sz="2800" spc="-20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28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nouns and </a:t>
            </a:r>
            <a:r>
              <a:rPr sz="28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verbs </a:t>
            </a:r>
            <a:r>
              <a:rPr sz="28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correctly  </a:t>
            </a:r>
            <a:r>
              <a:rPr sz="2800" spc="-1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GetName, </a:t>
            </a:r>
            <a:r>
              <a:rPr sz="28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SetName,</a:t>
            </a:r>
            <a:r>
              <a:rPr sz="28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ChangeName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790"/>
              </a:spcBef>
              <a:buChar char="•"/>
              <a:tabLst>
                <a:tab pos="271780" algn="l"/>
              </a:tabLst>
            </a:pP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Should </a:t>
            </a:r>
            <a:r>
              <a:rPr sz="2800" spc="-1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word </a:t>
            </a:r>
            <a:r>
              <a:rPr sz="28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per</a:t>
            </a:r>
            <a:r>
              <a:rPr sz="2800" spc="-1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concept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805"/>
              </a:spcBef>
              <a:tabLst>
                <a:tab pos="3712845" algn="l"/>
              </a:tabLst>
            </a:pP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get, </a:t>
            </a:r>
            <a:r>
              <a:rPr sz="28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fetch,</a:t>
            </a:r>
            <a:r>
              <a:rPr sz="28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retrieve	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8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controller, </a:t>
            </a:r>
            <a:r>
              <a:rPr sz="2800" spc="-1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manager,</a:t>
            </a:r>
            <a:r>
              <a:rPr sz="2800" spc="-2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795"/>
              </a:spcBef>
              <a:buChar char="•"/>
              <a:tabLst>
                <a:tab pos="271780" algn="l"/>
              </a:tabLst>
            </a:pP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Should </a:t>
            </a:r>
            <a:r>
              <a:rPr sz="2800" spc="-1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have </a:t>
            </a:r>
            <a:r>
              <a:rPr sz="28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correct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opposites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790"/>
              </a:spcBef>
            </a:pPr>
            <a:r>
              <a:rPr sz="28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Start </a:t>
            </a:r>
            <a:r>
              <a:rPr sz="2800" spc="-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28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Stop, </a:t>
            </a:r>
            <a:r>
              <a:rPr sz="2800" spc="-1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Open </a:t>
            </a:r>
            <a:r>
              <a:rPr sz="2800" spc="-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2800" spc="-2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29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Close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40436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What’s </a:t>
            </a:r>
            <a:r>
              <a:rPr spc="-155" dirty="0"/>
              <a:t>in </a:t>
            </a:r>
            <a:r>
              <a:rPr spc="-409" dirty="0"/>
              <a:t>a</a:t>
            </a:r>
            <a:r>
              <a:rPr spc="-1035" dirty="0"/>
              <a:t> </a:t>
            </a:r>
            <a:r>
              <a:rPr spc="-365" dirty="0"/>
              <a:t>name</a:t>
            </a:r>
            <a:endParaRPr spc="-365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917406"/>
            <a:ext cx="8368665" cy="42532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52095" indent="-239395">
              <a:lnSpc>
                <a:spcPct val="100000"/>
              </a:lnSpc>
              <a:spcBef>
                <a:spcPts val="305"/>
              </a:spcBef>
              <a:buChar char="•"/>
              <a:tabLst>
                <a:tab pos="252095" algn="l"/>
              </a:tabLst>
            </a:pPr>
            <a:r>
              <a:rPr sz="26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Should </a:t>
            </a:r>
            <a:r>
              <a:rPr sz="2600" spc="-1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26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consistent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927100" marR="4973955">
              <a:lnSpc>
                <a:spcPct val="107000"/>
              </a:lnSpc>
              <a:spcBef>
                <a:spcPts val="5"/>
              </a:spcBef>
            </a:pPr>
            <a:r>
              <a:rPr sz="2600" spc="-114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employee.id.Get()  </a:t>
            </a:r>
            <a:r>
              <a:rPr sz="26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depende</a:t>
            </a:r>
            <a:r>
              <a:rPr sz="26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600" spc="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600" spc="-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600" spc="-3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600" spc="-2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600" spc="-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tId()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927100" marR="5607050">
              <a:lnSpc>
                <a:spcPct val="107000"/>
              </a:lnSpc>
              <a:spcBef>
                <a:spcPts val="10"/>
              </a:spcBef>
            </a:pPr>
            <a:r>
              <a:rPr sz="26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supervisor()  </a:t>
            </a:r>
            <a:r>
              <a:rPr sz="2600" spc="-2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6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andid</a:t>
            </a:r>
            <a:r>
              <a:rPr sz="2600" spc="-1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600" spc="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600" spc="-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e.id()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51460" indent="-238760">
              <a:lnSpc>
                <a:spcPct val="100000"/>
              </a:lnSpc>
              <a:spcBef>
                <a:spcPts val="205"/>
              </a:spcBef>
              <a:buChar char="•"/>
              <a:tabLst>
                <a:tab pos="252095" algn="l"/>
              </a:tabLst>
            </a:pPr>
            <a:r>
              <a:rPr sz="26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Should </a:t>
            </a:r>
            <a:r>
              <a:rPr sz="2600" spc="-1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26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solution </a:t>
            </a:r>
            <a:r>
              <a:rPr sz="2600" spc="2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600" spc="-2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problem </a:t>
            </a:r>
            <a:r>
              <a:rPr sz="26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domain </a:t>
            </a:r>
            <a:r>
              <a:rPr sz="26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names </a:t>
            </a:r>
            <a:r>
              <a:rPr sz="26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correctly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927100" marR="5080">
              <a:lnSpc>
                <a:spcPct val="107000"/>
              </a:lnSpc>
              <a:spcBef>
                <a:spcPts val="10"/>
              </a:spcBef>
            </a:pPr>
            <a:r>
              <a:rPr sz="26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Solution domain </a:t>
            </a:r>
            <a:r>
              <a:rPr sz="26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names </a:t>
            </a:r>
            <a:r>
              <a:rPr sz="2600" spc="-1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(geek </a:t>
            </a:r>
            <a:r>
              <a:rPr sz="2600" spc="-9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terms) </a:t>
            </a:r>
            <a:r>
              <a:rPr sz="26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6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low </a:t>
            </a:r>
            <a:r>
              <a:rPr sz="26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level </a:t>
            </a:r>
            <a:r>
              <a:rPr sz="26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code  </a:t>
            </a:r>
            <a:r>
              <a:rPr sz="26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Problem </a:t>
            </a:r>
            <a:r>
              <a:rPr sz="26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domain </a:t>
            </a:r>
            <a:r>
              <a:rPr sz="26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names </a:t>
            </a:r>
            <a:r>
              <a:rPr sz="2600" spc="-2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6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high </a:t>
            </a:r>
            <a:r>
              <a:rPr sz="26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level </a:t>
            </a:r>
            <a:r>
              <a:rPr sz="26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– </a:t>
            </a:r>
            <a:r>
              <a:rPr sz="26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conceptual</a:t>
            </a:r>
            <a:r>
              <a:rPr sz="2600" spc="-3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code  </a:t>
            </a:r>
            <a:r>
              <a:rPr sz="2600" spc="-2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Tree </a:t>
            </a:r>
            <a:r>
              <a:rPr sz="2600" spc="-1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vs.</a:t>
            </a:r>
            <a:r>
              <a:rPr sz="2600" spc="-6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2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Tree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2600" spc="-1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Best </a:t>
            </a:r>
            <a:r>
              <a:rPr sz="2600" spc="-1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2600" spc="-2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Ever </a:t>
            </a:r>
            <a:r>
              <a:rPr sz="2600" spc="-1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– </a:t>
            </a:r>
            <a:r>
              <a:rPr sz="2600" spc="-1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BAEAccountAddress,</a:t>
            </a:r>
            <a:r>
              <a:rPr sz="2600" spc="-1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2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BAECustomer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861771"/>
            <a:ext cx="53117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Models </a:t>
            </a:r>
            <a:r>
              <a:rPr spc="-155" dirty="0"/>
              <a:t>in </a:t>
            </a:r>
            <a:r>
              <a:rPr spc="-380" dirty="0"/>
              <a:t>everyday</a:t>
            </a:r>
            <a:r>
              <a:rPr spc="-1080" dirty="0"/>
              <a:t> </a:t>
            </a:r>
            <a:r>
              <a:rPr spc="-180" dirty="0"/>
              <a:t>life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755395" y="1896312"/>
            <a:ext cx="6486525" cy="21374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895"/>
              </a:spcBef>
              <a:buChar char="•"/>
              <a:tabLst>
                <a:tab pos="271780" algn="l"/>
              </a:tabLst>
            </a:pPr>
            <a:r>
              <a:rPr sz="2800" spc="-2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2800" spc="-1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get </a:t>
            </a:r>
            <a:r>
              <a:rPr sz="2800" spc="-1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800" spc="-8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through </a:t>
            </a:r>
            <a:r>
              <a:rPr sz="2800" spc="-6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2800" spc="-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input</a:t>
            </a:r>
            <a:r>
              <a:rPr sz="2800" spc="-33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devices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795"/>
              </a:spcBef>
              <a:buChar char="•"/>
              <a:tabLst>
                <a:tab pos="271780" algn="l"/>
              </a:tabLst>
            </a:pPr>
            <a:r>
              <a:rPr sz="28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form </a:t>
            </a:r>
            <a:r>
              <a:rPr sz="2800" spc="-17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2800" spc="-7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internal </a:t>
            </a:r>
            <a:r>
              <a:rPr sz="2800" spc="-1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(and </a:t>
            </a:r>
            <a:r>
              <a:rPr sz="2800" spc="-12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consistent)</a:t>
            </a:r>
            <a:r>
              <a:rPr sz="28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model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145" indent="-258445">
              <a:lnSpc>
                <a:spcPct val="100000"/>
              </a:lnSpc>
              <a:spcBef>
                <a:spcPts val="790"/>
              </a:spcBef>
              <a:buChar char="•"/>
              <a:tabLst>
                <a:tab pos="271780" algn="l"/>
              </a:tabLst>
            </a:pPr>
            <a:r>
              <a:rPr sz="2800" spc="-24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We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act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according </a:t>
            </a:r>
            <a:r>
              <a:rPr sz="2800" spc="1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800" spc="-5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spc="-2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model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1780" indent="-259080">
              <a:lnSpc>
                <a:spcPct val="100000"/>
              </a:lnSpc>
              <a:spcBef>
                <a:spcPts val="810"/>
              </a:spcBef>
              <a:buChar char="•"/>
              <a:tabLst>
                <a:tab pos="271780" algn="l"/>
              </a:tabLst>
            </a:pPr>
            <a:r>
              <a:rPr sz="2800" spc="-1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Very </a:t>
            </a:r>
            <a:r>
              <a:rPr sz="2800" spc="-13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obvious </a:t>
            </a:r>
            <a:r>
              <a:rPr sz="2800" spc="-5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2800" spc="-14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small</a:t>
            </a:r>
            <a:r>
              <a:rPr sz="2800" spc="-18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children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5188</Words>
  <Application>WPS Presentation</Application>
  <PresentationFormat>On-screen Show (4:3)</PresentationFormat>
  <Paragraphs>226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SimSun</vt:lpstr>
      <vt:lpstr>Wingdings</vt:lpstr>
      <vt:lpstr>Arial</vt:lpstr>
      <vt:lpstr>Trebuchet MS</vt:lpstr>
      <vt:lpstr>Calibri</vt:lpstr>
      <vt:lpstr>Microsoft YaHei</vt:lpstr>
      <vt:lpstr/>
      <vt:lpstr>Arial Unicode MS</vt:lpstr>
      <vt:lpstr>Times New Roman</vt:lpstr>
      <vt:lpstr>Office Theme</vt:lpstr>
      <vt:lpstr>Naming things</vt:lpstr>
      <vt:lpstr>Course Objectives</vt:lpstr>
      <vt:lpstr>Agenda for today</vt:lpstr>
      <vt:lpstr>PowerPoint 演示文稿</vt:lpstr>
      <vt:lpstr>What’s in a name</vt:lpstr>
      <vt:lpstr>What’s in a name</vt:lpstr>
      <vt:lpstr>What’s in a name</vt:lpstr>
      <vt:lpstr>What’s in a name</vt:lpstr>
      <vt:lpstr>Models in everyday life</vt:lpstr>
      <vt:lpstr>References in everyday life</vt:lpstr>
      <vt:lpstr>The map is not the territory</vt:lpstr>
      <vt:lpstr>Example I</vt:lpstr>
      <vt:lpstr>Phases of making a program</vt:lpstr>
      <vt:lpstr>Example I</vt:lpstr>
      <vt:lpstr>Example I</vt:lpstr>
      <vt:lpstr>Example I</vt:lpstr>
      <vt:lpstr>Flowchart</vt:lpstr>
      <vt:lpstr>Flowchart</vt:lpstr>
      <vt:lpstr>Task II</vt:lpstr>
      <vt:lpstr>PowerPoint 演示文稿</vt:lpstr>
      <vt:lpstr>Making a decision</vt:lpstr>
      <vt:lpstr>If-then-else structure</vt:lpstr>
      <vt:lpstr>If-then-else structure</vt:lpstr>
      <vt:lpstr>If-then-else flowchart representation</vt:lpstr>
      <vt:lpstr>Task IV</vt:lpstr>
      <vt:lpstr>PowerPoint 演示文稿</vt:lpstr>
      <vt:lpstr>Nested If-then-else structure</vt:lpstr>
      <vt:lpstr>Relational operators</vt:lpstr>
      <vt:lpstr>PowerPoint 演示文稿</vt:lpstr>
      <vt:lpstr>Task VII</vt:lpstr>
      <vt:lpstr>Questions &amp; Answers 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Naming things</dc:title>
  <dc:creator>Vekoslav.Stefanovski@seavus.com</dc:creator>
  <cp:lastModifiedBy>Stojancho.Jefremov</cp:lastModifiedBy>
  <cp:revision>2</cp:revision>
  <dcterms:created xsi:type="dcterms:W3CDTF">2018-10-18T18:58:00Z</dcterms:created>
  <dcterms:modified xsi:type="dcterms:W3CDTF">2018-10-18T19:00:37Z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2018-10-18T00:00:00Z</vt:filetime>
  </property>
  <property fmtid="{D5CDD505-2E9C-101B-9397-08002B2CF9AE}" pid="5" name="KSOProductBuildVer">
    <vt:lpwstr>1033-10.2.0.7456</vt:lpwstr>
  </property>
</Properties>
</file>