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9144000" cy="5143500" type="screen16x9"/>
  <p:notesSz cx="6858000" cy="9144000"/>
  <p:embeddedFontLst>
    <p:embeddedFont>
      <p:font typeface="Roboto Condensed Light" panose="020B0604020202020204" charset="0"/>
      <p:regular r:id="rId16"/>
      <p:bold r:id="rId17"/>
      <p:italic r:id="rId18"/>
      <p:boldItalic r:id="rId19"/>
    </p:embeddedFont>
    <p:embeddedFont>
      <p:font typeface="Arvo" panose="020B0604020202020204" charset="0"/>
      <p:regular r:id="rId20"/>
      <p:bold r:id="rId21"/>
      <p:italic r:id="rId22"/>
      <p:boldItalic r:id="rId23"/>
    </p:embeddedFont>
    <p:embeddedFont>
      <p:font typeface="Roboto Condensed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CC0487-6B50-4D49-927F-3669F8FCB478}">
  <a:tblStyle styleId="{D8CC0487-6B50-4D49-927F-3669F8FCB4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agan Gelevski" userId="a21e6c851b109c46" providerId="Windows Live" clId="Web-{9CFA2560-9699-4A33-9794-05023D25DF4E}"/>
    <pc:docChg chg="modSld">
      <pc:chgData name="Dragan Gelevski" userId="a21e6c851b109c46" providerId="Windows Live" clId="Web-{9CFA2560-9699-4A33-9794-05023D25DF4E}" dt="2018-10-26T07:23:39.854" v="11" actId="20577"/>
      <pc:docMkLst>
        <pc:docMk/>
      </pc:docMkLst>
      <pc:sldChg chg="modSp">
        <pc:chgData name="Dragan Gelevski" userId="a21e6c851b109c46" providerId="Windows Live" clId="Web-{9CFA2560-9699-4A33-9794-05023D25DF4E}" dt="2018-10-26T07:23:39.854" v="11" actId="20577"/>
        <pc:sldMkLst>
          <pc:docMk/>
          <pc:sldMk cId="0" sldId="256"/>
        </pc:sldMkLst>
        <pc:spChg chg="mod">
          <ac:chgData name="Dragan Gelevski" userId="a21e6c851b109c46" providerId="Windows Live" clId="Web-{9CFA2560-9699-4A33-9794-05023D25DF4E}" dt="2018-10-26T07:23:39.854" v="11" actId="20577"/>
          <ac:spMkLst>
            <pc:docMk/>
            <pc:sldMk cId="0" sldId="256"/>
            <ac:spMk id="18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72894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4408d6e6f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4408d6e6f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950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4415fbe068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4415fbe068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114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4415fbe068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4415fbe068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4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4415fbe068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4415fbe068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36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43fbe87555_1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43fbe87555_1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965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415fbe06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4415fbe06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QUESTIONS ABOUT PASS FAIL MARK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 1-5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0893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415fbe06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4415fbe06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45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415fbe06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4415fbe06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916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4415fbe06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4415fbe06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399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4415fbe068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4415fbe068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309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415fbe068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4415fbe068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673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4415fbe06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4415fbe06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141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4415fbe068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4415fbe068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72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 rtl="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 rtl="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odecombat.com/students?_cc=WaterFlySto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MAKING DECISIONS</a:t>
            </a:r>
            <a:endParaRPr/>
          </a:p>
        </p:txBody>
      </p:sp>
      <p:sp>
        <p:nvSpPr>
          <p:cNvPr id="395" name="Google Shape;395;p3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396" name="Google Shape;396;p30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397" name="Google Shape;3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8" name="Google Shape;398;p30"/>
          <p:cNvGraphicFramePr/>
          <p:nvPr/>
        </p:nvGraphicFramePr>
        <p:xfrm>
          <a:off x="735075" y="1556000"/>
          <a:ext cx="5898950" cy="3274425"/>
        </p:xfrm>
        <a:graphic>
          <a:graphicData uri="http://schemas.openxmlformats.org/drawingml/2006/table">
            <a:tbl>
              <a:tblPr>
                <a:noFill/>
                <a:tableStyleId>{D8CC0487-6B50-4D49-927F-3669F8FCB478}</a:tableStyleId>
              </a:tblPr>
              <a:tblGrid>
                <a:gridCol w="2949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9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Operator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F537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F53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&gt;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Greater than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&lt;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Less than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=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Equal to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&gt;=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Greater or equal to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&lt;=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Less or equal to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!=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Not equal to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FOR STRUCTURE</a:t>
            </a:r>
            <a:endParaRPr/>
          </a:p>
        </p:txBody>
      </p:sp>
      <p:sp>
        <p:nvSpPr>
          <p:cNvPr id="538" name="Google Shape;538;p39"/>
          <p:cNvSpPr txBox="1">
            <a:spLocks noGrp="1"/>
          </p:cNvSpPr>
          <p:nvPr>
            <p:ph type="body" idx="1"/>
          </p:nvPr>
        </p:nvSpPr>
        <p:spPr>
          <a:xfrm>
            <a:off x="735075" y="1327200"/>
            <a:ext cx="58335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var </a:t>
            </a:r>
            <a:r>
              <a:rPr lang="en" sz="1800"/>
              <a:t>collection = </a:t>
            </a: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[</a:t>
            </a:r>
            <a:r>
              <a:rPr lang="en" sz="1800"/>
              <a:t> </a:t>
            </a:r>
            <a:r>
              <a:rPr lang="en" sz="1800">
                <a:solidFill>
                  <a:srgbClr val="FF9800"/>
                </a:solidFill>
              </a:rPr>
              <a:t>item1</a:t>
            </a: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,</a:t>
            </a:r>
            <a:r>
              <a:rPr lang="en" sz="1800"/>
              <a:t> </a:t>
            </a:r>
            <a:r>
              <a:rPr lang="en" sz="1800">
                <a:solidFill>
                  <a:srgbClr val="FF9800"/>
                </a:solidFill>
              </a:rPr>
              <a:t>item2</a:t>
            </a: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,</a:t>
            </a:r>
            <a:r>
              <a:rPr lang="en" sz="1800"/>
              <a:t> </a:t>
            </a:r>
            <a:r>
              <a:rPr lang="en" sz="1800">
                <a:solidFill>
                  <a:srgbClr val="FF9800"/>
                </a:solidFill>
              </a:rPr>
              <a:t>item3</a:t>
            </a:r>
            <a:r>
              <a:rPr lang="en" sz="1800" b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…</a:t>
            </a:r>
            <a:r>
              <a:rPr lang="en" sz="1800">
                <a:solidFill>
                  <a:srgbClr val="FF9800"/>
                </a:solidFill>
              </a:rPr>
              <a:t> </a:t>
            </a: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]</a:t>
            </a:r>
            <a:endParaRPr sz="18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r>
              <a:rPr lang="en" sz="1800"/>
              <a:t>collection</a:t>
            </a: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[0] = </a:t>
            </a:r>
            <a:r>
              <a:rPr lang="en" sz="1800">
                <a:solidFill>
                  <a:srgbClr val="FF9800"/>
                </a:solidFill>
              </a:rPr>
              <a:t>newItem</a:t>
            </a:r>
            <a:endParaRPr sz="1800">
              <a:solidFill>
                <a:srgbClr val="FF9800"/>
              </a:solidFill>
            </a:endParaRPr>
          </a:p>
        </p:txBody>
      </p:sp>
      <p:sp>
        <p:nvSpPr>
          <p:cNvPr id="539" name="Google Shape;539;p3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40" name="Google Shape;540;p39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541" name="Google Shape;5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39"/>
          <p:cNvSpPr txBox="1">
            <a:spLocks noGrp="1"/>
          </p:cNvSpPr>
          <p:nvPr>
            <p:ph type="body" idx="1"/>
          </p:nvPr>
        </p:nvSpPr>
        <p:spPr>
          <a:xfrm>
            <a:off x="735075" y="1979325"/>
            <a:ext cx="3647100" cy="27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var</a:t>
            </a:r>
            <a:r>
              <a:rPr lang="en" sz="1800"/>
              <a:t> students = [ … ]; </a:t>
            </a:r>
            <a:endParaRPr sz="1800"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for</a:t>
            </a:r>
            <a:r>
              <a:rPr lang="en" sz="1800"/>
              <a:t> </a:t>
            </a:r>
            <a:r>
              <a:rPr lang="en" sz="1800">
                <a:solidFill>
                  <a:srgbClr val="FF9800"/>
                </a:solidFill>
              </a:rPr>
              <a:t>var i=0</a:t>
            </a: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; </a:t>
            </a:r>
            <a:r>
              <a:rPr lang="en" sz="1800">
                <a:solidFill>
                  <a:srgbClr val="FF9800"/>
                </a:solidFill>
              </a:rPr>
              <a:t>i&lt;students.length</a:t>
            </a: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; </a:t>
            </a:r>
            <a:r>
              <a:rPr lang="en" sz="1800">
                <a:solidFill>
                  <a:srgbClr val="FF9800"/>
                </a:solidFill>
              </a:rPr>
              <a:t>i++ </a:t>
            </a:r>
            <a:endParaRPr sz="1800"/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if</a:t>
            </a:r>
            <a:r>
              <a:rPr lang="en" sz="1800">
                <a:solidFill>
                  <a:srgbClr val="FF9800"/>
                </a:solidFill>
              </a:rPr>
              <a:t> students[i].length != 0</a:t>
            </a:r>
            <a:endParaRPr sz="1800">
              <a:solidFill>
                <a:srgbClr val="FF9800"/>
              </a:solidFill>
            </a:endParaRPr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/>
              <a:t>	print student[ i ]</a:t>
            </a:r>
            <a:endParaRPr sz="1800"/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end-if </a:t>
            </a:r>
            <a:endParaRPr sz="18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end-for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0"/>
          <p:cNvSpPr txBox="1">
            <a:spLocks noGrp="1"/>
          </p:cNvSpPr>
          <p:nvPr>
            <p:ph type="sldNum" idx="12"/>
          </p:nvPr>
        </p:nvSpPr>
        <p:spPr>
          <a:xfrm>
            <a:off x="7217050" y="4693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48" name="Google Shape;548;p40"/>
          <p:cNvSpPr/>
          <p:nvPr/>
        </p:nvSpPr>
        <p:spPr>
          <a:xfrm>
            <a:off x="2933225" y="110025"/>
            <a:ext cx="1172100" cy="393900"/>
          </a:xfrm>
          <a:prstGeom prst="roundRect">
            <a:avLst>
              <a:gd name="adj" fmla="val 46666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Start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549" name="Google Shape;549;p40"/>
          <p:cNvSpPr/>
          <p:nvPr/>
        </p:nvSpPr>
        <p:spPr>
          <a:xfrm>
            <a:off x="6214750" y="2041050"/>
            <a:ext cx="1172100" cy="512100"/>
          </a:xfrm>
          <a:prstGeom prst="roundRect">
            <a:avLst>
              <a:gd name="adj" fmla="val 46666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End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550" name="Google Shape;550;p40"/>
          <p:cNvSpPr/>
          <p:nvPr/>
        </p:nvSpPr>
        <p:spPr>
          <a:xfrm>
            <a:off x="1874350" y="1991075"/>
            <a:ext cx="3296025" cy="608150"/>
          </a:xfrm>
          <a:prstGeom prst="flowChartDecision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i &lt;= students.length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551" name="Google Shape;551;p40"/>
          <p:cNvSpPr/>
          <p:nvPr/>
        </p:nvSpPr>
        <p:spPr>
          <a:xfrm>
            <a:off x="2705075" y="739325"/>
            <a:ext cx="1628400" cy="393900"/>
          </a:xfrm>
          <a:prstGeom prst="rect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students = [ … ]</a:t>
            </a:r>
            <a:endParaRPr/>
          </a:p>
        </p:txBody>
      </p:sp>
      <p:sp>
        <p:nvSpPr>
          <p:cNvPr id="552" name="Google Shape;552;p40"/>
          <p:cNvSpPr/>
          <p:nvPr/>
        </p:nvSpPr>
        <p:spPr>
          <a:xfrm>
            <a:off x="3111875" y="1368635"/>
            <a:ext cx="814800" cy="393900"/>
          </a:xfrm>
          <a:prstGeom prst="rect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i = 0</a:t>
            </a:r>
            <a:endParaRPr/>
          </a:p>
        </p:txBody>
      </p:sp>
      <p:sp>
        <p:nvSpPr>
          <p:cNvPr id="553" name="Google Shape;553;p40"/>
          <p:cNvSpPr/>
          <p:nvPr/>
        </p:nvSpPr>
        <p:spPr>
          <a:xfrm>
            <a:off x="1703925" y="2821288"/>
            <a:ext cx="3630700" cy="608150"/>
          </a:xfrm>
          <a:prstGeom prst="flowChartDecision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Students[i].length != 0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554" name="Google Shape;554;p40"/>
          <p:cNvSpPr/>
          <p:nvPr/>
        </p:nvSpPr>
        <p:spPr>
          <a:xfrm>
            <a:off x="3114963" y="4329738"/>
            <a:ext cx="814800" cy="512100"/>
          </a:xfrm>
          <a:prstGeom prst="rect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i++</a:t>
            </a:r>
            <a:endParaRPr/>
          </a:p>
        </p:txBody>
      </p:sp>
      <p:cxnSp>
        <p:nvCxnSpPr>
          <p:cNvPr id="555" name="Google Shape;555;p40"/>
          <p:cNvCxnSpPr>
            <a:stCxn id="548" idx="2"/>
            <a:endCxn id="551" idx="0"/>
          </p:cNvCxnSpPr>
          <p:nvPr/>
        </p:nvCxnSpPr>
        <p:spPr>
          <a:xfrm>
            <a:off x="3519275" y="503925"/>
            <a:ext cx="0" cy="235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56" name="Google Shape;556;p40"/>
          <p:cNvCxnSpPr>
            <a:stCxn id="551" idx="2"/>
            <a:endCxn id="552" idx="0"/>
          </p:cNvCxnSpPr>
          <p:nvPr/>
        </p:nvCxnSpPr>
        <p:spPr>
          <a:xfrm>
            <a:off x="3519275" y="1133225"/>
            <a:ext cx="0" cy="235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57" name="Google Shape;557;p40"/>
          <p:cNvCxnSpPr>
            <a:stCxn id="552" idx="2"/>
            <a:endCxn id="550" idx="0"/>
          </p:cNvCxnSpPr>
          <p:nvPr/>
        </p:nvCxnSpPr>
        <p:spPr>
          <a:xfrm>
            <a:off x="3519275" y="1762535"/>
            <a:ext cx="3000" cy="228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58" name="Google Shape;558;p40"/>
          <p:cNvCxnSpPr>
            <a:stCxn id="550" idx="2"/>
            <a:endCxn id="559" idx="1"/>
          </p:cNvCxnSpPr>
          <p:nvPr/>
        </p:nvCxnSpPr>
        <p:spPr>
          <a:xfrm flipH="1">
            <a:off x="3519363" y="2599225"/>
            <a:ext cx="3000" cy="228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60" name="Google Shape;560;p40"/>
          <p:cNvCxnSpPr>
            <a:stCxn id="550" idx="3"/>
            <a:endCxn id="549" idx="1"/>
          </p:cNvCxnSpPr>
          <p:nvPr/>
        </p:nvCxnSpPr>
        <p:spPr>
          <a:xfrm>
            <a:off x="5170375" y="2295150"/>
            <a:ext cx="1044300" cy="2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61" name="Google Shape;561;p40"/>
          <p:cNvCxnSpPr>
            <a:stCxn id="554" idx="1"/>
          </p:cNvCxnSpPr>
          <p:nvPr/>
        </p:nvCxnSpPr>
        <p:spPr>
          <a:xfrm rot="10800000">
            <a:off x="1383363" y="4585788"/>
            <a:ext cx="1731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" name="Google Shape;562;p40"/>
          <p:cNvCxnSpPr/>
          <p:nvPr/>
        </p:nvCxnSpPr>
        <p:spPr>
          <a:xfrm rot="10800000">
            <a:off x="1392050" y="2293475"/>
            <a:ext cx="0" cy="2292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Google Shape;563;p40"/>
          <p:cNvCxnSpPr>
            <a:endCxn id="550" idx="1"/>
          </p:cNvCxnSpPr>
          <p:nvPr/>
        </p:nvCxnSpPr>
        <p:spPr>
          <a:xfrm>
            <a:off x="1383250" y="2295150"/>
            <a:ext cx="491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64" name="Google Shape;564;p40"/>
          <p:cNvSpPr txBox="1"/>
          <p:nvPr/>
        </p:nvSpPr>
        <p:spPr>
          <a:xfrm>
            <a:off x="2548900" y="2495375"/>
            <a:ext cx="7077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YES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65" name="Google Shape;565;p40"/>
          <p:cNvSpPr txBox="1"/>
          <p:nvPr/>
        </p:nvSpPr>
        <p:spPr>
          <a:xfrm>
            <a:off x="2548900" y="3354450"/>
            <a:ext cx="7077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YES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66" name="Google Shape;566;p40"/>
          <p:cNvSpPr txBox="1"/>
          <p:nvPr/>
        </p:nvSpPr>
        <p:spPr>
          <a:xfrm>
            <a:off x="5277638" y="1919250"/>
            <a:ext cx="7077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NO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67" name="Google Shape;567;p40"/>
          <p:cNvSpPr/>
          <p:nvPr/>
        </p:nvSpPr>
        <p:spPr>
          <a:xfrm flipH="1">
            <a:off x="2791925" y="3657438"/>
            <a:ext cx="1454700" cy="444300"/>
          </a:xfrm>
          <a:prstGeom prst="flowChartDisplay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263248"/>
                </a:solidFill>
              </a:rPr>
              <a:t>print students[i]</a:t>
            </a:r>
            <a:endParaRPr sz="1100" b="1">
              <a:solidFill>
                <a:srgbClr val="263248"/>
              </a:solidFill>
            </a:endParaRPr>
          </a:p>
        </p:txBody>
      </p:sp>
      <p:cxnSp>
        <p:nvCxnSpPr>
          <p:cNvPr id="568" name="Google Shape;568;p40"/>
          <p:cNvCxnSpPr>
            <a:stCxn id="553" idx="2"/>
            <a:endCxn id="567" idx="0"/>
          </p:cNvCxnSpPr>
          <p:nvPr/>
        </p:nvCxnSpPr>
        <p:spPr>
          <a:xfrm>
            <a:off x="3519275" y="3429438"/>
            <a:ext cx="0" cy="22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69" name="Google Shape;569;p40"/>
          <p:cNvCxnSpPr>
            <a:stCxn id="567" idx="2"/>
            <a:endCxn id="554" idx="0"/>
          </p:cNvCxnSpPr>
          <p:nvPr/>
        </p:nvCxnSpPr>
        <p:spPr>
          <a:xfrm>
            <a:off x="3519275" y="4101738"/>
            <a:ext cx="3000" cy="22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70" name="Google Shape;570;p40"/>
          <p:cNvCxnSpPr>
            <a:stCxn id="553" idx="3"/>
          </p:cNvCxnSpPr>
          <p:nvPr/>
        </p:nvCxnSpPr>
        <p:spPr>
          <a:xfrm>
            <a:off x="5334625" y="3125363"/>
            <a:ext cx="306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1" name="Google Shape;571;p40"/>
          <p:cNvCxnSpPr/>
          <p:nvPr/>
        </p:nvCxnSpPr>
        <p:spPr>
          <a:xfrm>
            <a:off x="5631500" y="3117200"/>
            <a:ext cx="0" cy="1470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2" name="Google Shape;572;p40"/>
          <p:cNvCxnSpPr>
            <a:endCxn id="554" idx="3"/>
          </p:cNvCxnSpPr>
          <p:nvPr/>
        </p:nvCxnSpPr>
        <p:spPr>
          <a:xfrm rot="10800000">
            <a:off x="3929763" y="4585788"/>
            <a:ext cx="1710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73" name="Google Shape;573;p40"/>
          <p:cNvSpPr txBox="1"/>
          <p:nvPr/>
        </p:nvSpPr>
        <p:spPr>
          <a:xfrm>
            <a:off x="5170363" y="2698100"/>
            <a:ext cx="7077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NO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TASK II</a:t>
            </a:r>
            <a:endParaRPr/>
          </a:p>
        </p:txBody>
      </p:sp>
      <p:sp>
        <p:nvSpPr>
          <p:cNvPr id="579" name="Google Shape;579;p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80" name="Google Shape;580;p41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581" name="Google Shape;58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41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Let's program our way to </a:t>
            </a:r>
            <a:r>
              <a:rPr lang="en" sz="24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CodeCombat!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/>
              </a:rPr>
              <a:t>https://codecombat.com/students?_cc=WaterFlyStop</a:t>
            </a: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/>
            </a:r>
            <a:b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Code: WaterFlyStop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2"/>
          <p:cNvSpPr txBox="1">
            <a:spLocks noGrp="1"/>
          </p:cNvSpPr>
          <p:nvPr>
            <p:ph type="title" idx="4294967295"/>
          </p:nvPr>
        </p:nvSpPr>
        <p:spPr>
          <a:xfrm>
            <a:off x="4522325" y="1064975"/>
            <a:ext cx="33576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/>
              <a:t>Time for questions! </a:t>
            </a:r>
            <a:endParaRPr sz="4800"/>
          </a:p>
        </p:txBody>
      </p:sp>
      <p:sp>
        <p:nvSpPr>
          <p:cNvPr id="588" name="Google Shape;588;p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89" name="Google Shape;589;p42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TASK I</a:t>
            </a:r>
            <a:endParaRPr/>
          </a:p>
        </p:txBody>
      </p:sp>
      <p:sp>
        <p:nvSpPr>
          <p:cNvPr id="404" name="Google Shape;404;p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05" name="Google Shape;405;p31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406" name="Google Shape;4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1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Write an algorithm to determine a student’s final grade and indicate whether it is passing or failing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 final grade is calculated as the average of four marks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Time to complete: 10 - 15 minutes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MAKING NON-BINARY DECISIONS</a:t>
            </a:r>
            <a:endParaRPr/>
          </a:p>
        </p:txBody>
      </p:sp>
      <p:sp>
        <p:nvSpPr>
          <p:cNvPr id="413" name="Google Shape;413;p32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Sometimes we have </a:t>
            </a: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more than two outcomes 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Implemented very differently in different languages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Fortunately, very similar in C# and JavaScript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"/>
              <a:t>We can take different action based on the value of variable</a:t>
            </a:r>
            <a:endParaRPr/>
          </a:p>
        </p:txBody>
      </p:sp>
      <p:sp>
        <p:nvSpPr>
          <p:cNvPr id="414" name="Google Shape;414;p3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15" name="Google Shape;415;p32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416" name="Google Shape;4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IF - THEN - ELSE STRUCTURE</a:t>
            </a:r>
            <a:endParaRPr/>
          </a:p>
        </p:txBody>
      </p:sp>
      <p:sp>
        <p:nvSpPr>
          <p:cNvPr id="422" name="Google Shape;422;p33"/>
          <p:cNvSpPr txBox="1">
            <a:spLocks noGrp="1"/>
          </p:cNvSpPr>
          <p:nvPr>
            <p:ph type="body" idx="1"/>
          </p:nvPr>
        </p:nvSpPr>
        <p:spPr>
          <a:xfrm>
            <a:off x="735075" y="1327200"/>
            <a:ext cx="3870900" cy="3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switch</a:t>
            </a:r>
            <a:r>
              <a:rPr lang="en" sz="1800">
                <a:solidFill>
                  <a:srgbClr val="FF9800"/>
                </a:solidFill>
              </a:rPr>
              <a:t> expression </a:t>
            </a:r>
            <a:endParaRPr sz="1800">
              <a:solidFill>
                <a:srgbClr val="FF9800"/>
              </a:solidFill>
            </a:endParaRPr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case</a:t>
            </a:r>
            <a:r>
              <a:rPr lang="en" sz="1800"/>
              <a:t> </a:t>
            </a:r>
            <a:r>
              <a:rPr lang="en" sz="1800">
                <a:solidFill>
                  <a:srgbClr val="FF9800"/>
                </a:solidFill>
              </a:rPr>
              <a:t>value1:</a:t>
            </a:r>
            <a:r>
              <a:rPr lang="en" sz="1800"/>
              <a:t> </a:t>
            </a:r>
            <a:endParaRPr sz="1800"/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/>
              <a:t>value1-statements </a:t>
            </a:r>
            <a:endParaRPr sz="1800"/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break</a:t>
            </a:r>
            <a:endParaRPr sz="18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case</a:t>
            </a:r>
            <a:r>
              <a:rPr lang="en" sz="1800"/>
              <a:t> </a:t>
            </a:r>
            <a:r>
              <a:rPr lang="en" sz="1800">
                <a:solidFill>
                  <a:srgbClr val="FF9800"/>
                </a:solidFill>
              </a:rPr>
              <a:t>value2: </a:t>
            </a:r>
            <a:endParaRPr sz="1800">
              <a:solidFill>
                <a:srgbClr val="FF9800"/>
              </a:solidFill>
            </a:endParaRPr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/>
              <a:t>value2-statements </a:t>
            </a:r>
            <a:endParaRPr sz="1800"/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break</a:t>
            </a:r>
            <a:r>
              <a:rPr lang="en" sz="1800"/>
              <a:t> </a:t>
            </a:r>
            <a:endParaRPr sz="1800"/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… 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default </a:t>
            </a:r>
            <a:endParaRPr sz="18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/>
              <a:t>default-statements </a:t>
            </a:r>
            <a:endParaRPr sz="1800"/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break </a:t>
            </a:r>
            <a:endParaRPr sz="18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end-switch</a:t>
            </a:r>
            <a:endParaRPr sz="18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3" name="Google Shape;4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24" name="Google Shape;424;p33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425" name="Google Shape;4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3"/>
          <p:cNvSpPr txBox="1">
            <a:spLocks noGrp="1"/>
          </p:cNvSpPr>
          <p:nvPr>
            <p:ph type="body" idx="1"/>
          </p:nvPr>
        </p:nvSpPr>
        <p:spPr>
          <a:xfrm>
            <a:off x="4095000" y="1327200"/>
            <a:ext cx="3870900" cy="3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switch</a:t>
            </a:r>
            <a:r>
              <a:rPr lang="en" sz="1800">
                <a:solidFill>
                  <a:srgbClr val="FF9800"/>
                </a:solidFill>
              </a:rPr>
              <a:t> day</a:t>
            </a:r>
            <a:endParaRPr sz="1800">
              <a:solidFill>
                <a:srgbClr val="FF9800"/>
              </a:solidFill>
            </a:endParaRPr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case</a:t>
            </a:r>
            <a:r>
              <a:rPr lang="en" sz="1800"/>
              <a:t> </a:t>
            </a:r>
            <a:r>
              <a:rPr lang="en" sz="1800">
                <a:solidFill>
                  <a:srgbClr val="FF9800"/>
                </a:solidFill>
              </a:rPr>
              <a:t>0:</a:t>
            </a:r>
            <a:r>
              <a:rPr lang="en" sz="1800"/>
              <a:t> </a:t>
            </a:r>
            <a:endParaRPr sz="1800"/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/>
              <a:t>print “Monday”</a:t>
            </a:r>
            <a:endParaRPr sz="1800"/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break</a:t>
            </a:r>
            <a:endParaRPr sz="18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case</a:t>
            </a:r>
            <a:r>
              <a:rPr lang="en" sz="1800"/>
              <a:t> </a:t>
            </a:r>
            <a:r>
              <a:rPr lang="en" sz="1800">
                <a:solidFill>
                  <a:srgbClr val="FF9800"/>
                </a:solidFill>
              </a:rPr>
              <a:t>1: </a:t>
            </a:r>
            <a:endParaRPr sz="1800">
              <a:solidFill>
                <a:srgbClr val="FF9800"/>
              </a:solidFill>
            </a:endParaRPr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print “Tuesday”</a:t>
            </a:r>
            <a:endParaRPr sz="1800"/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break</a:t>
            </a:r>
            <a:r>
              <a:rPr lang="en" sz="1800"/>
              <a:t> </a:t>
            </a:r>
            <a:endParaRPr sz="1800"/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… 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default </a:t>
            </a:r>
            <a:endParaRPr sz="18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print “No such day”</a:t>
            </a:r>
            <a:endParaRPr sz="1800"/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break </a:t>
            </a:r>
            <a:endParaRPr sz="18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end-switch</a:t>
            </a:r>
            <a:endParaRPr sz="18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4"/>
          <p:cNvSpPr txBox="1">
            <a:spLocks noGrp="1"/>
          </p:cNvSpPr>
          <p:nvPr>
            <p:ph type="sldNum" idx="12"/>
          </p:nvPr>
        </p:nvSpPr>
        <p:spPr>
          <a:xfrm>
            <a:off x="7217050" y="4693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32" name="Google Shape;432;p34"/>
          <p:cNvSpPr/>
          <p:nvPr/>
        </p:nvSpPr>
        <p:spPr>
          <a:xfrm>
            <a:off x="2933213" y="134375"/>
            <a:ext cx="1172100" cy="512100"/>
          </a:xfrm>
          <a:prstGeom prst="roundRect">
            <a:avLst>
              <a:gd name="adj" fmla="val 46666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Start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433" name="Google Shape;433;p34"/>
          <p:cNvSpPr/>
          <p:nvPr/>
        </p:nvSpPr>
        <p:spPr>
          <a:xfrm>
            <a:off x="2936325" y="4446325"/>
            <a:ext cx="1172100" cy="512100"/>
          </a:xfrm>
          <a:prstGeom prst="roundRect">
            <a:avLst>
              <a:gd name="adj" fmla="val 46666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End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434" name="Google Shape;434;p34"/>
          <p:cNvSpPr/>
          <p:nvPr/>
        </p:nvSpPr>
        <p:spPr>
          <a:xfrm>
            <a:off x="2085475" y="814175"/>
            <a:ext cx="2867625" cy="671400"/>
          </a:xfrm>
          <a:prstGeom prst="flowChartInputOutput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day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435" name="Google Shape;435;p34"/>
          <p:cNvSpPr/>
          <p:nvPr/>
        </p:nvSpPr>
        <p:spPr>
          <a:xfrm>
            <a:off x="2030238" y="1653275"/>
            <a:ext cx="2984275" cy="882500"/>
          </a:xfrm>
          <a:prstGeom prst="flowChartDecision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day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436" name="Google Shape;436;p34"/>
          <p:cNvSpPr/>
          <p:nvPr/>
        </p:nvSpPr>
        <p:spPr>
          <a:xfrm flipH="1">
            <a:off x="253450" y="2922388"/>
            <a:ext cx="1229400" cy="444300"/>
          </a:xfrm>
          <a:prstGeom prst="flowChartDisplay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263248"/>
                </a:solidFill>
              </a:rPr>
              <a:t>“Monday”</a:t>
            </a:r>
            <a:endParaRPr sz="1000" b="1">
              <a:solidFill>
                <a:srgbClr val="263248"/>
              </a:solidFill>
            </a:endParaRPr>
          </a:p>
        </p:txBody>
      </p:sp>
      <p:cxnSp>
        <p:nvCxnSpPr>
          <p:cNvPr id="437" name="Google Shape;437;p34"/>
          <p:cNvCxnSpPr>
            <a:stCxn id="432" idx="2"/>
            <a:endCxn id="434" idx="1"/>
          </p:cNvCxnSpPr>
          <p:nvPr/>
        </p:nvCxnSpPr>
        <p:spPr>
          <a:xfrm>
            <a:off x="3519263" y="646475"/>
            <a:ext cx="0" cy="167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38" name="Google Shape;438;p34"/>
          <p:cNvCxnSpPr>
            <a:stCxn id="434" idx="4"/>
            <a:endCxn id="435" idx="0"/>
          </p:cNvCxnSpPr>
          <p:nvPr/>
        </p:nvCxnSpPr>
        <p:spPr>
          <a:xfrm>
            <a:off x="3519288" y="1485575"/>
            <a:ext cx="3000" cy="167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39" name="Google Shape;439;p34"/>
          <p:cNvSpPr/>
          <p:nvPr/>
        </p:nvSpPr>
        <p:spPr>
          <a:xfrm flipH="1">
            <a:off x="2020850" y="2922400"/>
            <a:ext cx="1229400" cy="444300"/>
          </a:xfrm>
          <a:prstGeom prst="flowChartDisplay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263248"/>
                </a:solidFill>
              </a:rPr>
              <a:t>“Wednesday”</a:t>
            </a:r>
            <a:endParaRPr sz="1100" b="1">
              <a:solidFill>
                <a:srgbClr val="263248"/>
              </a:solidFill>
            </a:endParaRPr>
          </a:p>
        </p:txBody>
      </p:sp>
      <p:sp>
        <p:nvSpPr>
          <p:cNvPr id="440" name="Google Shape;440;p34"/>
          <p:cNvSpPr/>
          <p:nvPr/>
        </p:nvSpPr>
        <p:spPr>
          <a:xfrm flipH="1">
            <a:off x="3788263" y="2922388"/>
            <a:ext cx="1229400" cy="444300"/>
          </a:xfrm>
          <a:prstGeom prst="flowChartDisplay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“Friday”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441" name="Google Shape;441;p34"/>
          <p:cNvSpPr/>
          <p:nvPr/>
        </p:nvSpPr>
        <p:spPr>
          <a:xfrm flipH="1">
            <a:off x="5555688" y="2922388"/>
            <a:ext cx="1229400" cy="444300"/>
          </a:xfrm>
          <a:prstGeom prst="flowChartDisplay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263248"/>
                </a:solidFill>
              </a:rPr>
              <a:t>“Sunday”</a:t>
            </a:r>
            <a:endParaRPr sz="1000" b="1">
              <a:solidFill>
                <a:srgbClr val="263248"/>
              </a:solidFill>
            </a:endParaRPr>
          </a:p>
        </p:txBody>
      </p:sp>
      <p:sp>
        <p:nvSpPr>
          <p:cNvPr id="442" name="Google Shape;442;p34"/>
          <p:cNvSpPr/>
          <p:nvPr/>
        </p:nvSpPr>
        <p:spPr>
          <a:xfrm flipH="1">
            <a:off x="1170088" y="3753313"/>
            <a:ext cx="1229400" cy="444300"/>
          </a:xfrm>
          <a:prstGeom prst="flowChartDisplay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263248"/>
                </a:solidFill>
              </a:rPr>
              <a:t>“Tuesday”</a:t>
            </a:r>
            <a:endParaRPr sz="1000" b="1">
              <a:solidFill>
                <a:srgbClr val="263248"/>
              </a:solidFill>
            </a:endParaRPr>
          </a:p>
        </p:txBody>
      </p:sp>
      <p:sp>
        <p:nvSpPr>
          <p:cNvPr id="443" name="Google Shape;443;p34"/>
          <p:cNvSpPr/>
          <p:nvPr/>
        </p:nvSpPr>
        <p:spPr>
          <a:xfrm flipH="1">
            <a:off x="2907675" y="3753313"/>
            <a:ext cx="1229400" cy="444300"/>
          </a:xfrm>
          <a:prstGeom prst="flowChartDisplay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263248"/>
                </a:solidFill>
              </a:rPr>
              <a:t>“Thursday”</a:t>
            </a:r>
            <a:endParaRPr sz="900" b="1">
              <a:solidFill>
                <a:srgbClr val="263248"/>
              </a:solidFill>
            </a:endParaRPr>
          </a:p>
        </p:txBody>
      </p:sp>
      <p:sp>
        <p:nvSpPr>
          <p:cNvPr id="444" name="Google Shape;444;p34"/>
          <p:cNvSpPr/>
          <p:nvPr/>
        </p:nvSpPr>
        <p:spPr>
          <a:xfrm flipH="1">
            <a:off x="4645238" y="3753313"/>
            <a:ext cx="1229400" cy="444300"/>
          </a:xfrm>
          <a:prstGeom prst="flowChartDisplay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263248"/>
                </a:solidFill>
              </a:rPr>
              <a:t>“Saturday”</a:t>
            </a:r>
            <a:endParaRPr sz="900" b="1">
              <a:solidFill>
                <a:srgbClr val="263248"/>
              </a:solidFill>
            </a:endParaRPr>
          </a:p>
        </p:txBody>
      </p:sp>
      <p:sp>
        <p:nvSpPr>
          <p:cNvPr id="445" name="Google Shape;445;p34"/>
          <p:cNvSpPr/>
          <p:nvPr/>
        </p:nvSpPr>
        <p:spPr>
          <a:xfrm flipH="1">
            <a:off x="6382813" y="3753313"/>
            <a:ext cx="1229400" cy="444300"/>
          </a:xfrm>
          <a:prstGeom prst="flowChartDisplay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263248"/>
                </a:solidFill>
              </a:rPr>
              <a:t>“No such day”</a:t>
            </a:r>
            <a:endParaRPr sz="1100" b="1">
              <a:solidFill>
                <a:srgbClr val="263248"/>
              </a:solidFill>
            </a:endParaRPr>
          </a:p>
        </p:txBody>
      </p:sp>
      <p:cxnSp>
        <p:nvCxnSpPr>
          <p:cNvPr id="446" name="Google Shape;446;p34"/>
          <p:cNvCxnSpPr>
            <a:stCxn id="435" idx="2"/>
            <a:endCxn id="443" idx="0"/>
          </p:cNvCxnSpPr>
          <p:nvPr/>
        </p:nvCxnSpPr>
        <p:spPr>
          <a:xfrm>
            <a:off x="3522375" y="2535775"/>
            <a:ext cx="0" cy="1217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7" name="Google Shape;447;p34"/>
          <p:cNvCxnSpPr/>
          <p:nvPr/>
        </p:nvCxnSpPr>
        <p:spPr>
          <a:xfrm>
            <a:off x="864150" y="2696625"/>
            <a:ext cx="6138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34"/>
          <p:cNvCxnSpPr>
            <a:endCxn id="436" idx="0"/>
          </p:cNvCxnSpPr>
          <p:nvPr/>
        </p:nvCxnSpPr>
        <p:spPr>
          <a:xfrm>
            <a:off x="868150" y="2698888"/>
            <a:ext cx="0" cy="223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9" name="Google Shape;449;p34"/>
          <p:cNvCxnSpPr>
            <a:endCxn id="439" idx="0"/>
          </p:cNvCxnSpPr>
          <p:nvPr/>
        </p:nvCxnSpPr>
        <p:spPr>
          <a:xfrm>
            <a:off x="2635550" y="2695900"/>
            <a:ext cx="0" cy="226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50" name="Google Shape;450;p34"/>
          <p:cNvCxnSpPr>
            <a:endCxn id="442" idx="0"/>
          </p:cNvCxnSpPr>
          <p:nvPr/>
        </p:nvCxnSpPr>
        <p:spPr>
          <a:xfrm>
            <a:off x="1784788" y="2698813"/>
            <a:ext cx="0" cy="1054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51" name="Google Shape;451;p34"/>
          <p:cNvCxnSpPr>
            <a:endCxn id="440" idx="0"/>
          </p:cNvCxnSpPr>
          <p:nvPr/>
        </p:nvCxnSpPr>
        <p:spPr>
          <a:xfrm>
            <a:off x="4402963" y="2693188"/>
            <a:ext cx="0" cy="229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52" name="Google Shape;452;p34"/>
          <p:cNvCxnSpPr>
            <a:endCxn id="444" idx="0"/>
          </p:cNvCxnSpPr>
          <p:nvPr/>
        </p:nvCxnSpPr>
        <p:spPr>
          <a:xfrm>
            <a:off x="5259938" y="2698813"/>
            <a:ext cx="0" cy="1054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53" name="Google Shape;453;p34"/>
          <p:cNvCxnSpPr>
            <a:endCxn id="441" idx="0"/>
          </p:cNvCxnSpPr>
          <p:nvPr/>
        </p:nvCxnSpPr>
        <p:spPr>
          <a:xfrm>
            <a:off x="6170388" y="2696188"/>
            <a:ext cx="0" cy="226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54" name="Google Shape;454;p34"/>
          <p:cNvCxnSpPr>
            <a:endCxn id="445" idx="0"/>
          </p:cNvCxnSpPr>
          <p:nvPr/>
        </p:nvCxnSpPr>
        <p:spPr>
          <a:xfrm>
            <a:off x="6997513" y="2696113"/>
            <a:ext cx="0" cy="1057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55" name="Google Shape;455;p34"/>
          <p:cNvCxnSpPr>
            <a:stCxn id="433" idx="1"/>
          </p:cNvCxnSpPr>
          <p:nvPr/>
        </p:nvCxnSpPr>
        <p:spPr>
          <a:xfrm rot="10800000">
            <a:off x="866025" y="4702375"/>
            <a:ext cx="2070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456" name="Google Shape;456;p34"/>
          <p:cNvCxnSpPr>
            <a:stCxn id="433" idx="3"/>
          </p:cNvCxnSpPr>
          <p:nvPr/>
        </p:nvCxnSpPr>
        <p:spPr>
          <a:xfrm>
            <a:off x="4108425" y="4702375"/>
            <a:ext cx="2889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457" name="Google Shape;457;p34"/>
          <p:cNvCxnSpPr>
            <a:stCxn id="443" idx="2"/>
            <a:endCxn id="433" idx="0"/>
          </p:cNvCxnSpPr>
          <p:nvPr/>
        </p:nvCxnSpPr>
        <p:spPr>
          <a:xfrm>
            <a:off x="3522375" y="4197613"/>
            <a:ext cx="0" cy="248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58" name="Google Shape;458;p34"/>
          <p:cNvCxnSpPr>
            <a:stCxn id="436" idx="2"/>
          </p:cNvCxnSpPr>
          <p:nvPr/>
        </p:nvCxnSpPr>
        <p:spPr>
          <a:xfrm>
            <a:off x="868150" y="3366688"/>
            <a:ext cx="0" cy="1336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34"/>
          <p:cNvCxnSpPr>
            <a:stCxn id="442" idx="2"/>
          </p:cNvCxnSpPr>
          <p:nvPr/>
        </p:nvCxnSpPr>
        <p:spPr>
          <a:xfrm>
            <a:off x="1784788" y="4197613"/>
            <a:ext cx="0" cy="507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34"/>
          <p:cNvCxnSpPr>
            <a:stCxn id="440" idx="2"/>
          </p:cNvCxnSpPr>
          <p:nvPr/>
        </p:nvCxnSpPr>
        <p:spPr>
          <a:xfrm>
            <a:off x="4402963" y="3366688"/>
            <a:ext cx="0" cy="1335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34"/>
          <p:cNvCxnSpPr>
            <a:stCxn id="444" idx="2"/>
          </p:cNvCxnSpPr>
          <p:nvPr/>
        </p:nvCxnSpPr>
        <p:spPr>
          <a:xfrm>
            <a:off x="5259938" y="4197613"/>
            <a:ext cx="0" cy="505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34"/>
          <p:cNvCxnSpPr/>
          <p:nvPr/>
        </p:nvCxnSpPr>
        <p:spPr>
          <a:xfrm>
            <a:off x="6170388" y="3375038"/>
            <a:ext cx="0" cy="1327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34"/>
          <p:cNvCxnSpPr>
            <a:stCxn id="445" idx="2"/>
          </p:cNvCxnSpPr>
          <p:nvPr/>
        </p:nvCxnSpPr>
        <p:spPr>
          <a:xfrm>
            <a:off x="6997513" y="4197613"/>
            <a:ext cx="0" cy="50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4" name="Google Shape;464;p34"/>
          <p:cNvSpPr txBox="1"/>
          <p:nvPr/>
        </p:nvSpPr>
        <p:spPr>
          <a:xfrm>
            <a:off x="577748" y="2316950"/>
            <a:ext cx="5808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0</a:t>
            </a:r>
            <a:endParaRPr sz="1200" b="1">
              <a:solidFill>
                <a:schemeClr val="accent1"/>
              </a:solidFill>
            </a:endParaRPr>
          </a:p>
        </p:txBody>
      </p:sp>
      <p:sp>
        <p:nvSpPr>
          <p:cNvPr id="465" name="Google Shape;465;p34"/>
          <p:cNvSpPr txBox="1"/>
          <p:nvPr/>
        </p:nvSpPr>
        <p:spPr>
          <a:xfrm>
            <a:off x="1494398" y="2316925"/>
            <a:ext cx="5808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1</a:t>
            </a:r>
            <a:endParaRPr sz="1200" b="1">
              <a:solidFill>
                <a:schemeClr val="accent1"/>
              </a:solidFill>
            </a:endParaRPr>
          </a:p>
        </p:txBody>
      </p:sp>
      <p:sp>
        <p:nvSpPr>
          <p:cNvPr id="466" name="Google Shape;466;p34"/>
          <p:cNvSpPr txBox="1"/>
          <p:nvPr/>
        </p:nvSpPr>
        <p:spPr>
          <a:xfrm>
            <a:off x="2345148" y="2319225"/>
            <a:ext cx="5808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2</a:t>
            </a:r>
            <a:endParaRPr sz="1200" b="1">
              <a:solidFill>
                <a:schemeClr val="accent1"/>
              </a:solidFill>
            </a:endParaRPr>
          </a:p>
        </p:txBody>
      </p:sp>
      <p:sp>
        <p:nvSpPr>
          <p:cNvPr id="467" name="Google Shape;467;p34"/>
          <p:cNvSpPr txBox="1"/>
          <p:nvPr/>
        </p:nvSpPr>
        <p:spPr>
          <a:xfrm>
            <a:off x="3080998" y="2619000"/>
            <a:ext cx="5808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3</a:t>
            </a:r>
            <a:endParaRPr sz="1200" b="1">
              <a:solidFill>
                <a:schemeClr val="accent1"/>
              </a:solidFill>
            </a:endParaRPr>
          </a:p>
        </p:txBody>
      </p:sp>
      <p:sp>
        <p:nvSpPr>
          <p:cNvPr id="468" name="Google Shape;468;p34"/>
          <p:cNvSpPr txBox="1"/>
          <p:nvPr/>
        </p:nvSpPr>
        <p:spPr>
          <a:xfrm>
            <a:off x="4118798" y="2315600"/>
            <a:ext cx="5808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4</a:t>
            </a:r>
            <a:endParaRPr sz="1200" b="1">
              <a:solidFill>
                <a:schemeClr val="accent1"/>
              </a:solidFill>
            </a:endParaRPr>
          </a:p>
        </p:txBody>
      </p:sp>
      <p:sp>
        <p:nvSpPr>
          <p:cNvPr id="469" name="Google Shape;469;p34"/>
          <p:cNvSpPr txBox="1"/>
          <p:nvPr/>
        </p:nvSpPr>
        <p:spPr>
          <a:xfrm>
            <a:off x="4969548" y="2319225"/>
            <a:ext cx="5808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5</a:t>
            </a:r>
            <a:endParaRPr sz="1200" b="1">
              <a:solidFill>
                <a:schemeClr val="accent1"/>
              </a:solidFill>
            </a:endParaRPr>
          </a:p>
        </p:txBody>
      </p:sp>
      <p:sp>
        <p:nvSpPr>
          <p:cNvPr id="470" name="Google Shape;470;p34"/>
          <p:cNvSpPr txBox="1"/>
          <p:nvPr/>
        </p:nvSpPr>
        <p:spPr>
          <a:xfrm>
            <a:off x="5886223" y="2318500"/>
            <a:ext cx="5808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6</a:t>
            </a:r>
            <a:endParaRPr sz="1200" b="1">
              <a:solidFill>
                <a:schemeClr val="accent1"/>
              </a:solidFill>
            </a:endParaRPr>
          </a:p>
        </p:txBody>
      </p:sp>
      <p:sp>
        <p:nvSpPr>
          <p:cNvPr id="471" name="Google Shape;471;p34"/>
          <p:cNvSpPr txBox="1"/>
          <p:nvPr/>
        </p:nvSpPr>
        <p:spPr>
          <a:xfrm>
            <a:off x="6567326" y="2319225"/>
            <a:ext cx="8604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default</a:t>
            </a:r>
            <a:endParaRPr sz="12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RUNNING CODE MORE THAN ONCE</a:t>
            </a:r>
            <a:endParaRPr/>
          </a:p>
        </p:txBody>
      </p:sp>
      <p:sp>
        <p:nvSpPr>
          <p:cNvPr id="477" name="Google Shape;477;p3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Computers are </a:t>
            </a: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great at repetitive work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If we can solve it logically from one step to the next, we can get the computer to do the repeating of the process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"/>
              <a:t>We can solve otherwise insolvably tedious problems easily</a:t>
            </a:r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79" name="Google Shape;479;p35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480" name="Google Shape;4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FOR STRUCTURE</a:t>
            </a:r>
            <a:endParaRPr/>
          </a:p>
        </p:txBody>
      </p:sp>
      <p:sp>
        <p:nvSpPr>
          <p:cNvPr id="486" name="Google Shape;486;p36"/>
          <p:cNvSpPr txBox="1">
            <a:spLocks noGrp="1"/>
          </p:cNvSpPr>
          <p:nvPr>
            <p:ph type="body" idx="1"/>
          </p:nvPr>
        </p:nvSpPr>
        <p:spPr>
          <a:xfrm>
            <a:off x="735075" y="1327200"/>
            <a:ext cx="6516900" cy="12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for </a:t>
            </a:r>
            <a:r>
              <a:rPr lang="en" sz="1800">
                <a:solidFill>
                  <a:srgbClr val="FF9800"/>
                </a:solidFill>
              </a:rPr>
              <a:t>initial-expression</a:t>
            </a: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r>
              <a:rPr lang="en" sz="1800">
                <a:solidFill>
                  <a:srgbClr val="FF9800"/>
                </a:solidFill>
              </a:rPr>
              <a:t> test-expression</a:t>
            </a: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r>
              <a:rPr lang="en" sz="1800">
                <a:solidFill>
                  <a:srgbClr val="FF9800"/>
                </a:solidFill>
              </a:rPr>
              <a:t> loop-expression</a:t>
            </a:r>
            <a:endParaRPr sz="1800">
              <a:solidFill>
                <a:srgbClr val="FF9800"/>
              </a:solidFill>
            </a:endParaRPr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/>
              <a:t>loop-statements </a:t>
            </a:r>
            <a:endParaRPr sz="1800"/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end-for</a:t>
            </a:r>
            <a:endParaRPr sz="18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7" name="Google Shape;487;p3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88" name="Google Shape;488;p36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489" name="Google Shape;4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36"/>
          <p:cNvSpPr txBox="1">
            <a:spLocks noGrp="1"/>
          </p:cNvSpPr>
          <p:nvPr>
            <p:ph type="body" idx="1"/>
          </p:nvPr>
        </p:nvSpPr>
        <p:spPr>
          <a:xfrm>
            <a:off x="735075" y="2905975"/>
            <a:ext cx="3003000" cy="18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var</a:t>
            </a:r>
            <a:r>
              <a:rPr lang="en" sz="1800"/>
              <a:t> max = 0; </a:t>
            </a:r>
            <a:endParaRPr sz="1800"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for</a:t>
            </a:r>
            <a:r>
              <a:rPr lang="en" sz="1800"/>
              <a:t> </a:t>
            </a:r>
            <a:r>
              <a:rPr lang="en" sz="1800">
                <a:solidFill>
                  <a:srgbClr val="FF9800"/>
                </a:solidFill>
              </a:rPr>
              <a:t>var i=0</a:t>
            </a: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; </a:t>
            </a:r>
            <a:r>
              <a:rPr lang="en" sz="1800">
                <a:solidFill>
                  <a:srgbClr val="FF9800"/>
                </a:solidFill>
              </a:rPr>
              <a:t>i&lt;=20</a:t>
            </a: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; </a:t>
            </a:r>
            <a:r>
              <a:rPr lang="en" sz="1800">
                <a:solidFill>
                  <a:srgbClr val="FF9800"/>
                </a:solidFill>
              </a:rPr>
              <a:t>i++ </a:t>
            </a:r>
            <a:endParaRPr sz="1800">
              <a:solidFill>
                <a:srgbClr val="FF9800"/>
              </a:solidFill>
            </a:endParaRPr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/>
              <a:t>input number </a:t>
            </a:r>
            <a:endParaRPr sz="1800"/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if </a:t>
            </a:r>
            <a:r>
              <a:rPr lang="en" sz="1800">
                <a:solidFill>
                  <a:srgbClr val="FF9800"/>
                </a:solidFill>
              </a:rPr>
              <a:t>number &gt; max</a:t>
            </a:r>
            <a:endParaRPr sz="1800">
              <a:solidFill>
                <a:srgbClr val="FF9800"/>
              </a:solidFill>
            </a:endParaRPr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/>
              <a:t>max = number </a:t>
            </a:r>
            <a:endParaRPr sz="1800"/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end-if </a:t>
            </a:r>
            <a:endParaRPr sz="18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end-for</a:t>
            </a:r>
            <a:r>
              <a:rPr lang="en" sz="1800"/>
              <a:t> </a:t>
            </a:r>
            <a:endParaRPr sz="1800"/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r>
              <a:rPr lang="en" sz="1800"/>
              <a:t>print max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"/>
          <p:cNvSpPr txBox="1">
            <a:spLocks noGrp="1"/>
          </p:cNvSpPr>
          <p:nvPr>
            <p:ph type="sldNum" idx="12"/>
          </p:nvPr>
        </p:nvSpPr>
        <p:spPr>
          <a:xfrm>
            <a:off x="7217050" y="4693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96" name="Google Shape;496;p37"/>
          <p:cNvSpPr/>
          <p:nvPr/>
        </p:nvSpPr>
        <p:spPr>
          <a:xfrm>
            <a:off x="2933225" y="110025"/>
            <a:ext cx="1172100" cy="393900"/>
          </a:xfrm>
          <a:prstGeom prst="roundRect">
            <a:avLst>
              <a:gd name="adj" fmla="val 46666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Start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497" name="Google Shape;497;p37"/>
          <p:cNvSpPr/>
          <p:nvPr/>
        </p:nvSpPr>
        <p:spPr>
          <a:xfrm>
            <a:off x="7532350" y="2042900"/>
            <a:ext cx="1172100" cy="512100"/>
          </a:xfrm>
          <a:prstGeom prst="roundRect">
            <a:avLst>
              <a:gd name="adj" fmla="val 46666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End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498" name="Google Shape;498;p37"/>
          <p:cNvSpPr/>
          <p:nvPr/>
        </p:nvSpPr>
        <p:spPr>
          <a:xfrm>
            <a:off x="2570445" y="2827763"/>
            <a:ext cx="1897655" cy="444300"/>
          </a:xfrm>
          <a:prstGeom prst="flowChartInputOutput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number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499" name="Google Shape;499;p37"/>
          <p:cNvSpPr/>
          <p:nvPr/>
        </p:nvSpPr>
        <p:spPr>
          <a:xfrm>
            <a:off x="2835163" y="1994875"/>
            <a:ext cx="1368225" cy="608150"/>
          </a:xfrm>
          <a:prstGeom prst="flowChartDecision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i &lt;= 20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500" name="Google Shape;500;p37"/>
          <p:cNvSpPr/>
          <p:nvPr/>
        </p:nvSpPr>
        <p:spPr>
          <a:xfrm flipH="1">
            <a:off x="5544925" y="2076800"/>
            <a:ext cx="1229400" cy="444300"/>
          </a:xfrm>
          <a:prstGeom prst="flowChartDisplay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263248"/>
                </a:solidFill>
              </a:rPr>
              <a:t>max</a:t>
            </a:r>
            <a:endParaRPr sz="1100" b="1">
              <a:solidFill>
                <a:srgbClr val="263248"/>
              </a:solidFill>
            </a:endParaRPr>
          </a:p>
        </p:txBody>
      </p:sp>
      <p:sp>
        <p:nvSpPr>
          <p:cNvPr id="501" name="Google Shape;501;p37"/>
          <p:cNvSpPr/>
          <p:nvPr/>
        </p:nvSpPr>
        <p:spPr>
          <a:xfrm>
            <a:off x="3114975" y="742375"/>
            <a:ext cx="814800" cy="393900"/>
          </a:xfrm>
          <a:prstGeom prst="rect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max = 0</a:t>
            </a: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3111875" y="1368635"/>
            <a:ext cx="814800" cy="393900"/>
          </a:xfrm>
          <a:prstGeom prst="rect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i = 0</a:t>
            </a:r>
            <a:endParaRPr/>
          </a:p>
        </p:txBody>
      </p:sp>
      <p:sp>
        <p:nvSpPr>
          <p:cNvPr id="503" name="Google Shape;503;p37"/>
          <p:cNvSpPr/>
          <p:nvPr/>
        </p:nvSpPr>
        <p:spPr>
          <a:xfrm>
            <a:off x="2200150" y="3496825"/>
            <a:ext cx="2644450" cy="608150"/>
          </a:xfrm>
          <a:prstGeom prst="flowChartDecision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Number &gt; max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504" name="Google Shape;504;p37"/>
          <p:cNvSpPr/>
          <p:nvPr/>
        </p:nvSpPr>
        <p:spPr>
          <a:xfrm>
            <a:off x="3114975" y="4329713"/>
            <a:ext cx="814800" cy="512100"/>
          </a:xfrm>
          <a:prstGeom prst="rect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i++</a:t>
            </a:r>
            <a:endParaRPr/>
          </a:p>
        </p:txBody>
      </p:sp>
      <p:sp>
        <p:nvSpPr>
          <p:cNvPr id="505" name="Google Shape;505;p37"/>
          <p:cNvSpPr/>
          <p:nvPr/>
        </p:nvSpPr>
        <p:spPr>
          <a:xfrm>
            <a:off x="5172000" y="3544850"/>
            <a:ext cx="1368300" cy="512100"/>
          </a:xfrm>
          <a:prstGeom prst="rect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Max = number</a:t>
            </a:r>
            <a:endParaRPr/>
          </a:p>
        </p:txBody>
      </p:sp>
      <p:cxnSp>
        <p:nvCxnSpPr>
          <p:cNvPr id="506" name="Google Shape;506;p37"/>
          <p:cNvCxnSpPr>
            <a:stCxn id="496" idx="2"/>
            <a:endCxn id="501" idx="0"/>
          </p:cNvCxnSpPr>
          <p:nvPr/>
        </p:nvCxnSpPr>
        <p:spPr>
          <a:xfrm>
            <a:off x="3519275" y="503925"/>
            <a:ext cx="3000" cy="238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07" name="Google Shape;507;p37"/>
          <p:cNvCxnSpPr>
            <a:stCxn id="501" idx="2"/>
            <a:endCxn id="502" idx="0"/>
          </p:cNvCxnSpPr>
          <p:nvPr/>
        </p:nvCxnSpPr>
        <p:spPr>
          <a:xfrm flipH="1">
            <a:off x="3519375" y="1136275"/>
            <a:ext cx="3000" cy="232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08" name="Google Shape;508;p37"/>
          <p:cNvCxnSpPr>
            <a:stCxn id="502" idx="2"/>
            <a:endCxn id="499" idx="0"/>
          </p:cNvCxnSpPr>
          <p:nvPr/>
        </p:nvCxnSpPr>
        <p:spPr>
          <a:xfrm>
            <a:off x="3519275" y="1762535"/>
            <a:ext cx="0" cy="232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09" name="Google Shape;509;p37"/>
          <p:cNvCxnSpPr>
            <a:stCxn id="499" idx="2"/>
            <a:endCxn id="498" idx="1"/>
          </p:cNvCxnSpPr>
          <p:nvPr/>
        </p:nvCxnSpPr>
        <p:spPr>
          <a:xfrm>
            <a:off x="3519275" y="2603025"/>
            <a:ext cx="0" cy="224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10" name="Google Shape;510;p37"/>
          <p:cNvCxnSpPr>
            <a:stCxn id="498" idx="4"/>
            <a:endCxn id="503" idx="0"/>
          </p:cNvCxnSpPr>
          <p:nvPr/>
        </p:nvCxnSpPr>
        <p:spPr>
          <a:xfrm>
            <a:off x="3519272" y="3272063"/>
            <a:ext cx="3000" cy="224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11" name="Google Shape;511;p37"/>
          <p:cNvCxnSpPr>
            <a:stCxn id="503" idx="2"/>
            <a:endCxn id="504" idx="0"/>
          </p:cNvCxnSpPr>
          <p:nvPr/>
        </p:nvCxnSpPr>
        <p:spPr>
          <a:xfrm>
            <a:off x="3522375" y="4104975"/>
            <a:ext cx="0" cy="224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12" name="Google Shape;512;p37"/>
          <p:cNvCxnSpPr>
            <a:stCxn id="503" idx="3"/>
            <a:endCxn id="505" idx="1"/>
          </p:cNvCxnSpPr>
          <p:nvPr/>
        </p:nvCxnSpPr>
        <p:spPr>
          <a:xfrm>
            <a:off x="4844600" y="3800900"/>
            <a:ext cx="327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13" name="Google Shape;513;p37"/>
          <p:cNvCxnSpPr>
            <a:stCxn id="499" idx="3"/>
            <a:endCxn id="500" idx="3"/>
          </p:cNvCxnSpPr>
          <p:nvPr/>
        </p:nvCxnSpPr>
        <p:spPr>
          <a:xfrm>
            <a:off x="4203388" y="2298950"/>
            <a:ext cx="1341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14" name="Google Shape;514;p37"/>
          <p:cNvCxnSpPr>
            <a:stCxn id="500" idx="1"/>
            <a:endCxn id="497" idx="1"/>
          </p:cNvCxnSpPr>
          <p:nvPr/>
        </p:nvCxnSpPr>
        <p:spPr>
          <a:xfrm>
            <a:off x="6774325" y="2298950"/>
            <a:ext cx="758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15" name="Google Shape;515;p37"/>
          <p:cNvCxnSpPr>
            <a:stCxn id="504" idx="1"/>
          </p:cNvCxnSpPr>
          <p:nvPr/>
        </p:nvCxnSpPr>
        <p:spPr>
          <a:xfrm rot="10800000">
            <a:off x="1660275" y="4585763"/>
            <a:ext cx="1454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6" name="Google Shape;516;p37"/>
          <p:cNvCxnSpPr/>
          <p:nvPr/>
        </p:nvCxnSpPr>
        <p:spPr>
          <a:xfrm rot="10800000">
            <a:off x="1665325" y="2293475"/>
            <a:ext cx="0" cy="2292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7" name="Google Shape;517;p37"/>
          <p:cNvCxnSpPr>
            <a:endCxn id="499" idx="1"/>
          </p:cNvCxnSpPr>
          <p:nvPr/>
        </p:nvCxnSpPr>
        <p:spPr>
          <a:xfrm>
            <a:off x="1666363" y="2298950"/>
            <a:ext cx="1168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18" name="Google Shape;518;p37"/>
          <p:cNvSpPr txBox="1"/>
          <p:nvPr/>
        </p:nvSpPr>
        <p:spPr>
          <a:xfrm>
            <a:off x="2811575" y="2440675"/>
            <a:ext cx="7077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YES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19" name="Google Shape;519;p37"/>
          <p:cNvSpPr txBox="1"/>
          <p:nvPr/>
        </p:nvSpPr>
        <p:spPr>
          <a:xfrm>
            <a:off x="4520350" y="3344350"/>
            <a:ext cx="7077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YES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20" name="Google Shape;520;p37"/>
          <p:cNvSpPr txBox="1"/>
          <p:nvPr/>
        </p:nvSpPr>
        <p:spPr>
          <a:xfrm>
            <a:off x="4520313" y="1920950"/>
            <a:ext cx="7077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NO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21" name="Google Shape;521;p37"/>
          <p:cNvSpPr txBox="1"/>
          <p:nvPr/>
        </p:nvSpPr>
        <p:spPr>
          <a:xfrm>
            <a:off x="2811563" y="3951675"/>
            <a:ext cx="7077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NO</a:t>
            </a:r>
            <a:endParaRPr b="1">
              <a:solidFill>
                <a:schemeClr val="accent1"/>
              </a:solidFill>
            </a:endParaRPr>
          </a:p>
        </p:txBody>
      </p:sp>
      <p:cxnSp>
        <p:nvCxnSpPr>
          <p:cNvPr id="522" name="Google Shape;522;p37"/>
          <p:cNvCxnSpPr>
            <a:stCxn id="505" idx="2"/>
          </p:cNvCxnSpPr>
          <p:nvPr/>
        </p:nvCxnSpPr>
        <p:spPr>
          <a:xfrm>
            <a:off x="5856150" y="4056950"/>
            <a:ext cx="0" cy="528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3" name="Google Shape;523;p37"/>
          <p:cNvCxnSpPr>
            <a:endCxn id="504" idx="3"/>
          </p:cNvCxnSpPr>
          <p:nvPr/>
        </p:nvCxnSpPr>
        <p:spPr>
          <a:xfrm rot="10800000">
            <a:off x="3929775" y="4585763"/>
            <a:ext cx="1933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COLLECTIONS</a:t>
            </a:r>
            <a:endParaRPr/>
          </a:p>
        </p:txBody>
      </p:sp>
      <p:sp>
        <p:nvSpPr>
          <p:cNvPr id="529" name="Google Shape;529;p38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Computers are also </a:t>
            </a: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great for working with repeatable data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Collections (</a:t>
            </a: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lists, arrays</a:t>
            </a:r>
            <a:r>
              <a:rPr lang="en"/>
              <a:t>) are a way of storing related data together, and easily accessing it as needed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Access is usually done with a </a:t>
            </a: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numerical index</a:t>
            </a:r>
            <a:r>
              <a:rPr lang="en"/>
              <a:t>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"/>
              <a:t>They indices are (almost always) zero-based</a:t>
            </a:r>
            <a:endParaRPr/>
          </a:p>
        </p:txBody>
      </p:sp>
      <p:sp>
        <p:nvSpPr>
          <p:cNvPr id="530" name="Google Shape;530;p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31" name="Google Shape;531;p38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532" name="Google Shape;5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479</Words>
  <Application>Microsoft Office PowerPoint</Application>
  <PresentationFormat>On-screen Show (16:9)</PresentationFormat>
  <Paragraphs>158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Roboto Condensed Light</vt:lpstr>
      <vt:lpstr>Arvo</vt:lpstr>
      <vt:lpstr>Arial</vt:lpstr>
      <vt:lpstr>Roboto Condensed</vt:lpstr>
      <vt:lpstr>Salerio template</vt:lpstr>
      <vt:lpstr>MAKING DECISIONS</vt:lpstr>
      <vt:lpstr>TASK I</vt:lpstr>
      <vt:lpstr>MAKING NON-BINARY DECISIONS</vt:lpstr>
      <vt:lpstr>IF - THEN - ELSE STRUCTURE</vt:lpstr>
      <vt:lpstr>PowerPoint Presentation</vt:lpstr>
      <vt:lpstr>RUNNING CODE MORE THAN ONCE</vt:lpstr>
      <vt:lpstr>FOR STRUCTURE</vt:lpstr>
      <vt:lpstr>PowerPoint Presentation</vt:lpstr>
      <vt:lpstr>COLLECTIONS</vt:lpstr>
      <vt:lpstr>FOR STRUCTURE</vt:lpstr>
      <vt:lpstr>PowerPoint Presentation</vt:lpstr>
      <vt:lpstr>TASK II</vt:lpstr>
      <vt:lpstr>Time for questions!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 - SESSION 3 </dc:title>
  <cp:lastModifiedBy>Sameer Assudani</cp:lastModifiedBy>
  <cp:revision>21</cp:revision>
  <dcterms:modified xsi:type="dcterms:W3CDTF">2018-10-27T21:44:52Z</dcterms:modified>
</cp:coreProperties>
</file>