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Arvo"/>
      <p:regular r:id="rId38"/>
      <p:bold r:id="rId39"/>
      <p:italic r:id="rId40"/>
      <p:boldItalic r:id="rId41"/>
    </p:embeddedFont>
    <p:embeddedFont>
      <p:font typeface="Roboto Condensed"/>
      <p:regular r:id="rId42"/>
      <p:bold r:id="rId43"/>
      <p:italic r:id="rId44"/>
      <p:boldItalic r:id="rId45"/>
    </p:embeddedFont>
    <p:embeddedFont>
      <p:font typeface="Roboto Condensed Ligh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8CC0487-6B50-4D49-927F-3669F8FCB478}">
  <a:tblStyle styleId="{D8CC0487-6B50-4D49-927F-3669F8FCB4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vo-italic.fntdata"/><Relationship Id="rId42" Type="http://schemas.openxmlformats.org/officeDocument/2006/relationships/font" Target="fonts/RobotoCondensed-regular.fntdata"/><Relationship Id="rId41" Type="http://schemas.openxmlformats.org/officeDocument/2006/relationships/font" Target="fonts/Arvo-boldItalic.fntdata"/><Relationship Id="rId44" Type="http://schemas.openxmlformats.org/officeDocument/2006/relationships/font" Target="fonts/RobotoCondensed-italic.fntdata"/><Relationship Id="rId43" Type="http://schemas.openxmlformats.org/officeDocument/2006/relationships/font" Target="fonts/RobotoCondensed-bold.fntdata"/><Relationship Id="rId46" Type="http://schemas.openxmlformats.org/officeDocument/2006/relationships/font" Target="fonts/RobotoCondensedLight-regular.fntdata"/><Relationship Id="rId45" Type="http://schemas.openxmlformats.org/officeDocument/2006/relationships/font" Target="fonts/RobotoCondense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CondensedLight-italic.fntdata"/><Relationship Id="rId47" Type="http://schemas.openxmlformats.org/officeDocument/2006/relationships/font" Target="fonts/RobotoCondensedLight-bold.fntdata"/><Relationship Id="rId49" Type="http://schemas.openxmlformats.org/officeDocument/2006/relationships/font" Target="fonts/RobotoCondensed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Arvo-bold.fntdata"/><Relationship Id="rId38" Type="http://schemas.openxmlformats.org/officeDocument/2006/relationships/font" Target="fonts/Arv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408d6e6f7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408d6e6f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408d6e6f7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408d6e6f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408d6e6f7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408d6e6f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408d6e6f7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408d6e6f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408d6e6f7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408d6e6f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4f3141c65_0_3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4f3141c65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408d6e6f7_0_2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408d6e6f7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408d6e6f7_0_2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408d6e6f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415fbe068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415fbe06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f3141c65_0_1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4f3141c6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408d6e6f7_0_2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4408d6e6f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415fbe068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4415fbe06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QUESTIONS ABOUT PASS FAIL MARK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 1-5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3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415fbe068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4415fbe06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415fbe068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4415fbe06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4415fbe068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4415fbe06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4415fbe068_1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4415fbe068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415fbe068_1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4415fbe068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4415fbe068_1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4415fbe06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4415fbe068_1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4415fbe068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4415fbe068_1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4415fbe068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4415fbe068_1_1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4415fbe068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4415fbe068_1_1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4415fbe068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43fbe87555_1_4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43fbe87555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3fbe87555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3fbe875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4f3141c65_0_9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4f3141c65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408d6e6f7_0_1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408d6e6f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408d6e6f7_0_1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408d6e6f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08d6e6f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08d6e6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4f3141c65_0_3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4f3141c65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9800"/>
                </a:solidFill>
              </a:rPr>
              <a:t>“</a:t>
            </a:r>
            <a:endParaRPr b="1" sz="7200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 rtl="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 rtl="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hyperlink" Target="https://codecombat.com/students?_cc=WaterFlyStop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ctrTitle"/>
          </p:nvPr>
        </p:nvSpPr>
        <p:spPr>
          <a:xfrm>
            <a:off x="685800" y="1090750"/>
            <a:ext cx="62913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</a:rPr>
              <a:t>INTRODUCTION TO WEB DEVELOPMENT - SESSION 3</a:t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3361675" y="4112025"/>
            <a:ext cx="59988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Dragan Gelevski - Gdragan6@gmail.com</a:t>
            </a:r>
            <a:endParaRPr b="1" sz="20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/>
          <p:nvPr>
            <p:ph idx="4294967295" type="title"/>
          </p:nvPr>
        </p:nvSpPr>
        <p:spPr>
          <a:xfrm>
            <a:off x="0" y="3080500"/>
            <a:ext cx="2922300" cy="19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Programming methodologies?</a:t>
            </a:r>
            <a:endParaRPr sz="3000"/>
          </a:p>
        </p:txBody>
      </p:sp>
      <p:sp>
        <p:nvSpPr>
          <p:cNvPr id="271" name="Google Shape;271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20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SIMPLE TASK</a:t>
            </a:r>
            <a:endParaRPr/>
          </a:p>
        </p:txBody>
      </p:sp>
      <p:sp>
        <p:nvSpPr>
          <p:cNvPr id="278" name="Google Shape;278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21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80" name="Google Shape;2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1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Write a simple program that makes a dollar/denar conversion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Time to complete: 10 - 15 minutes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SIMPLE TASK ATTEMPT no.1</a:t>
            </a:r>
            <a:endParaRPr/>
          </a:p>
        </p:txBody>
      </p:sp>
      <p:sp>
        <p:nvSpPr>
          <p:cNvPr id="287" name="Google Shape;287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2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89" name="Google Shape;2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2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AutoNum type="arabicPeriod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Input value and currency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AutoNum type="arabicPeriod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Calculate the conversion rate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AutoNum type="arabicPeriod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Output a converted value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SIMPLE TASK ATTEMPT no.2</a:t>
            </a:r>
            <a:endParaRPr/>
          </a:p>
        </p:txBody>
      </p:sp>
      <p:sp>
        <p:nvSpPr>
          <p:cNvPr id="296" name="Google Shape;296;p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23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98" name="Google Shape;2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3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AutoNum type="arabicPeriod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Input </a:t>
            </a:r>
            <a:r>
              <a:rPr b="1" lang="en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currencyAmmount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and </a:t>
            </a:r>
            <a:r>
              <a:rPr b="1" lang="en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currencyType</a:t>
            </a:r>
            <a:endParaRPr b="1"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AutoNum type="arabicPeriod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Check if the </a:t>
            </a:r>
            <a:r>
              <a:rPr b="1" lang="en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currencyType 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is dollar or denar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AutoNum type="arabicPeriod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Multiply or Divide to the appropriate conversion rate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AutoNum type="arabicPeriod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Output a </a:t>
            </a:r>
            <a:r>
              <a:rPr b="1" lang="en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convertedCurrencyAmmount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value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SIMPLE TASK ATTEMPT no.3</a:t>
            </a:r>
            <a:endParaRPr/>
          </a:p>
        </p:txBody>
      </p:sp>
      <p:sp>
        <p:nvSpPr>
          <p:cNvPr id="305" name="Google Shape;305;p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6" name="Google Shape;306;p24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07" name="Google Shape;3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4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AutoNum type="arabicPeriod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Input </a:t>
            </a:r>
            <a:r>
              <a:rPr b="1" lang="en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currencyAmmount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(The ammount of money to be converted)and </a:t>
            </a:r>
            <a:r>
              <a:rPr b="1" lang="en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currencyType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(Dollar or Denar)</a:t>
            </a:r>
            <a:endParaRPr b="1"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AutoNum type="arabicPeriod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Check if the </a:t>
            </a:r>
            <a:r>
              <a:rPr b="1" lang="en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currencyType 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is dollar or denar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AutoNum type="arabicPeriod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Multiply </a:t>
            </a:r>
            <a:r>
              <a:rPr b="1" lang="en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currencyAmmount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with </a:t>
            </a:r>
            <a:r>
              <a:rPr b="1" lang="en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denarRate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(53.34) if the </a:t>
            </a:r>
            <a:r>
              <a:rPr b="1" lang="en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currencyType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is dollar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AutoNum type="arabicPeriod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Divide </a:t>
            </a:r>
            <a:r>
              <a:rPr b="1" lang="en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currencyAmmount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with </a:t>
            </a:r>
            <a:r>
              <a:rPr b="1" lang="en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dollarRate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(0.019)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if the </a:t>
            </a:r>
            <a:r>
              <a:rPr b="1" lang="en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currencyType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is denar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AutoNum type="arabicPeriod"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Output a </a:t>
            </a:r>
            <a:r>
              <a:rPr b="1" lang="en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convertedCurrencyAmmount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value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25"/>
          <p:cNvSpPr/>
          <p:nvPr/>
        </p:nvSpPr>
        <p:spPr>
          <a:xfrm>
            <a:off x="3334163" y="77375"/>
            <a:ext cx="1172100" cy="512100"/>
          </a:xfrm>
          <a:prstGeom prst="roundRect">
            <a:avLst>
              <a:gd fmla="val 46666" name="adj"/>
            </a:avLst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Start</a:t>
            </a:r>
            <a:endParaRPr b="1" sz="1200">
              <a:solidFill>
                <a:srgbClr val="263248"/>
              </a:solidFill>
            </a:endParaRPr>
          </a:p>
        </p:txBody>
      </p:sp>
      <p:sp>
        <p:nvSpPr>
          <p:cNvPr id="315" name="Google Shape;315;p25"/>
          <p:cNvSpPr/>
          <p:nvPr/>
        </p:nvSpPr>
        <p:spPr>
          <a:xfrm>
            <a:off x="3334188" y="4538250"/>
            <a:ext cx="1172100" cy="512100"/>
          </a:xfrm>
          <a:prstGeom prst="roundRect">
            <a:avLst>
              <a:gd fmla="val 46666" name="adj"/>
            </a:avLst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End</a:t>
            </a:r>
            <a:endParaRPr b="1" sz="1200">
              <a:solidFill>
                <a:srgbClr val="263248"/>
              </a:solidFill>
            </a:endParaRPr>
          </a:p>
        </p:txBody>
      </p:sp>
      <p:sp>
        <p:nvSpPr>
          <p:cNvPr id="316" name="Google Shape;316;p25"/>
          <p:cNvSpPr/>
          <p:nvPr/>
        </p:nvSpPr>
        <p:spPr>
          <a:xfrm>
            <a:off x="2486425" y="726025"/>
            <a:ext cx="2867625" cy="671400"/>
          </a:xfrm>
          <a:prstGeom prst="flowChartInputOutput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currencyAmmount</a:t>
            </a:r>
            <a:endParaRPr b="1" sz="1200">
              <a:solidFill>
                <a:srgbClr val="26324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currencyType</a:t>
            </a:r>
            <a:endParaRPr b="1" sz="1200">
              <a:solidFill>
                <a:srgbClr val="263248"/>
              </a:solidFill>
            </a:endParaRPr>
          </a:p>
        </p:txBody>
      </p:sp>
      <p:sp>
        <p:nvSpPr>
          <p:cNvPr id="317" name="Google Shape;317;p25"/>
          <p:cNvSpPr/>
          <p:nvPr/>
        </p:nvSpPr>
        <p:spPr>
          <a:xfrm>
            <a:off x="2428063" y="1533975"/>
            <a:ext cx="2984275" cy="882500"/>
          </a:xfrm>
          <a:prstGeom prst="flowChartDecision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currencyType = Denar/Dollar</a:t>
            </a:r>
            <a:endParaRPr b="1" sz="1200">
              <a:solidFill>
                <a:srgbClr val="263248"/>
              </a:solidFill>
            </a:endParaRPr>
          </a:p>
        </p:txBody>
      </p:sp>
      <p:sp>
        <p:nvSpPr>
          <p:cNvPr id="318" name="Google Shape;318;p25"/>
          <p:cNvSpPr/>
          <p:nvPr/>
        </p:nvSpPr>
        <p:spPr>
          <a:xfrm>
            <a:off x="2428088" y="2553025"/>
            <a:ext cx="2984275" cy="882500"/>
          </a:xfrm>
          <a:prstGeom prst="flowChartDecision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currencyType = Dollar</a:t>
            </a:r>
            <a:endParaRPr b="1" sz="1200">
              <a:solidFill>
                <a:srgbClr val="263248"/>
              </a:solidFill>
            </a:endParaRPr>
          </a:p>
        </p:txBody>
      </p:sp>
      <p:sp>
        <p:nvSpPr>
          <p:cNvPr id="319" name="Google Shape;319;p25"/>
          <p:cNvSpPr/>
          <p:nvPr/>
        </p:nvSpPr>
        <p:spPr>
          <a:xfrm flipH="1">
            <a:off x="1297250" y="3435575"/>
            <a:ext cx="1832100" cy="671400"/>
          </a:xfrm>
          <a:prstGeom prst="flowChartDisplay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currencyAmmount * denarRate</a:t>
            </a:r>
            <a:endParaRPr b="1" sz="1200">
              <a:solidFill>
                <a:srgbClr val="263248"/>
              </a:solidFill>
            </a:endParaRPr>
          </a:p>
        </p:txBody>
      </p:sp>
      <p:sp>
        <p:nvSpPr>
          <p:cNvPr id="320" name="Google Shape;320;p25"/>
          <p:cNvSpPr/>
          <p:nvPr/>
        </p:nvSpPr>
        <p:spPr>
          <a:xfrm flipH="1">
            <a:off x="4676975" y="3435575"/>
            <a:ext cx="1832100" cy="671400"/>
          </a:xfrm>
          <a:prstGeom prst="flowChartDisplay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currencyAmmount / dollarRate</a:t>
            </a:r>
            <a:endParaRPr b="1" sz="1200">
              <a:solidFill>
                <a:srgbClr val="263248"/>
              </a:solidFill>
            </a:endParaRPr>
          </a:p>
        </p:txBody>
      </p:sp>
      <p:cxnSp>
        <p:nvCxnSpPr>
          <p:cNvPr id="321" name="Google Shape;321;p25"/>
          <p:cNvCxnSpPr>
            <a:stCxn id="314" idx="2"/>
            <a:endCxn id="316" idx="1"/>
          </p:cNvCxnSpPr>
          <p:nvPr/>
        </p:nvCxnSpPr>
        <p:spPr>
          <a:xfrm>
            <a:off x="3920213" y="589475"/>
            <a:ext cx="0" cy="136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2" name="Google Shape;322;p25"/>
          <p:cNvCxnSpPr>
            <a:stCxn id="316" idx="4"/>
            <a:endCxn id="317" idx="0"/>
          </p:cNvCxnSpPr>
          <p:nvPr/>
        </p:nvCxnSpPr>
        <p:spPr>
          <a:xfrm>
            <a:off x="3920238" y="1397425"/>
            <a:ext cx="0" cy="136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3" name="Google Shape;323;p25"/>
          <p:cNvCxnSpPr>
            <a:stCxn id="317" idx="2"/>
            <a:endCxn id="318" idx="0"/>
          </p:cNvCxnSpPr>
          <p:nvPr/>
        </p:nvCxnSpPr>
        <p:spPr>
          <a:xfrm>
            <a:off x="3920200" y="2416475"/>
            <a:ext cx="0" cy="136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4" name="Google Shape;324;p25"/>
          <p:cNvCxnSpPr/>
          <p:nvPr/>
        </p:nvCxnSpPr>
        <p:spPr>
          <a:xfrm>
            <a:off x="5412363" y="1975225"/>
            <a:ext cx="1256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5"/>
          <p:cNvCxnSpPr/>
          <p:nvPr/>
        </p:nvCxnSpPr>
        <p:spPr>
          <a:xfrm>
            <a:off x="6668475" y="1977750"/>
            <a:ext cx="0" cy="282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5"/>
          <p:cNvCxnSpPr>
            <a:endCxn id="315" idx="3"/>
          </p:cNvCxnSpPr>
          <p:nvPr/>
        </p:nvCxnSpPr>
        <p:spPr>
          <a:xfrm rot="10800000">
            <a:off x="4506288" y="4794300"/>
            <a:ext cx="2173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7" name="Google Shape;327;p25"/>
          <p:cNvCxnSpPr>
            <a:stCxn id="318" idx="1"/>
          </p:cNvCxnSpPr>
          <p:nvPr/>
        </p:nvCxnSpPr>
        <p:spPr>
          <a:xfrm rot="10800000">
            <a:off x="2218988" y="2994275"/>
            <a:ext cx="209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5"/>
          <p:cNvCxnSpPr>
            <a:endCxn id="319" idx="0"/>
          </p:cNvCxnSpPr>
          <p:nvPr/>
        </p:nvCxnSpPr>
        <p:spPr>
          <a:xfrm flipH="1">
            <a:off x="2213300" y="3001775"/>
            <a:ext cx="5700" cy="433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9" name="Google Shape;329;p25"/>
          <p:cNvCxnSpPr/>
          <p:nvPr/>
        </p:nvCxnSpPr>
        <p:spPr>
          <a:xfrm>
            <a:off x="5412352" y="2998025"/>
            <a:ext cx="203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5"/>
          <p:cNvCxnSpPr/>
          <p:nvPr/>
        </p:nvCxnSpPr>
        <p:spPr>
          <a:xfrm>
            <a:off x="5615903" y="3005525"/>
            <a:ext cx="5400" cy="433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1" name="Google Shape;331;p25"/>
          <p:cNvCxnSpPr>
            <a:stCxn id="319" idx="2"/>
          </p:cNvCxnSpPr>
          <p:nvPr/>
        </p:nvCxnSpPr>
        <p:spPr>
          <a:xfrm>
            <a:off x="2213300" y="4106975"/>
            <a:ext cx="0" cy="271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5"/>
          <p:cNvCxnSpPr/>
          <p:nvPr/>
        </p:nvCxnSpPr>
        <p:spPr>
          <a:xfrm>
            <a:off x="5618600" y="4106975"/>
            <a:ext cx="0" cy="271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5"/>
          <p:cNvCxnSpPr/>
          <p:nvPr/>
        </p:nvCxnSpPr>
        <p:spPr>
          <a:xfrm>
            <a:off x="2207600" y="4378800"/>
            <a:ext cx="3413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25"/>
          <p:cNvCxnSpPr>
            <a:endCxn id="315" idx="0"/>
          </p:cNvCxnSpPr>
          <p:nvPr/>
        </p:nvCxnSpPr>
        <p:spPr>
          <a:xfrm>
            <a:off x="3914538" y="4378650"/>
            <a:ext cx="5700" cy="159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5" name="Google Shape;335;p25"/>
          <p:cNvSpPr txBox="1"/>
          <p:nvPr/>
        </p:nvSpPr>
        <p:spPr>
          <a:xfrm>
            <a:off x="5646363" y="1617500"/>
            <a:ext cx="7881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NO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5539375" y="2998150"/>
            <a:ext cx="7881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NO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37" name="Google Shape;337;p25"/>
          <p:cNvSpPr txBox="1"/>
          <p:nvPr/>
        </p:nvSpPr>
        <p:spPr>
          <a:xfrm>
            <a:off x="3997375" y="2228075"/>
            <a:ext cx="7881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YES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38" name="Google Shape;338;p25"/>
          <p:cNvSpPr txBox="1"/>
          <p:nvPr/>
        </p:nvSpPr>
        <p:spPr>
          <a:xfrm>
            <a:off x="1436475" y="2962625"/>
            <a:ext cx="7881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YES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MAKING DECISIONS</a:t>
            </a:r>
            <a:endParaRPr/>
          </a:p>
        </p:txBody>
      </p:sp>
      <p:sp>
        <p:nvSpPr>
          <p:cNvPr id="344" name="Google Shape;344;p26"/>
          <p:cNvSpPr txBox="1"/>
          <p:nvPr>
            <p:ph idx="1" type="body"/>
          </p:nvPr>
        </p:nvSpPr>
        <p:spPr>
          <a:xfrm>
            <a:off x="735075" y="16010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We have things called logical expressions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They can only be </a:t>
            </a: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true </a:t>
            </a:r>
            <a:r>
              <a:rPr lang="en"/>
              <a:t>or </a:t>
            </a: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false 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Their value can always be determined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“If”</a:t>
            </a:r>
            <a:r>
              <a:rPr lang="en"/>
              <a:t> can describe </a:t>
            </a: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a condition</a:t>
            </a:r>
            <a:r>
              <a:rPr lang="en"/>
              <a:t> we want to test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We can make decision based on its outcome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"/>
              <a:t>We can take different action based on the value of the condition</a:t>
            </a:r>
            <a:endParaRPr/>
          </a:p>
        </p:txBody>
      </p:sp>
      <p:sp>
        <p:nvSpPr>
          <p:cNvPr id="345" name="Google Shape;345;p2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26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47" name="Google Shape;3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IF - THEN - ELSE STRUCTURE</a:t>
            </a:r>
            <a:endParaRPr/>
          </a:p>
        </p:txBody>
      </p:sp>
      <p:sp>
        <p:nvSpPr>
          <p:cNvPr id="353" name="Google Shape;353;p27"/>
          <p:cNvSpPr txBox="1"/>
          <p:nvPr>
            <p:ph idx="1" type="body"/>
          </p:nvPr>
        </p:nvSpPr>
        <p:spPr>
          <a:xfrm>
            <a:off x="814275" y="1327350"/>
            <a:ext cx="3561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If</a:t>
            </a:r>
            <a:r>
              <a:rPr lang="en"/>
              <a:t> </a:t>
            </a:r>
            <a:r>
              <a:rPr lang="en">
                <a:solidFill>
                  <a:srgbClr val="FF9800"/>
                </a:solidFill>
              </a:rPr>
              <a:t>condition </a:t>
            </a: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then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true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/>
              <a:t>alternative action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else</a:t>
            </a: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</a:t>
            </a:r>
            <a:r>
              <a:rPr lang="en">
                <a:solidFill>
                  <a:srgbClr val="000000"/>
                </a:solidFill>
              </a:rPr>
              <a:t>alse </a:t>
            </a:r>
            <a:r>
              <a:rPr lang="en"/>
              <a:t>alternative action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End-if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4" name="Google Shape;354;p2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27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56" name="Google Shape;3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7"/>
          <p:cNvSpPr txBox="1"/>
          <p:nvPr>
            <p:ph idx="1" type="body"/>
          </p:nvPr>
        </p:nvSpPr>
        <p:spPr>
          <a:xfrm>
            <a:off x="4483475" y="1324888"/>
            <a:ext cx="3561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If</a:t>
            </a:r>
            <a:r>
              <a:rPr lang="en"/>
              <a:t> </a:t>
            </a:r>
            <a:r>
              <a:rPr lang="en">
                <a:solidFill>
                  <a:srgbClr val="FF9800"/>
                </a:solidFill>
              </a:rPr>
              <a:t>first &gt; second</a:t>
            </a:r>
            <a:r>
              <a:rPr lang="en"/>
              <a:t> </a:t>
            </a: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then 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rint “First is larger”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else 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rint “First is not larger”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End-if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"/>
          <p:cNvSpPr txBox="1"/>
          <p:nvPr>
            <p:ph idx="12" type="sldNum"/>
          </p:nvPr>
        </p:nvSpPr>
        <p:spPr>
          <a:xfrm>
            <a:off x="9942875" y="4893675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28"/>
          <p:cNvSpPr/>
          <p:nvPr/>
        </p:nvSpPr>
        <p:spPr>
          <a:xfrm>
            <a:off x="3334163" y="77375"/>
            <a:ext cx="1172100" cy="512100"/>
          </a:xfrm>
          <a:prstGeom prst="roundRect">
            <a:avLst>
              <a:gd fmla="val 46666" name="adj"/>
            </a:avLst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Start</a:t>
            </a:r>
            <a:endParaRPr b="1" sz="1200">
              <a:solidFill>
                <a:srgbClr val="263248"/>
              </a:solidFill>
            </a:endParaRPr>
          </a:p>
        </p:txBody>
      </p:sp>
      <p:sp>
        <p:nvSpPr>
          <p:cNvPr id="364" name="Google Shape;364;p28"/>
          <p:cNvSpPr/>
          <p:nvPr/>
        </p:nvSpPr>
        <p:spPr>
          <a:xfrm>
            <a:off x="3334188" y="4538250"/>
            <a:ext cx="1172100" cy="512100"/>
          </a:xfrm>
          <a:prstGeom prst="roundRect">
            <a:avLst>
              <a:gd fmla="val 46666" name="adj"/>
            </a:avLst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End</a:t>
            </a:r>
            <a:endParaRPr b="1" sz="1200">
              <a:solidFill>
                <a:srgbClr val="263248"/>
              </a:solidFill>
            </a:endParaRPr>
          </a:p>
        </p:txBody>
      </p:sp>
      <p:sp>
        <p:nvSpPr>
          <p:cNvPr id="365" name="Google Shape;365;p28"/>
          <p:cNvSpPr/>
          <p:nvPr/>
        </p:nvSpPr>
        <p:spPr>
          <a:xfrm>
            <a:off x="2480625" y="837275"/>
            <a:ext cx="2867625" cy="671400"/>
          </a:xfrm>
          <a:prstGeom prst="flowChartInputOutput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first,</a:t>
            </a:r>
            <a:endParaRPr b="1" sz="1200">
              <a:solidFill>
                <a:srgbClr val="26324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second</a:t>
            </a:r>
            <a:endParaRPr b="1" sz="1200">
              <a:solidFill>
                <a:srgbClr val="263248"/>
              </a:solidFill>
            </a:endParaRPr>
          </a:p>
        </p:txBody>
      </p:sp>
      <p:sp>
        <p:nvSpPr>
          <p:cNvPr id="366" name="Google Shape;366;p28"/>
          <p:cNvSpPr/>
          <p:nvPr/>
        </p:nvSpPr>
        <p:spPr>
          <a:xfrm>
            <a:off x="2428100" y="1756475"/>
            <a:ext cx="2984275" cy="882500"/>
          </a:xfrm>
          <a:prstGeom prst="flowChartDecision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first &gt; second</a:t>
            </a:r>
            <a:endParaRPr b="1" sz="1200">
              <a:solidFill>
                <a:srgbClr val="263248"/>
              </a:solidFill>
            </a:endParaRPr>
          </a:p>
        </p:txBody>
      </p:sp>
      <p:sp>
        <p:nvSpPr>
          <p:cNvPr id="367" name="Google Shape;367;p28"/>
          <p:cNvSpPr/>
          <p:nvPr/>
        </p:nvSpPr>
        <p:spPr>
          <a:xfrm flipH="1">
            <a:off x="1306300" y="2816700"/>
            <a:ext cx="1832100" cy="671400"/>
          </a:xfrm>
          <a:prstGeom prst="flowChartDisplay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63248"/>
                </a:solidFill>
              </a:rPr>
              <a:t>Print “First is larger”</a:t>
            </a:r>
            <a:endParaRPr b="1" sz="1200">
              <a:solidFill>
                <a:srgbClr val="263248"/>
              </a:solidFill>
            </a:endParaRPr>
          </a:p>
        </p:txBody>
      </p:sp>
      <p:sp>
        <p:nvSpPr>
          <p:cNvPr id="368" name="Google Shape;368;p28"/>
          <p:cNvSpPr/>
          <p:nvPr/>
        </p:nvSpPr>
        <p:spPr>
          <a:xfrm flipH="1">
            <a:off x="4702550" y="2817900"/>
            <a:ext cx="1832100" cy="671400"/>
          </a:xfrm>
          <a:prstGeom prst="flowChartDisplay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63248"/>
                </a:solidFill>
              </a:rPr>
              <a:t>Print “First is not larger”</a:t>
            </a:r>
            <a:endParaRPr b="1" sz="1200">
              <a:solidFill>
                <a:srgbClr val="263248"/>
              </a:solidFill>
            </a:endParaRPr>
          </a:p>
        </p:txBody>
      </p:sp>
      <p:cxnSp>
        <p:nvCxnSpPr>
          <p:cNvPr id="369" name="Google Shape;369;p28"/>
          <p:cNvCxnSpPr>
            <a:stCxn id="363" idx="2"/>
            <a:endCxn id="365" idx="1"/>
          </p:cNvCxnSpPr>
          <p:nvPr/>
        </p:nvCxnSpPr>
        <p:spPr>
          <a:xfrm flipH="1">
            <a:off x="3914513" y="589475"/>
            <a:ext cx="5700" cy="247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0" name="Google Shape;370;p28"/>
          <p:cNvCxnSpPr>
            <a:stCxn id="365" idx="4"/>
            <a:endCxn id="366" idx="0"/>
          </p:cNvCxnSpPr>
          <p:nvPr/>
        </p:nvCxnSpPr>
        <p:spPr>
          <a:xfrm>
            <a:off x="3914438" y="1508675"/>
            <a:ext cx="5700" cy="247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1" name="Google Shape;371;p28"/>
          <p:cNvCxnSpPr>
            <a:stCxn id="366" idx="1"/>
          </p:cNvCxnSpPr>
          <p:nvPr/>
        </p:nvCxnSpPr>
        <p:spPr>
          <a:xfrm rot="10800000">
            <a:off x="2219000" y="2197725"/>
            <a:ext cx="209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28"/>
          <p:cNvCxnSpPr>
            <a:endCxn id="367" idx="0"/>
          </p:cNvCxnSpPr>
          <p:nvPr/>
        </p:nvCxnSpPr>
        <p:spPr>
          <a:xfrm flipH="1">
            <a:off x="2222350" y="2201700"/>
            <a:ext cx="5700" cy="615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3" name="Google Shape;373;p28"/>
          <p:cNvCxnSpPr/>
          <p:nvPr/>
        </p:nvCxnSpPr>
        <p:spPr>
          <a:xfrm>
            <a:off x="5412377" y="2200225"/>
            <a:ext cx="203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28"/>
          <p:cNvCxnSpPr>
            <a:endCxn id="368" idx="0"/>
          </p:cNvCxnSpPr>
          <p:nvPr/>
        </p:nvCxnSpPr>
        <p:spPr>
          <a:xfrm>
            <a:off x="5618600" y="2191500"/>
            <a:ext cx="0" cy="626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5" name="Google Shape;375;p28"/>
          <p:cNvCxnSpPr/>
          <p:nvPr/>
        </p:nvCxnSpPr>
        <p:spPr>
          <a:xfrm>
            <a:off x="2222350" y="34881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28"/>
          <p:cNvCxnSpPr/>
          <p:nvPr/>
        </p:nvCxnSpPr>
        <p:spPr>
          <a:xfrm>
            <a:off x="5618600" y="3489008"/>
            <a:ext cx="0" cy="670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28"/>
          <p:cNvCxnSpPr/>
          <p:nvPr/>
        </p:nvCxnSpPr>
        <p:spPr>
          <a:xfrm>
            <a:off x="2213725" y="4152612"/>
            <a:ext cx="3407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28"/>
          <p:cNvCxnSpPr>
            <a:endCxn id="364" idx="0"/>
          </p:cNvCxnSpPr>
          <p:nvPr/>
        </p:nvCxnSpPr>
        <p:spPr>
          <a:xfrm>
            <a:off x="3920238" y="4160550"/>
            <a:ext cx="0" cy="377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79" name="Google Shape;379;p28"/>
          <p:cNvSpPr txBox="1"/>
          <p:nvPr/>
        </p:nvSpPr>
        <p:spPr>
          <a:xfrm>
            <a:off x="5264750" y="1822225"/>
            <a:ext cx="7077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NO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80" name="Google Shape;380;p28"/>
          <p:cNvSpPr txBox="1"/>
          <p:nvPr/>
        </p:nvSpPr>
        <p:spPr>
          <a:xfrm>
            <a:off x="1772925" y="1815800"/>
            <a:ext cx="7077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YES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NESTED </a:t>
            </a:r>
            <a:r>
              <a:rPr lang="en">
                <a:solidFill>
                  <a:schemeClr val="lt1"/>
                </a:solidFill>
              </a:rPr>
              <a:t>IF - THEN - ELSE STRUCTURE</a:t>
            </a:r>
            <a:endParaRPr/>
          </a:p>
        </p:txBody>
      </p:sp>
      <p:sp>
        <p:nvSpPr>
          <p:cNvPr id="386" name="Google Shape;386;p29"/>
          <p:cNvSpPr txBox="1"/>
          <p:nvPr>
            <p:ph idx="1" type="body"/>
          </p:nvPr>
        </p:nvSpPr>
        <p:spPr>
          <a:xfrm>
            <a:off x="814275" y="1420100"/>
            <a:ext cx="4945200" cy="3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Roboto Condensed"/>
                <a:ea typeface="Roboto Condensed"/>
                <a:cs typeface="Roboto Condensed"/>
                <a:sym typeface="Roboto Condensed"/>
              </a:rPr>
              <a:t>If</a:t>
            </a:r>
            <a:r>
              <a:rPr lang="en" sz="2200"/>
              <a:t> </a:t>
            </a:r>
            <a:r>
              <a:rPr lang="en" sz="2200">
                <a:solidFill>
                  <a:srgbClr val="FF9800"/>
                </a:solidFill>
              </a:rPr>
              <a:t>first &gt; second</a:t>
            </a:r>
            <a:r>
              <a:rPr lang="en" sz="2200"/>
              <a:t> </a:t>
            </a:r>
            <a:r>
              <a:rPr b="1" lang="en" sz="2200">
                <a:latin typeface="Roboto Condensed"/>
                <a:ea typeface="Roboto Condensed"/>
                <a:cs typeface="Roboto Condensed"/>
                <a:sym typeface="Roboto Condensed"/>
              </a:rPr>
              <a:t>then </a:t>
            </a:r>
            <a:endParaRPr b="1" sz="22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print</a:t>
            </a:r>
            <a:r>
              <a:rPr lang="en" sz="2200"/>
              <a:t> “First is bigger” 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200">
                <a:latin typeface="Roboto Condensed"/>
                <a:ea typeface="Roboto Condensed"/>
                <a:cs typeface="Roboto Condensed"/>
                <a:sym typeface="Roboto Condensed"/>
              </a:rPr>
              <a:t>else </a:t>
            </a:r>
            <a:endParaRPr b="1" sz="22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200">
                <a:latin typeface="Roboto Condensed"/>
                <a:ea typeface="Roboto Condensed"/>
                <a:cs typeface="Roboto Condensed"/>
                <a:sym typeface="Roboto Condensed"/>
              </a:rPr>
              <a:t>If </a:t>
            </a:r>
            <a:r>
              <a:rPr lang="en" sz="2200">
                <a:solidFill>
                  <a:srgbClr val="FF9800"/>
                </a:solidFill>
              </a:rPr>
              <a:t>first &lt; second</a:t>
            </a:r>
            <a:r>
              <a:rPr lang="en" sz="2200"/>
              <a:t> </a:t>
            </a:r>
            <a:r>
              <a:rPr b="1" lang="en" sz="2200">
                <a:latin typeface="Roboto Condensed"/>
                <a:ea typeface="Roboto Condensed"/>
                <a:cs typeface="Roboto Condensed"/>
                <a:sym typeface="Roboto Condensed"/>
              </a:rPr>
              <a:t>then</a:t>
            </a:r>
            <a:endParaRPr b="1" sz="22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/>
              <a:t>print “Second is bigger” </a:t>
            </a:r>
            <a:endParaRPr sz="2200"/>
          </a:p>
          <a:p>
            <a:pPr indent="45720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200">
                <a:latin typeface="Roboto Condensed"/>
                <a:ea typeface="Roboto Condensed"/>
                <a:cs typeface="Roboto Condensed"/>
                <a:sym typeface="Roboto Condensed"/>
              </a:rPr>
              <a:t>else </a:t>
            </a:r>
            <a:endParaRPr b="1" sz="22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/>
              <a:t>print “They are equal” </a:t>
            </a:r>
            <a:endParaRPr sz="2200"/>
          </a:p>
          <a:p>
            <a:pPr indent="45720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200">
                <a:latin typeface="Roboto Condensed"/>
                <a:ea typeface="Roboto Condensed"/>
                <a:cs typeface="Roboto Condensed"/>
                <a:sym typeface="Roboto Condensed"/>
              </a:rPr>
              <a:t>End-if </a:t>
            </a:r>
            <a:endParaRPr b="1" sz="22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b="1" lang="en" sz="2200">
                <a:latin typeface="Roboto Condensed"/>
                <a:ea typeface="Roboto Condensed"/>
                <a:cs typeface="Roboto Condensed"/>
                <a:sym typeface="Roboto Condensed"/>
              </a:rPr>
              <a:t>End-if</a:t>
            </a:r>
            <a:endParaRPr b="1" sz="2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7" name="Google Shape;387;p2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29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89" name="Google Shape;3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idx="4294967295" type="title"/>
          </p:nvPr>
        </p:nvSpPr>
        <p:spPr>
          <a:xfrm>
            <a:off x="4897550" y="446000"/>
            <a:ext cx="3376800" cy="14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can we think like programmers?</a:t>
            </a:r>
            <a:endParaRPr sz="3000"/>
          </a:p>
        </p:txBody>
      </p:sp>
      <p:sp>
        <p:nvSpPr>
          <p:cNvPr id="191" name="Google Shape;191;p1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MAKING DECISIONS</a:t>
            </a:r>
            <a:endParaRPr/>
          </a:p>
        </p:txBody>
      </p:sp>
      <p:sp>
        <p:nvSpPr>
          <p:cNvPr id="395" name="Google Shape;395;p3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30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397" name="Google Shape;3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8" name="Google Shape;398;p30"/>
          <p:cNvGraphicFramePr/>
          <p:nvPr/>
        </p:nvGraphicFramePr>
        <p:xfrm>
          <a:off x="735075" y="155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{D8CC0487-6B50-4D49-927F-3669F8FCB478}</a:tableStyleId>
              </a:tblPr>
              <a:tblGrid>
                <a:gridCol w="2949475"/>
                <a:gridCol w="2949475"/>
              </a:tblGrid>
              <a:tr h="469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Operator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F537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F5378"/>
                    </a:solidFill>
                  </a:tcPr>
                </a:tc>
              </a:tr>
              <a:tr h="467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&gt;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Greater than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67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&lt;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Less than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67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=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Equal to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67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&gt;=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Greater or equal to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67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&lt;=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Less or equal to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67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!=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Not equal to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TASK I</a:t>
            </a:r>
            <a:endParaRPr/>
          </a:p>
        </p:txBody>
      </p:sp>
      <p:sp>
        <p:nvSpPr>
          <p:cNvPr id="404" name="Google Shape;404;p3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31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406" name="Google Shape;4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1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Write an algorithm to determine a student’s final grade and indicate whether it is passing or failing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 final grade is calculated as the average of four marks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Time to complete: 10 - 15 minutes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MAKING NON-BINARY DECISIONS</a:t>
            </a:r>
            <a:endParaRPr/>
          </a:p>
        </p:txBody>
      </p:sp>
      <p:sp>
        <p:nvSpPr>
          <p:cNvPr id="413" name="Google Shape;413;p32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Sometimes we have </a:t>
            </a: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more than two outcomes 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Implemented very differently in different languages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Fortunately, very similar in C# and JavaScript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"/>
              <a:t>We can take different action based on the value of variable</a:t>
            </a:r>
            <a:endParaRPr/>
          </a:p>
        </p:txBody>
      </p:sp>
      <p:sp>
        <p:nvSpPr>
          <p:cNvPr id="414" name="Google Shape;414;p3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3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416" name="Google Shape;4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IF - THEN - ELSE STRUCTURE</a:t>
            </a:r>
            <a:endParaRPr/>
          </a:p>
        </p:txBody>
      </p:sp>
      <p:sp>
        <p:nvSpPr>
          <p:cNvPr id="422" name="Google Shape;422;p33"/>
          <p:cNvSpPr txBox="1"/>
          <p:nvPr>
            <p:ph idx="1" type="body"/>
          </p:nvPr>
        </p:nvSpPr>
        <p:spPr>
          <a:xfrm>
            <a:off x="735075" y="1327200"/>
            <a:ext cx="3870900" cy="3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switch</a:t>
            </a:r>
            <a:r>
              <a:rPr lang="en" sz="1800">
                <a:solidFill>
                  <a:srgbClr val="FF9800"/>
                </a:solidFill>
              </a:rPr>
              <a:t> expression </a:t>
            </a:r>
            <a:endParaRPr sz="1800">
              <a:solidFill>
                <a:srgbClr val="FF9800"/>
              </a:solidFill>
            </a:endParaRPr>
          </a:p>
          <a:p>
            <a:pPr indent="45720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case</a:t>
            </a:r>
            <a:r>
              <a:rPr lang="en" sz="1800"/>
              <a:t> </a:t>
            </a:r>
            <a:r>
              <a:rPr lang="en" sz="1800">
                <a:solidFill>
                  <a:srgbClr val="FF9800"/>
                </a:solidFill>
              </a:rPr>
              <a:t>value1:</a:t>
            </a:r>
            <a:r>
              <a:rPr lang="en" sz="1800"/>
              <a:t> </a:t>
            </a:r>
            <a:endParaRPr sz="1800"/>
          </a:p>
          <a:p>
            <a:pPr indent="45720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/>
              <a:t>value1-statements </a:t>
            </a:r>
            <a:endParaRPr sz="1800"/>
          </a:p>
          <a:p>
            <a:pPr indent="45720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break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case</a:t>
            </a:r>
            <a:r>
              <a:rPr lang="en" sz="1800"/>
              <a:t> </a:t>
            </a:r>
            <a:r>
              <a:rPr lang="en" sz="1800">
                <a:solidFill>
                  <a:srgbClr val="FF9800"/>
                </a:solidFill>
              </a:rPr>
              <a:t>value2: </a:t>
            </a:r>
            <a:endParaRPr sz="1800">
              <a:solidFill>
                <a:srgbClr val="FF9800"/>
              </a:solidFill>
            </a:endParaRPr>
          </a:p>
          <a:p>
            <a:pPr indent="45720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/>
              <a:t>value2-statements </a:t>
            </a:r>
            <a:endParaRPr sz="1800"/>
          </a:p>
          <a:p>
            <a:pPr indent="45720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break</a:t>
            </a:r>
            <a:r>
              <a:rPr lang="en" sz="1800"/>
              <a:t> </a:t>
            </a:r>
            <a:endParaRPr sz="1800"/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… 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default 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/>
              <a:t>default-statements </a:t>
            </a:r>
            <a:endParaRPr sz="1800"/>
          </a:p>
          <a:p>
            <a:pPr indent="45720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break 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end-switch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3" name="Google Shape;423;p3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33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425" name="Google Shape;4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3"/>
          <p:cNvSpPr txBox="1"/>
          <p:nvPr>
            <p:ph idx="1" type="body"/>
          </p:nvPr>
        </p:nvSpPr>
        <p:spPr>
          <a:xfrm>
            <a:off x="4095000" y="1327200"/>
            <a:ext cx="3870900" cy="3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switch</a:t>
            </a:r>
            <a:r>
              <a:rPr lang="en" sz="1800">
                <a:solidFill>
                  <a:srgbClr val="FF9800"/>
                </a:solidFill>
              </a:rPr>
              <a:t> day</a:t>
            </a:r>
            <a:endParaRPr sz="1800">
              <a:solidFill>
                <a:srgbClr val="FF9800"/>
              </a:solidFill>
            </a:endParaRPr>
          </a:p>
          <a:p>
            <a:pPr indent="45720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case</a:t>
            </a:r>
            <a:r>
              <a:rPr lang="en" sz="1800"/>
              <a:t> </a:t>
            </a:r>
            <a:r>
              <a:rPr lang="en" sz="1800">
                <a:solidFill>
                  <a:srgbClr val="FF9800"/>
                </a:solidFill>
              </a:rPr>
              <a:t>0</a:t>
            </a:r>
            <a:r>
              <a:rPr lang="en" sz="1800">
                <a:solidFill>
                  <a:srgbClr val="FF9800"/>
                </a:solidFill>
              </a:rPr>
              <a:t>:</a:t>
            </a:r>
            <a:r>
              <a:rPr lang="en" sz="1800"/>
              <a:t> </a:t>
            </a:r>
            <a:endParaRPr sz="1800"/>
          </a:p>
          <a:p>
            <a:pPr indent="45720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r>
              <a:rPr lang="en" sz="1800"/>
              <a:t>rint “Monday”</a:t>
            </a:r>
            <a:endParaRPr sz="1800"/>
          </a:p>
          <a:p>
            <a:pPr indent="45720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break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case</a:t>
            </a:r>
            <a:r>
              <a:rPr lang="en" sz="1800"/>
              <a:t> </a:t>
            </a:r>
            <a:r>
              <a:rPr lang="en" sz="1800">
                <a:solidFill>
                  <a:srgbClr val="FF9800"/>
                </a:solidFill>
              </a:rPr>
              <a:t>1</a:t>
            </a:r>
            <a:r>
              <a:rPr lang="en" sz="1800">
                <a:solidFill>
                  <a:srgbClr val="FF9800"/>
                </a:solidFill>
              </a:rPr>
              <a:t>: </a:t>
            </a:r>
            <a:endParaRPr sz="1800">
              <a:solidFill>
                <a:srgbClr val="FF9800"/>
              </a:solidFill>
            </a:endParaRPr>
          </a:p>
          <a:p>
            <a:pPr indent="4572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print “Tuesday”</a:t>
            </a:r>
            <a:endParaRPr sz="1800"/>
          </a:p>
          <a:p>
            <a:pPr indent="45720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break</a:t>
            </a:r>
            <a:r>
              <a:rPr lang="en" sz="1800"/>
              <a:t> </a:t>
            </a:r>
            <a:endParaRPr sz="1800"/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… 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default 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print “No such day”</a:t>
            </a:r>
            <a:endParaRPr sz="1800"/>
          </a:p>
          <a:p>
            <a:pPr indent="45720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break 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end-switch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4"/>
          <p:cNvSpPr txBox="1"/>
          <p:nvPr>
            <p:ph idx="12" type="sldNum"/>
          </p:nvPr>
        </p:nvSpPr>
        <p:spPr>
          <a:xfrm>
            <a:off x="7217050" y="4693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34"/>
          <p:cNvSpPr/>
          <p:nvPr/>
        </p:nvSpPr>
        <p:spPr>
          <a:xfrm>
            <a:off x="2933213" y="134375"/>
            <a:ext cx="1172100" cy="512100"/>
          </a:xfrm>
          <a:prstGeom prst="roundRect">
            <a:avLst>
              <a:gd fmla="val 46666" name="adj"/>
            </a:avLst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Start</a:t>
            </a:r>
            <a:endParaRPr b="1" sz="1200">
              <a:solidFill>
                <a:srgbClr val="263248"/>
              </a:solidFill>
            </a:endParaRPr>
          </a:p>
        </p:txBody>
      </p:sp>
      <p:sp>
        <p:nvSpPr>
          <p:cNvPr id="433" name="Google Shape;433;p34"/>
          <p:cNvSpPr/>
          <p:nvPr/>
        </p:nvSpPr>
        <p:spPr>
          <a:xfrm>
            <a:off x="2936325" y="4446325"/>
            <a:ext cx="1172100" cy="512100"/>
          </a:xfrm>
          <a:prstGeom prst="roundRect">
            <a:avLst>
              <a:gd fmla="val 46666" name="adj"/>
            </a:avLst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End</a:t>
            </a:r>
            <a:endParaRPr b="1" sz="1200">
              <a:solidFill>
                <a:srgbClr val="263248"/>
              </a:solidFill>
            </a:endParaRPr>
          </a:p>
        </p:txBody>
      </p:sp>
      <p:sp>
        <p:nvSpPr>
          <p:cNvPr id="434" name="Google Shape;434;p34"/>
          <p:cNvSpPr/>
          <p:nvPr/>
        </p:nvSpPr>
        <p:spPr>
          <a:xfrm>
            <a:off x="2085475" y="814175"/>
            <a:ext cx="2867625" cy="671400"/>
          </a:xfrm>
          <a:prstGeom prst="flowChartInputOutput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day</a:t>
            </a:r>
            <a:endParaRPr b="1" sz="1200">
              <a:solidFill>
                <a:srgbClr val="263248"/>
              </a:solidFill>
            </a:endParaRPr>
          </a:p>
        </p:txBody>
      </p:sp>
      <p:sp>
        <p:nvSpPr>
          <p:cNvPr id="435" name="Google Shape;435;p34"/>
          <p:cNvSpPr/>
          <p:nvPr/>
        </p:nvSpPr>
        <p:spPr>
          <a:xfrm>
            <a:off x="2030238" y="1653275"/>
            <a:ext cx="2984275" cy="882500"/>
          </a:xfrm>
          <a:prstGeom prst="flowChartDecision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day</a:t>
            </a:r>
            <a:endParaRPr b="1" sz="1200">
              <a:solidFill>
                <a:srgbClr val="263248"/>
              </a:solidFill>
            </a:endParaRPr>
          </a:p>
        </p:txBody>
      </p:sp>
      <p:sp>
        <p:nvSpPr>
          <p:cNvPr id="436" name="Google Shape;436;p34"/>
          <p:cNvSpPr/>
          <p:nvPr/>
        </p:nvSpPr>
        <p:spPr>
          <a:xfrm flipH="1">
            <a:off x="253450" y="2922388"/>
            <a:ext cx="1229400" cy="444300"/>
          </a:xfrm>
          <a:prstGeom prst="flowChartDisplay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63248"/>
                </a:solidFill>
              </a:rPr>
              <a:t>“Monday”</a:t>
            </a:r>
            <a:endParaRPr b="1" sz="1000">
              <a:solidFill>
                <a:srgbClr val="263248"/>
              </a:solidFill>
            </a:endParaRPr>
          </a:p>
        </p:txBody>
      </p:sp>
      <p:cxnSp>
        <p:nvCxnSpPr>
          <p:cNvPr id="437" name="Google Shape;437;p34"/>
          <p:cNvCxnSpPr>
            <a:stCxn id="432" idx="2"/>
            <a:endCxn id="434" idx="1"/>
          </p:cNvCxnSpPr>
          <p:nvPr/>
        </p:nvCxnSpPr>
        <p:spPr>
          <a:xfrm>
            <a:off x="3519263" y="646475"/>
            <a:ext cx="0" cy="167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8" name="Google Shape;438;p34"/>
          <p:cNvCxnSpPr>
            <a:stCxn id="434" idx="4"/>
            <a:endCxn id="435" idx="0"/>
          </p:cNvCxnSpPr>
          <p:nvPr/>
        </p:nvCxnSpPr>
        <p:spPr>
          <a:xfrm>
            <a:off x="3519288" y="1485575"/>
            <a:ext cx="3000" cy="167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39" name="Google Shape;439;p34"/>
          <p:cNvSpPr/>
          <p:nvPr/>
        </p:nvSpPr>
        <p:spPr>
          <a:xfrm flipH="1">
            <a:off x="2020850" y="2922400"/>
            <a:ext cx="1229400" cy="444300"/>
          </a:xfrm>
          <a:prstGeom prst="flowChartDisplay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3248"/>
                </a:solidFill>
              </a:rPr>
              <a:t>“Wednesday”</a:t>
            </a:r>
            <a:endParaRPr b="1" sz="1100">
              <a:solidFill>
                <a:srgbClr val="263248"/>
              </a:solidFill>
            </a:endParaRPr>
          </a:p>
        </p:txBody>
      </p:sp>
      <p:sp>
        <p:nvSpPr>
          <p:cNvPr id="440" name="Google Shape;440;p34"/>
          <p:cNvSpPr/>
          <p:nvPr/>
        </p:nvSpPr>
        <p:spPr>
          <a:xfrm flipH="1">
            <a:off x="3788263" y="2922388"/>
            <a:ext cx="1229400" cy="444300"/>
          </a:xfrm>
          <a:prstGeom prst="flowChartDisplay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“Friday”</a:t>
            </a:r>
            <a:endParaRPr b="1" sz="1200">
              <a:solidFill>
                <a:srgbClr val="263248"/>
              </a:solidFill>
            </a:endParaRPr>
          </a:p>
        </p:txBody>
      </p:sp>
      <p:sp>
        <p:nvSpPr>
          <p:cNvPr id="441" name="Google Shape;441;p34"/>
          <p:cNvSpPr/>
          <p:nvPr/>
        </p:nvSpPr>
        <p:spPr>
          <a:xfrm flipH="1">
            <a:off x="5555688" y="2922388"/>
            <a:ext cx="1229400" cy="444300"/>
          </a:xfrm>
          <a:prstGeom prst="flowChartDisplay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63248"/>
                </a:solidFill>
              </a:rPr>
              <a:t>“Sunday”</a:t>
            </a:r>
            <a:endParaRPr b="1" sz="1000">
              <a:solidFill>
                <a:srgbClr val="263248"/>
              </a:solidFill>
            </a:endParaRPr>
          </a:p>
        </p:txBody>
      </p:sp>
      <p:sp>
        <p:nvSpPr>
          <p:cNvPr id="442" name="Google Shape;442;p34"/>
          <p:cNvSpPr/>
          <p:nvPr/>
        </p:nvSpPr>
        <p:spPr>
          <a:xfrm flipH="1">
            <a:off x="1170088" y="3753313"/>
            <a:ext cx="1229400" cy="444300"/>
          </a:xfrm>
          <a:prstGeom prst="flowChartDisplay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63248"/>
                </a:solidFill>
              </a:rPr>
              <a:t>“Tuesday”</a:t>
            </a:r>
            <a:endParaRPr b="1" sz="1000">
              <a:solidFill>
                <a:srgbClr val="263248"/>
              </a:solidFill>
            </a:endParaRPr>
          </a:p>
        </p:txBody>
      </p:sp>
      <p:sp>
        <p:nvSpPr>
          <p:cNvPr id="443" name="Google Shape;443;p34"/>
          <p:cNvSpPr/>
          <p:nvPr/>
        </p:nvSpPr>
        <p:spPr>
          <a:xfrm flipH="1">
            <a:off x="2907675" y="3753313"/>
            <a:ext cx="1229400" cy="444300"/>
          </a:xfrm>
          <a:prstGeom prst="flowChartDisplay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63248"/>
                </a:solidFill>
              </a:rPr>
              <a:t>“Thursday”</a:t>
            </a:r>
            <a:endParaRPr b="1" sz="900">
              <a:solidFill>
                <a:srgbClr val="263248"/>
              </a:solidFill>
            </a:endParaRPr>
          </a:p>
        </p:txBody>
      </p:sp>
      <p:sp>
        <p:nvSpPr>
          <p:cNvPr id="444" name="Google Shape;444;p34"/>
          <p:cNvSpPr/>
          <p:nvPr/>
        </p:nvSpPr>
        <p:spPr>
          <a:xfrm flipH="1">
            <a:off x="4645238" y="3753313"/>
            <a:ext cx="1229400" cy="444300"/>
          </a:xfrm>
          <a:prstGeom prst="flowChartDisplay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63248"/>
                </a:solidFill>
              </a:rPr>
              <a:t>“Saturday”</a:t>
            </a:r>
            <a:endParaRPr b="1" sz="900">
              <a:solidFill>
                <a:srgbClr val="263248"/>
              </a:solidFill>
            </a:endParaRPr>
          </a:p>
        </p:txBody>
      </p:sp>
      <p:sp>
        <p:nvSpPr>
          <p:cNvPr id="445" name="Google Shape;445;p34"/>
          <p:cNvSpPr/>
          <p:nvPr/>
        </p:nvSpPr>
        <p:spPr>
          <a:xfrm flipH="1">
            <a:off x="6382813" y="3753313"/>
            <a:ext cx="1229400" cy="444300"/>
          </a:xfrm>
          <a:prstGeom prst="flowChartDisplay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3248"/>
                </a:solidFill>
              </a:rPr>
              <a:t>“No such day”</a:t>
            </a:r>
            <a:endParaRPr b="1" sz="1100">
              <a:solidFill>
                <a:srgbClr val="263248"/>
              </a:solidFill>
            </a:endParaRPr>
          </a:p>
        </p:txBody>
      </p:sp>
      <p:cxnSp>
        <p:nvCxnSpPr>
          <p:cNvPr id="446" name="Google Shape;446;p34"/>
          <p:cNvCxnSpPr>
            <a:stCxn id="435" idx="2"/>
            <a:endCxn id="443" idx="0"/>
          </p:cNvCxnSpPr>
          <p:nvPr/>
        </p:nvCxnSpPr>
        <p:spPr>
          <a:xfrm>
            <a:off x="3522375" y="2535775"/>
            <a:ext cx="0" cy="1217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7" name="Google Shape;447;p34"/>
          <p:cNvCxnSpPr/>
          <p:nvPr/>
        </p:nvCxnSpPr>
        <p:spPr>
          <a:xfrm>
            <a:off x="864150" y="2696625"/>
            <a:ext cx="6138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34"/>
          <p:cNvCxnSpPr>
            <a:endCxn id="436" idx="0"/>
          </p:cNvCxnSpPr>
          <p:nvPr/>
        </p:nvCxnSpPr>
        <p:spPr>
          <a:xfrm>
            <a:off x="868150" y="2698888"/>
            <a:ext cx="0" cy="223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9" name="Google Shape;449;p34"/>
          <p:cNvCxnSpPr>
            <a:endCxn id="439" idx="0"/>
          </p:cNvCxnSpPr>
          <p:nvPr/>
        </p:nvCxnSpPr>
        <p:spPr>
          <a:xfrm>
            <a:off x="2635550" y="2695900"/>
            <a:ext cx="0" cy="226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0" name="Google Shape;450;p34"/>
          <p:cNvCxnSpPr>
            <a:endCxn id="442" idx="0"/>
          </p:cNvCxnSpPr>
          <p:nvPr/>
        </p:nvCxnSpPr>
        <p:spPr>
          <a:xfrm>
            <a:off x="1784788" y="2698813"/>
            <a:ext cx="0" cy="1054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1" name="Google Shape;451;p34"/>
          <p:cNvCxnSpPr>
            <a:endCxn id="440" idx="0"/>
          </p:cNvCxnSpPr>
          <p:nvPr/>
        </p:nvCxnSpPr>
        <p:spPr>
          <a:xfrm>
            <a:off x="4402963" y="2693188"/>
            <a:ext cx="0" cy="229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2" name="Google Shape;452;p34"/>
          <p:cNvCxnSpPr>
            <a:endCxn id="444" idx="0"/>
          </p:cNvCxnSpPr>
          <p:nvPr/>
        </p:nvCxnSpPr>
        <p:spPr>
          <a:xfrm>
            <a:off x="5259938" y="2698813"/>
            <a:ext cx="0" cy="1054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3" name="Google Shape;453;p34"/>
          <p:cNvCxnSpPr>
            <a:endCxn id="441" idx="0"/>
          </p:cNvCxnSpPr>
          <p:nvPr/>
        </p:nvCxnSpPr>
        <p:spPr>
          <a:xfrm>
            <a:off x="6170388" y="2696188"/>
            <a:ext cx="0" cy="226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4" name="Google Shape;454;p34"/>
          <p:cNvCxnSpPr>
            <a:endCxn id="445" idx="0"/>
          </p:cNvCxnSpPr>
          <p:nvPr/>
        </p:nvCxnSpPr>
        <p:spPr>
          <a:xfrm>
            <a:off x="6997513" y="2696113"/>
            <a:ext cx="0" cy="1057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5" name="Google Shape;455;p34"/>
          <p:cNvCxnSpPr>
            <a:stCxn id="433" idx="1"/>
          </p:cNvCxnSpPr>
          <p:nvPr/>
        </p:nvCxnSpPr>
        <p:spPr>
          <a:xfrm rot="10800000">
            <a:off x="866025" y="4702375"/>
            <a:ext cx="2070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56" name="Google Shape;456;p34"/>
          <p:cNvCxnSpPr>
            <a:stCxn id="433" idx="3"/>
          </p:cNvCxnSpPr>
          <p:nvPr/>
        </p:nvCxnSpPr>
        <p:spPr>
          <a:xfrm>
            <a:off x="4108425" y="4702375"/>
            <a:ext cx="2889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57" name="Google Shape;457;p34"/>
          <p:cNvCxnSpPr>
            <a:stCxn id="443" idx="2"/>
            <a:endCxn id="433" idx="0"/>
          </p:cNvCxnSpPr>
          <p:nvPr/>
        </p:nvCxnSpPr>
        <p:spPr>
          <a:xfrm>
            <a:off x="3522375" y="4197613"/>
            <a:ext cx="0" cy="248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8" name="Google Shape;458;p34"/>
          <p:cNvCxnSpPr>
            <a:stCxn id="436" idx="2"/>
          </p:cNvCxnSpPr>
          <p:nvPr/>
        </p:nvCxnSpPr>
        <p:spPr>
          <a:xfrm>
            <a:off x="868150" y="3366688"/>
            <a:ext cx="0" cy="1336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4"/>
          <p:cNvCxnSpPr>
            <a:stCxn id="442" idx="2"/>
          </p:cNvCxnSpPr>
          <p:nvPr/>
        </p:nvCxnSpPr>
        <p:spPr>
          <a:xfrm>
            <a:off x="1784788" y="4197613"/>
            <a:ext cx="0" cy="507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4"/>
          <p:cNvCxnSpPr>
            <a:stCxn id="440" idx="2"/>
          </p:cNvCxnSpPr>
          <p:nvPr/>
        </p:nvCxnSpPr>
        <p:spPr>
          <a:xfrm>
            <a:off x="4402963" y="3366688"/>
            <a:ext cx="0" cy="1335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34"/>
          <p:cNvCxnSpPr>
            <a:stCxn id="444" idx="2"/>
          </p:cNvCxnSpPr>
          <p:nvPr/>
        </p:nvCxnSpPr>
        <p:spPr>
          <a:xfrm>
            <a:off x="5259938" y="4197613"/>
            <a:ext cx="0" cy="505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34"/>
          <p:cNvCxnSpPr/>
          <p:nvPr/>
        </p:nvCxnSpPr>
        <p:spPr>
          <a:xfrm>
            <a:off x="6170388" y="3375038"/>
            <a:ext cx="0" cy="1327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34"/>
          <p:cNvCxnSpPr>
            <a:stCxn id="445" idx="2"/>
          </p:cNvCxnSpPr>
          <p:nvPr/>
        </p:nvCxnSpPr>
        <p:spPr>
          <a:xfrm>
            <a:off x="6997513" y="4197613"/>
            <a:ext cx="0" cy="506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34"/>
          <p:cNvSpPr txBox="1"/>
          <p:nvPr/>
        </p:nvSpPr>
        <p:spPr>
          <a:xfrm>
            <a:off x="577748" y="2316950"/>
            <a:ext cx="5808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0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id="465" name="Google Shape;465;p34"/>
          <p:cNvSpPr txBox="1"/>
          <p:nvPr/>
        </p:nvSpPr>
        <p:spPr>
          <a:xfrm>
            <a:off x="1494398" y="2316925"/>
            <a:ext cx="5808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1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id="466" name="Google Shape;466;p34"/>
          <p:cNvSpPr txBox="1"/>
          <p:nvPr/>
        </p:nvSpPr>
        <p:spPr>
          <a:xfrm>
            <a:off x="2345148" y="2319225"/>
            <a:ext cx="5808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2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id="467" name="Google Shape;467;p34"/>
          <p:cNvSpPr txBox="1"/>
          <p:nvPr/>
        </p:nvSpPr>
        <p:spPr>
          <a:xfrm>
            <a:off x="3080998" y="2619000"/>
            <a:ext cx="5808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3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id="468" name="Google Shape;468;p34"/>
          <p:cNvSpPr txBox="1"/>
          <p:nvPr/>
        </p:nvSpPr>
        <p:spPr>
          <a:xfrm>
            <a:off x="4118798" y="2315600"/>
            <a:ext cx="5808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4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id="469" name="Google Shape;469;p34"/>
          <p:cNvSpPr txBox="1"/>
          <p:nvPr/>
        </p:nvSpPr>
        <p:spPr>
          <a:xfrm>
            <a:off x="4969548" y="2319225"/>
            <a:ext cx="5808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5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id="470" name="Google Shape;470;p34"/>
          <p:cNvSpPr txBox="1"/>
          <p:nvPr/>
        </p:nvSpPr>
        <p:spPr>
          <a:xfrm>
            <a:off x="5886223" y="2318500"/>
            <a:ext cx="5808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6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id="471" name="Google Shape;471;p34"/>
          <p:cNvSpPr txBox="1"/>
          <p:nvPr/>
        </p:nvSpPr>
        <p:spPr>
          <a:xfrm>
            <a:off x="6567326" y="2319225"/>
            <a:ext cx="8604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default</a:t>
            </a:r>
            <a:endParaRPr b="1"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RUNNING CODE MORE THAN ONCE</a:t>
            </a:r>
            <a:endParaRPr/>
          </a:p>
        </p:txBody>
      </p:sp>
      <p:sp>
        <p:nvSpPr>
          <p:cNvPr id="477" name="Google Shape;477;p3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Computers are </a:t>
            </a: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great at repetitive work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If we can solve it logically from one step to the next, we can get the computer to do the repeating of the process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"/>
              <a:t>We can solve otherwise insolvably tedious problems easily</a:t>
            </a:r>
            <a:endParaRPr/>
          </a:p>
        </p:txBody>
      </p:sp>
      <p:sp>
        <p:nvSpPr>
          <p:cNvPr id="478" name="Google Shape;478;p3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35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480" name="Google Shape;4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FOR STRUCTURE</a:t>
            </a:r>
            <a:endParaRPr/>
          </a:p>
        </p:txBody>
      </p:sp>
      <p:sp>
        <p:nvSpPr>
          <p:cNvPr id="486" name="Google Shape;486;p36"/>
          <p:cNvSpPr txBox="1"/>
          <p:nvPr>
            <p:ph idx="1" type="body"/>
          </p:nvPr>
        </p:nvSpPr>
        <p:spPr>
          <a:xfrm>
            <a:off x="735075" y="1327200"/>
            <a:ext cx="6516900" cy="12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for </a:t>
            </a:r>
            <a:r>
              <a:rPr lang="en" sz="1800">
                <a:solidFill>
                  <a:srgbClr val="FF9800"/>
                </a:solidFill>
              </a:rPr>
              <a:t>initial-expression</a:t>
            </a: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r>
              <a:rPr lang="en" sz="1800">
                <a:solidFill>
                  <a:srgbClr val="FF9800"/>
                </a:solidFill>
              </a:rPr>
              <a:t> test-expression</a:t>
            </a: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r>
              <a:rPr lang="en" sz="1800">
                <a:solidFill>
                  <a:srgbClr val="FF9800"/>
                </a:solidFill>
              </a:rPr>
              <a:t> loop-expression</a:t>
            </a:r>
            <a:endParaRPr sz="1800">
              <a:solidFill>
                <a:srgbClr val="FF9800"/>
              </a:solidFill>
            </a:endParaRPr>
          </a:p>
          <a:p>
            <a:pPr indent="45720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/>
              <a:t>loop-statements </a:t>
            </a:r>
            <a:endParaRPr sz="1800"/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end-for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7" name="Google Shape;487;p3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8" name="Google Shape;488;p36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489" name="Google Shape;4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36"/>
          <p:cNvSpPr txBox="1"/>
          <p:nvPr>
            <p:ph idx="1" type="body"/>
          </p:nvPr>
        </p:nvSpPr>
        <p:spPr>
          <a:xfrm>
            <a:off x="735075" y="2905975"/>
            <a:ext cx="3003000" cy="18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var</a:t>
            </a:r>
            <a:r>
              <a:rPr lang="en" sz="1800"/>
              <a:t> max = 0; </a:t>
            </a:r>
            <a:endParaRPr sz="18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for</a:t>
            </a:r>
            <a:r>
              <a:rPr lang="en" sz="1800"/>
              <a:t> </a:t>
            </a:r>
            <a:r>
              <a:rPr lang="en" sz="1800">
                <a:solidFill>
                  <a:srgbClr val="FF9800"/>
                </a:solidFill>
              </a:rPr>
              <a:t>var i=0</a:t>
            </a: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; </a:t>
            </a:r>
            <a:r>
              <a:rPr lang="en" sz="1800">
                <a:solidFill>
                  <a:srgbClr val="FF9800"/>
                </a:solidFill>
              </a:rPr>
              <a:t>i&lt;=20</a:t>
            </a: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; </a:t>
            </a:r>
            <a:r>
              <a:rPr lang="en" sz="1800">
                <a:solidFill>
                  <a:srgbClr val="FF9800"/>
                </a:solidFill>
              </a:rPr>
              <a:t>i++ </a:t>
            </a:r>
            <a:endParaRPr sz="1800">
              <a:solidFill>
                <a:srgbClr val="FF9800"/>
              </a:solidFill>
            </a:endParaRPr>
          </a:p>
          <a:p>
            <a:pPr indent="45720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/>
              <a:t>input number </a:t>
            </a:r>
            <a:endParaRPr sz="1800"/>
          </a:p>
          <a:p>
            <a:pPr indent="45720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if </a:t>
            </a:r>
            <a:r>
              <a:rPr lang="en" sz="1800">
                <a:solidFill>
                  <a:srgbClr val="FF9800"/>
                </a:solidFill>
              </a:rPr>
              <a:t>number &gt; max</a:t>
            </a:r>
            <a:endParaRPr sz="1800">
              <a:solidFill>
                <a:srgbClr val="FF9800"/>
              </a:solidFill>
            </a:endParaRPr>
          </a:p>
          <a:p>
            <a:pPr indent="45720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/>
              <a:t>max = number </a:t>
            </a:r>
            <a:endParaRPr sz="1800"/>
          </a:p>
          <a:p>
            <a:pPr indent="45720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end-if 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end-for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rPr lang="en" sz="1800"/>
              <a:t>print max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"/>
          <p:cNvSpPr txBox="1"/>
          <p:nvPr>
            <p:ph idx="12" type="sldNum"/>
          </p:nvPr>
        </p:nvSpPr>
        <p:spPr>
          <a:xfrm>
            <a:off x="7217050" y="4693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37"/>
          <p:cNvSpPr/>
          <p:nvPr/>
        </p:nvSpPr>
        <p:spPr>
          <a:xfrm>
            <a:off x="2933225" y="110025"/>
            <a:ext cx="1172100" cy="393900"/>
          </a:xfrm>
          <a:prstGeom prst="roundRect">
            <a:avLst>
              <a:gd fmla="val 46666" name="adj"/>
            </a:avLst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Start</a:t>
            </a:r>
            <a:endParaRPr b="1" sz="1200">
              <a:solidFill>
                <a:srgbClr val="263248"/>
              </a:solidFill>
            </a:endParaRPr>
          </a:p>
        </p:txBody>
      </p:sp>
      <p:sp>
        <p:nvSpPr>
          <p:cNvPr id="497" name="Google Shape;497;p37"/>
          <p:cNvSpPr/>
          <p:nvPr/>
        </p:nvSpPr>
        <p:spPr>
          <a:xfrm>
            <a:off x="7532350" y="2042900"/>
            <a:ext cx="1172100" cy="512100"/>
          </a:xfrm>
          <a:prstGeom prst="roundRect">
            <a:avLst>
              <a:gd fmla="val 46666" name="adj"/>
            </a:avLst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End</a:t>
            </a:r>
            <a:endParaRPr b="1" sz="1200">
              <a:solidFill>
                <a:srgbClr val="263248"/>
              </a:solidFill>
            </a:endParaRPr>
          </a:p>
        </p:txBody>
      </p:sp>
      <p:sp>
        <p:nvSpPr>
          <p:cNvPr id="498" name="Google Shape;498;p37"/>
          <p:cNvSpPr/>
          <p:nvPr/>
        </p:nvSpPr>
        <p:spPr>
          <a:xfrm>
            <a:off x="2570445" y="2827763"/>
            <a:ext cx="1897655" cy="444300"/>
          </a:xfrm>
          <a:prstGeom prst="flowChartInputOutput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number</a:t>
            </a:r>
            <a:endParaRPr b="1" sz="1200">
              <a:solidFill>
                <a:srgbClr val="263248"/>
              </a:solidFill>
            </a:endParaRPr>
          </a:p>
        </p:txBody>
      </p:sp>
      <p:sp>
        <p:nvSpPr>
          <p:cNvPr id="499" name="Google Shape;499;p37"/>
          <p:cNvSpPr/>
          <p:nvPr/>
        </p:nvSpPr>
        <p:spPr>
          <a:xfrm>
            <a:off x="2835163" y="1994875"/>
            <a:ext cx="1368225" cy="608150"/>
          </a:xfrm>
          <a:prstGeom prst="flowChartDecision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i &lt;= 20</a:t>
            </a:r>
            <a:endParaRPr b="1" sz="1200">
              <a:solidFill>
                <a:srgbClr val="263248"/>
              </a:solidFill>
            </a:endParaRPr>
          </a:p>
        </p:txBody>
      </p:sp>
      <p:sp>
        <p:nvSpPr>
          <p:cNvPr id="500" name="Google Shape;500;p37"/>
          <p:cNvSpPr/>
          <p:nvPr/>
        </p:nvSpPr>
        <p:spPr>
          <a:xfrm flipH="1">
            <a:off x="5544925" y="2076800"/>
            <a:ext cx="1229400" cy="444300"/>
          </a:xfrm>
          <a:prstGeom prst="flowChartDisplay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3248"/>
                </a:solidFill>
              </a:rPr>
              <a:t>max</a:t>
            </a:r>
            <a:endParaRPr b="1" sz="1100">
              <a:solidFill>
                <a:srgbClr val="263248"/>
              </a:solidFill>
            </a:endParaRPr>
          </a:p>
        </p:txBody>
      </p:sp>
      <p:sp>
        <p:nvSpPr>
          <p:cNvPr id="501" name="Google Shape;501;p37"/>
          <p:cNvSpPr/>
          <p:nvPr/>
        </p:nvSpPr>
        <p:spPr>
          <a:xfrm>
            <a:off x="3114975" y="742375"/>
            <a:ext cx="814800" cy="393900"/>
          </a:xfrm>
          <a:prstGeom prst="rect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m</a:t>
            </a:r>
            <a:r>
              <a:rPr b="1" lang="en" sz="1200">
                <a:solidFill>
                  <a:srgbClr val="263248"/>
                </a:solidFill>
              </a:rPr>
              <a:t>ax = 0</a:t>
            </a: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3111875" y="1368635"/>
            <a:ext cx="814800" cy="393900"/>
          </a:xfrm>
          <a:prstGeom prst="rect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i</a:t>
            </a:r>
            <a:r>
              <a:rPr b="1" lang="en" sz="1200">
                <a:solidFill>
                  <a:srgbClr val="263248"/>
                </a:solidFill>
              </a:rPr>
              <a:t> = 0</a:t>
            </a:r>
            <a:endParaRPr/>
          </a:p>
        </p:txBody>
      </p:sp>
      <p:sp>
        <p:nvSpPr>
          <p:cNvPr id="503" name="Google Shape;503;p37"/>
          <p:cNvSpPr/>
          <p:nvPr/>
        </p:nvSpPr>
        <p:spPr>
          <a:xfrm>
            <a:off x="2200150" y="3496825"/>
            <a:ext cx="2644450" cy="608150"/>
          </a:xfrm>
          <a:prstGeom prst="flowChartDecision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Number &gt; max</a:t>
            </a:r>
            <a:endParaRPr b="1" sz="1200">
              <a:solidFill>
                <a:srgbClr val="263248"/>
              </a:solidFill>
            </a:endParaRPr>
          </a:p>
        </p:txBody>
      </p:sp>
      <p:sp>
        <p:nvSpPr>
          <p:cNvPr id="504" name="Google Shape;504;p37"/>
          <p:cNvSpPr/>
          <p:nvPr/>
        </p:nvSpPr>
        <p:spPr>
          <a:xfrm>
            <a:off x="3114975" y="4329713"/>
            <a:ext cx="814800" cy="512100"/>
          </a:xfrm>
          <a:prstGeom prst="rect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i++</a:t>
            </a:r>
            <a:endParaRPr/>
          </a:p>
        </p:txBody>
      </p:sp>
      <p:sp>
        <p:nvSpPr>
          <p:cNvPr id="505" name="Google Shape;505;p37"/>
          <p:cNvSpPr/>
          <p:nvPr/>
        </p:nvSpPr>
        <p:spPr>
          <a:xfrm>
            <a:off x="5172000" y="3544850"/>
            <a:ext cx="1368300" cy="512100"/>
          </a:xfrm>
          <a:prstGeom prst="rect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Max = number</a:t>
            </a:r>
            <a:endParaRPr/>
          </a:p>
        </p:txBody>
      </p:sp>
      <p:cxnSp>
        <p:nvCxnSpPr>
          <p:cNvPr id="506" name="Google Shape;506;p37"/>
          <p:cNvCxnSpPr>
            <a:stCxn id="496" idx="2"/>
            <a:endCxn id="501" idx="0"/>
          </p:cNvCxnSpPr>
          <p:nvPr/>
        </p:nvCxnSpPr>
        <p:spPr>
          <a:xfrm>
            <a:off x="3519275" y="503925"/>
            <a:ext cx="3000" cy="238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7" name="Google Shape;507;p37"/>
          <p:cNvCxnSpPr>
            <a:stCxn id="501" idx="2"/>
            <a:endCxn id="502" idx="0"/>
          </p:cNvCxnSpPr>
          <p:nvPr/>
        </p:nvCxnSpPr>
        <p:spPr>
          <a:xfrm flipH="1">
            <a:off x="3519375" y="1136275"/>
            <a:ext cx="3000" cy="232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8" name="Google Shape;508;p37"/>
          <p:cNvCxnSpPr>
            <a:stCxn id="502" idx="2"/>
            <a:endCxn id="499" idx="0"/>
          </p:cNvCxnSpPr>
          <p:nvPr/>
        </p:nvCxnSpPr>
        <p:spPr>
          <a:xfrm>
            <a:off x="3519275" y="1762535"/>
            <a:ext cx="0" cy="232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9" name="Google Shape;509;p37"/>
          <p:cNvCxnSpPr>
            <a:stCxn id="499" idx="2"/>
            <a:endCxn id="498" idx="1"/>
          </p:cNvCxnSpPr>
          <p:nvPr/>
        </p:nvCxnSpPr>
        <p:spPr>
          <a:xfrm>
            <a:off x="3519275" y="2603025"/>
            <a:ext cx="0" cy="224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0" name="Google Shape;510;p37"/>
          <p:cNvCxnSpPr>
            <a:stCxn id="498" idx="4"/>
            <a:endCxn id="503" idx="0"/>
          </p:cNvCxnSpPr>
          <p:nvPr/>
        </p:nvCxnSpPr>
        <p:spPr>
          <a:xfrm>
            <a:off x="3519272" y="3272063"/>
            <a:ext cx="3000" cy="224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1" name="Google Shape;511;p37"/>
          <p:cNvCxnSpPr>
            <a:stCxn id="503" idx="2"/>
            <a:endCxn id="504" idx="0"/>
          </p:cNvCxnSpPr>
          <p:nvPr/>
        </p:nvCxnSpPr>
        <p:spPr>
          <a:xfrm>
            <a:off x="3522375" y="4104975"/>
            <a:ext cx="0" cy="224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2" name="Google Shape;512;p37"/>
          <p:cNvCxnSpPr>
            <a:stCxn id="503" idx="3"/>
            <a:endCxn id="505" idx="1"/>
          </p:cNvCxnSpPr>
          <p:nvPr/>
        </p:nvCxnSpPr>
        <p:spPr>
          <a:xfrm>
            <a:off x="4844600" y="3800900"/>
            <a:ext cx="327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3" name="Google Shape;513;p37"/>
          <p:cNvCxnSpPr>
            <a:stCxn id="499" idx="3"/>
            <a:endCxn id="500" idx="3"/>
          </p:cNvCxnSpPr>
          <p:nvPr/>
        </p:nvCxnSpPr>
        <p:spPr>
          <a:xfrm>
            <a:off x="4203388" y="2298950"/>
            <a:ext cx="1341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4" name="Google Shape;514;p37"/>
          <p:cNvCxnSpPr>
            <a:stCxn id="500" idx="1"/>
            <a:endCxn id="497" idx="1"/>
          </p:cNvCxnSpPr>
          <p:nvPr/>
        </p:nvCxnSpPr>
        <p:spPr>
          <a:xfrm>
            <a:off x="6774325" y="2298950"/>
            <a:ext cx="758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5" name="Google Shape;515;p37"/>
          <p:cNvCxnSpPr>
            <a:stCxn id="504" idx="1"/>
          </p:cNvCxnSpPr>
          <p:nvPr/>
        </p:nvCxnSpPr>
        <p:spPr>
          <a:xfrm rot="10800000">
            <a:off x="1660275" y="4585763"/>
            <a:ext cx="1454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37"/>
          <p:cNvCxnSpPr/>
          <p:nvPr/>
        </p:nvCxnSpPr>
        <p:spPr>
          <a:xfrm rot="10800000">
            <a:off x="1665325" y="2293475"/>
            <a:ext cx="0" cy="2292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37"/>
          <p:cNvCxnSpPr>
            <a:endCxn id="499" idx="1"/>
          </p:cNvCxnSpPr>
          <p:nvPr/>
        </p:nvCxnSpPr>
        <p:spPr>
          <a:xfrm>
            <a:off x="1666363" y="2298950"/>
            <a:ext cx="1168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18" name="Google Shape;518;p37"/>
          <p:cNvSpPr txBox="1"/>
          <p:nvPr/>
        </p:nvSpPr>
        <p:spPr>
          <a:xfrm>
            <a:off x="2811575" y="2440675"/>
            <a:ext cx="7077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YES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19" name="Google Shape;519;p37"/>
          <p:cNvSpPr txBox="1"/>
          <p:nvPr/>
        </p:nvSpPr>
        <p:spPr>
          <a:xfrm>
            <a:off x="4520350" y="3344350"/>
            <a:ext cx="7077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YES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20" name="Google Shape;520;p37"/>
          <p:cNvSpPr txBox="1"/>
          <p:nvPr/>
        </p:nvSpPr>
        <p:spPr>
          <a:xfrm>
            <a:off x="4520313" y="1920950"/>
            <a:ext cx="7077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NO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21" name="Google Shape;521;p37"/>
          <p:cNvSpPr txBox="1"/>
          <p:nvPr/>
        </p:nvSpPr>
        <p:spPr>
          <a:xfrm>
            <a:off x="2811563" y="3951675"/>
            <a:ext cx="7077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NO</a:t>
            </a:r>
            <a:endParaRPr b="1">
              <a:solidFill>
                <a:schemeClr val="accent1"/>
              </a:solidFill>
            </a:endParaRPr>
          </a:p>
        </p:txBody>
      </p:sp>
      <p:cxnSp>
        <p:nvCxnSpPr>
          <p:cNvPr id="522" name="Google Shape;522;p37"/>
          <p:cNvCxnSpPr>
            <a:stCxn id="505" idx="2"/>
          </p:cNvCxnSpPr>
          <p:nvPr/>
        </p:nvCxnSpPr>
        <p:spPr>
          <a:xfrm>
            <a:off x="5856150" y="4056950"/>
            <a:ext cx="0" cy="528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37"/>
          <p:cNvCxnSpPr>
            <a:endCxn id="504" idx="3"/>
          </p:cNvCxnSpPr>
          <p:nvPr/>
        </p:nvCxnSpPr>
        <p:spPr>
          <a:xfrm rot="10800000">
            <a:off x="3929775" y="4585763"/>
            <a:ext cx="1933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COLLECTIONS</a:t>
            </a:r>
            <a:endParaRPr/>
          </a:p>
        </p:txBody>
      </p:sp>
      <p:sp>
        <p:nvSpPr>
          <p:cNvPr id="529" name="Google Shape;529;p38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Computers are also </a:t>
            </a: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great for working with repeatable data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Collections (</a:t>
            </a: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lists, arrays</a:t>
            </a:r>
            <a:r>
              <a:rPr lang="en"/>
              <a:t>) are a way of storing related data together, and easily accessing it as needed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Access is usually done with a </a:t>
            </a: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numerical index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"/>
              <a:t>They indices are (almost always) zero-based</a:t>
            </a:r>
            <a:endParaRPr/>
          </a:p>
        </p:txBody>
      </p:sp>
      <p:sp>
        <p:nvSpPr>
          <p:cNvPr id="530" name="Google Shape;530;p3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38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532" name="Google Shape;5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FOR STRUCTURE</a:t>
            </a:r>
            <a:endParaRPr/>
          </a:p>
        </p:txBody>
      </p:sp>
      <p:sp>
        <p:nvSpPr>
          <p:cNvPr id="538" name="Google Shape;538;p39"/>
          <p:cNvSpPr txBox="1"/>
          <p:nvPr>
            <p:ph idx="1" type="body"/>
          </p:nvPr>
        </p:nvSpPr>
        <p:spPr>
          <a:xfrm>
            <a:off x="735075" y="1327200"/>
            <a:ext cx="58335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v</a:t>
            </a: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ar </a:t>
            </a:r>
            <a:r>
              <a:rPr lang="en" sz="1800"/>
              <a:t>collection = </a:t>
            </a: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[</a:t>
            </a:r>
            <a:r>
              <a:rPr lang="en" sz="1800"/>
              <a:t> </a:t>
            </a:r>
            <a:r>
              <a:rPr lang="en" sz="1800">
                <a:solidFill>
                  <a:srgbClr val="FF9800"/>
                </a:solidFill>
              </a:rPr>
              <a:t>item1</a:t>
            </a: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  <a:r>
              <a:rPr lang="en" sz="1800"/>
              <a:t> </a:t>
            </a:r>
            <a:r>
              <a:rPr lang="en" sz="1800">
                <a:solidFill>
                  <a:srgbClr val="FF9800"/>
                </a:solidFill>
              </a:rPr>
              <a:t>item2</a:t>
            </a: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  <a:r>
              <a:rPr lang="en" sz="1800"/>
              <a:t> </a:t>
            </a:r>
            <a:r>
              <a:rPr lang="en" sz="1800">
                <a:solidFill>
                  <a:srgbClr val="FF9800"/>
                </a:solidFill>
              </a:rPr>
              <a:t>item3</a:t>
            </a:r>
            <a:r>
              <a:rPr b="1" lang="en"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…</a:t>
            </a:r>
            <a:r>
              <a:rPr lang="en" sz="1800">
                <a:solidFill>
                  <a:srgbClr val="FF9800"/>
                </a:solidFill>
              </a:rPr>
              <a:t> </a:t>
            </a: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]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rPr lang="en" sz="1800"/>
              <a:t>c</a:t>
            </a:r>
            <a:r>
              <a:rPr lang="en" sz="1800"/>
              <a:t>ollection</a:t>
            </a: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[0] = </a:t>
            </a:r>
            <a:r>
              <a:rPr lang="en" sz="1800">
                <a:solidFill>
                  <a:srgbClr val="FF9800"/>
                </a:solidFill>
              </a:rPr>
              <a:t>newItem</a:t>
            </a:r>
            <a:endParaRPr sz="1800">
              <a:solidFill>
                <a:srgbClr val="FF9800"/>
              </a:solidFill>
            </a:endParaRPr>
          </a:p>
        </p:txBody>
      </p:sp>
      <p:sp>
        <p:nvSpPr>
          <p:cNvPr id="539" name="Google Shape;539;p3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39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541" name="Google Shape;5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9"/>
          <p:cNvSpPr txBox="1"/>
          <p:nvPr>
            <p:ph idx="1" type="body"/>
          </p:nvPr>
        </p:nvSpPr>
        <p:spPr>
          <a:xfrm>
            <a:off x="735075" y="1979325"/>
            <a:ext cx="3647100" cy="27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var</a:t>
            </a:r>
            <a:r>
              <a:rPr lang="en" sz="1800"/>
              <a:t> </a:t>
            </a:r>
            <a:r>
              <a:rPr lang="en" sz="1800"/>
              <a:t>students </a:t>
            </a:r>
            <a:r>
              <a:rPr lang="en" sz="1800"/>
              <a:t>= [ … ]; </a:t>
            </a:r>
            <a:endParaRPr sz="18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for</a:t>
            </a:r>
            <a:r>
              <a:rPr lang="en" sz="1800"/>
              <a:t> </a:t>
            </a:r>
            <a:r>
              <a:rPr lang="en" sz="1800">
                <a:solidFill>
                  <a:srgbClr val="FF9800"/>
                </a:solidFill>
              </a:rPr>
              <a:t>var i=0</a:t>
            </a: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; </a:t>
            </a:r>
            <a:r>
              <a:rPr lang="en" sz="1800">
                <a:solidFill>
                  <a:srgbClr val="FF9800"/>
                </a:solidFill>
              </a:rPr>
              <a:t>i&lt;students.length</a:t>
            </a: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; </a:t>
            </a:r>
            <a:r>
              <a:rPr lang="en" sz="1800">
                <a:solidFill>
                  <a:srgbClr val="FF9800"/>
                </a:solidFill>
              </a:rPr>
              <a:t>i++</a:t>
            </a:r>
            <a:r>
              <a:rPr lang="en" sz="1800">
                <a:solidFill>
                  <a:srgbClr val="FF9800"/>
                </a:solidFill>
              </a:rPr>
              <a:t> </a:t>
            </a:r>
            <a:endParaRPr sz="1800"/>
          </a:p>
          <a:p>
            <a:pPr indent="45720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if</a:t>
            </a:r>
            <a:r>
              <a:rPr lang="en" sz="1800">
                <a:solidFill>
                  <a:srgbClr val="FF9800"/>
                </a:solidFill>
              </a:rPr>
              <a:t> students[i].length != 0</a:t>
            </a:r>
            <a:endParaRPr sz="1800">
              <a:solidFill>
                <a:srgbClr val="FF9800"/>
              </a:solidFill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/>
              <a:t>	print student[ i ]</a:t>
            </a:r>
            <a:endParaRPr sz="1800"/>
          </a:p>
          <a:p>
            <a:pPr indent="45720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end-if 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end-for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PROGRAMMERS MINDSET</a:t>
            </a:r>
            <a:endParaRPr/>
          </a:p>
        </p:txBody>
      </p:sp>
      <p:sp>
        <p:nvSpPr>
          <p:cNvPr id="198" name="Google Shape;198;p13"/>
          <p:cNvSpPr txBox="1"/>
          <p:nvPr>
            <p:ph idx="1" type="body"/>
          </p:nvPr>
        </p:nvSpPr>
        <p:spPr>
          <a:xfrm>
            <a:off x="735075" y="1669175"/>
            <a:ext cx="36885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 willingness to experiment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 acceptance that you will make mistakes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 understanding that your improvement will not be linear</a:t>
            </a:r>
            <a:endParaRPr/>
          </a:p>
        </p:txBody>
      </p:sp>
      <p:pic>
        <p:nvPicPr>
          <p:cNvPr id="199" name="Google Shape;199;p13"/>
          <p:cNvPicPr preferRelativeResize="0"/>
          <p:nvPr/>
        </p:nvPicPr>
        <p:blipFill rotWithShape="1">
          <a:blip r:embed="rId3">
            <a:alphaModFix/>
          </a:blip>
          <a:srcRect b="0" l="16666" r="16666" t="0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200" name="Google Shape;200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13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02" name="Google Shape;20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0"/>
          <p:cNvSpPr txBox="1"/>
          <p:nvPr>
            <p:ph idx="12" type="sldNum"/>
          </p:nvPr>
        </p:nvSpPr>
        <p:spPr>
          <a:xfrm>
            <a:off x="7217050" y="4693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8" name="Google Shape;548;p40"/>
          <p:cNvSpPr/>
          <p:nvPr/>
        </p:nvSpPr>
        <p:spPr>
          <a:xfrm>
            <a:off x="2933225" y="110025"/>
            <a:ext cx="1172100" cy="393900"/>
          </a:xfrm>
          <a:prstGeom prst="roundRect">
            <a:avLst>
              <a:gd fmla="val 46666" name="adj"/>
            </a:avLst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Start</a:t>
            </a:r>
            <a:endParaRPr b="1" sz="1200">
              <a:solidFill>
                <a:srgbClr val="263248"/>
              </a:solidFill>
            </a:endParaRPr>
          </a:p>
        </p:txBody>
      </p:sp>
      <p:sp>
        <p:nvSpPr>
          <p:cNvPr id="549" name="Google Shape;549;p40"/>
          <p:cNvSpPr/>
          <p:nvPr/>
        </p:nvSpPr>
        <p:spPr>
          <a:xfrm>
            <a:off x="6214750" y="2041050"/>
            <a:ext cx="1172100" cy="512100"/>
          </a:xfrm>
          <a:prstGeom prst="roundRect">
            <a:avLst>
              <a:gd fmla="val 46666" name="adj"/>
            </a:avLst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End</a:t>
            </a:r>
            <a:endParaRPr b="1" sz="1200">
              <a:solidFill>
                <a:srgbClr val="263248"/>
              </a:solidFill>
            </a:endParaRPr>
          </a:p>
        </p:txBody>
      </p:sp>
      <p:sp>
        <p:nvSpPr>
          <p:cNvPr id="550" name="Google Shape;550;p40"/>
          <p:cNvSpPr/>
          <p:nvPr/>
        </p:nvSpPr>
        <p:spPr>
          <a:xfrm>
            <a:off x="1874350" y="1991075"/>
            <a:ext cx="3296025" cy="608150"/>
          </a:xfrm>
          <a:prstGeom prst="flowChartDecision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i</a:t>
            </a:r>
            <a:r>
              <a:rPr b="1" lang="en" sz="1200">
                <a:solidFill>
                  <a:srgbClr val="263248"/>
                </a:solidFill>
              </a:rPr>
              <a:t> &lt;= students.length</a:t>
            </a:r>
            <a:endParaRPr b="1" sz="1200">
              <a:solidFill>
                <a:srgbClr val="263248"/>
              </a:solidFill>
            </a:endParaRPr>
          </a:p>
        </p:txBody>
      </p:sp>
      <p:sp>
        <p:nvSpPr>
          <p:cNvPr id="551" name="Google Shape;551;p40"/>
          <p:cNvSpPr/>
          <p:nvPr/>
        </p:nvSpPr>
        <p:spPr>
          <a:xfrm>
            <a:off x="2705075" y="739325"/>
            <a:ext cx="1628400" cy="393900"/>
          </a:xfrm>
          <a:prstGeom prst="rect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students =</a:t>
            </a:r>
            <a:r>
              <a:rPr b="1" lang="en" sz="1200">
                <a:solidFill>
                  <a:srgbClr val="263248"/>
                </a:solidFill>
              </a:rPr>
              <a:t> [ … ]</a:t>
            </a:r>
            <a:endParaRPr/>
          </a:p>
        </p:txBody>
      </p:sp>
      <p:sp>
        <p:nvSpPr>
          <p:cNvPr id="552" name="Google Shape;552;p40"/>
          <p:cNvSpPr/>
          <p:nvPr/>
        </p:nvSpPr>
        <p:spPr>
          <a:xfrm>
            <a:off x="3111875" y="1368635"/>
            <a:ext cx="814800" cy="393900"/>
          </a:xfrm>
          <a:prstGeom prst="rect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i = 0</a:t>
            </a:r>
            <a:endParaRPr/>
          </a:p>
        </p:txBody>
      </p:sp>
      <p:sp>
        <p:nvSpPr>
          <p:cNvPr id="553" name="Google Shape;553;p40"/>
          <p:cNvSpPr/>
          <p:nvPr/>
        </p:nvSpPr>
        <p:spPr>
          <a:xfrm>
            <a:off x="1703925" y="2821288"/>
            <a:ext cx="3630700" cy="608150"/>
          </a:xfrm>
          <a:prstGeom prst="flowChartDecision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Students[i].length != 0</a:t>
            </a:r>
            <a:endParaRPr b="1" sz="1200">
              <a:solidFill>
                <a:srgbClr val="263248"/>
              </a:solidFill>
            </a:endParaRPr>
          </a:p>
        </p:txBody>
      </p:sp>
      <p:sp>
        <p:nvSpPr>
          <p:cNvPr id="554" name="Google Shape;554;p40"/>
          <p:cNvSpPr/>
          <p:nvPr/>
        </p:nvSpPr>
        <p:spPr>
          <a:xfrm>
            <a:off x="3114963" y="4329738"/>
            <a:ext cx="814800" cy="512100"/>
          </a:xfrm>
          <a:prstGeom prst="rect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i++</a:t>
            </a:r>
            <a:endParaRPr/>
          </a:p>
        </p:txBody>
      </p:sp>
      <p:cxnSp>
        <p:nvCxnSpPr>
          <p:cNvPr id="555" name="Google Shape;555;p40"/>
          <p:cNvCxnSpPr>
            <a:stCxn id="548" idx="2"/>
            <a:endCxn id="551" idx="0"/>
          </p:cNvCxnSpPr>
          <p:nvPr/>
        </p:nvCxnSpPr>
        <p:spPr>
          <a:xfrm>
            <a:off x="3519275" y="503925"/>
            <a:ext cx="0" cy="235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6" name="Google Shape;556;p40"/>
          <p:cNvCxnSpPr>
            <a:stCxn id="551" idx="2"/>
            <a:endCxn id="552" idx="0"/>
          </p:cNvCxnSpPr>
          <p:nvPr/>
        </p:nvCxnSpPr>
        <p:spPr>
          <a:xfrm>
            <a:off x="3519275" y="1133225"/>
            <a:ext cx="0" cy="235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7" name="Google Shape;557;p40"/>
          <p:cNvCxnSpPr>
            <a:stCxn id="552" idx="2"/>
            <a:endCxn id="550" idx="0"/>
          </p:cNvCxnSpPr>
          <p:nvPr/>
        </p:nvCxnSpPr>
        <p:spPr>
          <a:xfrm>
            <a:off x="3519275" y="1762535"/>
            <a:ext cx="3000" cy="228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8" name="Google Shape;558;p40"/>
          <p:cNvCxnSpPr>
            <a:stCxn id="550" idx="2"/>
            <a:endCxn id="559" idx="1"/>
          </p:cNvCxnSpPr>
          <p:nvPr/>
        </p:nvCxnSpPr>
        <p:spPr>
          <a:xfrm flipH="1">
            <a:off x="3519363" y="2599225"/>
            <a:ext cx="3000" cy="228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60" name="Google Shape;560;p40"/>
          <p:cNvCxnSpPr>
            <a:stCxn id="550" idx="3"/>
            <a:endCxn id="549" idx="1"/>
          </p:cNvCxnSpPr>
          <p:nvPr/>
        </p:nvCxnSpPr>
        <p:spPr>
          <a:xfrm>
            <a:off x="5170375" y="2295150"/>
            <a:ext cx="1044300" cy="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61" name="Google Shape;561;p40"/>
          <p:cNvCxnSpPr>
            <a:stCxn id="554" idx="1"/>
          </p:cNvCxnSpPr>
          <p:nvPr/>
        </p:nvCxnSpPr>
        <p:spPr>
          <a:xfrm rot="10800000">
            <a:off x="1383363" y="4585788"/>
            <a:ext cx="1731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40"/>
          <p:cNvCxnSpPr/>
          <p:nvPr/>
        </p:nvCxnSpPr>
        <p:spPr>
          <a:xfrm rot="10800000">
            <a:off x="1392050" y="2293475"/>
            <a:ext cx="0" cy="2292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40"/>
          <p:cNvCxnSpPr>
            <a:endCxn id="550" idx="1"/>
          </p:cNvCxnSpPr>
          <p:nvPr/>
        </p:nvCxnSpPr>
        <p:spPr>
          <a:xfrm>
            <a:off x="1383250" y="2295150"/>
            <a:ext cx="491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64" name="Google Shape;564;p40"/>
          <p:cNvSpPr txBox="1"/>
          <p:nvPr/>
        </p:nvSpPr>
        <p:spPr>
          <a:xfrm>
            <a:off x="2548900" y="2495375"/>
            <a:ext cx="7077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YES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65" name="Google Shape;565;p40"/>
          <p:cNvSpPr txBox="1"/>
          <p:nvPr/>
        </p:nvSpPr>
        <p:spPr>
          <a:xfrm>
            <a:off x="2548900" y="3354450"/>
            <a:ext cx="7077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YES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66" name="Google Shape;566;p40"/>
          <p:cNvSpPr txBox="1"/>
          <p:nvPr/>
        </p:nvSpPr>
        <p:spPr>
          <a:xfrm>
            <a:off x="5277638" y="1919250"/>
            <a:ext cx="7077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NO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67" name="Google Shape;567;p40"/>
          <p:cNvSpPr/>
          <p:nvPr/>
        </p:nvSpPr>
        <p:spPr>
          <a:xfrm flipH="1">
            <a:off x="2791925" y="3657438"/>
            <a:ext cx="1454700" cy="444300"/>
          </a:xfrm>
          <a:prstGeom prst="flowChartDisplay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63248"/>
                </a:solidFill>
              </a:rPr>
              <a:t>p</a:t>
            </a:r>
            <a:r>
              <a:rPr b="1" lang="en" sz="1100">
                <a:solidFill>
                  <a:srgbClr val="263248"/>
                </a:solidFill>
              </a:rPr>
              <a:t>rint students[i]</a:t>
            </a:r>
            <a:endParaRPr b="1" sz="1100">
              <a:solidFill>
                <a:srgbClr val="263248"/>
              </a:solidFill>
            </a:endParaRPr>
          </a:p>
        </p:txBody>
      </p:sp>
      <p:cxnSp>
        <p:nvCxnSpPr>
          <p:cNvPr id="568" name="Google Shape;568;p40"/>
          <p:cNvCxnSpPr>
            <a:stCxn id="553" idx="2"/>
            <a:endCxn id="567" idx="0"/>
          </p:cNvCxnSpPr>
          <p:nvPr/>
        </p:nvCxnSpPr>
        <p:spPr>
          <a:xfrm>
            <a:off x="3519275" y="3429438"/>
            <a:ext cx="0" cy="22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69" name="Google Shape;569;p40"/>
          <p:cNvCxnSpPr>
            <a:stCxn id="567" idx="2"/>
            <a:endCxn id="554" idx="0"/>
          </p:cNvCxnSpPr>
          <p:nvPr/>
        </p:nvCxnSpPr>
        <p:spPr>
          <a:xfrm>
            <a:off x="3519275" y="4101738"/>
            <a:ext cx="3000" cy="22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0" name="Google Shape;570;p40"/>
          <p:cNvCxnSpPr>
            <a:stCxn id="553" idx="3"/>
          </p:cNvCxnSpPr>
          <p:nvPr/>
        </p:nvCxnSpPr>
        <p:spPr>
          <a:xfrm>
            <a:off x="5334625" y="3125363"/>
            <a:ext cx="306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40"/>
          <p:cNvCxnSpPr/>
          <p:nvPr/>
        </p:nvCxnSpPr>
        <p:spPr>
          <a:xfrm>
            <a:off x="5631500" y="3117200"/>
            <a:ext cx="0" cy="1470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40"/>
          <p:cNvCxnSpPr>
            <a:endCxn id="554" idx="3"/>
          </p:cNvCxnSpPr>
          <p:nvPr/>
        </p:nvCxnSpPr>
        <p:spPr>
          <a:xfrm rot="10800000">
            <a:off x="3929763" y="4585788"/>
            <a:ext cx="1710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73" name="Google Shape;573;p40"/>
          <p:cNvSpPr txBox="1"/>
          <p:nvPr/>
        </p:nvSpPr>
        <p:spPr>
          <a:xfrm>
            <a:off x="5170363" y="2698100"/>
            <a:ext cx="7077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NO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TASK II</a:t>
            </a:r>
            <a:endParaRPr/>
          </a:p>
        </p:txBody>
      </p:sp>
      <p:sp>
        <p:nvSpPr>
          <p:cNvPr id="579" name="Google Shape;579;p4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0" name="Google Shape;580;p41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581" name="Google Shape;5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41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Let's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program our way to </a:t>
            </a:r>
            <a:r>
              <a:rPr b="1" lang="en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CodeCombat!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/>
              </a:rPr>
              <a:t>https://codecombat.com/students?_cc=WaterFlyStop</a:t>
            </a:r>
            <a:b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Code: WaterFlyStop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2"/>
          <p:cNvSpPr txBox="1"/>
          <p:nvPr>
            <p:ph idx="4294967295" type="title"/>
          </p:nvPr>
        </p:nvSpPr>
        <p:spPr>
          <a:xfrm>
            <a:off x="4522325" y="1064975"/>
            <a:ext cx="33576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/>
              <a:t>Time for </a:t>
            </a:r>
            <a:r>
              <a:rPr b="0" lang="en" sz="4800"/>
              <a:t>questions!</a:t>
            </a:r>
            <a:r>
              <a:rPr b="0" lang="en" sz="4800"/>
              <a:t> </a:t>
            </a:r>
            <a:endParaRPr sz="4800"/>
          </a:p>
        </p:txBody>
      </p:sp>
      <p:sp>
        <p:nvSpPr>
          <p:cNvPr id="588" name="Google Shape;588;p4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9" name="Google Shape;589;p4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 PROBLEM</a:t>
            </a:r>
            <a:endParaRPr/>
          </a:p>
        </p:txBody>
      </p:sp>
      <p:sp>
        <p:nvSpPr>
          <p:cNvPr id="208" name="Google Shape;208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14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10" name="Google Shape;21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4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 problem: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 need to know what the sum of two numbers is accurately. I need this to work with different numbers, numbers that will be entered through some input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 PSEUDOCODE SOLUTION</a:t>
            </a:r>
            <a:endParaRPr/>
          </a:p>
        </p:txBody>
      </p:sp>
      <p:sp>
        <p:nvSpPr>
          <p:cNvPr id="217" name="Google Shape;217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15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19" name="Google Shape;2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5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Person inputs two numbers in the program. The program sums the first and the second number and adds them in a result. The program returns the result to the user.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ANOTHER PSEUDOCODE SOLUTION</a:t>
            </a:r>
            <a:endParaRPr/>
          </a:p>
        </p:txBody>
      </p:sp>
      <p:sp>
        <p:nvSpPr>
          <p:cNvPr id="226" name="Google Shape;226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16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28" name="Google Shape;2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6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Input =&gt; number1, number2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result = number1 + number2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Output =&gt; result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PSEUDOCODE BUT I’VE SEEN SOME CODE</a:t>
            </a:r>
            <a:endParaRPr/>
          </a:p>
        </p:txBody>
      </p:sp>
      <p:sp>
        <p:nvSpPr>
          <p:cNvPr id="235" name="Google Shape;235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17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37" name="Google Shape;2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7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Begin {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	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= input();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	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= input();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	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esult = a + b;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	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</a:t>
            </a: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eturn result;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}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 FLOWCHART SOLUTION</a:t>
            </a:r>
            <a:endParaRPr/>
          </a:p>
        </p:txBody>
      </p:sp>
      <p:sp>
        <p:nvSpPr>
          <p:cNvPr id="244" name="Google Shape;244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18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46" name="Google Shape;2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8"/>
          <p:cNvSpPr/>
          <p:nvPr/>
        </p:nvSpPr>
        <p:spPr>
          <a:xfrm>
            <a:off x="3328375" y="1383575"/>
            <a:ext cx="1172100" cy="512100"/>
          </a:xfrm>
          <a:prstGeom prst="roundRect">
            <a:avLst>
              <a:gd fmla="val 46666" name="adj"/>
            </a:avLst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Start</a:t>
            </a:r>
            <a:endParaRPr b="1" sz="1200">
              <a:solidFill>
                <a:srgbClr val="263248"/>
              </a:solidFill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3328375" y="4538250"/>
            <a:ext cx="1172100" cy="512100"/>
          </a:xfrm>
          <a:prstGeom prst="roundRect">
            <a:avLst>
              <a:gd fmla="val 46666" name="adj"/>
            </a:avLst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End</a:t>
            </a:r>
            <a:endParaRPr b="1" sz="1200">
              <a:solidFill>
                <a:srgbClr val="263248"/>
              </a:solidFill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2480600" y="2055788"/>
            <a:ext cx="2867625" cy="671400"/>
          </a:xfrm>
          <a:prstGeom prst="flowChartInputOutput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n</a:t>
            </a:r>
            <a:r>
              <a:rPr b="1" lang="en" sz="1200">
                <a:solidFill>
                  <a:srgbClr val="263248"/>
                </a:solidFill>
              </a:rPr>
              <a:t>umber1</a:t>
            </a:r>
            <a:endParaRPr b="1" sz="1200">
              <a:solidFill>
                <a:srgbClr val="26324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number2</a:t>
            </a:r>
            <a:endParaRPr b="1" sz="1200">
              <a:solidFill>
                <a:srgbClr val="263248"/>
              </a:solidFill>
            </a:endParaRPr>
          </a:p>
        </p:txBody>
      </p:sp>
      <p:sp>
        <p:nvSpPr>
          <p:cNvPr id="250" name="Google Shape;250;p18"/>
          <p:cNvSpPr/>
          <p:nvPr/>
        </p:nvSpPr>
        <p:spPr>
          <a:xfrm flipH="1">
            <a:off x="2998388" y="3678875"/>
            <a:ext cx="1832100" cy="671400"/>
          </a:xfrm>
          <a:prstGeom prst="flowChartDisplay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3248"/>
                </a:solidFill>
              </a:rPr>
              <a:t>PRINT result</a:t>
            </a:r>
            <a:endParaRPr b="1" sz="1200">
              <a:solidFill>
                <a:srgbClr val="263248"/>
              </a:solidFill>
            </a:endParaRPr>
          </a:p>
        </p:txBody>
      </p:sp>
      <p:cxnSp>
        <p:nvCxnSpPr>
          <p:cNvPr id="251" name="Google Shape;251;p18"/>
          <p:cNvCxnSpPr>
            <a:stCxn id="247" idx="2"/>
            <a:endCxn id="249" idx="1"/>
          </p:cNvCxnSpPr>
          <p:nvPr/>
        </p:nvCxnSpPr>
        <p:spPr>
          <a:xfrm>
            <a:off x="3914425" y="1895675"/>
            <a:ext cx="0" cy="160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2" name="Google Shape;252;p18"/>
          <p:cNvCxnSpPr>
            <a:stCxn id="250" idx="2"/>
            <a:endCxn id="248" idx="0"/>
          </p:cNvCxnSpPr>
          <p:nvPr/>
        </p:nvCxnSpPr>
        <p:spPr>
          <a:xfrm>
            <a:off x="3914438" y="4350275"/>
            <a:ext cx="0" cy="18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3" name="Google Shape;253;p18"/>
          <p:cNvSpPr/>
          <p:nvPr/>
        </p:nvSpPr>
        <p:spPr>
          <a:xfrm>
            <a:off x="2263700" y="2887325"/>
            <a:ext cx="3301500" cy="603600"/>
          </a:xfrm>
          <a:prstGeom prst="rect">
            <a:avLst/>
          </a:prstGeom>
          <a:solidFill>
            <a:srgbClr val="C7D3E6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esult = number1 + number2</a:t>
            </a:r>
            <a:endParaRPr/>
          </a:p>
        </p:txBody>
      </p:sp>
      <p:cxnSp>
        <p:nvCxnSpPr>
          <p:cNvPr id="254" name="Google Shape;254;p18"/>
          <p:cNvCxnSpPr>
            <a:endCxn id="253" idx="0"/>
          </p:cNvCxnSpPr>
          <p:nvPr/>
        </p:nvCxnSpPr>
        <p:spPr>
          <a:xfrm>
            <a:off x="3914450" y="2727125"/>
            <a:ext cx="0" cy="160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5" name="Google Shape;255;p18"/>
          <p:cNvCxnSpPr>
            <a:stCxn id="253" idx="2"/>
            <a:endCxn id="250" idx="0"/>
          </p:cNvCxnSpPr>
          <p:nvPr/>
        </p:nvCxnSpPr>
        <p:spPr>
          <a:xfrm>
            <a:off x="3914450" y="3490925"/>
            <a:ext cx="0" cy="18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PROBLEMS PROGRAMMERS FACE</a:t>
            </a:r>
            <a:endParaRPr/>
          </a:p>
        </p:txBody>
      </p:sp>
      <p:sp>
        <p:nvSpPr>
          <p:cNvPr id="261" name="Google Shape;261;p19"/>
          <p:cNvSpPr txBox="1"/>
          <p:nvPr>
            <p:ph idx="1" type="body"/>
          </p:nvPr>
        </p:nvSpPr>
        <p:spPr>
          <a:xfrm>
            <a:off x="814275" y="1491000"/>
            <a:ext cx="36885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Naming things is really hard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Finding mistakes and broken things ( bugs 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Fixing mistakes and broken things ( bugs )</a:t>
            </a:r>
            <a:endParaRPr/>
          </a:p>
        </p:txBody>
      </p:sp>
      <p:pic>
        <p:nvPicPr>
          <p:cNvPr id="262" name="Google Shape;262;p19"/>
          <p:cNvPicPr preferRelativeResize="0"/>
          <p:nvPr/>
        </p:nvPicPr>
        <p:blipFill rotWithShape="1">
          <a:blip r:embed="rId3">
            <a:alphaModFix/>
          </a:blip>
          <a:srcRect b="0" l="12513" r="12513" t="0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263" name="Google Shape;263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19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@SEDC 2018-2019</a:t>
            </a:r>
            <a:endParaRPr sz="1200"/>
          </a:p>
        </p:txBody>
      </p:sp>
      <p:pic>
        <p:nvPicPr>
          <p:cNvPr id="265" name="Google Shape;26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