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75" r:id="rId3"/>
    <p:sldId id="265" r:id="rId4"/>
    <p:sldId id="297" r:id="rId5"/>
    <p:sldId id="295" r:id="rId6"/>
    <p:sldId id="296" r:id="rId7"/>
    <p:sldId id="298" r:id="rId8"/>
    <p:sldId id="305" r:id="rId9"/>
    <p:sldId id="306" r:id="rId10"/>
    <p:sldId id="299" r:id="rId11"/>
    <p:sldId id="300" r:id="rId12"/>
    <p:sldId id="307" r:id="rId13"/>
    <p:sldId id="301" r:id="rId14"/>
    <p:sldId id="308" r:id="rId15"/>
    <p:sldId id="309" r:id="rId16"/>
    <p:sldId id="310" r:id="rId17"/>
    <p:sldId id="311" r:id="rId18"/>
    <p:sldId id="312" r:id="rId19"/>
    <p:sldId id="314" r:id="rId20"/>
    <p:sldId id="315" r:id="rId21"/>
    <p:sldId id="316" r:id="rId22"/>
    <p:sldId id="302" r:id="rId23"/>
    <p:sldId id="303" r:id="rId24"/>
    <p:sldId id="317" r:id="rId25"/>
    <p:sldId id="318" r:id="rId26"/>
    <p:sldId id="289" r:id="rId27"/>
    <p:sldId id="273" r:id="rId28"/>
  </p:sldIdLst>
  <p:sldSz cx="9144000" cy="5143500" type="screen16x9"/>
  <p:notesSz cx="6858000" cy="9144000"/>
  <p:embeddedFontLst>
    <p:embeddedFont>
      <p:font typeface="Roboto Condensed" panose="020B0604020202020204" charset="0"/>
      <p:regular r:id="rId30"/>
    </p:embeddedFont>
    <p:embeddedFont>
      <p:font typeface="Roboto Condensed Light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agan Gelevski" userId="a21e6c851b109c46" providerId="Windows Live" clId="Web-{DDEE0E27-FB55-4C5E-8811-A80A4389D0B3}"/>
    <pc:docChg chg="modSld">
      <pc:chgData name="Dragan Gelevski" userId="a21e6c851b109c46" providerId="Windows Live" clId="Web-{DDEE0E27-FB55-4C5E-8811-A80A4389D0B3}" dt="2018-10-25T21:44:06.225" v="0"/>
      <pc:docMkLst>
        <pc:docMk/>
      </pc:docMkLst>
      <pc:sldChg chg="addSp">
        <pc:chgData name="Dragan Gelevski" userId="a21e6c851b109c46" providerId="Windows Live" clId="Web-{DDEE0E27-FB55-4C5E-8811-A80A4389D0B3}" dt="2018-10-25T21:44:06.225" v="0"/>
        <pc:sldMkLst>
          <pc:docMk/>
          <pc:sldMk cId="0" sldId="301"/>
        </pc:sldMkLst>
        <pc:cxnChg chg="add">
          <ac:chgData name="Dragan Gelevski" userId="a21e6c851b109c46" providerId="Windows Live" clId="Web-{DDEE0E27-FB55-4C5E-8811-A80A4389D0B3}" dt="2018-10-25T21:44:06.225" v="0"/>
          <ac:cxnSpMkLst>
            <pc:docMk/>
            <pc:sldMk cId="0" sldId="301"/>
            <ac:cxnSpMk id="29" creationId="{36603C39-E861-4A41-8D01-EFFE6497915E}"/>
          </ac:cxnSpMkLst>
        </pc:cxnChg>
        <pc:cxnChg chg="add">
          <ac:chgData name="Dragan Gelevski" userId="a21e6c851b109c46" providerId="Windows Live" clId="Web-{DDEE0E27-FB55-4C5E-8811-A80A4389D0B3}" dt="2018-10-25T21:44:06.225" v="0"/>
          <ac:cxnSpMkLst>
            <pc:docMk/>
            <pc:sldMk cId="0" sldId="301"/>
            <ac:cxnSpMk id="30" creationId="{21AD86E9-836D-41A7-8B43-BD241B8F644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415fbe068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4415fbe068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4415fbe0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4415fbe0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4415fbe068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4415fbe068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4415fbe068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4415fbe068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4415fbe068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4415fbe068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3fbe87555_1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3fbe87555_1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4f3141c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4f3141c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415fbe06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4415fbe06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415fbe06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4415fbe06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415fbe06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4415fbe06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4415fbe06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4415fbe06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4415fbe068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4415fbe068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415fbe068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4415fbe068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62913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lt1"/>
                </a:solidFill>
              </a:rPr>
              <a:t>INTRODUCTION TO WEB DEVELOPMENT - SESSION </a:t>
            </a:r>
            <a:r>
              <a:rPr lang="en-US" altLang="en-GB" sz="4200">
                <a:solidFill>
                  <a:schemeClr val="lt1"/>
                </a:solidFill>
              </a:rPr>
              <a:t>3</a:t>
            </a: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4200">
              <a:solidFill>
                <a:schemeClr val="lt1"/>
              </a:solidFill>
            </a:endParaRPr>
          </a:p>
        </p:txBody>
      </p:sp>
      <p:sp>
        <p:nvSpPr>
          <p:cNvPr id="2" name="Google Shape;185;p11"/>
          <p:cNvSpPr txBox="1"/>
          <p:nvPr/>
        </p:nvSpPr>
        <p:spPr>
          <a:xfrm>
            <a:off x="3682365" y="4112260"/>
            <a:ext cx="5678170" cy="62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Stojancho Jefremov</a:t>
            </a:r>
            <a:r>
              <a:rPr lang="en-GB" sz="2000" b="1"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 - </a:t>
            </a:r>
            <a:r>
              <a:rPr lang="en-US" altLang="en-GB" sz="2000" b="1"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stojanco.jefremov</a:t>
            </a:r>
            <a:r>
              <a:rPr lang="en-GB" sz="2000" b="1"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@</a:t>
            </a:r>
            <a:r>
              <a:rPr lang="en-US" altLang="en-GB" sz="2000" b="1"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gmail</a:t>
            </a:r>
            <a:r>
              <a:rPr lang="en-GB" sz="2000" b="1"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.com</a:t>
            </a:r>
            <a:endParaRPr sz="2000" b="1">
              <a:solidFill>
                <a:srgbClr val="FFFFFF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RUNNING CODE MORE THAN ONCE</a:t>
            </a:r>
          </a:p>
        </p:txBody>
      </p:sp>
      <p:sp>
        <p:nvSpPr>
          <p:cNvPr id="477" name="Google Shape;477;p3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Computers are </a:t>
            </a:r>
            <a:r>
              <a:rPr lang="en-GB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great at repetitive work</a:t>
            </a:r>
            <a:endParaRPr b="1"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If we can solve it logically from one step to the next, we can get the computer to do the repeating of the process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-GB"/>
              <a:t>We can solve otherwise insolvably tedious problems easily</a:t>
            </a:r>
          </a:p>
        </p:txBody>
      </p:sp>
      <p:sp>
        <p:nvSpPr>
          <p:cNvPr id="478" name="Google Shape;478;p3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  <p:sp>
        <p:nvSpPr>
          <p:cNvPr id="479" name="Google Shape;479;p35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480" name="Google Shape;480;p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FOR STRUCTURE</a:t>
            </a:r>
          </a:p>
        </p:txBody>
      </p:sp>
      <p:sp>
        <p:nvSpPr>
          <p:cNvPr id="486" name="Google Shape;486;p36"/>
          <p:cNvSpPr txBox="1">
            <a:spLocks noGrp="1"/>
          </p:cNvSpPr>
          <p:nvPr>
            <p:ph type="body" idx="1"/>
          </p:nvPr>
        </p:nvSpPr>
        <p:spPr>
          <a:xfrm>
            <a:off x="735075" y="1255445"/>
            <a:ext cx="6516900" cy="12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for </a:t>
            </a:r>
            <a:r>
              <a:rPr lang="en-GB" sz="1800">
                <a:solidFill>
                  <a:srgbClr val="FF9800"/>
                </a:solidFill>
              </a:rPr>
              <a:t>initial-expression</a:t>
            </a: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;</a:t>
            </a:r>
            <a:r>
              <a:rPr lang="en-GB" sz="1800">
                <a:solidFill>
                  <a:srgbClr val="FF9800"/>
                </a:solidFill>
              </a:rPr>
              <a:t> test-expression</a:t>
            </a: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;</a:t>
            </a:r>
            <a:r>
              <a:rPr lang="en-GB" sz="1800">
                <a:solidFill>
                  <a:srgbClr val="FF9800"/>
                </a:solidFill>
              </a:rPr>
              <a:t> loop-expression</a:t>
            </a:r>
            <a:endParaRPr sz="1800">
              <a:solidFill>
                <a:srgbClr val="FF9800"/>
              </a:solidFill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800"/>
              <a:t>loop-statements </a:t>
            </a:r>
            <a:endParaRPr sz="1800"/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end-for</a:t>
            </a:r>
            <a:endParaRPr sz="1800" b="1"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sp>
        <p:nvSpPr>
          <p:cNvPr id="487" name="Google Shape;487;p3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  <p:sp>
        <p:nvSpPr>
          <p:cNvPr id="488" name="Google Shape;488;p36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489" name="Google Shape;489;p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36"/>
          <p:cNvSpPr txBox="1">
            <a:spLocks noGrp="1"/>
          </p:cNvSpPr>
          <p:nvPr>
            <p:ph type="body" idx="1"/>
          </p:nvPr>
        </p:nvSpPr>
        <p:spPr>
          <a:xfrm>
            <a:off x="735330" y="2872105"/>
            <a:ext cx="5314950" cy="18465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for</a:t>
            </a:r>
            <a:r>
              <a:rPr lang="en-GB" sz="1800"/>
              <a:t> </a:t>
            </a:r>
            <a:r>
              <a:rPr lang="en-US" altLang="en-GB" sz="1800"/>
              <a:t>var</a:t>
            </a:r>
            <a:r>
              <a:rPr lang="en-GB" sz="1800">
                <a:solidFill>
                  <a:srgbClr val="FF9800"/>
                </a:solidFill>
              </a:rPr>
              <a:t> i=0</a:t>
            </a: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; </a:t>
            </a:r>
            <a:r>
              <a:rPr lang="en-GB" sz="1800">
                <a:solidFill>
                  <a:srgbClr val="FF9800"/>
                </a:solidFill>
              </a:rPr>
              <a:t>i&lt;</a:t>
            </a:r>
            <a:r>
              <a:rPr lang="en-US" altLang="en-GB" sz="1800">
                <a:solidFill>
                  <a:srgbClr val="FF9800"/>
                </a:solidFill>
              </a:rPr>
              <a:t>numberOfLoops</a:t>
            </a: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; </a:t>
            </a:r>
            <a:r>
              <a:rPr lang="en-GB" sz="1800">
                <a:solidFill>
                  <a:srgbClr val="FF9800"/>
                </a:solidFill>
              </a:rPr>
              <a:t>i++ </a:t>
            </a:r>
            <a:endParaRPr sz="1800">
              <a:solidFill>
                <a:srgbClr val="FF9800"/>
              </a:solidFill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800"/>
              <a:t>loop statements</a:t>
            </a:r>
            <a:endParaRPr sz="1800" b="1"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end-for</a:t>
            </a:r>
            <a:r>
              <a:rPr lang="en-GB" sz="1800"/>
              <a:t> </a:t>
            </a:r>
            <a:endParaRPr sz="180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FOR STRUCTURE</a:t>
            </a:r>
          </a:p>
        </p:txBody>
      </p:sp>
      <p:sp>
        <p:nvSpPr>
          <p:cNvPr id="487" name="Google Shape;487;p3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  <p:sp>
        <p:nvSpPr>
          <p:cNvPr id="488" name="Google Shape;488;p36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489" name="Google Shape;489;p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36"/>
          <p:cNvSpPr txBox="1">
            <a:spLocks noGrp="1"/>
          </p:cNvSpPr>
          <p:nvPr>
            <p:ph type="body" idx="1"/>
          </p:nvPr>
        </p:nvSpPr>
        <p:spPr>
          <a:xfrm>
            <a:off x="735330" y="1664970"/>
            <a:ext cx="4215130" cy="25374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var</a:t>
            </a:r>
            <a:r>
              <a:rPr lang="en-GB" sz="1800"/>
              <a:t> max = 0; </a:t>
            </a:r>
            <a:endParaRPr sz="1800"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for</a:t>
            </a:r>
            <a:r>
              <a:rPr lang="en-GB" sz="1800"/>
              <a:t> </a:t>
            </a:r>
            <a:r>
              <a:rPr lang="en-GB" sz="1800">
                <a:solidFill>
                  <a:srgbClr val="FF9800"/>
                </a:solidFill>
              </a:rPr>
              <a:t>var i=0</a:t>
            </a: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; </a:t>
            </a:r>
            <a:r>
              <a:rPr lang="en-GB" sz="1800">
                <a:solidFill>
                  <a:srgbClr val="FF9800"/>
                </a:solidFill>
              </a:rPr>
              <a:t>i&lt;2</a:t>
            </a:r>
            <a:r>
              <a:rPr lang="en-US" altLang="en-GB" sz="1800">
                <a:solidFill>
                  <a:srgbClr val="FF9800"/>
                </a:solidFill>
              </a:rPr>
              <a:t>1</a:t>
            </a: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; </a:t>
            </a:r>
            <a:r>
              <a:rPr lang="en-GB" sz="1800">
                <a:solidFill>
                  <a:srgbClr val="FF9800"/>
                </a:solidFill>
              </a:rPr>
              <a:t>i++ </a:t>
            </a:r>
            <a:endParaRPr sz="1800">
              <a:solidFill>
                <a:srgbClr val="FF9800"/>
              </a:solidFill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800"/>
              <a:t>input number </a:t>
            </a:r>
            <a:endParaRPr sz="1800"/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if </a:t>
            </a:r>
            <a:r>
              <a:rPr lang="en-GB" sz="1800">
                <a:solidFill>
                  <a:srgbClr val="FF9800"/>
                </a:solidFill>
              </a:rPr>
              <a:t>number &gt; max</a:t>
            </a:r>
            <a:endParaRPr sz="1800">
              <a:solidFill>
                <a:srgbClr val="FF9800"/>
              </a:solidFill>
            </a:endParaRPr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800"/>
              <a:t>max = number </a:t>
            </a:r>
            <a:endParaRPr sz="1800"/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end-if </a:t>
            </a:r>
            <a:endParaRPr sz="1800" b="1"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end-for</a:t>
            </a:r>
            <a:r>
              <a:rPr lang="en-GB" sz="1800"/>
              <a:t> </a:t>
            </a:r>
            <a:endParaRPr sz="1800"/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1800"/>
              <a:t>print max</a:t>
            </a:r>
            <a:endParaRPr sz="180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 txBox="1">
            <a:spLocks noGrp="1"/>
          </p:cNvSpPr>
          <p:nvPr>
            <p:ph type="sldNum" idx="12"/>
          </p:nvPr>
        </p:nvSpPr>
        <p:spPr>
          <a:xfrm>
            <a:off x="7217050" y="4693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  <p:sp>
        <p:nvSpPr>
          <p:cNvPr id="496" name="Google Shape;496;p37"/>
          <p:cNvSpPr/>
          <p:nvPr/>
        </p:nvSpPr>
        <p:spPr>
          <a:xfrm>
            <a:off x="2933225" y="110025"/>
            <a:ext cx="1172100" cy="393900"/>
          </a:xfrm>
          <a:prstGeom prst="roundRect">
            <a:avLst>
              <a:gd name="adj" fmla="val 46666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Start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497" name="Google Shape;497;p37"/>
          <p:cNvSpPr/>
          <p:nvPr/>
        </p:nvSpPr>
        <p:spPr>
          <a:xfrm>
            <a:off x="7532350" y="2042900"/>
            <a:ext cx="1172100" cy="512100"/>
          </a:xfrm>
          <a:prstGeom prst="roundRect">
            <a:avLst>
              <a:gd name="adj" fmla="val 46666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End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498" name="Google Shape;498;p37"/>
          <p:cNvSpPr/>
          <p:nvPr/>
        </p:nvSpPr>
        <p:spPr>
          <a:xfrm>
            <a:off x="2570445" y="2827763"/>
            <a:ext cx="1897655" cy="444300"/>
          </a:xfrm>
          <a:prstGeom prst="flowChartInputOutput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number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499" name="Google Shape;499;p37"/>
          <p:cNvSpPr/>
          <p:nvPr/>
        </p:nvSpPr>
        <p:spPr>
          <a:xfrm>
            <a:off x="2835163" y="1994875"/>
            <a:ext cx="1368225" cy="608150"/>
          </a:xfrm>
          <a:prstGeom prst="flowChartDecision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i &lt;= 20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500" name="Google Shape;500;p37"/>
          <p:cNvSpPr/>
          <p:nvPr/>
        </p:nvSpPr>
        <p:spPr>
          <a:xfrm flipH="1">
            <a:off x="5544925" y="2076800"/>
            <a:ext cx="1229400" cy="444300"/>
          </a:xfrm>
          <a:prstGeom prst="snip1Rect">
            <a:avLst>
              <a:gd name="adj" fmla="val 50000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263248"/>
                </a:solidFill>
              </a:rPr>
              <a:t>max</a:t>
            </a:r>
            <a:endParaRPr sz="1100" b="1">
              <a:solidFill>
                <a:srgbClr val="263248"/>
              </a:solidFill>
            </a:endParaRPr>
          </a:p>
        </p:txBody>
      </p:sp>
      <p:sp>
        <p:nvSpPr>
          <p:cNvPr id="501" name="Google Shape;501;p37"/>
          <p:cNvSpPr/>
          <p:nvPr/>
        </p:nvSpPr>
        <p:spPr>
          <a:xfrm>
            <a:off x="3114975" y="742375"/>
            <a:ext cx="814800" cy="393900"/>
          </a:xfrm>
          <a:prstGeom prst="rect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max = 0</a:t>
            </a:r>
          </a:p>
        </p:txBody>
      </p:sp>
      <p:sp>
        <p:nvSpPr>
          <p:cNvPr id="502" name="Google Shape;502;p37"/>
          <p:cNvSpPr/>
          <p:nvPr/>
        </p:nvSpPr>
        <p:spPr>
          <a:xfrm>
            <a:off x="3111875" y="1368635"/>
            <a:ext cx="814800" cy="393900"/>
          </a:xfrm>
          <a:prstGeom prst="rect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i = 0</a:t>
            </a:r>
          </a:p>
        </p:txBody>
      </p:sp>
      <p:sp>
        <p:nvSpPr>
          <p:cNvPr id="503" name="Google Shape;503;p37"/>
          <p:cNvSpPr/>
          <p:nvPr/>
        </p:nvSpPr>
        <p:spPr>
          <a:xfrm>
            <a:off x="2200150" y="3496825"/>
            <a:ext cx="2644450" cy="608150"/>
          </a:xfrm>
          <a:prstGeom prst="flowChartDecision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Number &gt; max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504" name="Google Shape;504;p37"/>
          <p:cNvSpPr/>
          <p:nvPr/>
        </p:nvSpPr>
        <p:spPr>
          <a:xfrm>
            <a:off x="3114975" y="4329713"/>
            <a:ext cx="814800" cy="512100"/>
          </a:xfrm>
          <a:prstGeom prst="rect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i++</a:t>
            </a:r>
          </a:p>
        </p:txBody>
      </p:sp>
      <p:sp>
        <p:nvSpPr>
          <p:cNvPr id="505" name="Google Shape;505;p37"/>
          <p:cNvSpPr/>
          <p:nvPr/>
        </p:nvSpPr>
        <p:spPr>
          <a:xfrm>
            <a:off x="5172000" y="3544850"/>
            <a:ext cx="1368300" cy="512100"/>
          </a:xfrm>
          <a:prstGeom prst="rect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Max = number</a:t>
            </a:r>
          </a:p>
        </p:txBody>
      </p:sp>
      <p:cxnSp>
        <p:nvCxnSpPr>
          <p:cNvPr id="506" name="Google Shape;506;p37"/>
          <p:cNvCxnSpPr>
            <a:stCxn id="496" idx="2"/>
            <a:endCxn id="501" idx="0"/>
          </p:cNvCxnSpPr>
          <p:nvPr/>
        </p:nvCxnSpPr>
        <p:spPr>
          <a:xfrm>
            <a:off x="3519275" y="503925"/>
            <a:ext cx="3000" cy="238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07" name="Google Shape;507;p37"/>
          <p:cNvCxnSpPr>
            <a:stCxn id="501" idx="2"/>
            <a:endCxn id="502" idx="0"/>
          </p:cNvCxnSpPr>
          <p:nvPr/>
        </p:nvCxnSpPr>
        <p:spPr>
          <a:xfrm flipH="1">
            <a:off x="3519375" y="1136275"/>
            <a:ext cx="3000" cy="232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08" name="Google Shape;508;p37"/>
          <p:cNvCxnSpPr>
            <a:stCxn id="502" idx="2"/>
            <a:endCxn id="499" idx="0"/>
          </p:cNvCxnSpPr>
          <p:nvPr/>
        </p:nvCxnSpPr>
        <p:spPr>
          <a:xfrm>
            <a:off x="3519275" y="1762535"/>
            <a:ext cx="0" cy="232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09" name="Google Shape;509;p37"/>
          <p:cNvCxnSpPr>
            <a:stCxn id="499" idx="2"/>
            <a:endCxn id="498" idx="1"/>
          </p:cNvCxnSpPr>
          <p:nvPr/>
        </p:nvCxnSpPr>
        <p:spPr>
          <a:xfrm>
            <a:off x="3519275" y="2603025"/>
            <a:ext cx="0" cy="224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10" name="Google Shape;510;p37"/>
          <p:cNvCxnSpPr>
            <a:stCxn id="498" idx="4"/>
            <a:endCxn id="503" idx="0"/>
          </p:cNvCxnSpPr>
          <p:nvPr/>
        </p:nvCxnSpPr>
        <p:spPr>
          <a:xfrm>
            <a:off x="3519272" y="3272063"/>
            <a:ext cx="3000" cy="224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11" name="Google Shape;511;p37"/>
          <p:cNvCxnSpPr>
            <a:stCxn id="503" idx="2"/>
            <a:endCxn id="504" idx="0"/>
          </p:cNvCxnSpPr>
          <p:nvPr/>
        </p:nvCxnSpPr>
        <p:spPr>
          <a:xfrm>
            <a:off x="3522375" y="4104975"/>
            <a:ext cx="0" cy="224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12" name="Google Shape;512;p37"/>
          <p:cNvCxnSpPr>
            <a:stCxn id="503" idx="3"/>
            <a:endCxn id="505" idx="1"/>
          </p:cNvCxnSpPr>
          <p:nvPr/>
        </p:nvCxnSpPr>
        <p:spPr>
          <a:xfrm>
            <a:off x="4844600" y="3800900"/>
            <a:ext cx="327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13" name="Google Shape;513;p37"/>
          <p:cNvCxnSpPr>
            <a:stCxn id="499" idx="3"/>
            <a:endCxn id="500" idx="0"/>
          </p:cNvCxnSpPr>
          <p:nvPr/>
        </p:nvCxnSpPr>
        <p:spPr>
          <a:xfrm>
            <a:off x="4203388" y="2298950"/>
            <a:ext cx="1341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14" name="Google Shape;514;p37"/>
          <p:cNvCxnSpPr>
            <a:stCxn id="500" idx="2"/>
            <a:endCxn id="497" idx="1"/>
          </p:cNvCxnSpPr>
          <p:nvPr/>
        </p:nvCxnSpPr>
        <p:spPr>
          <a:xfrm>
            <a:off x="6774325" y="2298950"/>
            <a:ext cx="758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15" name="Google Shape;515;p37"/>
          <p:cNvCxnSpPr>
            <a:stCxn id="504" idx="1"/>
          </p:cNvCxnSpPr>
          <p:nvPr/>
        </p:nvCxnSpPr>
        <p:spPr>
          <a:xfrm rot="10800000">
            <a:off x="1660275" y="4585763"/>
            <a:ext cx="1454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6" name="Google Shape;516;p37"/>
          <p:cNvCxnSpPr/>
          <p:nvPr/>
        </p:nvCxnSpPr>
        <p:spPr>
          <a:xfrm rot="10800000">
            <a:off x="1665325" y="2293475"/>
            <a:ext cx="0" cy="2292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7" name="Google Shape;517;p37"/>
          <p:cNvCxnSpPr>
            <a:endCxn id="499" idx="1"/>
          </p:cNvCxnSpPr>
          <p:nvPr/>
        </p:nvCxnSpPr>
        <p:spPr>
          <a:xfrm>
            <a:off x="1666363" y="2298950"/>
            <a:ext cx="1168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18" name="Google Shape;518;p37"/>
          <p:cNvSpPr txBox="1"/>
          <p:nvPr/>
        </p:nvSpPr>
        <p:spPr>
          <a:xfrm>
            <a:off x="2811575" y="2440675"/>
            <a:ext cx="7077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</a:rPr>
              <a:t>YES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19" name="Google Shape;519;p37"/>
          <p:cNvSpPr txBox="1"/>
          <p:nvPr/>
        </p:nvSpPr>
        <p:spPr>
          <a:xfrm>
            <a:off x="4520350" y="3344350"/>
            <a:ext cx="7077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</a:rPr>
              <a:t>YES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20" name="Google Shape;520;p37"/>
          <p:cNvSpPr txBox="1"/>
          <p:nvPr/>
        </p:nvSpPr>
        <p:spPr>
          <a:xfrm>
            <a:off x="4520313" y="1920950"/>
            <a:ext cx="7077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</a:rPr>
              <a:t>NO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21" name="Google Shape;521;p37"/>
          <p:cNvSpPr txBox="1"/>
          <p:nvPr/>
        </p:nvSpPr>
        <p:spPr>
          <a:xfrm>
            <a:off x="2811563" y="3951675"/>
            <a:ext cx="7077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</a:rPr>
              <a:t>NO</a:t>
            </a:r>
            <a:endParaRPr b="1">
              <a:solidFill>
                <a:schemeClr val="accent1"/>
              </a:solidFill>
            </a:endParaRPr>
          </a:p>
        </p:txBody>
      </p:sp>
      <p:cxnSp>
        <p:nvCxnSpPr>
          <p:cNvPr id="29" name="Google Shape;522;p37">
            <a:extLst>
              <a:ext uri="{FF2B5EF4-FFF2-40B4-BE49-F238E27FC236}">
                <a16:creationId xmlns:a16="http://schemas.microsoft.com/office/drawing/2014/main" id="{36603C39-E861-4A41-8D01-EFFE6497915E}"/>
              </a:ext>
            </a:extLst>
          </p:cNvPr>
          <p:cNvCxnSpPr>
            <a:stCxn id="505" idx="2"/>
          </p:cNvCxnSpPr>
          <p:nvPr/>
        </p:nvCxnSpPr>
        <p:spPr>
          <a:xfrm>
            <a:off x="5856150" y="4056950"/>
            <a:ext cx="0" cy="52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523;p37">
            <a:extLst>
              <a:ext uri="{FF2B5EF4-FFF2-40B4-BE49-F238E27FC236}">
                <a16:creationId xmlns:a16="http://schemas.microsoft.com/office/drawing/2014/main" id="{21AD86E9-836D-41A7-8B43-BD241B8F644A}"/>
              </a:ext>
            </a:extLst>
          </p:cNvPr>
          <p:cNvCxnSpPr>
            <a:endCxn id="504" idx="3"/>
          </p:cNvCxnSpPr>
          <p:nvPr/>
        </p:nvCxnSpPr>
        <p:spPr>
          <a:xfrm rot="10800000">
            <a:off x="3929775" y="4585763"/>
            <a:ext cx="1933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Write an algorithm (and draw a flowchart) to write the sum of squares of the numbers from 101 to 150</a:t>
            </a:r>
          </a:p>
          <a:p>
            <a:endParaRPr lang="en-US"/>
          </a:p>
          <a:p>
            <a:pPr marL="76200" indent="0">
              <a:buNone/>
            </a:pPr>
            <a:r>
              <a:rPr lang="en-US"/>
              <a:t>	Hint: Ask questions!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 4(*)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Write an algorithm and draw a flowchart that will read in an integer and write out its digits</a:t>
            </a:r>
          </a:p>
          <a:p>
            <a:pPr marL="7620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HAVING A REPEATABLE SUB-PROBLEM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Sometimes we need the code to run more than once</a:t>
            </a:r>
          </a:p>
          <a:p>
            <a:r>
              <a:rPr lang="en-US"/>
              <a:t>Also we might not know how many times</a:t>
            </a:r>
          </a:p>
          <a:p>
            <a:r>
              <a:rPr lang="en-US"/>
              <a:t>We might need not a number of executions, but a condition to be met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 lang="en-GB"/>
          </a:p>
        </p:txBody>
      </p:sp>
      <p:sp>
        <p:nvSpPr>
          <p:cNvPr id="486" name="Google Shape;486;p36"/>
          <p:cNvSpPr txBox="1"/>
          <p:nvPr/>
        </p:nvSpPr>
        <p:spPr>
          <a:xfrm>
            <a:off x="735075" y="1327200"/>
            <a:ext cx="6516900" cy="123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while (</a:t>
            </a:r>
            <a:r>
              <a:rPr lang="en-GB" sz="1800">
                <a:solidFill>
                  <a:srgbClr val="FF9800"/>
                </a:solidFill>
              </a:rPr>
              <a:t>expression</a:t>
            </a:r>
            <a:r>
              <a:rPr lang="en-US" altLang="en-GB" sz="1800">
                <a:solidFill>
                  <a:srgbClr val="FF9800"/>
                </a:solidFill>
              </a:rPr>
              <a:t>)</a:t>
            </a:r>
            <a:endParaRPr sz="1800">
              <a:solidFill>
                <a:srgbClr val="FF9800"/>
              </a:solidFill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en-GB" sz="1800"/>
              <a:t>while</a:t>
            </a:r>
            <a:r>
              <a:rPr lang="en-GB" sz="1800"/>
              <a:t>-statements </a:t>
            </a:r>
            <a:endParaRPr sz="1800"/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end-</a:t>
            </a:r>
            <a:r>
              <a:rPr lang="en-US" alt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while</a:t>
            </a: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DO-WHILE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  <p:sp>
        <p:nvSpPr>
          <p:cNvPr id="486" name="Google Shape;486;p36"/>
          <p:cNvSpPr txBox="1"/>
          <p:nvPr/>
        </p:nvSpPr>
        <p:spPr>
          <a:xfrm>
            <a:off x="735075" y="1327200"/>
            <a:ext cx="6516900" cy="123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9800"/>
                </a:solidFill>
              </a:rPr>
              <a:t>do</a:t>
            </a:r>
            <a:endParaRPr sz="1800">
              <a:solidFill>
                <a:srgbClr val="FF9800"/>
              </a:solidFill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en-GB" sz="1800"/>
              <a:t>while</a:t>
            </a:r>
            <a:r>
              <a:rPr lang="en-GB" sz="1800"/>
              <a:t>-statements </a:t>
            </a:r>
            <a:endParaRPr sz="1800"/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while (</a:t>
            </a:r>
            <a:r>
              <a:rPr lang="en-GB" sz="1800">
                <a:solidFill>
                  <a:srgbClr val="FF9800"/>
                </a:solidFill>
                <a:sym typeface="+mn-ea"/>
              </a:rPr>
              <a:t>expression</a:t>
            </a:r>
            <a:r>
              <a:rPr lang="en-US" altLang="en-GB" sz="1800">
                <a:solidFill>
                  <a:srgbClr val="FF9800"/>
                </a:solidFill>
                <a:sym typeface="+mn-ea"/>
              </a:rPr>
              <a:t>)</a:t>
            </a:r>
            <a:endParaRPr lang="en-US" altLang="en-GB" sz="1800" b="1"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4(*) solution (flowchart)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sp>
        <p:nvSpPr>
          <p:cNvPr id="486" name="Google Shape;486;p36"/>
          <p:cNvSpPr txBox="1"/>
          <p:nvPr/>
        </p:nvSpPr>
        <p:spPr>
          <a:xfrm>
            <a:off x="735330" y="1327150"/>
            <a:ext cx="6517005" cy="25615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Try it</a:t>
            </a:r>
            <a:r>
              <a:rPr lang="en-US" altLang="en-GB" sz="2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 </a:t>
            </a:r>
            <a:r>
              <a:rPr lang="en-US" altLang="en-GB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yourself </a:t>
            </a:r>
            <a:r>
              <a:rPr lang="en-US" altLang="en-GB" sz="2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:)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AGENDA FOR TODAY</a:t>
            </a:r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1"/>
          </p:nvPr>
        </p:nvSpPr>
        <p:spPr>
          <a:xfrm>
            <a:off x="814070" y="1490980"/>
            <a:ext cx="4867275" cy="31457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altLang="en-GB"/>
              <a:t>Reminder to the previuos class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altLang="en-GB"/>
              <a:t>Making non-binary decisions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altLang="en-GB"/>
              <a:t>Running code more than once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altLang="en-GB"/>
              <a:t>Collections, arrays</a:t>
            </a:r>
          </a:p>
        </p:txBody>
      </p:sp>
      <p:sp>
        <p:nvSpPr>
          <p:cNvPr id="193" name="Google Shape;193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  <p:sp>
        <p:nvSpPr>
          <p:cNvPr id="194" name="Google Shape;194;p1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195" name="Google Shape;195;p1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Write an algorithm and draw a flowchart that will read in an integer and write out its binary digits.</a:t>
            </a:r>
          </a:p>
          <a:p>
            <a:pPr marL="76200" indent="0">
              <a:buNone/>
            </a:pPr>
            <a:r>
              <a:rPr lang="en-US"/>
              <a:t>	</a:t>
            </a:r>
          </a:p>
          <a:p>
            <a:pPr marL="76200" indent="0">
              <a:buNone/>
            </a:pPr>
            <a:r>
              <a:rPr lang="en-US"/>
              <a:t>	Hint: Ask questions!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 6(*)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070" y="1327150"/>
            <a:ext cx="6804660" cy="3145790"/>
          </a:xfrm>
        </p:spPr>
        <p:txBody>
          <a:bodyPr/>
          <a:lstStyle/>
          <a:p>
            <a:r>
              <a:rPr lang="en-US"/>
              <a:t>Write an algorithm and draw a flowchart that will read in exam data for a class, and determine the average, minimum and maximum number of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COLLECTIONS</a:t>
            </a:r>
          </a:p>
        </p:txBody>
      </p:sp>
      <p:sp>
        <p:nvSpPr>
          <p:cNvPr id="527" name="Google Shape;527;p38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Computers are also </a:t>
            </a:r>
            <a:r>
              <a:rPr lang="en-GB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great for working with repeatable data</a:t>
            </a:r>
            <a:endParaRPr b="1"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Collections (</a:t>
            </a:r>
            <a:r>
              <a:rPr lang="en-GB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lists, arrays</a:t>
            </a:r>
            <a:r>
              <a:rPr lang="en-GB"/>
              <a:t>) are a way of storing related data together, and easily accessing it as needed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Access is usually done with a </a:t>
            </a:r>
            <a:r>
              <a:rPr lang="en-GB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numerical index</a:t>
            </a:r>
            <a:r>
              <a:rPr lang="en-GB"/>
              <a:t> 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-GB"/>
              <a:t>They indices are (almost always) zero-based</a:t>
            </a:r>
          </a:p>
        </p:txBody>
      </p:sp>
      <p:sp>
        <p:nvSpPr>
          <p:cNvPr id="528" name="Google Shape;528;p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 lang="en-GB"/>
          </a:p>
        </p:txBody>
      </p:sp>
      <p:sp>
        <p:nvSpPr>
          <p:cNvPr id="529" name="Google Shape;529;p38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530" name="Google Shape;530;p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lt1"/>
                </a:solidFill>
              </a:rPr>
              <a:t>COLLECTIONS</a:t>
            </a:r>
          </a:p>
        </p:txBody>
      </p:sp>
      <p:sp>
        <p:nvSpPr>
          <p:cNvPr id="536" name="Google Shape;536;p39"/>
          <p:cNvSpPr txBox="1">
            <a:spLocks noGrp="1"/>
          </p:cNvSpPr>
          <p:nvPr>
            <p:ph type="body" idx="1"/>
          </p:nvPr>
        </p:nvSpPr>
        <p:spPr>
          <a:xfrm>
            <a:off x="735075" y="1327200"/>
            <a:ext cx="58335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var </a:t>
            </a:r>
            <a:r>
              <a:rPr lang="en-GB" sz="1800"/>
              <a:t>collection = </a:t>
            </a: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[</a:t>
            </a:r>
            <a:r>
              <a:rPr lang="en-GB" sz="1800"/>
              <a:t> </a:t>
            </a:r>
            <a:r>
              <a:rPr lang="en-GB" sz="1800">
                <a:solidFill>
                  <a:srgbClr val="FF9800"/>
                </a:solidFill>
              </a:rPr>
              <a:t>item1</a:t>
            </a: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,</a:t>
            </a:r>
            <a:r>
              <a:rPr lang="en-GB" sz="1800"/>
              <a:t> </a:t>
            </a:r>
            <a:r>
              <a:rPr lang="en-GB" sz="1800">
                <a:solidFill>
                  <a:srgbClr val="FF9800"/>
                </a:solidFill>
              </a:rPr>
              <a:t>item2</a:t>
            </a: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,</a:t>
            </a:r>
            <a:r>
              <a:rPr lang="en-GB" sz="1800"/>
              <a:t> </a:t>
            </a:r>
            <a:r>
              <a:rPr lang="en-GB" sz="1800">
                <a:solidFill>
                  <a:srgbClr val="FF9800"/>
                </a:solidFill>
              </a:rPr>
              <a:t>item3</a:t>
            </a:r>
            <a:r>
              <a:rPr lang="en-GB" sz="1800" b="1">
                <a:solidFill>
                  <a:srgbClr val="00000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…</a:t>
            </a:r>
            <a:r>
              <a:rPr lang="en-GB" sz="1800">
                <a:solidFill>
                  <a:srgbClr val="FF9800"/>
                </a:solidFill>
              </a:rPr>
              <a:t> </a:t>
            </a: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]</a:t>
            </a:r>
            <a:endParaRPr sz="1800" b="1"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1800"/>
              <a:t>collection</a:t>
            </a: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[0] = </a:t>
            </a:r>
            <a:r>
              <a:rPr lang="en-GB" sz="1800">
                <a:solidFill>
                  <a:srgbClr val="FF9800"/>
                </a:solidFill>
              </a:rPr>
              <a:t>newItem</a:t>
            </a:r>
            <a:endParaRPr sz="1800">
              <a:solidFill>
                <a:srgbClr val="FF9800"/>
              </a:solidFill>
            </a:endParaRPr>
          </a:p>
        </p:txBody>
      </p:sp>
      <p:sp>
        <p:nvSpPr>
          <p:cNvPr id="537" name="Google Shape;537;p3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 lang="en-GB"/>
          </a:p>
        </p:txBody>
      </p:sp>
      <p:sp>
        <p:nvSpPr>
          <p:cNvPr id="538" name="Google Shape;538;p39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539" name="Google Shape;539;p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9"/>
          <p:cNvSpPr txBox="1">
            <a:spLocks noGrp="1"/>
          </p:cNvSpPr>
          <p:nvPr>
            <p:ph type="body" idx="1"/>
          </p:nvPr>
        </p:nvSpPr>
        <p:spPr>
          <a:xfrm>
            <a:off x="735075" y="1979325"/>
            <a:ext cx="3647100" cy="27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var</a:t>
            </a:r>
            <a:r>
              <a:rPr lang="en-GB" sz="1800"/>
              <a:t> students[]</a:t>
            </a:r>
            <a:r>
              <a:rPr lang="en-US" altLang="en-GB" sz="1800"/>
              <a:t>, index = 0, input</a:t>
            </a:r>
            <a:endParaRPr sz="1800"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en-GB" sz="1800">
                <a:solidFill>
                  <a:srgbClr val="FF9800"/>
                </a:solidFill>
              </a:rPr>
              <a:t>do</a:t>
            </a: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en-GB" sz="1800">
                <a:solidFill>
                  <a:srgbClr val="FF9800"/>
                </a:solidFill>
              </a:rPr>
              <a:t>read input</a:t>
            </a:r>
            <a:r>
              <a:rPr lang="en-GB" sz="1800">
                <a:solidFill>
                  <a:srgbClr val="FF9800"/>
                </a:solidFill>
              </a:rPr>
              <a:t> </a:t>
            </a:r>
            <a:endParaRPr sz="1800"/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if</a:t>
            </a:r>
            <a:r>
              <a:rPr lang="en-GB" sz="1800">
                <a:solidFill>
                  <a:srgbClr val="FF9800"/>
                </a:solidFill>
              </a:rPr>
              <a:t> </a:t>
            </a:r>
            <a:r>
              <a:rPr lang="en-US" altLang="en-GB" sz="1800">
                <a:solidFill>
                  <a:srgbClr val="FF9800"/>
                </a:solidFill>
              </a:rPr>
              <a:t>input != 0</a:t>
            </a:r>
            <a:endParaRPr sz="1800">
              <a:solidFill>
                <a:srgbClr val="FF9800"/>
              </a:solidFill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800"/>
              <a:t>	</a:t>
            </a:r>
            <a:r>
              <a:rPr lang="en-US" altLang="en-GB" sz="1800"/>
              <a:t>students[index] = input</a:t>
            </a: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en-GB" sz="1800"/>
              <a:t>	index++</a:t>
            </a:r>
            <a:endParaRPr sz="1800"/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end-if </a:t>
            </a:r>
            <a:endParaRPr sz="1800" b="1"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en-GB" sz="1800"/>
              <a:t>while (input != 0)</a:t>
            </a:r>
            <a:r>
              <a:rPr lang="en-GB" sz="1800"/>
              <a:t> </a:t>
            </a:r>
            <a:endParaRPr sz="1800"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lt1"/>
                </a:solidFill>
              </a:rPr>
              <a:t>COLLECTIONS</a:t>
            </a:r>
          </a:p>
        </p:txBody>
      </p:sp>
      <p:sp>
        <p:nvSpPr>
          <p:cNvPr id="537" name="Google Shape;537;p3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 lang="en-GB"/>
          </a:p>
        </p:txBody>
      </p:sp>
      <p:sp>
        <p:nvSpPr>
          <p:cNvPr id="538" name="Google Shape;538;p39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539" name="Google Shape;539;p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38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/>
              <a:t>Finish the solution of task 6(*)</a:t>
            </a:r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 7 (HOMEWORK)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070" y="1327150"/>
            <a:ext cx="6804660" cy="3145790"/>
          </a:xfrm>
        </p:spPr>
        <p:txBody>
          <a:bodyPr/>
          <a:lstStyle/>
          <a:p>
            <a:r>
              <a:rPr lang="en-US"/>
              <a:t>Write an algorithm and draw a flowchart that will read in a price in denars and determine the minimal number of coins needed, along with their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25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WHAT WE TALKED ABOUT</a:t>
            </a:r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1"/>
          </p:nvPr>
        </p:nvSpPr>
        <p:spPr>
          <a:xfrm>
            <a:off x="814070" y="1490980"/>
            <a:ext cx="5127625" cy="31457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altLang="en-GB">
                <a:sym typeface="+mn-ea"/>
              </a:rPr>
              <a:t>Making non-binary decisions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altLang="en-GB">
                <a:sym typeface="+mn-ea"/>
              </a:rPr>
              <a:t>Running code more than once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altLang="en-GB">
                <a:sym typeface="+mn-ea"/>
              </a:rPr>
              <a:t>Collections, arrays</a:t>
            </a:r>
            <a:endParaRPr lang="en-GB"/>
          </a:p>
        </p:txBody>
      </p:sp>
      <p:sp>
        <p:nvSpPr>
          <p:cNvPr id="193" name="Google Shape;193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26</a:t>
            </a:fld>
            <a:endParaRPr lang="en-GB"/>
          </a:p>
        </p:txBody>
      </p:sp>
      <p:sp>
        <p:nvSpPr>
          <p:cNvPr id="194" name="Google Shape;194;p1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195" name="Google Shape;195;p1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>
            <a:spLocks noGrp="1"/>
          </p:cNvSpPr>
          <p:nvPr>
            <p:ph type="title" idx="4294967295"/>
          </p:nvPr>
        </p:nvSpPr>
        <p:spPr>
          <a:xfrm>
            <a:off x="4522325" y="1064975"/>
            <a:ext cx="33576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0"/>
              <a:t>Time for questions! </a:t>
            </a:r>
            <a:endParaRPr sz="4800"/>
          </a:p>
        </p:txBody>
      </p:sp>
      <p:sp>
        <p:nvSpPr>
          <p:cNvPr id="374" name="Google Shape;374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27</a:t>
            </a:fld>
            <a:endParaRPr lang="en-GB"/>
          </a:p>
        </p:txBody>
      </p:sp>
      <p:sp>
        <p:nvSpPr>
          <p:cNvPr id="375" name="Google Shape;375;p28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REMINDER TO THE PREVIOUS SESSION</a:t>
            </a:r>
            <a:endParaRPr lang="en-US" altLang="en-GB"/>
          </a:p>
        </p:txBody>
      </p:sp>
      <p:sp>
        <p:nvSpPr>
          <p:cNvPr id="281" name="Google Shape;281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  <p:sp>
        <p:nvSpPr>
          <p:cNvPr id="285" name="Google Shape;285;p2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86" name="Google Shape;286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2"/>
          <p:cNvSpPr txBox="1">
            <a:spLocks noGrp="1"/>
          </p:cNvSpPr>
          <p:nvPr>
            <p:ph type="body" idx="1"/>
          </p:nvPr>
        </p:nvSpPr>
        <p:spPr>
          <a:xfrm>
            <a:off x="814070" y="1490980"/>
            <a:ext cx="4843145" cy="31457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altLang="en-GB" sz="2400"/>
              <a:t>developer's virtues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altLang="en-GB" sz="2400"/>
              <a:t>pseudocode and flowcharts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altLang="en-GB" sz="2400"/>
              <a:t>naming things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altLang="en-GB" sz="2400"/>
              <a:t>branching and nested if statements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altLang="en-GB" sz="2400"/>
              <a:t>relational operators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altLang="en-GB" sz="2400"/>
              <a:t>homework, check the solutions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MAKING NON-BINARY DECISIONS</a:t>
            </a:r>
          </a:p>
        </p:txBody>
      </p:sp>
      <p:sp>
        <p:nvSpPr>
          <p:cNvPr id="413" name="Google Shape;413;p32"/>
          <p:cNvSpPr txBox="1">
            <a:spLocks noGrp="1"/>
          </p:cNvSpPr>
          <p:nvPr>
            <p:ph type="body" idx="1"/>
          </p:nvPr>
        </p:nvSpPr>
        <p:spPr>
          <a:xfrm>
            <a:off x="814070" y="1327150"/>
            <a:ext cx="7094855" cy="31457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altLang="en-GB"/>
              <a:t>Appendix to the homework task about student's final grade</a:t>
            </a: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t>Write an algorithm to determine a student’s final grade and indicate  whether it is passing or failing. The final grade is calculated as the average of four marks.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altLang="en-GB"/>
              <a:t>Print the result with words (5 - Excellent, 4 - Very good,....)</a:t>
            </a:r>
          </a:p>
        </p:txBody>
      </p:sp>
      <p:sp>
        <p:nvSpPr>
          <p:cNvPr id="414" name="Google Shape;414;p3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sp>
        <p:nvSpPr>
          <p:cNvPr id="415" name="Google Shape;415;p3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416" name="Google Shape;416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MAKING NON-BINARY DECISIONS</a:t>
            </a:r>
          </a:p>
        </p:txBody>
      </p:sp>
      <p:sp>
        <p:nvSpPr>
          <p:cNvPr id="413" name="Google Shape;413;p32"/>
          <p:cNvSpPr txBox="1">
            <a:spLocks noGrp="1"/>
          </p:cNvSpPr>
          <p:nvPr>
            <p:ph type="body" idx="1"/>
          </p:nvPr>
        </p:nvSpPr>
        <p:spPr>
          <a:xfrm>
            <a:off x="814070" y="1327150"/>
            <a:ext cx="7094855" cy="31457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/>
              <a:t>First solution that comes on mind?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/>
              <a:t>Using if-then statements? Ok.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en-US"/>
          </a:p>
        </p:txBody>
      </p:sp>
      <p:sp>
        <p:nvSpPr>
          <p:cNvPr id="414" name="Google Shape;414;p3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sp>
        <p:nvSpPr>
          <p:cNvPr id="415" name="Google Shape;415;p3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416" name="Google Shape;416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lt1"/>
                </a:solidFill>
              </a:rPr>
              <a:t>SWITCH STATEMENT</a:t>
            </a:r>
          </a:p>
        </p:txBody>
      </p:sp>
      <p:sp>
        <p:nvSpPr>
          <p:cNvPr id="422" name="Google Shape;422;p33"/>
          <p:cNvSpPr txBox="1">
            <a:spLocks noGrp="1"/>
          </p:cNvSpPr>
          <p:nvPr>
            <p:ph type="body" idx="1"/>
          </p:nvPr>
        </p:nvSpPr>
        <p:spPr>
          <a:xfrm>
            <a:off x="735075" y="1327200"/>
            <a:ext cx="3870900" cy="3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switch</a:t>
            </a:r>
            <a:r>
              <a:rPr lang="en-GB" sz="1800">
                <a:solidFill>
                  <a:srgbClr val="FF9800"/>
                </a:solidFill>
              </a:rPr>
              <a:t> expression </a:t>
            </a:r>
            <a:endParaRPr sz="1800">
              <a:solidFill>
                <a:srgbClr val="FF9800"/>
              </a:solidFill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case</a:t>
            </a:r>
            <a:r>
              <a:rPr lang="en-GB" sz="1800"/>
              <a:t> </a:t>
            </a:r>
            <a:r>
              <a:rPr lang="en-GB" sz="1800">
                <a:solidFill>
                  <a:srgbClr val="FF9800"/>
                </a:solidFill>
              </a:rPr>
              <a:t>value1:</a:t>
            </a:r>
            <a:r>
              <a:rPr lang="en-GB" sz="1800"/>
              <a:t> </a:t>
            </a:r>
            <a:endParaRPr sz="1800"/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800"/>
              <a:t>value1-statements </a:t>
            </a:r>
            <a:endParaRPr sz="1800"/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break</a:t>
            </a:r>
            <a:endParaRPr sz="1800" b="1"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case</a:t>
            </a:r>
            <a:r>
              <a:rPr lang="en-GB" sz="1800"/>
              <a:t> </a:t>
            </a:r>
            <a:r>
              <a:rPr lang="en-GB" sz="1800">
                <a:solidFill>
                  <a:srgbClr val="FF9800"/>
                </a:solidFill>
              </a:rPr>
              <a:t>value2: </a:t>
            </a:r>
            <a:endParaRPr sz="1800">
              <a:solidFill>
                <a:srgbClr val="FF9800"/>
              </a:solidFill>
            </a:endParaRPr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800"/>
              <a:t>value2-statements </a:t>
            </a:r>
            <a:endParaRPr sz="1800"/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break</a:t>
            </a:r>
            <a:r>
              <a:rPr lang="en-GB" sz="1800"/>
              <a:t> </a:t>
            </a:r>
            <a:endParaRPr sz="1800"/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… </a:t>
            </a:r>
            <a:endParaRPr b="1"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default </a:t>
            </a:r>
            <a:endParaRPr sz="1800" b="1"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800"/>
              <a:t>default-statements </a:t>
            </a:r>
            <a:endParaRPr sz="1800"/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break </a:t>
            </a:r>
            <a:endParaRPr sz="1800" b="1"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end-switch</a:t>
            </a:r>
            <a:endParaRPr sz="1800" b="1"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sp>
        <p:nvSpPr>
          <p:cNvPr id="423" name="Google Shape;4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sp>
        <p:nvSpPr>
          <p:cNvPr id="424" name="Google Shape;424;p33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425" name="Google Shape;425;p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3"/>
          <p:cNvSpPr txBox="1">
            <a:spLocks noGrp="1"/>
          </p:cNvSpPr>
          <p:nvPr>
            <p:ph type="body" idx="1"/>
          </p:nvPr>
        </p:nvSpPr>
        <p:spPr>
          <a:xfrm>
            <a:off x="4095000" y="1327200"/>
            <a:ext cx="3870900" cy="3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switch</a:t>
            </a:r>
            <a:r>
              <a:rPr lang="en-GB" sz="1800">
                <a:solidFill>
                  <a:srgbClr val="FF9800"/>
                </a:solidFill>
              </a:rPr>
              <a:t> day</a:t>
            </a:r>
            <a:endParaRPr sz="1800">
              <a:solidFill>
                <a:srgbClr val="FF9800"/>
              </a:solidFill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case</a:t>
            </a:r>
            <a:r>
              <a:rPr lang="en-GB" sz="1800"/>
              <a:t> </a:t>
            </a:r>
            <a:r>
              <a:rPr lang="en-GB" sz="1800">
                <a:solidFill>
                  <a:srgbClr val="FF9800"/>
                </a:solidFill>
              </a:rPr>
              <a:t>0:</a:t>
            </a:r>
            <a:r>
              <a:rPr lang="en-GB" sz="1800"/>
              <a:t> </a:t>
            </a:r>
            <a:endParaRPr sz="1800"/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800"/>
              <a:t>print “Monday”</a:t>
            </a:r>
            <a:endParaRPr sz="1800"/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break</a:t>
            </a:r>
            <a:endParaRPr sz="1800" b="1"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case</a:t>
            </a:r>
            <a:r>
              <a:rPr lang="en-GB" sz="1800"/>
              <a:t> </a:t>
            </a:r>
            <a:r>
              <a:rPr lang="en-GB" sz="1800">
                <a:solidFill>
                  <a:srgbClr val="FF9800"/>
                </a:solidFill>
              </a:rPr>
              <a:t>1: </a:t>
            </a:r>
            <a:endParaRPr sz="1800">
              <a:solidFill>
                <a:srgbClr val="FF9800"/>
              </a:solidFill>
            </a:endParaRPr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/>
              <a:t>print “Tuesday”</a:t>
            </a:r>
            <a:endParaRPr sz="1800"/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break</a:t>
            </a:r>
            <a:r>
              <a:rPr lang="en-GB" sz="1800"/>
              <a:t> </a:t>
            </a:r>
            <a:endParaRPr sz="1800"/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… </a:t>
            </a:r>
            <a:endParaRPr b="1"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  <a:p>
            <a:pPr marL="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default </a:t>
            </a:r>
            <a:endParaRPr sz="1800" b="1"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/>
              <a:t>print “No such day”</a:t>
            </a:r>
            <a:endParaRPr sz="1800"/>
          </a:p>
          <a:p>
            <a:pPr marL="457200" lvl="0" indent="45720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break </a:t>
            </a:r>
            <a:endParaRPr sz="1800" b="1"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18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end-switch</a:t>
            </a:r>
            <a:endParaRPr sz="1800" b="1"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4"/>
          <p:cNvSpPr txBox="1">
            <a:spLocks noGrp="1"/>
          </p:cNvSpPr>
          <p:nvPr>
            <p:ph type="sldNum" idx="12"/>
          </p:nvPr>
        </p:nvSpPr>
        <p:spPr>
          <a:xfrm>
            <a:off x="7217050" y="4693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sp>
        <p:nvSpPr>
          <p:cNvPr id="432" name="Google Shape;432;p34"/>
          <p:cNvSpPr/>
          <p:nvPr/>
        </p:nvSpPr>
        <p:spPr>
          <a:xfrm>
            <a:off x="2933213" y="134375"/>
            <a:ext cx="1172100" cy="512100"/>
          </a:xfrm>
          <a:prstGeom prst="roundRect">
            <a:avLst>
              <a:gd name="adj" fmla="val 46666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Start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433" name="Google Shape;433;p34"/>
          <p:cNvSpPr/>
          <p:nvPr/>
        </p:nvSpPr>
        <p:spPr>
          <a:xfrm>
            <a:off x="2936325" y="4446325"/>
            <a:ext cx="1172100" cy="512100"/>
          </a:xfrm>
          <a:prstGeom prst="roundRect">
            <a:avLst>
              <a:gd name="adj" fmla="val 46666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End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434" name="Google Shape;434;p34"/>
          <p:cNvSpPr/>
          <p:nvPr/>
        </p:nvSpPr>
        <p:spPr>
          <a:xfrm>
            <a:off x="2085475" y="814175"/>
            <a:ext cx="2867625" cy="671400"/>
          </a:xfrm>
          <a:prstGeom prst="flowChartInputOutput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day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435" name="Google Shape;435;p34"/>
          <p:cNvSpPr/>
          <p:nvPr/>
        </p:nvSpPr>
        <p:spPr>
          <a:xfrm>
            <a:off x="2030238" y="1653275"/>
            <a:ext cx="2984275" cy="882500"/>
          </a:xfrm>
          <a:prstGeom prst="flowChartDecision">
            <a:avLst/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day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436" name="Google Shape;436;p34"/>
          <p:cNvSpPr/>
          <p:nvPr/>
        </p:nvSpPr>
        <p:spPr>
          <a:xfrm flipH="1">
            <a:off x="253450" y="2922388"/>
            <a:ext cx="1229400" cy="444300"/>
          </a:xfrm>
          <a:prstGeom prst="snip1Rect">
            <a:avLst>
              <a:gd name="adj" fmla="val 50000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“Monday”</a:t>
            </a:r>
            <a:endParaRPr sz="1200" b="1">
              <a:solidFill>
                <a:srgbClr val="263248"/>
              </a:solidFill>
            </a:endParaRPr>
          </a:p>
        </p:txBody>
      </p:sp>
      <p:cxnSp>
        <p:nvCxnSpPr>
          <p:cNvPr id="437" name="Google Shape;437;p34"/>
          <p:cNvCxnSpPr>
            <a:stCxn id="432" idx="2"/>
            <a:endCxn id="434" idx="1"/>
          </p:cNvCxnSpPr>
          <p:nvPr/>
        </p:nvCxnSpPr>
        <p:spPr>
          <a:xfrm>
            <a:off x="3519263" y="646475"/>
            <a:ext cx="0" cy="167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38" name="Google Shape;438;p34"/>
          <p:cNvCxnSpPr>
            <a:stCxn id="434" idx="4"/>
            <a:endCxn id="435" idx="0"/>
          </p:cNvCxnSpPr>
          <p:nvPr/>
        </p:nvCxnSpPr>
        <p:spPr>
          <a:xfrm>
            <a:off x="3519288" y="1485575"/>
            <a:ext cx="3000" cy="167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39" name="Google Shape;439;p34"/>
          <p:cNvSpPr/>
          <p:nvPr/>
        </p:nvSpPr>
        <p:spPr>
          <a:xfrm flipH="1">
            <a:off x="2020850" y="2922400"/>
            <a:ext cx="1229400" cy="444300"/>
          </a:xfrm>
          <a:prstGeom prst="snip1Rect">
            <a:avLst>
              <a:gd name="adj" fmla="val 50000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263248"/>
                </a:solidFill>
              </a:rPr>
              <a:t>“Wednesday”</a:t>
            </a:r>
            <a:endParaRPr sz="1100" b="1">
              <a:solidFill>
                <a:srgbClr val="263248"/>
              </a:solidFill>
            </a:endParaRPr>
          </a:p>
        </p:txBody>
      </p:sp>
      <p:sp>
        <p:nvSpPr>
          <p:cNvPr id="440" name="Google Shape;440;p34"/>
          <p:cNvSpPr/>
          <p:nvPr/>
        </p:nvSpPr>
        <p:spPr>
          <a:xfrm flipH="1">
            <a:off x="3788263" y="2922388"/>
            <a:ext cx="1229400" cy="444300"/>
          </a:xfrm>
          <a:prstGeom prst="snip1Rect">
            <a:avLst>
              <a:gd name="adj" fmla="val 50000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“Friday”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441" name="Google Shape;441;p34"/>
          <p:cNvSpPr/>
          <p:nvPr/>
        </p:nvSpPr>
        <p:spPr>
          <a:xfrm flipH="1">
            <a:off x="5555688" y="2922388"/>
            <a:ext cx="1229400" cy="444300"/>
          </a:xfrm>
          <a:prstGeom prst="snip1Rect">
            <a:avLst>
              <a:gd name="adj" fmla="val 50000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“Sunday”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442" name="Google Shape;442;p34"/>
          <p:cNvSpPr/>
          <p:nvPr/>
        </p:nvSpPr>
        <p:spPr>
          <a:xfrm flipH="1">
            <a:off x="1170088" y="3753313"/>
            <a:ext cx="1229400" cy="444300"/>
          </a:xfrm>
          <a:prstGeom prst="snip1Rect">
            <a:avLst>
              <a:gd name="adj" fmla="val 50000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“Tuesday”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443" name="Google Shape;443;p34"/>
          <p:cNvSpPr/>
          <p:nvPr/>
        </p:nvSpPr>
        <p:spPr>
          <a:xfrm flipH="1">
            <a:off x="2907675" y="3753313"/>
            <a:ext cx="1229400" cy="444300"/>
          </a:xfrm>
          <a:prstGeom prst="snip1Rect">
            <a:avLst>
              <a:gd name="adj" fmla="val 50000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“Thursday”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444" name="Google Shape;444;p34"/>
          <p:cNvSpPr/>
          <p:nvPr/>
        </p:nvSpPr>
        <p:spPr>
          <a:xfrm flipH="1">
            <a:off x="4645238" y="3753313"/>
            <a:ext cx="1229400" cy="444300"/>
          </a:xfrm>
          <a:prstGeom prst="snip1Rect">
            <a:avLst>
              <a:gd name="adj" fmla="val 50000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263248"/>
                </a:solidFill>
              </a:rPr>
              <a:t>“Saturday”</a:t>
            </a:r>
            <a:endParaRPr sz="1200" b="1">
              <a:solidFill>
                <a:srgbClr val="263248"/>
              </a:solidFill>
            </a:endParaRPr>
          </a:p>
        </p:txBody>
      </p:sp>
      <p:sp>
        <p:nvSpPr>
          <p:cNvPr id="445" name="Google Shape;445;p34"/>
          <p:cNvSpPr/>
          <p:nvPr/>
        </p:nvSpPr>
        <p:spPr>
          <a:xfrm flipH="1">
            <a:off x="6382813" y="3753313"/>
            <a:ext cx="1229400" cy="444300"/>
          </a:xfrm>
          <a:prstGeom prst="snip1Rect">
            <a:avLst>
              <a:gd name="adj" fmla="val 50000"/>
            </a:avLst>
          </a:prstGeom>
          <a:solidFill>
            <a:srgbClr val="C7D3E6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263248"/>
                </a:solidFill>
              </a:rPr>
              <a:t>“No such day”</a:t>
            </a:r>
            <a:endParaRPr sz="1100" b="1">
              <a:solidFill>
                <a:srgbClr val="263248"/>
              </a:solidFill>
            </a:endParaRPr>
          </a:p>
        </p:txBody>
      </p:sp>
      <p:cxnSp>
        <p:nvCxnSpPr>
          <p:cNvPr id="446" name="Google Shape;446;p34"/>
          <p:cNvCxnSpPr>
            <a:stCxn id="435" idx="2"/>
            <a:endCxn id="443" idx="3"/>
          </p:cNvCxnSpPr>
          <p:nvPr/>
        </p:nvCxnSpPr>
        <p:spPr>
          <a:xfrm>
            <a:off x="3522375" y="2535775"/>
            <a:ext cx="0" cy="1217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7" name="Google Shape;447;p34"/>
          <p:cNvCxnSpPr/>
          <p:nvPr/>
        </p:nvCxnSpPr>
        <p:spPr>
          <a:xfrm>
            <a:off x="864150" y="2696625"/>
            <a:ext cx="6138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34"/>
          <p:cNvCxnSpPr>
            <a:endCxn id="436" idx="3"/>
          </p:cNvCxnSpPr>
          <p:nvPr/>
        </p:nvCxnSpPr>
        <p:spPr>
          <a:xfrm>
            <a:off x="868150" y="2698888"/>
            <a:ext cx="0" cy="223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9" name="Google Shape;449;p34"/>
          <p:cNvCxnSpPr>
            <a:endCxn id="439" idx="3"/>
          </p:cNvCxnSpPr>
          <p:nvPr/>
        </p:nvCxnSpPr>
        <p:spPr>
          <a:xfrm>
            <a:off x="2635550" y="2695900"/>
            <a:ext cx="0" cy="22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0" name="Google Shape;450;p34"/>
          <p:cNvCxnSpPr>
            <a:endCxn id="442" idx="3"/>
          </p:cNvCxnSpPr>
          <p:nvPr/>
        </p:nvCxnSpPr>
        <p:spPr>
          <a:xfrm>
            <a:off x="1784788" y="2698813"/>
            <a:ext cx="0" cy="1054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1" name="Google Shape;451;p34"/>
          <p:cNvCxnSpPr>
            <a:endCxn id="440" idx="3"/>
          </p:cNvCxnSpPr>
          <p:nvPr/>
        </p:nvCxnSpPr>
        <p:spPr>
          <a:xfrm>
            <a:off x="4402963" y="2693188"/>
            <a:ext cx="0" cy="229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2" name="Google Shape;452;p34"/>
          <p:cNvCxnSpPr>
            <a:endCxn id="444" idx="3"/>
          </p:cNvCxnSpPr>
          <p:nvPr/>
        </p:nvCxnSpPr>
        <p:spPr>
          <a:xfrm>
            <a:off x="5259938" y="2698813"/>
            <a:ext cx="0" cy="1054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3" name="Google Shape;453;p34"/>
          <p:cNvCxnSpPr>
            <a:endCxn id="441" idx="3"/>
          </p:cNvCxnSpPr>
          <p:nvPr/>
        </p:nvCxnSpPr>
        <p:spPr>
          <a:xfrm>
            <a:off x="6170388" y="2696188"/>
            <a:ext cx="0" cy="226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4" name="Google Shape;454;p34"/>
          <p:cNvCxnSpPr>
            <a:endCxn id="445" idx="3"/>
          </p:cNvCxnSpPr>
          <p:nvPr/>
        </p:nvCxnSpPr>
        <p:spPr>
          <a:xfrm>
            <a:off x="6997513" y="2696113"/>
            <a:ext cx="0" cy="1057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5" name="Google Shape;455;p34"/>
          <p:cNvCxnSpPr>
            <a:stCxn id="433" idx="1"/>
          </p:cNvCxnSpPr>
          <p:nvPr/>
        </p:nvCxnSpPr>
        <p:spPr>
          <a:xfrm rot="10800000">
            <a:off x="866025" y="4702375"/>
            <a:ext cx="2070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456" name="Google Shape;456;p34"/>
          <p:cNvCxnSpPr>
            <a:stCxn id="433" idx="3"/>
          </p:cNvCxnSpPr>
          <p:nvPr/>
        </p:nvCxnSpPr>
        <p:spPr>
          <a:xfrm>
            <a:off x="4108425" y="4702375"/>
            <a:ext cx="2889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457" name="Google Shape;457;p34"/>
          <p:cNvCxnSpPr>
            <a:stCxn id="443" idx="1"/>
            <a:endCxn id="433" idx="0"/>
          </p:cNvCxnSpPr>
          <p:nvPr/>
        </p:nvCxnSpPr>
        <p:spPr>
          <a:xfrm>
            <a:off x="3522375" y="4197613"/>
            <a:ext cx="0" cy="248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8" name="Google Shape;458;p34"/>
          <p:cNvCxnSpPr>
            <a:stCxn id="436" idx="1"/>
          </p:cNvCxnSpPr>
          <p:nvPr/>
        </p:nvCxnSpPr>
        <p:spPr>
          <a:xfrm>
            <a:off x="868150" y="3366688"/>
            <a:ext cx="0" cy="133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34"/>
          <p:cNvCxnSpPr>
            <a:stCxn id="442" idx="1"/>
          </p:cNvCxnSpPr>
          <p:nvPr/>
        </p:nvCxnSpPr>
        <p:spPr>
          <a:xfrm>
            <a:off x="1784788" y="4197613"/>
            <a:ext cx="0" cy="507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34"/>
          <p:cNvCxnSpPr>
            <a:stCxn id="440" idx="1"/>
          </p:cNvCxnSpPr>
          <p:nvPr/>
        </p:nvCxnSpPr>
        <p:spPr>
          <a:xfrm>
            <a:off x="4402963" y="3366688"/>
            <a:ext cx="0" cy="1335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34"/>
          <p:cNvCxnSpPr>
            <a:stCxn id="444" idx="1"/>
          </p:cNvCxnSpPr>
          <p:nvPr/>
        </p:nvCxnSpPr>
        <p:spPr>
          <a:xfrm>
            <a:off x="5259938" y="4197613"/>
            <a:ext cx="0" cy="505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34"/>
          <p:cNvCxnSpPr/>
          <p:nvPr/>
        </p:nvCxnSpPr>
        <p:spPr>
          <a:xfrm>
            <a:off x="6170388" y="3375038"/>
            <a:ext cx="0" cy="1327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34"/>
          <p:cNvCxnSpPr>
            <a:stCxn id="445" idx="1"/>
          </p:cNvCxnSpPr>
          <p:nvPr/>
        </p:nvCxnSpPr>
        <p:spPr>
          <a:xfrm>
            <a:off x="6997513" y="4197613"/>
            <a:ext cx="0" cy="50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4" name="Google Shape;464;p34"/>
          <p:cNvSpPr txBox="1"/>
          <p:nvPr/>
        </p:nvSpPr>
        <p:spPr>
          <a:xfrm>
            <a:off x="577748" y="2316950"/>
            <a:ext cx="5808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accent1"/>
                </a:solidFill>
              </a:rPr>
              <a:t>0</a:t>
            </a:r>
            <a:endParaRPr sz="1200" b="1">
              <a:solidFill>
                <a:schemeClr val="accent1"/>
              </a:solidFill>
            </a:endParaRPr>
          </a:p>
        </p:txBody>
      </p:sp>
      <p:sp>
        <p:nvSpPr>
          <p:cNvPr id="465" name="Google Shape;465;p34"/>
          <p:cNvSpPr txBox="1"/>
          <p:nvPr/>
        </p:nvSpPr>
        <p:spPr>
          <a:xfrm>
            <a:off x="1494398" y="2316925"/>
            <a:ext cx="5808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accent1"/>
                </a:solidFill>
              </a:rPr>
              <a:t>1</a:t>
            </a:r>
            <a:endParaRPr sz="1200" b="1">
              <a:solidFill>
                <a:schemeClr val="accent1"/>
              </a:solidFill>
            </a:endParaRPr>
          </a:p>
        </p:txBody>
      </p:sp>
      <p:sp>
        <p:nvSpPr>
          <p:cNvPr id="466" name="Google Shape;466;p34"/>
          <p:cNvSpPr txBox="1"/>
          <p:nvPr/>
        </p:nvSpPr>
        <p:spPr>
          <a:xfrm>
            <a:off x="2345148" y="2319225"/>
            <a:ext cx="5808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accent1"/>
                </a:solidFill>
              </a:rPr>
              <a:t>2</a:t>
            </a:r>
            <a:endParaRPr sz="1200" b="1">
              <a:solidFill>
                <a:schemeClr val="accent1"/>
              </a:solidFill>
            </a:endParaRPr>
          </a:p>
        </p:txBody>
      </p:sp>
      <p:sp>
        <p:nvSpPr>
          <p:cNvPr id="467" name="Google Shape;467;p34"/>
          <p:cNvSpPr txBox="1"/>
          <p:nvPr/>
        </p:nvSpPr>
        <p:spPr>
          <a:xfrm>
            <a:off x="3080998" y="2619000"/>
            <a:ext cx="5808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accent1"/>
                </a:solidFill>
              </a:rPr>
              <a:t>3</a:t>
            </a:r>
            <a:endParaRPr sz="1200" b="1">
              <a:solidFill>
                <a:schemeClr val="accent1"/>
              </a:solidFill>
            </a:endParaRPr>
          </a:p>
        </p:txBody>
      </p:sp>
      <p:sp>
        <p:nvSpPr>
          <p:cNvPr id="468" name="Google Shape;468;p34"/>
          <p:cNvSpPr txBox="1"/>
          <p:nvPr/>
        </p:nvSpPr>
        <p:spPr>
          <a:xfrm>
            <a:off x="4118798" y="2315600"/>
            <a:ext cx="5808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accent1"/>
                </a:solidFill>
              </a:rPr>
              <a:t>4</a:t>
            </a:r>
            <a:endParaRPr sz="1200" b="1">
              <a:solidFill>
                <a:schemeClr val="accent1"/>
              </a:solidFill>
            </a:endParaRPr>
          </a:p>
        </p:txBody>
      </p:sp>
      <p:sp>
        <p:nvSpPr>
          <p:cNvPr id="469" name="Google Shape;469;p34"/>
          <p:cNvSpPr txBox="1"/>
          <p:nvPr/>
        </p:nvSpPr>
        <p:spPr>
          <a:xfrm>
            <a:off x="4969548" y="2319225"/>
            <a:ext cx="5808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accent1"/>
                </a:solidFill>
              </a:rPr>
              <a:t>5</a:t>
            </a:r>
            <a:endParaRPr sz="1200" b="1">
              <a:solidFill>
                <a:schemeClr val="accent1"/>
              </a:solidFill>
            </a:endParaRPr>
          </a:p>
        </p:txBody>
      </p:sp>
      <p:sp>
        <p:nvSpPr>
          <p:cNvPr id="470" name="Google Shape;470;p34"/>
          <p:cNvSpPr txBox="1"/>
          <p:nvPr/>
        </p:nvSpPr>
        <p:spPr>
          <a:xfrm>
            <a:off x="5886223" y="2318500"/>
            <a:ext cx="5808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accent1"/>
                </a:solidFill>
              </a:rPr>
              <a:t>6</a:t>
            </a:r>
            <a:endParaRPr sz="1200" b="1">
              <a:solidFill>
                <a:schemeClr val="accent1"/>
              </a:solidFill>
            </a:endParaRPr>
          </a:p>
        </p:txBody>
      </p:sp>
      <p:sp>
        <p:nvSpPr>
          <p:cNvPr id="471" name="Google Shape;471;p34"/>
          <p:cNvSpPr txBox="1"/>
          <p:nvPr/>
        </p:nvSpPr>
        <p:spPr>
          <a:xfrm>
            <a:off x="6567326" y="2319225"/>
            <a:ext cx="8604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accent1"/>
                </a:solidFill>
              </a:rPr>
              <a:t>default</a:t>
            </a:r>
            <a:endParaRPr sz="12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Write an algorithm and draw a flowchart that will read in a day number and a start day of the month and determine if the corresponding day of week is working day, Saturday or Sunday.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 2(*)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Write an algorithm (and draw a flowchart) to read twenty-one values from input, determine the largest value, and print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3899</Words>
  <Application>Microsoft Office PowerPoint</Application>
  <PresentationFormat>On-screen Show (16:9)</PresentationFormat>
  <Paragraphs>322</Paragraphs>
  <Slides>27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Salerio template</vt:lpstr>
      <vt:lpstr>INTRODUCTION TO WEB DEVELOPMENT - SESSION 3 </vt:lpstr>
      <vt:lpstr>AGENDA FOR TODAY</vt:lpstr>
      <vt:lpstr>REMINDER TO THE PREVIOUS SESSION</vt:lpstr>
      <vt:lpstr>MAKING NON-BINARY DECISIONS</vt:lpstr>
      <vt:lpstr>MAKING NON-BINARY DECISIONS</vt:lpstr>
      <vt:lpstr>SWITCH STATEMENT</vt:lpstr>
      <vt:lpstr>PowerPoint Presentation</vt:lpstr>
      <vt:lpstr>TASK 1</vt:lpstr>
      <vt:lpstr>TASK  2(*)</vt:lpstr>
      <vt:lpstr>RUNNING CODE MORE THAN ONCE</vt:lpstr>
      <vt:lpstr>FOR STRUCTURE</vt:lpstr>
      <vt:lpstr>FOR STRUCTURE</vt:lpstr>
      <vt:lpstr>PowerPoint Presentation</vt:lpstr>
      <vt:lpstr>TASK  3</vt:lpstr>
      <vt:lpstr>TASK  4(*)</vt:lpstr>
      <vt:lpstr>HAVING A REPEATABLE SUB-PROBLEM</vt:lpstr>
      <vt:lpstr>WHILE STRUCTURE</vt:lpstr>
      <vt:lpstr>DO-WHILE STRUCTURE</vt:lpstr>
      <vt:lpstr>TASK 4(*) solution (flowchart)</vt:lpstr>
      <vt:lpstr>TASK  5</vt:lpstr>
      <vt:lpstr>TASK  6(*)</vt:lpstr>
      <vt:lpstr>COLLECTIONS</vt:lpstr>
      <vt:lpstr>COLLECTIONS</vt:lpstr>
      <vt:lpstr>COLLECTIONS</vt:lpstr>
      <vt:lpstr>TASK  7 (HOMEWORK)</vt:lpstr>
      <vt:lpstr>WHAT WE TALKED ABOUT</vt:lpstr>
      <vt:lpstr>Time for questions!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 - SESSION 2_x000d_</dc:title>
  <dc:creator/>
  <cp:lastModifiedBy>Stojancho.Jefremov</cp:lastModifiedBy>
  <cp:revision>35</cp:revision>
  <dcterms:created xsi:type="dcterms:W3CDTF">2018-10-18T07:58:00Z</dcterms:created>
  <dcterms:modified xsi:type="dcterms:W3CDTF">2018-10-25T21:44:06Z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